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lvl1pPr>
    <a:lvl2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lvl2pPr>
    <a:lvl3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lvl3pPr>
    <a:lvl4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lvl4pPr>
    <a:lvl5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lvl5pPr>
    <a:lvl6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lvl6pPr>
    <a:lvl7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lvl7pPr>
    <a:lvl8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lvl8pPr>
    <a:lvl9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Light"/>
          <a:ea typeface="Helvetica Neue Light"/>
          <a:cs typeface="Helvetica Neue Light"/>
        </a:font>
        <a:srgbClr val="FFFFFF"/>
      </a:tcTxStyle>
      <a:tcStyle>
        <a:tcBdr>
          <a:left>
            <a:ln w="25400" cap="flat">
              <a:solidFill>
                <a:srgbClr val="000000">
                  <a:alpha val="0"/>
                </a:srgbClr>
              </a:solidFill>
              <a:prstDash val="solid"/>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0205">
              <a:alpha val="36000"/>
            </a:srgbClr>
          </a:solidFill>
        </a:fill>
      </a:tcStyle>
    </a:wholeTbl>
    <a:band2H>
      <a:tcTxStyle/>
      <a:tcStyle>
        <a:tcBdr/>
        <a:fill>
          <a:solidFill>
            <a:srgbClr val="676164">
              <a:alpha val="36000"/>
            </a:srgbClr>
          </a:solidFill>
        </a:fill>
      </a:tcStyle>
    </a:band2H>
    <a:firstCol>
      <a:tcTxStyle b="off" i="off">
        <a:font>
          <a:latin typeface="Helvetica Neue Light"/>
          <a:ea typeface="Helvetica Neue Light"/>
          <a:cs typeface="Helvetica Neue Light"/>
        </a:font>
        <a:srgbClr val="FFFFFF"/>
      </a:tcTxStyle>
      <a:tcStyle>
        <a:tcBdr>
          <a:left>
            <a:ln w="0" cap="flat">
              <a:noFill/>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71EB">
              <a:alpha val="60000"/>
            </a:srgbClr>
          </a:solidFill>
        </a:fill>
      </a:tcStyle>
    </a:firstCol>
    <a:lastRow>
      <a:tcTxStyle b="off" i="off">
        <a:font>
          <a:latin typeface="Helvetica Neue Light"/>
          <a:ea typeface="Helvetica Neue Light"/>
          <a:cs typeface="Helvetica Neue Light"/>
        </a:font>
        <a:srgbClr val="FFFFFF"/>
      </a:tcTxStyle>
      <a:tcStyle>
        <a:tcBdr>
          <a:left>
            <a:ln w="25400" cap="flat">
              <a:solidFill>
                <a:srgbClr val="000000">
                  <a:alpha val="0"/>
                </a:srgbClr>
              </a:solidFill>
              <a:prstDash val="solid"/>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0" cap="flat">
              <a:noFill/>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71EB">
              <a:alpha val="60000"/>
            </a:srgbClr>
          </a:solidFill>
        </a:fill>
      </a:tcStyle>
    </a:lastRow>
    <a:firstRow>
      <a:tcTxStyle b="off" i="off">
        <a:font>
          <a:latin typeface="Helvetica Neue Light"/>
          <a:ea typeface="Helvetica Neue Light"/>
          <a:cs typeface="Helvetica Neue Light"/>
        </a:font>
        <a:srgbClr val="FFFFFF"/>
      </a:tcTxStyle>
      <a:tcStyle>
        <a:tcBdr>
          <a:left>
            <a:ln w="25400" cap="flat">
              <a:solidFill>
                <a:srgbClr val="000000">
                  <a:alpha val="0"/>
                </a:srgbClr>
              </a:solidFill>
              <a:prstDash val="solid"/>
              <a:miter lim="400000"/>
            </a:ln>
          </a:left>
          <a:right>
            <a:ln w="25400" cap="flat">
              <a:solidFill>
                <a:srgbClr val="000000">
                  <a:alpha val="0"/>
                </a:srgbClr>
              </a:solidFill>
              <a:prstDash val="solid"/>
              <a:miter lim="400000"/>
            </a:ln>
          </a:right>
          <a:top>
            <a:ln w="0" cap="flat">
              <a:noFill/>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71EB">
              <a:alpha val="60000"/>
            </a:srgbClr>
          </a:solidFill>
        </a:fill>
      </a:tcStyle>
    </a:firstRow>
  </a:tblStyle>
  <a:tblStyle styleId="{C7B018BB-80A7-4F77-B60F-C8B233D01FF8}" styleName="">
    <a:tblBg/>
    <a:wholeTbl>
      <a:tcTxStyle b="off" i="off">
        <a:font>
          <a:latin typeface="Helvetica Neue Light"/>
          <a:ea typeface="Helvetica Neue Light"/>
          <a:cs typeface="Helvetica Neue Light"/>
        </a:font>
        <a:srgbClr val="FFFFFF"/>
      </a:tcTxStyle>
      <a:tcStyle>
        <a:tcBdr>
          <a:left>
            <a:ln w="25400" cap="flat">
              <a:solidFill>
                <a:srgbClr val="000000">
                  <a:alpha val="0"/>
                </a:srgbClr>
              </a:solidFill>
              <a:prstDash val="solid"/>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676163">
              <a:alpha val="36000"/>
            </a:srgbClr>
          </a:solidFill>
        </a:fill>
      </a:tcStyle>
    </a:wholeTbl>
    <a:band2H>
      <a:tcTxStyle/>
      <a:tcStyle>
        <a:tcBdr/>
        <a:fill>
          <a:solidFill>
            <a:srgbClr val="676163">
              <a:alpha val="0"/>
            </a:srgbClr>
          </a:solidFill>
        </a:fill>
      </a:tcStyle>
    </a:band2H>
    <a:firstCol>
      <a:tcTxStyle b="off" i="off">
        <a:font>
          <a:latin typeface="Helvetica Neue Light"/>
          <a:ea typeface="Helvetica Neue Light"/>
          <a:cs typeface="Helvetica Neue Light"/>
        </a:font>
        <a:srgbClr val="FFFFFF"/>
      </a:tcTxStyle>
      <a:tcStyle>
        <a:tcBdr>
          <a:left>
            <a:ln w="0" cap="flat">
              <a:noFill/>
              <a:miter lim="400000"/>
            </a:ln>
          </a:left>
          <a:right>
            <a:ln w="25400" cap="flat">
              <a:solidFill>
                <a:srgbClr val="000000">
                  <a:alpha val="0"/>
                </a:srgbClr>
              </a:solidFill>
              <a:prstDash val="solid"/>
              <a:miter lim="400000"/>
            </a:ln>
          </a:right>
          <a:top>
            <a:ln w="25400" cap="flat">
              <a:solidFill>
                <a:srgbClr val="000000">
                  <a:alpha val="0"/>
                </a:srgbClr>
              </a:solidFill>
              <a:prstDash val="solid"/>
              <a:miter lim="400000"/>
            </a:ln>
          </a:top>
          <a:bottom>
            <a:ln w="25400" cap="flat">
              <a:solidFill>
                <a:srgbClr val="000000">
                  <a:alpha val="0"/>
                </a:srgbClr>
              </a:solidFill>
              <a:prstDash val="solid"/>
              <a:miter lim="400000"/>
            </a:ln>
          </a:bottom>
          <a:insideH>
            <a:ln w="25400" cap="flat">
              <a:solidFill>
                <a:srgbClr val="000000">
                  <a:alpha val="0"/>
                </a:srgbClr>
              </a:solidFill>
              <a:prstDash val="solid"/>
              <a:miter lim="400000"/>
            </a:ln>
          </a:insideH>
          <a:insideV>
            <a:ln w="25400" cap="flat">
              <a:solidFill>
                <a:srgbClr val="000000">
                  <a:alpha val="0"/>
                </a:srgbClr>
              </a:solidFill>
              <a:prstDash val="solid"/>
              <a:miter lim="400000"/>
            </a:ln>
          </a:insideV>
        </a:tcBdr>
        <a:fill>
          <a:solidFill>
            <a:srgbClr val="000000">
              <a:alpha val="25000"/>
            </a:srgbClr>
          </a:solidFill>
        </a:fill>
      </a:tcStyle>
    </a:firstCol>
    <a:lastRow>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25400" cap="flat">
              <a:solidFill>
                <a:srgbClr val="000000">
                  <a:alpha val="0"/>
                </a:srgbClr>
              </a:solidFill>
              <a:prstDash val="solid"/>
              <a:miter lim="400000"/>
            </a:ln>
          </a:insideH>
          <a:insideV>
            <a:ln w="12700" cap="flat">
              <a:noFill/>
              <a:miter lim="400000"/>
            </a:ln>
          </a:insideV>
        </a:tcBdr>
        <a:fill>
          <a:solidFill>
            <a:srgbClr val="0097EB">
              <a:alpha val="75000"/>
            </a:srgbClr>
          </a:solidFill>
        </a:fill>
      </a:tcStyle>
    </a:lastRow>
    <a:firstRow>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0" cap="flat">
              <a:noFill/>
              <a:miter lim="400000"/>
            </a:ln>
          </a:top>
          <a:bottom>
            <a:ln w="12700" cap="flat">
              <a:noFill/>
              <a:miter lim="400000"/>
            </a:ln>
          </a:bottom>
          <a:insideH>
            <a:ln w="25400" cap="flat">
              <a:solidFill>
                <a:srgbClr val="000000">
                  <a:alpha val="0"/>
                </a:srgbClr>
              </a:solidFill>
              <a:prstDash val="solid"/>
              <a:miter lim="400000"/>
            </a:ln>
          </a:insideH>
          <a:insideV>
            <a:ln w="12700" cap="flat">
              <a:noFill/>
              <a:miter lim="400000"/>
            </a:ln>
          </a:insideV>
        </a:tcBdr>
        <a:fill>
          <a:solidFill>
            <a:srgbClr val="0097EB">
              <a:alpha val="75000"/>
            </a:srgbClr>
          </a:solidFill>
        </a:fill>
      </a:tcStyle>
    </a:firstRow>
  </a:tblStyle>
  <a:tblStyle styleId="{EEE7283C-3CF3-47DC-8721-378D4A62B228}" styleName="">
    <a:tblBg/>
    <a:wholeTbl>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noFill/>
              <a:miter lim="400000"/>
            </a:ln>
          </a:insideV>
        </a:tcBdr>
        <a:fill>
          <a:noFill/>
        </a:fill>
      </a:tcStyle>
    </a:wholeTbl>
    <a:band2H>
      <a:tcTxStyle/>
      <a:tcStyle>
        <a:tcBdr/>
        <a:fill>
          <a:solidFill>
            <a:srgbClr val="94908F">
              <a:alpha val="64999"/>
            </a:srgbClr>
          </a:solidFill>
        </a:fill>
      </a:tcStyle>
    </a:band2H>
    <a:firstCol>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676164">
              <a:alpha val="36000"/>
            </a:srgbClr>
          </a:solidFill>
        </a:fill>
      </a:tcStyle>
    </a:firstCol>
    <a:lastRow>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solidFill>
            <a:srgbClr val="D71E00">
              <a:alpha val="80000"/>
            </a:srgbClr>
          </a:solidFill>
        </a:fill>
      </a:tcStyle>
    </a:lastRow>
    <a:firstRow>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solidFill>
            <a:srgbClr val="FF2800">
              <a:alpha val="80000"/>
            </a:srgbClr>
          </a:solidFill>
        </a:fill>
      </a:tcStyle>
    </a:firstRow>
  </a:tblStyle>
  <a:tblStyle styleId="{CF821DB8-F4EB-4A41-A1BA-3FCAFE7338EE}" styleName="">
    <a:tblBg/>
    <a:wholeTbl>
      <a:tcTxStyle b="off" i="off">
        <a:font>
          <a:latin typeface="Helvetica Neue Light"/>
          <a:ea typeface="Helvetica Neue Light"/>
          <a:cs typeface="Helvetica Neue Light"/>
        </a:font>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676164">
              <a:alpha val="36000"/>
            </a:srgbClr>
          </a:solidFill>
        </a:fill>
      </a:tcStyle>
    </a:wholeTbl>
    <a:band2H>
      <a:tcTxStyle/>
      <a:tcStyle>
        <a:tcBdr/>
        <a:fill>
          <a:solidFill>
            <a:srgbClr val="676163">
              <a:alpha val="0"/>
            </a:srgbClr>
          </a:solidFill>
        </a:fill>
      </a:tcStyle>
    </a:band2H>
    <a:firstCol>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Helvetica Neue Light"/>
          <a:ea typeface="Helvetica Neue Light"/>
          <a:cs typeface="Helvetica Neue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solidFill>
            <a:srgbClr val="FFB400">
              <a:alpha val="90000"/>
            </a:srgbClr>
          </a:solidFill>
        </a:fill>
      </a:tcStyle>
    </a:lastRow>
    <a:firstRow>
      <a:tcTxStyle b="off" i="off">
        <a:font>
          <a:latin typeface="Helvetica Neue Light"/>
          <a:ea typeface="Helvetica Neue Light"/>
          <a:cs typeface="Helvetica Neue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solidFill>
            <a:srgbClr val="FFB400">
              <a:alpha val="90000"/>
            </a:srgbClr>
          </a:solidFill>
        </a:fill>
      </a:tcStyle>
    </a:firstRow>
  </a:tblStyle>
  <a:tblStyle styleId="{33BA23B1-9221-436E-865A-0063620EA4FD}" styleName="">
    <a:tblBg/>
    <a:wholeTbl>
      <a:tcTxStyle b="off" i="off">
        <a:font>
          <a:latin typeface="Helvetica Neue Light"/>
          <a:ea typeface="Helvetica Neue Light"/>
          <a:cs typeface="Helvetica Neue Light"/>
        </a:font>
        <a:srgbClr val="FFFFFF"/>
      </a:tcTxStyle>
      <a:tcStyle>
        <a:tcBdr>
          <a:left>
            <a:ln w="12700" cap="flat">
              <a:solidFill>
                <a:srgbClr val="FFFFFF">
                  <a:alpha val="70000"/>
                </a:srgbClr>
              </a:solidFill>
              <a:prstDash val="solid"/>
              <a:miter lim="400000"/>
            </a:ln>
          </a:left>
          <a:right>
            <a:ln w="12700" cap="flat">
              <a:solidFill>
                <a:srgbClr val="FFFFFF">
                  <a:alpha val="70000"/>
                </a:srgbClr>
              </a:solidFill>
              <a:prstDash val="solid"/>
              <a:miter lim="400000"/>
            </a:ln>
          </a:right>
          <a:top>
            <a:ln w="12700" cap="flat">
              <a:solidFill>
                <a:srgbClr val="FFFFFF">
                  <a:alpha val="70000"/>
                </a:srgbClr>
              </a:solidFill>
              <a:prstDash val="solid"/>
              <a:miter lim="400000"/>
            </a:ln>
          </a:top>
          <a:bottom>
            <a:ln w="12700" cap="flat">
              <a:solidFill>
                <a:srgbClr val="FFFFFF">
                  <a:alpha val="70000"/>
                </a:srgbClr>
              </a:solidFill>
              <a:prstDash val="solid"/>
              <a:miter lim="400000"/>
            </a:ln>
          </a:bottom>
          <a:insideH>
            <a:ln w="12700" cap="flat">
              <a:solidFill>
                <a:srgbClr val="FFFFFF">
                  <a:alpha val="70000"/>
                </a:srgbClr>
              </a:solidFill>
              <a:prstDash val="solid"/>
              <a:miter lim="400000"/>
            </a:ln>
          </a:insideH>
          <a:insideV>
            <a:ln w="12700" cap="flat">
              <a:solidFill>
                <a:srgbClr val="FFFFFF">
                  <a:alpha val="70000"/>
                </a:srgbClr>
              </a:solidFill>
              <a:prstDash val="solid"/>
              <a:miter lim="400000"/>
            </a:ln>
          </a:insideV>
        </a:tcBdr>
        <a:fill>
          <a:noFill/>
        </a:fill>
      </a:tcStyle>
    </a:wholeTbl>
    <a:band2H>
      <a:tcTxStyle/>
      <a:tcStyle>
        <a:tcBdr/>
        <a:fill>
          <a:solidFill>
            <a:srgbClr val="676164">
              <a:alpha val="36000"/>
            </a:srgbClr>
          </a:solidFill>
        </a:fill>
      </a:tcStyle>
    </a:band2H>
    <a:firstCol>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70000"/>
                </a:srgbClr>
              </a:solidFill>
              <a:prstDash val="solid"/>
              <a:miter lim="400000"/>
            </a:ln>
          </a:insideV>
        </a:tcBdr>
        <a:fill>
          <a:solidFill>
            <a:srgbClr val="676164">
              <a:alpha val="36000"/>
            </a:srgbClr>
          </a:solidFill>
        </a:fill>
      </a:tcStyle>
    </a:firstCol>
    <a:lastRow>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27D7D">
              <a:alpha val="64999"/>
            </a:srgbClr>
          </a:solidFill>
        </a:fill>
      </a:tcStyle>
    </a:lastRow>
    <a:firstRow>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27D7D">
              <a:alpha val="64999"/>
            </a:srgbClr>
          </a:solidFill>
        </a:fill>
      </a:tcStyle>
    </a:firstRow>
  </a:tblStyle>
  <a:tblStyle styleId="{2708684C-4D16-4618-839F-0558EEFCDFE6}" styleName="">
    <a:tblBg/>
    <a:wholeTbl>
      <a:tcTxStyle b="off" i="off">
        <a:font>
          <a:latin typeface="Helvetica Neue Light"/>
          <a:ea typeface="Helvetica Neue Light"/>
          <a:cs typeface="Helvetica Neue Light"/>
        </a:font>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a:tcStyle>
        <a:tcBdr/>
        <a:fill>
          <a:solidFill>
            <a:srgbClr val="676164">
              <a:alpha val="36000"/>
            </a:srgbClr>
          </a:solidFill>
        </a:fill>
      </a:tcStyle>
    </a:band2H>
    <a:firstCol>
      <a:tcTxStyle b="off" i="off">
        <a:font>
          <a:latin typeface="Helvetica Neue Light"/>
          <a:ea typeface="Helvetica Neue Light"/>
          <a:cs typeface="Helvetica Neue Light"/>
        </a:font>
        <a:srgbClr val="FFFFFF"/>
      </a:tcTxStyle>
      <a:tcStyle>
        <a:tcBdr>
          <a:left>
            <a:ln w="12700" cap="flat">
              <a:noFill/>
              <a:miter lim="400000"/>
            </a:ln>
          </a:left>
          <a:right>
            <a:ln w="254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25400" cap="flat">
              <a:solidFill>
                <a:srgbClr val="FFFFFF">
                  <a:alpha val="50000"/>
                </a:srgbClr>
              </a:solidFill>
              <a:prstDash val="solid"/>
              <a:miter lim="400000"/>
            </a:ln>
          </a:insideV>
        </a:tcBdr>
        <a:fill>
          <a:noFill/>
        </a:fill>
      </a:tcStyle>
    </a:firstCol>
    <a:lastRow>
      <a:tcTxStyle b="off" i="off">
        <a:font>
          <a:latin typeface="Helvetica Neue Light"/>
          <a:ea typeface="Helvetica Neue Light"/>
          <a:cs typeface="Helvetica Neue Light"/>
        </a:font>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alpha val="50000"/>
                </a:srgbClr>
              </a:solidFill>
              <a:prstDash val="solid"/>
              <a:miter lim="400000"/>
            </a:ln>
          </a:top>
          <a:bottom>
            <a:ln w="12700" cap="flat">
              <a:noFill/>
              <a:miter lim="400000"/>
            </a:ln>
          </a:bottom>
          <a:insideH>
            <a:ln w="25400" cap="flat">
              <a:solidFill>
                <a:srgbClr val="A0A4A8"/>
              </a:solidFill>
              <a:prstDash val="solid"/>
              <a:miter lim="400000"/>
            </a:ln>
          </a:insideH>
          <a:insideV>
            <a:ln w="12700" cap="flat">
              <a:solidFill>
                <a:srgbClr val="FFFFFF">
                  <a:alpha val="50000"/>
                </a:srgbClr>
              </a:solidFill>
              <a:prstDash val="solid"/>
              <a:miter lim="400000"/>
            </a:ln>
          </a:insideV>
        </a:tcBdr>
        <a:fill>
          <a:solidFill>
            <a:srgbClr val="676164">
              <a:alpha val="36000"/>
            </a:srgbClr>
          </a:solidFill>
        </a:fill>
      </a:tcStyle>
    </a:lastRow>
    <a:firstRow>
      <a:tcTxStyle b="off" i="off">
        <a:font>
          <a:latin typeface="Helvetica Neue Light"/>
          <a:ea typeface="Helvetica Neue Light"/>
          <a:cs typeface="Helvetica Neue Light"/>
        </a:font>
        <a:srgbClr val="FFFFFF"/>
      </a:tcTxStyle>
      <a:tcStyle>
        <a:tcBdr>
          <a:left>
            <a:ln w="25400" cap="flat">
              <a:solidFill>
                <a:srgbClr val="FFFFFF">
                  <a:alpha val="50000"/>
                </a:srgbClr>
              </a:solidFill>
              <a:prstDash val="solid"/>
              <a:miter lim="400000"/>
            </a:ln>
          </a:left>
          <a:right>
            <a:ln w="25400" cap="flat">
              <a:solidFill>
                <a:srgbClr val="FFFFFF">
                  <a:alpha val="50000"/>
                </a:srgbClr>
              </a:solidFill>
              <a:prstDash val="solid"/>
              <a:miter lim="400000"/>
            </a:ln>
          </a:right>
          <a:top>
            <a:ln w="12700" cap="flat">
              <a:noFill/>
              <a:miter lim="400000"/>
            </a:ln>
          </a:top>
          <a:bottom>
            <a:ln w="25400" cap="flat">
              <a:solidFill>
                <a:srgbClr val="FFFFFF">
                  <a:alpha val="50000"/>
                </a:srgbClr>
              </a:solidFill>
              <a:prstDash val="solid"/>
              <a:miter lim="400000"/>
            </a:ln>
          </a:bottom>
          <a:insideH>
            <a:ln w="25400" cap="flat">
              <a:solidFill>
                <a:srgbClr val="A0A4A8"/>
              </a:solidFill>
              <a:prstDash val="solid"/>
              <a:miter lim="400000"/>
            </a:ln>
          </a:insideH>
          <a:insideV>
            <a:ln w="25400" cap="flat">
              <a:solidFill>
                <a:srgbClr val="FFFFFF">
                  <a:alpha val="50000"/>
                </a:srgbClr>
              </a:solidFill>
              <a:prstDash val="solid"/>
              <a:miter lim="400000"/>
            </a:ln>
          </a:insideV>
        </a:tcBdr>
        <a:fill>
          <a:solidFill>
            <a:srgbClr val="676164">
              <a:alpha val="36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1" d="100"/>
          <a:sy n="31" d="100"/>
        </p:scale>
        <p:origin x="8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noRot="1" noChangeAspect="1"/>
          </p:cNvSpPr>
          <p:nvPr>
            <p:ph type="sldImg"/>
          </p:nvPr>
        </p:nvSpPr>
        <p:spPr>
          <a:prstGeom prst="rect">
            <a:avLst/>
          </a:prstGeom>
        </p:spPr>
        <p:txBody>
          <a:bodyPr/>
          <a:lstStyle/>
          <a:p>
            <a:endParaRPr/>
          </a:p>
        </p:txBody>
      </p:sp>
      <p:sp>
        <p:nvSpPr>
          <p:cNvPr id="123" name="Shape 123"/>
          <p:cNvSpPr>
            <a:spLocks noGrp="1"/>
          </p:cNvSpPr>
          <p:nvPr>
            <p:ph type="body" sz="quarter" idx="1"/>
          </p:nvPr>
        </p:nvSpPr>
        <p:spPr>
          <a:prstGeom prst="rect">
            <a:avLst/>
          </a:prstGeom>
        </p:spPr>
        <p:txBody>
          <a:bodyPr/>
          <a:lstStyle/>
          <a:p>
            <a:r>
              <a:t>Thank you very much for coming to this presentation. I’m Leon Xiao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prstGeom prst="rect">
            <a:avLst/>
          </a:prstGeom>
        </p:spPr>
        <p:txBody>
          <a:bodyPr/>
          <a:lstStyle/>
          <a:p>
            <a:endParaRPr/>
          </a:p>
        </p:txBody>
      </p:sp>
      <p:sp>
        <p:nvSpPr>
          <p:cNvPr id="133" name="Shape 133"/>
          <p:cNvSpPr>
            <a:spLocks noGrp="1"/>
          </p:cNvSpPr>
          <p:nvPr>
            <p:ph type="body" sz="quarter" idx="1"/>
          </p:nvPr>
        </p:nvSpPr>
        <p:spPr>
          <a:prstGeom prst="rect">
            <a:avLst/>
          </a:prstGeom>
        </p:spPr>
        <p:txBody>
          <a:bodyPr/>
          <a:lstStyle/>
          <a:p>
            <a:r>
              <a:t>I will start with briefly setting out the subject of my research because it is through researching this topic that I thought about open science and reproducibility in a game analysis context.</a:t>
            </a:r>
          </a:p>
          <a:p>
            <a:endParaRPr/>
          </a:p>
          <a:p>
            <a:r>
              <a:t>I am sure many of you are familiar with this concept, but I research loot boxes. Loot boxes are these gambling-like mechanics in video games that players can purchase using real-world money to obtain randomised rewards.</a:t>
            </a:r>
          </a:p>
          <a:p>
            <a:endParaRPr/>
          </a:p>
          <a:p>
            <a:r>
              <a:t>Loot boxes are therefore conceptually similar to gambling and links have been found between disordered gambling and loot box spending.</a:t>
            </a:r>
          </a:p>
          <a:p>
            <a:endParaRPr/>
          </a:p>
          <a:p>
            <a:r>
              <a:t>Given potential harms, specifically, players overspending money on loot boxes. These mechanics have been the subject of public controversy and regulatory scrutiny.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noRot="1" noChangeAspect="1"/>
          </p:cNvSpPr>
          <p:nvPr>
            <p:ph type="sldImg"/>
          </p:nvPr>
        </p:nvSpPr>
        <p:spPr>
          <a:prstGeom prst="rect">
            <a:avLst/>
          </a:prstGeom>
        </p:spPr>
        <p:txBody>
          <a:bodyPr/>
          <a:lstStyle/>
          <a:p>
            <a:endParaRPr/>
          </a:p>
        </p:txBody>
      </p:sp>
      <p:sp>
        <p:nvSpPr>
          <p:cNvPr id="140" name="Shape 140"/>
          <p:cNvSpPr>
            <a:spLocks noGrp="1"/>
          </p:cNvSpPr>
          <p:nvPr>
            <p:ph type="body" sz="quarter" idx="1"/>
          </p:nvPr>
        </p:nvSpPr>
        <p:spPr>
          <a:prstGeom prst="rect">
            <a:avLst/>
          </a:prstGeom>
        </p:spPr>
        <p:txBody>
          <a:bodyPr/>
          <a:lstStyle/>
          <a:p>
            <a:r>
              <a:t>Accordingly, it is very important for us to know the prevalence of loot boxes amongst the most popular video games. Do they appear only in a few well known and prominent video games, or do they appear more generally amongst many games?</a:t>
            </a:r>
          </a:p>
          <a:p>
            <a:endParaRPr/>
          </a:p>
          <a:p>
            <a:r>
              <a:t>Zendle et al. sought to answer that question in early 2019. They conducted an analysis of the 100 highest-grossing iPhone games and found a loot box prevalence rate of 59%, meaning that 59 of the 100 games were identified as having contained at least one loot box.</a:t>
            </a:r>
          </a:p>
          <a:p>
            <a:endParaRPr/>
          </a:p>
          <a:p>
            <a:r>
              <a:t>This information has been very influential. The Spanish gambling regulator has, for example, relied upon this to argue that loot boxes are prevalent and therefore potentially deserving of regulatory intervention in Spain. I am highlighting this to show that game studies, and particularly game analysis, now potentially have direct impact on policymaking. Not only do we care as researchers, but others, such as parents of child players, are also interested in the results that we produce. Game analysis potentially has implications beyond academia.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noRot="1" noChangeAspect="1"/>
          </p:cNvSpPr>
          <p:nvPr>
            <p:ph type="sldImg"/>
          </p:nvPr>
        </p:nvSpPr>
        <p:spPr>
          <a:prstGeom prst="rect">
            <a:avLst/>
          </a:prstGeom>
        </p:spPr>
        <p:txBody>
          <a:bodyPr/>
          <a:lstStyle/>
          <a:p>
            <a:endParaRPr/>
          </a:p>
        </p:txBody>
      </p:sp>
      <p:sp>
        <p:nvSpPr>
          <p:cNvPr id="145" name="Shape 145"/>
          <p:cNvSpPr>
            <a:spLocks noGrp="1"/>
          </p:cNvSpPr>
          <p:nvPr>
            <p:ph type="body" sz="quarter" idx="1"/>
          </p:nvPr>
        </p:nvSpPr>
        <p:spPr>
          <a:prstGeom prst="rect">
            <a:avLst/>
          </a:prstGeom>
        </p:spPr>
        <p:txBody>
          <a:bodyPr/>
          <a:lstStyle/>
          <a:p>
            <a:r>
              <a:t>So, how can loot boxes be regulated?</a:t>
            </a:r>
          </a:p>
          <a:p>
            <a:r>
              <a:t>There are several potential ways to do this, and restricting players from purchasing loot boxes, in other words, an outright ban, is only one of many different potential approaches.</a:t>
            </a:r>
          </a:p>
          <a:p>
            <a:r>
              <a:t>*next slide*</a:t>
            </a:r>
          </a:p>
          <a:p>
            <a:r>
              <a:t>Another less restrictive approach, that retains players’ autonomy to purchase loot boxes and preserves video game companies’ existing commercial interests, has been adopted as law in China. This law requires companies to disclose the exact probabilities of obtaining the potential rewards from their loot boxes.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prstGeom prst="rect">
            <a:avLst/>
          </a:prstGeom>
        </p:spPr>
        <p:txBody>
          <a:bodyPr/>
          <a:lstStyle/>
          <a:p>
            <a:endParaRPr/>
          </a:p>
        </p:txBody>
      </p:sp>
      <p:sp>
        <p:nvSpPr>
          <p:cNvPr id="158" name="Shape 158"/>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prstGeom prst="rect">
            <a:avLst/>
          </a:prstGeom>
        </p:spPr>
        <p:txBody>
          <a:bodyPr/>
          <a:lstStyle/>
          <a:p>
            <a:endParaRPr/>
          </a:p>
        </p:txBody>
      </p:sp>
      <p:sp>
        <p:nvSpPr>
          <p:cNvPr id="169" name="Shape 169"/>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noRot="1" noChangeAspect="1"/>
          </p:cNvSpPr>
          <p:nvPr>
            <p:ph type="sldImg"/>
          </p:nvPr>
        </p:nvSpPr>
        <p:spPr>
          <a:prstGeom prst="rect">
            <a:avLst/>
          </a:prstGeom>
        </p:spPr>
        <p:txBody>
          <a:bodyPr/>
          <a:lstStyle/>
          <a:p>
            <a:endParaRPr/>
          </a:p>
        </p:txBody>
      </p:sp>
      <p:sp>
        <p:nvSpPr>
          <p:cNvPr id="181" name="Shape 181"/>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noRot="1" noChangeAspect="1"/>
          </p:cNvSpPr>
          <p:nvPr>
            <p:ph type="sldImg"/>
          </p:nvPr>
        </p:nvSpPr>
        <p:spPr>
          <a:prstGeom prst="rect">
            <a:avLst/>
          </a:prstGeom>
        </p:spPr>
        <p:txBody>
          <a:bodyPr/>
          <a:lstStyle/>
          <a:p>
            <a:endParaRPr/>
          </a:p>
        </p:txBody>
      </p:sp>
      <p:sp>
        <p:nvSpPr>
          <p:cNvPr id="218" name="Shape 218"/>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prstGeom prst="rect">
            <a:avLst/>
          </a:prstGeom>
        </p:spPr>
        <p:txBody>
          <a:bodyPr/>
          <a:lstStyle/>
          <a:p>
            <a:endParaRPr/>
          </a:p>
        </p:txBody>
      </p:sp>
      <p:sp>
        <p:nvSpPr>
          <p:cNvPr id="223" name="Shape 223"/>
          <p:cNvSpPr>
            <a:spLocks noGrp="1"/>
          </p:cNvSpPr>
          <p:nvPr>
            <p:ph type="body" sz="quarter" idx="1"/>
          </p:nvPr>
        </p:nvSpPr>
        <p:spPr>
          <a:prstGeom prst="rect">
            <a:avLst/>
          </a:prstGeom>
        </p:spPr>
        <p:txBody>
          <a:bodyPr/>
          <a:lstStyle/>
          <a:p>
            <a:r>
              <a:t>So, how can loot boxes be regulated?</a:t>
            </a:r>
          </a:p>
          <a:p>
            <a:r>
              <a:t>There are several potential ways to do this, and restricting players from purchasing loot boxes, in other words, an outright ban, is only one of many different potential approaches.</a:t>
            </a:r>
          </a:p>
          <a:p>
            <a:r>
              <a:t>*next slide*</a:t>
            </a:r>
          </a:p>
          <a:p>
            <a:r>
              <a:t>Another less restrictive approach, that retains players’ autonomy to purchase loot boxes and preserves video game companies’ existing commercial interests, has been adopted as law in China. This law requires companies to disclose the exact probabilities of obtaining the potential rewards from their loot boxes.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noRot="1" noChangeAspect="1"/>
          </p:cNvSpPr>
          <p:nvPr>
            <p:ph type="sldImg"/>
          </p:nvPr>
        </p:nvSpPr>
        <p:spPr>
          <a:prstGeom prst="rect">
            <a:avLst/>
          </a:prstGeom>
        </p:spPr>
        <p:txBody>
          <a:bodyPr/>
          <a:lstStyle/>
          <a:p>
            <a:endParaRPr/>
          </a:p>
        </p:txBody>
      </p:sp>
      <p:sp>
        <p:nvSpPr>
          <p:cNvPr id="228" name="Shape 228"/>
          <p:cNvSpPr>
            <a:spLocks noGrp="1"/>
          </p:cNvSpPr>
          <p:nvPr>
            <p:ph type="body" sz="quarter" idx="1"/>
          </p:nvPr>
        </p:nvSpPr>
        <p:spPr>
          <a:prstGeom prst="rect">
            <a:avLst/>
          </a:prstGeom>
        </p:spPr>
        <p:txBody>
          <a:bodyPr/>
          <a:lstStyle/>
          <a:p>
            <a:r>
              <a:t>So, how can loot boxes be regulated?</a:t>
            </a:r>
          </a:p>
          <a:p>
            <a:r>
              <a:t>There are several potential ways to do this, and restricting players from purchasing loot boxes, in other words, an outright ban, is only one of many different potential approaches.</a:t>
            </a:r>
          </a:p>
          <a:p>
            <a:r>
              <a:t>*next slide*</a:t>
            </a:r>
          </a:p>
          <a:p>
            <a:r>
              <a:t>Another less restrictive approach, that retains players’ autonomy to purchase loot boxes and preserves video game companies’ existing commercial interests, has been adopted as law in China. This law requires companies to disclose the exact probabilities of obtaining the potential rewards from their loot boxes.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noRot="1" noChangeAspect="1"/>
          </p:cNvSpPr>
          <p:nvPr>
            <p:ph type="sldImg"/>
          </p:nvPr>
        </p:nvSpPr>
        <p:spPr>
          <a:prstGeom prst="rect">
            <a:avLst/>
          </a:prstGeom>
        </p:spPr>
        <p:txBody>
          <a:bodyPr/>
          <a:lstStyle/>
          <a:p>
            <a:endParaRPr/>
          </a:p>
        </p:txBody>
      </p:sp>
      <p:sp>
        <p:nvSpPr>
          <p:cNvPr id="244" name="Shape 244"/>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noRot="1" noChangeAspect="1"/>
          </p:cNvSpPr>
          <p:nvPr>
            <p:ph type="sldImg"/>
          </p:nvPr>
        </p:nvSpPr>
        <p:spPr>
          <a:prstGeom prst="rect">
            <a:avLst/>
          </a:prstGeom>
        </p:spPr>
        <p:txBody>
          <a:bodyPr/>
          <a:lstStyle/>
          <a:p>
            <a:endParaRPr/>
          </a:p>
        </p:txBody>
      </p:sp>
      <p:sp>
        <p:nvSpPr>
          <p:cNvPr id="253" name="Shape 253"/>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hape 269"/>
          <p:cNvSpPr>
            <a:spLocks noGrp="1" noRot="1" noChangeAspect="1"/>
          </p:cNvSpPr>
          <p:nvPr>
            <p:ph type="sldImg"/>
          </p:nvPr>
        </p:nvSpPr>
        <p:spPr>
          <a:prstGeom prst="rect">
            <a:avLst/>
          </a:prstGeom>
        </p:spPr>
        <p:txBody>
          <a:bodyPr/>
          <a:lstStyle/>
          <a:p>
            <a:endParaRPr/>
          </a:p>
        </p:txBody>
      </p:sp>
      <p:sp>
        <p:nvSpPr>
          <p:cNvPr id="270" name="Shape 270"/>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a:spLocks noGrp="1" noRot="1" noChangeAspect="1"/>
          </p:cNvSpPr>
          <p:nvPr>
            <p:ph type="sldImg"/>
          </p:nvPr>
        </p:nvSpPr>
        <p:spPr>
          <a:prstGeom prst="rect">
            <a:avLst/>
          </a:prstGeom>
        </p:spPr>
        <p:txBody>
          <a:bodyPr/>
          <a:lstStyle/>
          <a:p>
            <a:endParaRPr/>
          </a:p>
        </p:txBody>
      </p:sp>
      <p:sp>
        <p:nvSpPr>
          <p:cNvPr id="280" name="Shape 280"/>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Shape 303"/>
          <p:cNvSpPr>
            <a:spLocks noGrp="1" noRot="1" noChangeAspect="1"/>
          </p:cNvSpPr>
          <p:nvPr>
            <p:ph type="sldImg"/>
          </p:nvPr>
        </p:nvSpPr>
        <p:spPr>
          <a:prstGeom prst="rect">
            <a:avLst/>
          </a:prstGeom>
        </p:spPr>
        <p:txBody>
          <a:bodyPr/>
          <a:lstStyle/>
          <a:p>
            <a:endParaRPr/>
          </a:p>
        </p:txBody>
      </p:sp>
      <p:sp>
        <p:nvSpPr>
          <p:cNvPr id="304" name="Shape 304"/>
          <p:cNvSpPr>
            <a:spLocks noGrp="1"/>
          </p:cNvSpPr>
          <p:nvPr>
            <p:ph type="body" sz="quarter" idx="1"/>
          </p:nvPr>
        </p:nvSpPr>
        <p:spPr>
          <a:prstGeom prst="rect">
            <a:avLst/>
          </a:prstGeom>
        </p:spPr>
        <p:txBody>
          <a:bodyPr/>
          <a:lstStyle/>
          <a:p>
            <a:r>
              <a:t>The research question that I seek to answer with this study is:</a:t>
            </a:r>
          </a:p>
          <a:p>
            <a:endParaRPr/>
          </a:p>
          <a:p>
            <a:r>
              <a:t>Genshin Impact/原神 still appeared in the highest-grossing list in Belgium, which bemused me.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noRot="1" noChangeAspect="1"/>
          </p:cNvSpPr>
          <p:nvPr>
            <p:ph type="sldImg"/>
          </p:nvPr>
        </p:nvSpPr>
        <p:spPr>
          <a:prstGeom prst="rect">
            <a:avLst/>
          </a:prstGeom>
        </p:spPr>
        <p:txBody>
          <a:bodyPr/>
          <a:lstStyle/>
          <a:p>
            <a:endParaRPr/>
          </a:p>
        </p:txBody>
      </p:sp>
      <p:sp>
        <p:nvSpPr>
          <p:cNvPr id="312" name="Shape 312"/>
          <p:cNvSpPr>
            <a:spLocks noGrp="1"/>
          </p:cNvSpPr>
          <p:nvPr>
            <p:ph type="body" sz="quarter" idx="1"/>
          </p:nvPr>
        </p:nvSpPr>
        <p:spPr>
          <a:prstGeom prst="rect">
            <a:avLst/>
          </a:prstGeom>
        </p:spPr>
        <p:txBody>
          <a:bodyPr/>
          <a:lstStyle/>
          <a:p>
            <a:r>
              <a:t>Thank you for listening! I’ll take questions now, but if you have any further questions after the Q&amp;A session, please get in touch with us using any of these methods.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473200" y="1790700"/>
            <a:ext cx="21437600" cy="4927600"/>
          </a:xfrm>
          <a:prstGeom prst="rect">
            <a:avLst/>
          </a:prstGeom>
        </p:spPr>
        <p:txBody>
          <a:bodyPr anchor="b"/>
          <a:lstStyle/>
          <a:p>
            <a:r>
              <a:t>Title Text</a:t>
            </a:r>
          </a:p>
        </p:txBody>
      </p:sp>
      <p:sp>
        <p:nvSpPr>
          <p:cNvPr id="12" name="Body Level One…"/>
          <p:cNvSpPr txBox="1">
            <a:spLocks noGrp="1"/>
          </p:cNvSpPr>
          <p:nvPr>
            <p:ph type="body" sz="quarter" idx="1"/>
          </p:nvPr>
        </p:nvSpPr>
        <p:spPr>
          <a:xfrm>
            <a:off x="1473200" y="6845300"/>
            <a:ext cx="21437600" cy="2209800"/>
          </a:xfrm>
          <a:prstGeom prst="rect">
            <a:avLst/>
          </a:prstGeom>
        </p:spPr>
        <p:txBody>
          <a:bodyPr anchor="t"/>
          <a:lstStyle>
            <a:lvl1pPr marL="0" indent="0">
              <a:spcBef>
                <a:spcPts val="0"/>
              </a:spcBef>
              <a:buSzTx/>
              <a:buNone/>
              <a:defRPr sz="5800">
                <a:solidFill>
                  <a:srgbClr val="73BFFF"/>
                </a:solidFill>
              </a:defRPr>
            </a:lvl1pPr>
            <a:lvl2pPr marL="0" indent="0">
              <a:spcBef>
                <a:spcPts val="0"/>
              </a:spcBef>
              <a:buSzTx/>
              <a:buNone/>
              <a:defRPr sz="5800">
                <a:solidFill>
                  <a:srgbClr val="73BFFF"/>
                </a:solidFill>
              </a:defRPr>
            </a:lvl2pPr>
            <a:lvl3pPr marL="0" indent="0">
              <a:spcBef>
                <a:spcPts val="0"/>
              </a:spcBef>
              <a:buSzTx/>
              <a:buNone/>
              <a:defRPr sz="5800">
                <a:solidFill>
                  <a:srgbClr val="73BFFF"/>
                </a:solidFill>
              </a:defRPr>
            </a:lvl3pPr>
            <a:lvl4pPr marL="0" indent="0">
              <a:spcBef>
                <a:spcPts val="0"/>
              </a:spcBef>
              <a:buSzTx/>
              <a:buNone/>
              <a:defRPr sz="5800">
                <a:solidFill>
                  <a:srgbClr val="73BFFF"/>
                </a:solidFill>
              </a:defRPr>
            </a:lvl4pPr>
            <a:lvl5pPr marL="0" indent="0">
              <a:spcBef>
                <a:spcPts val="0"/>
              </a:spcBef>
              <a:buSzTx/>
              <a:buNone/>
              <a:defRPr sz="5800">
                <a:solidFill>
                  <a:srgbClr val="73BFFF"/>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1473200" y="-2692400"/>
            <a:ext cx="21437602" cy="16070758"/>
          </a:xfrm>
          <a:prstGeom prst="rect">
            <a:avLst/>
          </a:prstGeom>
          <a:ln w="9525">
            <a:round/>
          </a:ln>
        </p:spPr>
        <p:txBody>
          <a:bodyPr lIns="91439" tIns="45719" rIns="91439" bIns="45719" anchor="t">
            <a:noAutofit/>
          </a:bodyPr>
          <a:lstStyle/>
          <a:p>
            <a:endParaRPr/>
          </a:p>
        </p:txBody>
      </p:sp>
      <p:sp>
        <p:nvSpPr>
          <p:cNvPr id="21" name="Title Text"/>
          <p:cNvSpPr txBox="1">
            <a:spLocks noGrp="1"/>
          </p:cNvSpPr>
          <p:nvPr>
            <p:ph type="title"/>
          </p:nvPr>
        </p:nvSpPr>
        <p:spPr>
          <a:xfrm>
            <a:off x="1473200" y="9575800"/>
            <a:ext cx="21437600" cy="1714500"/>
          </a:xfrm>
          <a:prstGeom prst="rect">
            <a:avLst/>
          </a:prstGeom>
        </p:spPr>
        <p:txBody>
          <a:bodyPr anchor="b"/>
          <a:lstStyle/>
          <a:p>
            <a:r>
              <a:t>Title Text</a:t>
            </a:r>
          </a:p>
        </p:txBody>
      </p:sp>
      <p:sp>
        <p:nvSpPr>
          <p:cNvPr id="22" name="Body Level One…"/>
          <p:cNvSpPr txBox="1">
            <a:spLocks noGrp="1"/>
          </p:cNvSpPr>
          <p:nvPr>
            <p:ph type="body" sz="quarter" idx="1"/>
          </p:nvPr>
        </p:nvSpPr>
        <p:spPr>
          <a:xfrm>
            <a:off x="1473200" y="11290300"/>
            <a:ext cx="21437600" cy="2197100"/>
          </a:xfrm>
          <a:prstGeom prst="rect">
            <a:avLst/>
          </a:prstGeom>
        </p:spPr>
        <p:txBody>
          <a:bodyPr anchor="t"/>
          <a:lstStyle>
            <a:lvl1pPr marL="0" indent="0">
              <a:spcBef>
                <a:spcPts val="0"/>
              </a:spcBef>
              <a:buSzTx/>
              <a:buNone/>
              <a:defRPr sz="5800">
                <a:solidFill>
                  <a:srgbClr val="73BFFF"/>
                </a:solidFill>
              </a:defRPr>
            </a:lvl1pPr>
            <a:lvl2pPr marL="0" indent="0">
              <a:spcBef>
                <a:spcPts val="0"/>
              </a:spcBef>
              <a:buSzTx/>
              <a:buNone/>
              <a:defRPr sz="5800">
                <a:solidFill>
                  <a:srgbClr val="73BFFF"/>
                </a:solidFill>
              </a:defRPr>
            </a:lvl2pPr>
            <a:lvl3pPr marL="0" indent="0">
              <a:spcBef>
                <a:spcPts val="0"/>
              </a:spcBef>
              <a:buSzTx/>
              <a:buNone/>
              <a:defRPr sz="5800">
                <a:solidFill>
                  <a:srgbClr val="73BFFF"/>
                </a:solidFill>
              </a:defRPr>
            </a:lvl3pPr>
            <a:lvl4pPr marL="0" indent="0">
              <a:spcBef>
                <a:spcPts val="0"/>
              </a:spcBef>
              <a:buSzTx/>
              <a:buNone/>
              <a:defRPr sz="5800">
                <a:solidFill>
                  <a:srgbClr val="73BFFF"/>
                </a:solidFill>
              </a:defRPr>
            </a:lvl4pPr>
            <a:lvl5pPr marL="0" indent="0">
              <a:spcBef>
                <a:spcPts val="0"/>
              </a:spcBef>
              <a:buSzTx/>
              <a:buNone/>
              <a:defRPr sz="5800">
                <a:solidFill>
                  <a:srgbClr val="73BFFF"/>
                </a:solidFill>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473200" y="5143500"/>
            <a:ext cx="21437600" cy="34290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143070716_1012x1350.jpeg"/>
          <p:cNvSpPr>
            <a:spLocks noGrp="1"/>
          </p:cNvSpPr>
          <p:nvPr>
            <p:ph type="pic" idx="21"/>
          </p:nvPr>
        </p:nvSpPr>
        <p:spPr>
          <a:xfrm>
            <a:off x="12925240" y="918941"/>
            <a:ext cx="11599695" cy="15473898"/>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1473200" y="1803400"/>
            <a:ext cx="9639300" cy="4927600"/>
          </a:xfrm>
          <a:prstGeom prst="rect">
            <a:avLst/>
          </a:prstGeom>
        </p:spPr>
        <p:txBody>
          <a:bodyPr anchor="b"/>
          <a:lstStyle/>
          <a:p>
            <a:r>
              <a:t>Title Text</a:t>
            </a:r>
          </a:p>
        </p:txBody>
      </p:sp>
      <p:sp>
        <p:nvSpPr>
          <p:cNvPr id="40" name="Body Level One…"/>
          <p:cNvSpPr txBox="1">
            <a:spLocks noGrp="1"/>
          </p:cNvSpPr>
          <p:nvPr>
            <p:ph type="body" sz="quarter" idx="1"/>
          </p:nvPr>
        </p:nvSpPr>
        <p:spPr>
          <a:xfrm>
            <a:off x="1473200" y="6718300"/>
            <a:ext cx="9639300" cy="5092700"/>
          </a:xfrm>
          <a:prstGeom prst="rect">
            <a:avLst/>
          </a:prstGeom>
        </p:spPr>
        <p:txBody>
          <a:bodyPr anchor="t"/>
          <a:lstStyle>
            <a:lvl1pPr marL="0" indent="0">
              <a:spcBef>
                <a:spcPts val="0"/>
              </a:spcBef>
              <a:buSzTx/>
              <a:buNone/>
              <a:defRPr sz="5800">
                <a:solidFill>
                  <a:srgbClr val="73BFFF"/>
                </a:solidFill>
              </a:defRPr>
            </a:lvl1pPr>
            <a:lvl2pPr marL="0" indent="0">
              <a:spcBef>
                <a:spcPts val="0"/>
              </a:spcBef>
              <a:buSzTx/>
              <a:buNone/>
              <a:defRPr sz="5800">
                <a:solidFill>
                  <a:srgbClr val="73BFFF"/>
                </a:solidFill>
              </a:defRPr>
            </a:lvl2pPr>
            <a:lvl3pPr marL="0" indent="0">
              <a:spcBef>
                <a:spcPts val="0"/>
              </a:spcBef>
              <a:buSzTx/>
              <a:buNone/>
              <a:defRPr sz="5800">
                <a:solidFill>
                  <a:srgbClr val="73BFFF"/>
                </a:solidFill>
              </a:defRPr>
            </a:lvl3pPr>
            <a:lvl4pPr marL="0" indent="0">
              <a:spcBef>
                <a:spcPts val="0"/>
              </a:spcBef>
              <a:buSzTx/>
              <a:buNone/>
              <a:defRPr sz="5800">
                <a:solidFill>
                  <a:srgbClr val="73BFFF"/>
                </a:solidFill>
              </a:defRPr>
            </a:lvl4pPr>
            <a:lvl5pPr marL="0" indent="0">
              <a:spcBef>
                <a:spcPts val="0"/>
              </a:spcBef>
              <a:buSzTx/>
              <a:buNone/>
              <a:defRPr sz="5800">
                <a:solidFill>
                  <a:srgbClr val="73BFFF"/>
                </a:solidFill>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xfrm>
            <a:off x="1473200" y="3898900"/>
            <a:ext cx="21437600" cy="80391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143070716_1012x1350.jpeg"/>
          <p:cNvSpPr>
            <a:spLocks noGrp="1"/>
          </p:cNvSpPr>
          <p:nvPr>
            <p:ph type="pic" sz="half" idx="21"/>
          </p:nvPr>
        </p:nvSpPr>
        <p:spPr>
          <a:xfrm>
            <a:off x="13169900" y="2376299"/>
            <a:ext cx="9522179" cy="12702588"/>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473200" y="3898900"/>
            <a:ext cx="10007600" cy="80391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143070718_1000x750.jpeg"/>
          <p:cNvSpPr>
            <a:spLocks noGrp="1"/>
          </p:cNvSpPr>
          <p:nvPr>
            <p:ph type="pic" sz="quarter" idx="21"/>
          </p:nvPr>
        </p:nvSpPr>
        <p:spPr>
          <a:xfrm>
            <a:off x="15225183" y="6694487"/>
            <a:ext cx="8551334" cy="6413501"/>
          </a:xfrm>
          <a:prstGeom prst="rect">
            <a:avLst/>
          </a:prstGeom>
          <a:ln w="9525">
            <a:round/>
          </a:ln>
        </p:spPr>
        <p:txBody>
          <a:bodyPr lIns="91439" tIns="45719" rIns="91439" bIns="45719" anchor="t">
            <a:noAutofit/>
          </a:bodyPr>
          <a:lstStyle/>
          <a:p>
            <a:endParaRPr/>
          </a:p>
        </p:txBody>
      </p:sp>
      <p:sp>
        <p:nvSpPr>
          <p:cNvPr id="84" name="143070724_2880x2159.jpeg"/>
          <p:cNvSpPr>
            <a:spLocks noGrp="1"/>
          </p:cNvSpPr>
          <p:nvPr>
            <p:ph type="pic" sz="quarter" idx="22"/>
          </p:nvPr>
        </p:nvSpPr>
        <p:spPr>
          <a:xfrm>
            <a:off x="15773400" y="914400"/>
            <a:ext cx="7476848" cy="5605040"/>
          </a:xfrm>
          <a:prstGeom prst="rect">
            <a:avLst/>
          </a:prstGeom>
          <a:ln w="9525">
            <a:round/>
          </a:ln>
        </p:spPr>
        <p:txBody>
          <a:bodyPr lIns="91439" tIns="45719" rIns="91439" bIns="45719" anchor="t">
            <a:noAutofit/>
          </a:bodyPr>
          <a:lstStyle/>
          <a:p>
            <a:endParaRPr/>
          </a:p>
        </p:txBody>
      </p:sp>
      <p:sp>
        <p:nvSpPr>
          <p:cNvPr id="85" name="143070716_1012x1350.jpeg"/>
          <p:cNvSpPr>
            <a:spLocks noGrp="1"/>
          </p:cNvSpPr>
          <p:nvPr>
            <p:ph type="pic" idx="23"/>
          </p:nvPr>
        </p:nvSpPr>
        <p:spPr>
          <a:xfrm>
            <a:off x="1077599" y="355600"/>
            <a:ext cx="14423165" cy="19240500"/>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xfrm>
            <a:off x="23724221" y="13122415"/>
            <a:ext cx="368504" cy="387070"/>
          </a:xfrm>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66200"/>
            <a:ext cx="19621500" cy="585521"/>
          </a:xfrm>
          <a:prstGeom prst="rect">
            <a:avLst/>
          </a:prstGeom>
        </p:spPr>
        <p:txBody>
          <a:bodyPr anchor="t">
            <a:spAutoFit/>
          </a:bodyPr>
          <a:lstStyle>
            <a:lvl1pPr marL="0" indent="0" algn="ctr">
              <a:spcBef>
                <a:spcPts val="0"/>
              </a:spcBef>
              <a:buSzTx/>
              <a:buNone/>
              <a:defRPr sz="3200" i="1">
                <a:solidFill>
                  <a:srgbClr val="73BFFF"/>
                </a:solidFill>
                <a:effectLst>
                  <a:outerShdw blurRad="38100" dist="36285" dir="2700000" rotWithShape="0">
                    <a:srgbClr val="000000">
                      <a:alpha val="48000"/>
                    </a:srgbClr>
                  </a:outerShdw>
                </a:effectLst>
                <a:latin typeface="Helvetica Neue"/>
                <a:ea typeface="Helvetica Neue"/>
                <a:cs typeface="Helvetica Neue"/>
                <a:sym typeface="Helvetica Neue"/>
              </a:defRPr>
            </a:lvl1pPr>
          </a:lstStyle>
          <a:p>
            <a:r>
              <a:t>–Johnny Appleseed</a:t>
            </a:r>
          </a:p>
        </p:txBody>
      </p:sp>
      <p:sp>
        <p:nvSpPr>
          <p:cNvPr id="94" name="“Type a quote here.”"/>
          <p:cNvSpPr txBox="1">
            <a:spLocks noGrp="1"/>
          </p:cNvSpPr>
          <p:nvPr>
            <p:ph type="body" sz="quarter" idx="22"/>
          </p:nvPr>
        </p:nvSpPr>
        <p:spPr>
          <a:xfrm>
            <a:off x="2387600" y="6059289"/>
            <a:ext cx="19621500" cy="850901"/>
          </a:xfrm>
          <a:prstGeom prst="rect">
            <a:avLst/>
          </a:prstGeom>
        </p:spPr>
        <p:txBody>
          <a:bodyPr>
            <a:spAutoFit/>
          </a:bodyPr>
          <a:lstStyle>
            <a:lvl1pPr marL="0" indent="0" algn="ctr">
              <a:spcBef>
                <a:spcPts val="0"/>
              </a:spcBef>
              <a:buSzTx/>
              <a:buNone/>
              <a:defRPr>
                <a:effectLst>
                  <a:outerShdw blurRad="38100" dist="54428" dir="2700000" rotWithShape="0">
                    <a:srgbClr val="000000">
                      <a:alpha val="48000"/>
                    </a:srgbClr>
                  </a:outerShdw>
                </a:effectLst>
                <a:latin typeface="Helvetica Neue Light"/>
                <a:ea typeface="Helvetica Neue Light"/>
                <a:cs typeface="Helvetica Neue Light"/>
                <a:sym typeface="Helvetica Neue Light"/>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143070724_2880x2159.jpeg"/>
          <p:cNvSpPr>
            <a:spLocks noGrp="1"/>
          </p:cNvSpPr>
          <p:nvPr>
            <p:ph type="pic" idx="21"/>
          </p:nvPr>
        </p:nvSpPr>
        <p:spPr>
          <a:xfrm>
            <a:off x="-12700" y="-3924300"/>
            <a:ext cx="24384000" cy="18279533"/>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473200" y="1930400"/>
            <a:ext cx="21437600" cy="9855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473200" y="355600"/>
            <a:ext cx="21437600" cy="342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23721936" y="13122415"/>
            <a:ext cx="368504" cy="387070"/>
          </a:xfrm>
          <a:prstGeom prst="rect">
            <a:avLst/>
          </a:prstGeom>
          <a:ln w="12700">
            <a:miter lim="400000"/>
          </a:ln>
        </p:spPr>
        <p:txBody>
          <a:bodyPr wrap="none" lIns="50800" tIns="50800" rIns="50800" bIns="50800" anchor="ctr">
            <a:spAutoFit/>
          </a:bodyPr>
          <a:lstStyle>
            <a:lvl1pPr algn="r">
              <a:defRPr sz="1800" b="1">
                <a:solidFill>
                  <a:srgbClr val="FFFFFF">
                    <a:alpha val="70000"/>
                  </a:srgbClr>
                </a:solidFill>
                <a:latin typeface="Helvetica Neue"/>
                <a:ea typeface="Helvetica Neue"/>
                <a:cs typeface="Helvetica Neue"/>
                <a:sym typeface="Helvetica Neue"/>
              </a:defRPr>
            </a:lvl1pPr>
          </a:lstStyle>
          <a:p>
            <a:pPr>
              <a:defRPr>
                <a:effectLst/>
              </a:defRPr>
            </a:pPr>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825500" rtl="0" latinLnBrk="0">
        <a:lnSpc>
          <a:spcPct val="100000"/>
        </a:lnSpc>
        <a:spcBef>
          <a:spcPts val="0"/>
        </a:spcBef>
        <a:spcAft>
          <a:spcPts val="0"/>
        </a:spcAft>
        <a:buClrTx/>
        <a:buSzTx/>
        <a:buFontTx/>
        <a:buNone/>
        <a:tabLst/>
        <a:defRPr sz="10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1pPr>
      <a:lvl2pPr marL="0" marR="0" indent="0" algn="l" defTabSz="825500" rtl="0" latinLnBrk="0">
        <a:lnSpc>
          <a:spcPct val="100000"/>
        </a:lnSpc>
        <a:spcBef>
          <a:spcPts val="0"/>
        </a:spcBef>
        <a:spcAft>
          <a:spcPts val="0"/>
        </a:spcAft>
        <a:buClrTx/>
        <a:buSzTx/>
        <a:buFontTx/>
        <a:buNone/>
        <a:tabLst/>
        <a:defRPr sz="10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2pPr>
      <a:lvl3pPr marL="0" marR="0" indent="0" algn="l" defTabSz="825500" rtl="0" latinLnBrk="0">
        <a:lnSpc>
          <a:spcPct val="100000"/>
        </a:lnSpc>
        <a:spcBef>
          <a:spcPts val="0"/>
        </a:spcBef>
        <a:spcAft>
          <a:spcPts val="0"/>
        </a:spcAft>
        <a:buClrTx/>
        <a:buSzTx/>
        <a:buFontTx/>
        <a:buNone/>
        <a:tabLst/>
        <a:defRPr sz="10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3pPr>
      <a:lvl4pPr marL="0" marR="0" indent="0" algn="l" defTabSz="825500" rtl="0" latinLnBrk="0">
        <a:lnSpc>
          <a:spcPct val="100000"/>
        </a:lnSpc>
        <a:spcBef>
          <a:spcPts val="0"/>
        </a:spcBef>
        <a:spcAft>
          <a:spcPts val="0"/>
        </a:spcAft>
        <a:buClrTx/>
        <a:buSzTx/>
        <a:buFontTx/>
        <a:buNone/>
        <a:tabLst/>
        <a:defRPr sz="10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4pPr>
      <a:lvl5pPr marL="0" marR="0" indent="0" algn="l" defTabSz="825500" rtl="0" latinLnBrk="0">
        <a:lnSpc>
          <a:spcPct val="100000"/>
        </a:lnSpc>
        <a:spcBef>
          <a:spcPts val="0"/>
        </a:spcBef>
        <a:spcAft>
          <a:spcPts val="0"/>
        </a:spcAft>
        <a:buClrTx/>
        <a:buSzTx/>
        <a:buFontTx/>
        <a:buNone/>
        <a:tabLst/>
        <a:defRPr sz="10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5pPr>
      <a:lvl6pPr marL="0" marR="0" indent="0" algn="l" defTabSz="825500" rtl="0" latinLnBrk="0">
        <a:lnSpc>
          <a:spcPct val="100000"/>
        </a:lnSpc>
        <a:spcBef>
          <a:spcPts val="0"/>
        </a:spcBef>
        <a:spcAft>
          <a:spcPts val="0"/>
        </a:spcAft>
        <a:buClrTx/>
        <a:buSzTx/>
        <a:buFontTx/>
        <a:buNone/>
        <a:tabLst/>
        <a:defRPr sz="10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6pPr>
      <a:lvl7pPr marL="0" marR="0" indent="0" algn="l" defTabSz="825500" rtl="0" latinLnBrk="0">
        <a:lnSpc>
          <a:spcPct val="100000"/>
        </a:lnSpc>
        <a:spcBef>
          <a:spcPts val="0"/>
        </a:spcBef>
        <a:spcAft>
          <a:spcPts val="0"/>
        </a:spcAft>
        <a:buClrTx/>
        <a:buSzTx/>
        <a:buFontTx/>
        <a:buNone/>
        <a:tabLst/>
        <a:defRPr sz="10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7pPr>
      <a:lvl8pPr marL="0" marR="0" indent="0" algn="l" defTabSz="825500" rtl="0" latinLnBrk="0">
        <a:lnSpc>
          <a:spcPct val="100000"/>
        </a:lnSpc>
        <a:spcBef>
          <a:spcPts val="0"/>
        </a:spcBef>
        <a:spcAft>
          <a:spcPts val="0"/>
        </a:spcAft>
        <a:buClrTx/>
        <a:buSzTx/>
        <a:buFontTx/>
        <a:buNone/>
        <a:tabLst/>
        <a:defRPr sz="10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8pPr>
      <a:lvl9pPr marL="0" marR="0" indent="0" algn="l" defTabSz="825500" rtl="0" latinLnBrk="0">
        <a:lnSpc>
          <a:spcPct val="100000"/>
        </a:lnSpc>
        <a:spcBef>
          <a:spcPts val="0"/>
        </a:spcBef>
        <a:spcAft>
          <a:spcPts val="0"/>
        </a:spcAft>
        <a:buClrTx/>
        <a:buSzTx/>
        <a:buFontTx/>
        <a:buNone/>
        <a:tabLst/>
        <a:defRPr sz="10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9pPr>
    </p:titleStyle>
    <p:bodyStyle>
      <a:lvl1pPr marL="635000" marR="0" indent="-635000" algn="l" defTabSz="825500" rtl="0" latinLnBrk="0">
        <a:lnSpc>
          <a:spcPct val="100000"/>
        </a:lnSpc>
        <a:spcBef>
          <a:spcPts val="5100"/>
        </a:spcBef>
        <a:spcAft>
          <a:spcPts val="0"/>
        </a:spcAft>
        <a:buClrTx/>
        <a:buSzPct val="30000"/>
        <a:buFontTx/>
        <a:buBlip>
          <a:blip r:embed="rId15"/>
        </a:buBlip>
        <a:tabLst/>
        <a:defRPr sz="5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1pPr>
      <a:lvl2pPr marL="1270000" marR="0" indent="-635000" algn="l" defTabSz="825500" rtl="0" latinLnBrk="0">
        <a:lnSpc>
          <a:spcPct val="100000"/>
        </a:lnSpc>
        <a:spcBef>
          <a:spcPts val="5100"/>
        </a:spcBef>
        <a:spcAft>
          <a:spcPts val="0"/>
        </a:spcAft>
        <a:buClrTx/>
        <a:buSzPct val="30000"/>
        <a:buFontTx/>
        <a:buBlip>
          <a:blip r:embed="rId15"/>
        </a:buBlip>
        <a:tabLst/>
        <a:defRPr sz="5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2pPr>
      <a:lvl3pPr marL="1905000" marR="0" indent="-635000" algn="l" defTabSz="825500" rtl="0" latinLnBrk="0">
        <a:lnSpc>
          <a:spcPct val="100000"/>
        </a:lnSpc>
        <a:spcBef>
          <a:spcPts val="5100"/>
        </a:spcBef>
        <a:spcAft>
          <a:spcPts val="0"/>
        </a:spcAft>
        <a:buClrTx/>
        <a:buSzPct val="30000"/>
        <a:buFontTx/>
        <a:buBlip>
          <a:blip r:embed="rId15"/>
        </a:buBlip>
        <a:tabLst/>
        <a:defRPr sz="5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3pPr>
      <a:lvl4pPr marL="2540000" marR="0" indent="-635000" algn="l" defTabSz="825500" rtl="0" latinLnBrk="0">
        <a:lnSpc>
          <a:spcPct val="100000"/>
        </a:lnSpc>
        <a:spcBef>
          <a:spcPts val="5100"/>
        </a:spcBef>
        <a:spcAft>
          <a:spcPts val="0"/>
        </a:spcAft>
        <a:buClrTx/>
        <a:buSzPct val="30000"/>
        <a:buFontTx/>
        <a:buBlip>
          <a:blip r:embed="rId15"/>
        </a:buBlip>
        <a:tabLst/>
        <a:defRPr sz="5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4pPr>
      <a:lvl5pPr marL="3175000" marR="0" indent="-635000" algn="l" defTabSz="825500" rtl="0" latinLnBrk="0">
        <a:lnSpc>
          <a:spcPct val="100000"/>
        </a:lnSpc>
        <a:spcBef>
          <a:spcPts val="5100"/>
        </a:spcBef>
        <a:spcAft>
          <a:spcPts val="0"/>
        </a:spcAft>
        <a:buClrTx/>
        <a:buSzPct val="30000"/>
        <a:buFontTx/>
        <a:buBlip>
          <a:blip r:embed="rId15"/>
        </a:buBlip>
        <a:tabLst/>
        <a:defRPr sz="5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5pPr>
      <a:lvl6pPr marL="3810000" marR="0" indent="-635000" algn="l" defTabSz="825500" rtl="0" latinLnBrk="0">
        <a:lnSpc>
          <a:spcPct val="100000"/>
        </a:lnSpc>
        <a:spcBef>
          <a:spcPts val="5100"/>
        </a:spcBef>
        <a:spcAft>
          <a:spcPts val="0"/>
        </a:spcAft>
        <a:buClrTx/>
        <a:buSzPct val="30000"/>
        <a:buFontTx/>
        <a:buBlip>
          <a:blip r:embed="rId15"/>
        </a:buBlip>
        <a:tabLst/>
        <a:defRPr sz="5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6pPr>
      <a:lvl7pPr marL="4445000" marR="0" indent="-635000" algn="l" defTabSz="825500" rtl="0" latinLnBrk="0">
        <a:lnSpc>
          <a:spcPct val="100000"/>
        </a:lnSpc>
        <a:spcBef>
          <a:spcPts val="5100"/>
        </a:spcBef>
        <a:spcAft>
          <a:spcPts val="0"/>
        </a:spcAft>
        <a:buClrTx/>
        <a:buSzPct val="30000"/>
        <a:buFontTx/>
        <a:buBlip>
          <a:blip r:embed="rId15"/>
        </a:buBlip>
        <a:tabLst/>
        <a:defRPr sz="5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7pPr>
      <a:lvl8pPr marL="5080000" marR="0" indent="-635000" algn="l" defTabSz="825500" rtl="0" latinLnBrk="0">
        <a:lnSpc>
          <a:spcPct val="100000"/>
        </a:lnSpc>
        <a:spcBef>
          <a:spcPts val="5100"/>
        </a:spcBef>
        <a:spcAft>
          <a:spcPts val="0"/>
        </a:spcAft>
        <a:buClrTx/>
        <a:buSzPct val="30000"/>
        <a:buFontTx/>
        <a:buBlip>
          <a:blip r:embed="rId15"/>
        </a:buBlip>
        <a:tabLst/>
        <a:defRPr sz="5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8pPr>
      <a:lvl9pPr marL="5715000" marR="0" indent="-635000" algn="l" defTabSz="825500" rtl="0" latinLnBrk="0">
        <a:lnSpc>
          <a:spcPct val="100000"/>
        </a:lnSpc>
        <a:spcBef>
          <a:spcPts val="5100"/>
        </a:spcBef>
        <a:spcAft>
          <a:spcPts val="0"/>
        </a:spcAft>
        <a:buClrTx/>
        <a:buSzPct val="30000"/>
        <a:buFontTx/>
        <a:buBlip>
          <a:blip r:embed="rId15"/>
        </a:buBlip>
        <a:tabLst/>
        <a:defRPr sz="5000" b="0" i="0" u="none" strike="noStrike" cap="none" spc="0" baseline="0">
          <a:solidFill>
            <a:srgbClr val="FFFFFF"/>
          </a:solidFill>
          <a:effectLst>
            <a:outerShdw blurRad="50800" dist="38100" dir="5400000" rotWithShape="0">
              <a:srgbClr val="000000"/>
            </a:outerShdw>
          </a:effectLst>
          <a:uFillTx/>
          <a:latin typeface="+mn-lt"/>
          <a:ea typeface="+mn-ea"/>
          <a:cs typeface="+mn-cs"/>
          <a:sym typeface="Optima"/>
        </a:defRPr>
      </a:lvl9pPr>
    </p:bodyStyle>
    <p:otherStyle>
      <a:lvl1pPr marL="0" marR="0" indent="0" algn="r" defTabSz="8255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sites.google.com/view/leon-xiao/"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doi.org/10.1098/rsos.230270" TargetMode="External"/><Relationship Id="rId5" Type="http://schemas.openxmlformats.org/officeDocument/2006/relationships/hyperlink" Target="https://twitter.com/LeonXiaoY" TargetMode="External"/><Relationship Id="rId4" Type="http://schemas.openxmlformats.org/officeDocument/2006/relationships/hyperlink" Target="mailto:lexi@itu.dk"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sites.google.com/view/leon-xiao/about/conflict-of-interest"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s://doi.org/10.1016/j.chb.2022.107534" TargetMode="Externa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hyperlink" Target="https://sites.google.com/view/leon-xiao/" TargetMode="External"/><Relationship Id="rId3" Type="http://schemas.openxmlformats.org/officeDocument/2006/relationships/image" Target="../media/image3.png"/><Relationship Id="rId7" Type="http://schemas.openxmlformats.org/officeDocument/2006/relationships/hyperlink" Target="https://www.linkedin.com/in/leon-xiao/"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hyperlink" Target="https://twitter.com/LeonXiaoY" TargetMode="External"/><Relationship Id="rId5" Type="http://schemas.openxmlformats.org/officeDocument/2006/relationships/hyperlink" Target="mailto:lexi@itu.dk" TargetMode="External"/><Relationship Id="rId4" Type="http://schemas.openxmlformats.org/officeDocument/2006/relationships/hyperlink" Target="https://doi.org/10.1098/rsos.23027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119" name="Beneath the label: Unsatisfactory compliance with ESRB, PEGI, and IARC industry self-regulation requiring loot box presence warning labels by video game companies"/>
          <p:cNvSpPr txBox="1">
            <a:spLocks noGrp="1"/>
          </p:cNvSpPr>
          <p:nvPr>
            <p:ph type="ctrTitle"/>
          </p:nvPr>
        </p:nvSpPr>
        <p:spPr>
          <a:xfrm>
            <a:off x="1473200" y="1847658"/>
            <a:ext cx="21437600" cy="3448176"/>
          </a:xfrm>
          <a:prstGeom prst="rect">
            <a:avLst/>
          </a:prstGeom>
        </p:spPr>
        <p:txBody>
          <a:bodyPr/>
          <a:lstStyle>
            <a:lvl1pPr algn="ctr">
              <a:defRPr sz="6000" b="1"/>
            </a:lvl1pPr>
          </a:lstStyle>
          <a:p>
            <a:r>
              <a:t>Beneath the label: Unsatisfactory compliance with ESRB, PEGI, and IARC industry self-regulation requiring loot box presence warning labels by video game companies</a:t>
            </a:r>
          </a:p>
        </p:txBody>
      </p:sp>
      <p:sp>
        <p:nvSpPr>
          <p:cNvPr id="120" name="Leon Y. Xiao…"/>
          <p:cNvSpPr txBox="1">
            <a:spLocks noGrp="1"/>
          </p:cNvSpPr>
          <p:nvPr>
            <p:ph type="subTitle" sz="half" idx="1"/>
          </p:nvPr>
        </p:nvSpPr>
        <p:spPr>
          <a:xfrm>
            <a:off x="1473200" y="6390027"/>
            <a:ext cx="21437600" cy="3277709"/>
          </a:xfrm>
          <a:prstGeom prst="rect">
            <a:avLst/>
          </a:prstGeom>
        </p:spPr>
        <p:txBody>
          <a:bodyPr/>
          <a:lstStyle/>
          <a:p>
            <a:pPr algn="ctr">
              <a:spcBef>
                <a:spcPts val="6000"/>
              </a:spcBef>
              <a:defRPr sz="4500">
                <a:solidFill>
                  <a:srgbClr val="FFFFFF"/>
                </a:solidFill>
              </a:defRPr>
            </a:pPr>
            <a:r>
              <a:t>Leon Y. Xiao</a:t>
            </a:r>
          </a:p>
          <a:p>
            <a:pPr algn="ctr">
              <a:spcBef>
                <a:spcPts val="2000"/>
              </a:spcBef>
              <a:defRPr sz="4500">
                <a:solidFill>
                  <a:srgbClr val="FFFFFF"/>
                </a:solidFill>
              </a:defRPr>
            </a:pPr>
            <a:r>
              <a:t>28–29 June 2023</a:t>
            </a:r>
          </a:p>
          <a:p>
            <a:pPr algn="ctr">
              <a:spcBef>
                <a:spcPts val="2000"/>
              </a:spcBef>
              <a:defRPr sz="4500">
                <a:solidFill>
                  <a:srgbClr val="FFFFFF"/>
                </a:solidFill>
              </a:defRPr>
            </a:pPr>
            <a:r>
              <a:t>CAGR 2023, London, England</a:t>
            </a:r>
          </a:p>
        </p:txBody>
      </p:sp>
      <p:sp>
        <p:nvSpPr>
          <p:cNvPr id="121" name="Email: lexi@itu.dk…"/>
          <p:cNvSpPr txBox="1"/>
          <p:nvPr/>
        </p:nvSpPr>
        <p:spPr>
          <a:xfrm>
            <a:off x="4773832" y="10220073"/>
            <a:ext cx="16344188" cy="15597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2" spcCol="817209" anchor="ctr"/>
          <a:lstStyle/>
          <a:p>
            <a:pPr algn="l">
              <a:defRPr sz="3200">
                <a:latin typeface="+mn-lt"/>
                <a:ea typeface="+mn-ea"/>
                <a:cs typeface="+mn-cs"/>
                <a:sym typeface="Optima"/>
              </a:defRPr>
            </a:pPr>
            <a:r>
              <a:t>Email: </a:t>
            </a:r>
            <a:r>
              <a:rPr u="sng">
                <a:solidFill>
                  <a:schemeClr val="accent1">
                    <a:hueOff val="-37249"/>
                    <a:satOff val="-2150"/>
                    <a:lumOff val="12811"/>
                  </a:schemeClr>
                </a:solidFill>
                <a:hlinkClick r:id="rId4"/>
              </a:rPr>
              <a:t>lexi@itu.dk</a:t>
            </a:r>
          </a:p>
          <a:p>
            <a:pPr algn="l">
              <a:defRPr sz="3200">
                <a:latin typeface="+mn-lt"/>
                <a:ea typeface="+mn-ea"/>
                <a:cs typeface="+mn-cs"/>
                <a:sym typeface="Optima"/>
              </a:defRPr>
            </a:pPr>
            <a:r>
              <a:t>Twitter: </a:t>
            </a:r>
            <a:r>
              <a:rPr u="sng">
                <a:solidFill>
                  <a:schemeClr val="accent1">
                    <a:hueOff val="-37249"/>
                    <a:satOff val="-2150"/>
                    <a:lumOff val="12811"/>
                  </a:schemeClr>
                </a:solidFill>
                <a:hlinkClick r:id="rId5"/>
              </a:rPr>
              <a:t>@LeonXiaoY</a:t>
            </a:r>
          </a:p>
          <a:p>
            <a:pPr algn="l">
              <a:defRPr sz="3200">
                <a:latin typeface="+mn-lt"/>
                <a:ea typeface="+mn-ea"/>
                <a:cs typeface="+mn-cs"/>
                <a:sym typeface="Optima"/>
              </a:defRPr>
            </a:pPr>
            <a:r>
              <a:t>Paper: </a:t>
            </a:r>
            <a:r>
              <a:rPr u="sng">
                <a:solidFill>
                  <a:schemeClr val="accent1">
                    <a:hueOff val="-37249"/>
                    <a:satOff val="-2150"/>
                    <a:lumOff val="12811"/>
                  </a:schemeClr>
                </a:solidFill>
                <a:hlinkClick r:id="rId6"/>
              </a:rPr>
              <a:t>https://doi.org/10.1098/rsos.230270</a:t>
            </a:r>
          </a:p>
          <a:p>
            <a:pPr algn="l">
              <a:defRPr sz="3200">
                <a:latin typeface="+mn-lt"/>
                <a:ea typeface="+mn-ea"/>
                <a:cs typeface="+mn-cs"/>
                <a:sym typeface="Optima"/>
              </a:defRPr>
            </a:pPr>
            <a:r>
              <a:t>Website: </a:t>
            </a:r>
            <a:r>
              <a:rPr u="sng">
                <a:solidFill>
                  <a:schemeClr val="accent1">
                    <a:hueOff val="-37249"/>
                    <a:satOff val="-2150"/>
                    <a:lumOff val="12811"/>
                  </a:schemeClr>
                </a:solidFill>
                <a:hlinkClick r:id="rId7"/>
              </a:rPr>
              <a:t>https://sites.google.com/view/leon-xiao/</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Conflict of interest"/>
          <p:cNvSpPr txBox="1">
            <a:spLocks noGrp="1"/>
          </p:cNvSpPr>
          <p:nvPr>
            <p:ph type="title"/>
          </p:nvPr>
        </p:nvSpPr>
        <p:spPr>
          <a:prstGeom prst="rect">
            <a:avLst/>
          </a:prstGeom>
        </p:spPr>
        <p:txBody>
          <a:bodyPr/>
          <a:lstStyle/>
          <a:p>
            <a:r>
              <a:t>Conflict of interest</a:t>
            </a:r>
          </a:p>
        </p:txBody>
      </p:sp>
      <p:sp>
        <p:nvSpPr>
          <p:cNvPr id="126" name="Full: https://sites.google.com/view/leon-xiao/about/conflict-of-interest…"/>
          <p:cNvSpPr txBox="1">
            <a:spLocks noGrp="1"/>
          </p:cNvSpPr>
          <p:nvPr>
            <p:ph type="body" idx="1"/>
          </p:nvPr>
        </p:nvSpPr>
        <p:spPr>
          <a:xfrm>
            <a:off x="1473200" y="3487715"/>
            <a:ext cx="21437600" cy="9386049"/>
          </a:xfrm>
          <a:prstGeom prst="rect">
            <a:avLst/>
          </a:prstGeom>
        </p:spPr>
        <p:txBody>
          <a:bodyPr/>
          <a:lstStyle/>
          <a:p>
            <a:pPr marL="501650" indent="-501650" defTabSz="652145">
              <a:spcBef>
                <a:spcPts val="4000"/>
              </a:spcBef>
              <a:buBlip>
                <a:blip r:embed="rId2"/>
              </a:buBlip>
              <a:defRPr sz="3950">
                <a:effectLst>
                  <a:outerShdw blurRad="40132" dist="30099" dir="5400000" rotWithShape="0">
                    <a:srgbClr val="000000"/>
                  </a:outerShdw>
                </a:effectLst>
              </a:defRPr>
            </a:pPr>
            <a:r>
              <a:t>Full: </a:t>
            </a:r>
            <a:r>
              <a:rPr u="sng">
                <a:solidFill>
                  <a:schemeClr val="accent1">
                    <a:hueOff val="-37249"/>
                    <a:satOff val="-2150"/>
                    <a:lumOff val="12811"/>
                  </a:schemeClr>
                </a:solidFill>
                <a:hlinkClick r:id="rId3"/>
              </a:rPr>
              <a:t>https://sites.google.com/view/leon-xiao/about/conflict-of-interest</a:t>
            </a:r>
          </a:p>
          <a:p>
            <a:pPr marL="1003300" lvl="1" indent="-501650" defTabSz="652145">
              <a:spcBef>
                <a:spcPts val="4000"/>
              </a:spcBef>
              <a:buBlip>
                <a:blip r:embed="rId2"/>
              </a:buBlip>
              <a:defRPr sz="3950">
                <a:effectLst>
                  <a:outerShdw blurRad="40132" dist="30099" dir="5400000" rotWithShape="0">
                    <a:srgbClr val="000000"/>
                  </a:outerShdw>
                </a:effectLst>
              </a:defRPr>
            </a:pPr>
            <a:r>
              <a:t>I worked for a technology company that has a video game business.</a:t>
            </a:r>
          </a:p>
          <a:p>
            <a:pPr marL="1003300" lvl="1" indent="-501650" defTabSz="652145">
              <a:spcBef>
                <a:spcPts val="4000"/>
              </a:spcBef>
              <a:buBlip>
                <a:blip r:embed="rId2"/>
              </a:buBlip>
              <a:defRPr sz="3950">
                <a:effectLst>
                  <a:outerShdw blurRad="40132" dist="30099" dir="5400000" rotWithShape="0">
                    <a:srgbClr val="000000"/>
                  </a:outerShdw>
                </a:effectLst>
              </a:defRPr>
            </a:pPr>
            <a:r>
              <a:t>I worked with a law firm that advise the video game industry.</a:t>
            </a:r>
          </a:p>
          <a:p>
            <a:pPr marL="1003300" lvl="1" indent="-501650" defTabSz="652145">
              <a:spcBef>
                <a:spcPts val="4000"/>
              </a:spcBef>
              <a:buBlip>
                <a:blip r:embed="rId2"/>
              </a:buBlip>
              <a:defRPr sz="3950">
                <a:effectLst>
                  <a:outerShdw blurRad="40132" dist="30099" dir="5400000" rotWithShape="0">
                    <a:srgbClr val="000000"/>
                  </a:outerShdw>
                </a:effectLst>
              </a:defRPr>
            </a:pPr>
            <a:r>
              <a:t>I received research grants derived from ‘regulatory settlements applied for socially responsible purposes’ received by the UK Gambling Commission.</a:t>
            </a:r>
          </a:p>
          <a:p>
            <a:pPr marL="1003300" lvl="1" indent="-501650" defTabSz="652145">
              <a:spcBef>
                <a:spcPts val="4000"/>
              </a:spcBef>
              <a:buBlip>
                <a:blip r:embed="rId2"/>
              </a:buBlip>
              <a:defRPr sz="3950">
                <a:effectLst>
                  <a:outerShdw blurRad="40132" dist="30099" dir="5400000" rotWithShape="0">
                    <a:srgbClr val="000000"/>
                  </a:outerShdw>
                </a:effectLst>
              </a:defRPr>
            </a:pPr>
            <a:r>
              <a:t>I have contributed to research enabled by data access provided by the video game industry.</a:t>
            </a:r>
          </a:p>
          <a:p>
            <a:pPr marL="1003300" lvl="1" indent="-501650" defTabSz="652145">
              <a:spcBef>
                <a:spcPts val="4000"/>
              </a:spcBef>
              <a:buBlip>
                <a:blip r:embed="rId2"/>
              </a:buBlip>
              <a:defRPr sz="3950">
                <a:effectLst>
                  <a:outerShdw blurRad="40132" dist="30099" dir="5400000" rotWithShape="0">
                    <a:srgbClr val="000000"/>
                  </a:outerShdw>
                </a:effectLst>
              </a:defRPr>
            </a:pPr>
            <a:r>
              <a:t>I received conference travel and attendance support from the organisers of the 13th Nordic SNSUS Conference, which received gambling industry sponsorship.</a:t>
            </a:r>
          </a:p>
          <a:p>
            <a:pPr marL="1003300" lvl="1" indent="-501650" defTabSz="652145">
              <a:spcBef>
                <a:spcPts val="4000"/>
              </a:spcBef>
              <a:buBlip>
                <a:blip r:embed="rId2"/>
              </a:buBlip>
              <a:defRPr sz="3950">
                <a:effectLst>
                  <a:outerShdw blurRad="40132" dist="30099" dir="5400000" rotWithShape="0">
                    <a:srgbClr val="000000"/>
                  </a:outerShdw>
                </a:effectLst>
              </a:defRPr>
            </a:pPr>
            <a:r>
              <a:t>I have been invited to advise policymakers and regulators, which may affect my views of them as individuals and their actions.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image14.jpeg" descr="image14.jpeg"/>
          <p:cNvPicPr>
            <a:picLocks noGrp="1"/>
          </p:cNvPicPr>
          <p:nvPr>
            <p:ph type="pic" idx="21"/>
          </p:nvPr>
        </p:nvPicPr>
        <p:blipFill>
          <a:blip r:embed="rId3"/>
          <a:stretch>
            <a:fillRect/>
          </a:stretch>
        </p:blipFill>
        <p:spPr>
          <a:xfrm>
            <a:off x="12338795" y="4519694"/>
            <a:ext cx="11294044" cy="6797512"/>
          </a:xfrm>
          <a:prstGeom prst="rect">
            <a:avLst/>
          </a:prstGeom>
        </p:spPr>
      </p:pic>
      <p:sp>
        <p:nvSpPr>
          <p:cNvPr id="129" name="What is a loot box?"/>
          <p:cNvSpPr txBox="1">
            <a:spLocks noGrp="1"/>
          </p:cNvSpPr>
          <p:nvPr>
            <p:ph type="title"/>
          </p:nvPr>
        </p:nvSpPr>
        <p:spPr>
          <a:prstGeom prst="rect">
            <a:avLst/>
          </a:prstGeom>
        </p:spPr>
        <p:txBody>
          <a:bodyPr/>
          <a:lstStyle/>
          <a:p>
            <a:r>
              <a:t>What is a loot box?</a:t>
            </a:r>
          </a:p>
        </p:txBody>
      </p:sp>
      <p:sp>
        <p:nvSpPr>
          <p:cNvPr id="130" name="Virtual items in video games that contain randomised rewards.…"/>
          <p:cNvSpPr txBox="1">
            <a:spLocks noGrp="1"/>
          </p:cNvSpPr>
          <p:nvPr>
            <p:ph type="body" sz="half" idx="1"/>
          </p:nvPr>
        </p:nvSpPr>
        <p:spPr>
          <a:xfrm>
            <a:off x="1473200" y="3487715"/>
            <a:ext cx="10007600" cy="8861470"/>
          </a:xfrm>
          <a:prstGeom prst="rect">
            <a:avLst/>
          </a:prstGeom>
        </p:spPr>
        <p:txBody>
          <a:bodyPr/>
          <a:lstStyle/>
          <a:p>
            <a:pPr marL="584200" indent="-584200" defTabSz="759459">
              <a:spcBef>
                <a:spcPts val="4600"/>
              </a:spcBef>
              <a:buBlip>
                <a:blip r:embed="rId4"/>
              </a:buBlip>
              <a:defRPr sz="4600">
                <a:effectLst>
                  <a:outerShdw blurRad="46736" dist="35052" dir="5400000" rotWithShape="0">
                    <a:srgbClr val="000000"/>
                  </a:outerShdw>
                </a:effectLst>
              </a:defRPr>
            </a:pPr>
            <a:r>
              <a:t>Virtual items in video games that contain </a:t>
            </a:r>
            <a:r>
              <a:rPr>
                <a:solidFill>
                  <a:schemeClr val="accent3">
                    <a:satOff val="18648"/>
                    <a:lumOff val="5971"/>
                  </a:schemeClr>
                </a:solidFill>
              </a:rPr>
              <a:t>randomised</a:t>
            </a:r>
            <a:r>
              <a:t> rewards.</a:t>
            </a:r>
          </a:p>
          <a:p>
            <a:pPr marL="584200" indent="-584200" defTabSz="759459">
              <a:spcBef>
                <a:spcPts val="4600"/>
              </a:spcBef>
              <a:buBlip>
                <a:blip r:embed="rId4"/>
              </a:buBlip>
              <a:defRPr sz="4600">
                <a:effectLst>
                  <a:outerShdw blurRad="46736" dist="35052" dir="5400000" rotWithShape="0">
                    <a:srgbClr val="000000"/>
                  </a:outerShdw>
                </a:effectLst>
              </a:defRPr>
            </a:pPr>
            <a:r>
              <a:t>Some loot boxes are </a:t>
            </a:r>
            <a:r>
              <a:rPr>
                <a:solidFill>
                  <a:schemeClr val="accent3">
                    <a:satOff val="18648"/>
                    <a:lumOff val="5971"/>
                  </a:schemeClr>
                </a:solidFill>
              </a:rPr>
              <a:t>purchased with money</a:t>
            </a:r>
            <a:r>
              <a:t>. Others are </a:t>
            </a:r>
            <a:r>
              <a:rPr>
                <a:solidFill>
                  <a:schemeClr val="accent3">
                    <a:satOff val="18648"/>
                    <a:lumOff val="5971"/>
                  </a:schemeClr>
                </a:solidFill>
              </a:rPr>
              <a:t>obtained for free</a:t>
            </a:r>
            <a:r>
              <a:t>.</a:t>
            </a:r>
          </a:p>
          <a:p>
            <a:pPr marL="584200" indent="-584200" defTabSz="759459">
              <a:spcBef>
                <a:spcPts val="4600"/>
              </a:spcBef>
              <a:buBlip>
                <a:blip r:embed="rId4"/>
              </a:buBlip>
              <a:defRPr sz="4600">
                <a:effectLst>
                  <a:outerShdw blurRad="46736" dist="35052" dir="5400000" rotWithShape="0">
                    <a:srgbClr val="000000"/>
                  </a:outerShdw>
                </a:effectLst>
              </a:defRPr>
            </a:pPr>
            <a:r>
              <a:t>Conceptually similar to </a:t>
            </a:r>
            <a:r>
              <a:rPr>
                <a:solidFill>
                  <a:schemeClr val="accent3">
                    <a:satOff val="18648"/>
                    <a:lumOff val="5971"/>
                  </a:schemeClr>
                </a:solidFill>
              </a:rPr>
              <a:t>gambling</a:t>
            </a:r>
            <a:r>
              <a:t>.</a:t>
            </a:r>
          </a:p>
          <a:p>
            <a:pPr marL="584200" indent="-584200" defTabSz="759459">
              <a:spcBef>
                <a:spcPts val="4600"/>
              </a:spcBef>
              <a:buBlip>
                <a:blip r:embed="rId4"/>
              </a:buBlip>
              <a:defRPr sz="4600">
                <a:effectLst>
                  <a:outerShdw blurRad="46736" dist="35052" dir="5400000" rotWithShape="0">
                    <a:srgbClr val="000000"/>
                  </a:outerShdw>
                </a:effectLst>
              </a:defRPr>
            </a:pPr>
            <a:r>
              <a:t>Loot box purchasing is </a:t>
            </a:r>
            <a:r>
              <a:rPr>
                <a:solidFill>
                  <a:schemeClr val="accent3">
                    <a:satOff val="18648"/>
                    <a:lumOff val="5971"/>
                  </a:schemeClr>
                </a:solidFill>
              </a:rPr>
              <a:t>positively correlated</a:t>
            </a:r>
            <a:r>
              <a:t> with </a:t>
            </a:r>
            <a:r>
              <a:rPr>
                <a:solidFill>
                  <a:schemeClr val="accent3">
                    <a:satOff val="18648"/>
                    <a:lumOff val="5971"/>
                  </a:schemeClr>
                </a:solidFill>
              </a:rPr>
              <a:t>problem gambling</a:t>
            </a:r>
            <a:r>
              <a:t>.</a:t>
            </a:r>
          </a:p>
          <a:p>
            <a:pPr marL="584200" indent="-584200" defTabSz="759459">
              <a:spcBef>
                <a:spcPts val="4600"/>
              </a:spcBef>
              <a:buBlip>
                <a:blip r:embed="rId4"/>
              </a:buBlip>
              <a:defRPr sz="4600">
                <a:effectLst>
                  <a:outerShdw blurRad="46736" dist="35052" dir="5400000" rotWithShape="0">
                    <a:srgbClr val="000000"/>
                  </a:outerShdw>
                </a:effectLst>
              </a:defRPr>
            </a:pPr>
            <a:r>
              <a:t>Subject to public controversy and regulatory scrutiny.</a:t>
            </a:r>
          </a:p>
        </p:txBody>
      </p:sp>
      <p:sp>
        <p:nvSpPr>
          <p:cNvPr id="131" name="© Blizzard Entertainment"/>
          <p:cNvSpPr txBox="1"/>
          <p:nvPr/>
        </p:nvSpPr>
        <p:spPr>
          <a:xfrm>
            <a:off x="15816325" y="11512348"/>
            <a:ext cx="4232149" cy="561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Blizzard Entertainment</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chest_probability_blog_meta.jpg" descr="chest_probability_blog_meta.jpg"/>
          <p:cNvPicPr>
            <a:picLocks noGrp="1"/>
          </p:cNvPicPr>
          <p:nvPr>
            <p:ph type="pic" idx="21"/>
          </p:nvPr>
        </p:nvPicPr>
        <p:blipFill>
          <a:blip r:embed="rId3"/>
          <a:stretch>
            <a:fillRect/>
          </a:stretch>
        </p:blipFill>
        <p:spPr>
          <a:xfrm>
            <a:off x="12338794" y="3651627"/>
            <a:ext cx="10783532" cy="8533647"/>
          </a:xfrm>
          <a:prstGeom prst="rect">
            <a:avLst/>
          </a:prstGeom>
        </p:spPr>
      </p:pic>
      <p:sp>
        <p:nvSpPr>
          <p:cNvPr id="136" name="Prevalence of loot boxes"/>
          <p:cNvSpPr txBox="1">
            <a:spLocks noGrp="1"/>
          </p:cNvSpPr>
          <p:nvPr>
            <p:ph type="title"/>
          </p:nvPr>
        </p:nvSpPr>
        <p:spPr>
          <a:prstGeom prst="rect">
            <a:avLst/>
          </a:prstGeom>
        </p:spPr>
        <p:txBody>
          <a:bodyPr/>
          <a:lstStyle/>
          <a:p>
            <a:r>
              <a:t>Prevalence of loot boxes</a:t>
            </a:r>
          </a:p>
        </p:txBody>
      </p:sp>
      <p:sp>
        <p:nvSpPr>
          <p:cNvPr id="137" name="Amongst the 100 highest-grossing iPhone games?…"/>
          <p:cNvSpPr txBox="1">
            <a:spLocks noGrp="1"/>
          </p:cNvSpPr>
          <p:nvPr>
            <p:ph type="body" sz="half" idx="1"/>
          </p:nvPr>
        </p:nvSpPr>
        <p:spPr>
          <a:prstGeom prst="rect">
            <a:avLst/>
          </a:prstGeom>
        </p:spPr>
        <p:txBody>
          <a:bodyPr/>
          <a:lstStyle/>
          <a:p>
            <a:pPr marL="596900" indent="-596900" defTabSz="775969">
              <a:spcBef>
                <a:spcPts val="4700"/>
              </a:spcBef>
              <a:buBlip>
                <a:blip r:embed="rId4"/>
              </a:buBlip>
              <a:defRPr sz="4700">
                <a:effectLst>
                  <a:outerShdw blurRad="47752" dist="35814" dir="5400000" rotWithShape="0">
                    <a:srgbClr val="000000"/>
                  </a:outerShdw>
                </a:effectLst>
              </a:defRPr>
            </a:pPr>
            <a:r>
              <a:t>Amongst the 100 highest-grossing iPhone games?</a:t>
            </a:r>
          </a:p>
          <a:p>
            <a:pPr marL="596900" indent="-596900" defTabSz="775969">
              <a:spcBef>
                <a:spcPts val="4700"/>
              </a:spcBef>
              <a:buBlip>
                <a:blip r:embed="rId4"/>
              </a:buBlip>
              <a:defRPr sz="4700">
                <a:effectLst>
                  <a:outerShdw blurRad="47752" dist="35814" dir="5400000" rotWithShape="0">
                    <a:srgbClr val="000000"/>
                  </a:outerShdw>
                </a:effectLst>
              </a:defRPr>
            </a:pPr>
            <a:r>
              <a:rPr>
                <a:solidFill>
                  <a:schemeClr val="accent3">
                    <a:satOff val="18648"/>
                    <a:lumOff val="5971"/>
                  </a:schemeClr>
                </a:solidFill>
              </a:rPr>
              <a:t>59%</a:t>
            </a:r>
            <a:r>
              <a:t> contained loot boxes in the UK 🇬🇧 in </a:t>
            </a:r>
            <a:r>
              <a:rPr>
                <a:solidFill>
                  <a:schemeClr val="accent3">
                    <a:satOff val="18648"/>
                    <a:lumOff val="5971"/>
                  </a:schemeClr>
                </a:solidFill>
              </a:rPr>
              <a:t>2019</a:t>
            </a:r>
            <a:r>
              <a:t>.</a:t>
            </a:r>
          </a:p>
          <a:p>
            <a:pPr marL="596900" indent="-596900" defTabSz="775969">
              <a:spcBef>
                <a:spcPts val="4700"/>
              </a:spcBef>
              <a:buBlip>
                <a:blip r:embed="rId4"/>
              </a:buBlip>
              <a:defRPr sz="4700">
                <a:effectLst>
                  <a:outerShdw blurRad="47752" dist="35814" dir="5400000" rotWithShape="0">
                    <a:srgbClr val="000000"/>
                  </a:outerShdw>
                </a:effectLst>
              </a:defRPr>
            </a:pPr>
            <a:r>
              <a:rPr>
                <a:solidFill>
                  <a:schemeClr val="accent3">
                    <a:satOff val="18648"/>
                    <a:lumOff val="5971"/>
                  </a:schemeClr>
                </a:solidFill>
              </a:rPr>
              <a:t>77%</a:t>
            </a:r>
            <a:r>
              <a:t> contained loot boxes in the UK 🇬🇧 in </a:t>
            </a:r>
            <a:r>
              <a:rPr>
                <a:solidFill>
                  <a:schemeClr val="accent3">
                    <a:satOff val="18648"/>
                    <a:lumOff val="5971"/>
                  </a:schemeClr>
                </a:solidFill>
              </a:rPr>
              <a:t>mid-2021</a:t>
            </a:r>
            <a:r>
              <a:t>.</a:t>
            </a:r>
          </a:p>
          <a:p>
            <a:pPr marL="596900" indent="-596900" defTabSz="775969">
              <a:spcBef>
                <a:spcPts val="4700"/>
              </a:spcBef>
              <a:buBlip>
                <a:blip r:embed="rId4"/>
              </a:buBlip>
              <a:defRPr sz="4700">
                <a:effectLst>
                  <a:outerShdw blurRad="47752" dist="35814" dir="5400000" rotWithShape="0">
                    <a:srgbClr val="000000"/>
                  </a:outerShdw>
                </a:effectLst>
              </a:defRPr>
            </a:pPr>
            <a:r>
              <a:t>As did </a:t>
            </a:r>
            <a:r>
              <a:rPr>
                <a:solidFill>
                  <a:schemeClr val="accent3">
                    <a:satOff val="18648"/>
                    <a:lumOff val="5971"/>
                  </a:schemeClr>
                </a:solidFill>
              </a:rPr>
              <a:t>91%</a:t>
            </a:r>
            <a:r>
              <a:t> in China 🇨🇳 in </a:t>
            </a:r>
            <a:r>
              <a:rPr>
                <a:solidFill>
                  <a:schemeClr val="accent3">
                    <a:satOff val="18648"/>
                    <a:lumOff val="5971"/>
                  </a:schemeClr>
                </a:solidFill>
              </a:rPr>
              <a:t>mid-2020</a:t>
            </a:r>
            <a:r>
              <a:t>.</a:t>
            </a:r>
          </a:p>
        </p:txBody>
      </p:sp>
      <p:sp>
        <p:nvSpPr>
          <p:cNvPr id="138" name="© Supercell Oy"/>
          <p:cNvSpPr txBox="1"/>
          <p:nvPr/>
        </p:nvSpPr>
        <p:spPr>
          <a:xfrm>
            <a:off x="16612616" y="12360136"/>
            <a:ext cx="2639569"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Supercell Oy</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UK’s current regulatory position"/>
          <p:cNvSpPr txBox="1">
            <a:spLocks noGrp="1"/>
          </p:cNvSpPr>
          <p:nvPr>
            <p:ph type="title"/>
          </p:nvPr>
        </p:nvSpPr>
        <p:spPr>
          <a:prstGeom prst="rect">
            <a:avLst/>
          </a:prstGeom>
        </p:spPr>
        <p:txBody>
          <a:bodyPr/>
          <a:lstStyle/>
          <a:p>
            <a:r>
              <a:t>UK’s current regulatory position</a:t>
            </a:r>
          </a:p>
        </p:txBody>
      </p:sp>
      <p:sp>
        <p:nvSpPr>
          <p:cNvPr id="143" name="Department for Digital, Culture, Media and Sport (DCMS) of the UK Government:…"/>
          <p:cNvSpPr txBox="1">
            <a:spLocks noGrp="1"/>
          </p:cNvSpPr>
          <p:nvPr>
            <p:ph type="body" idx="1"/>
          </p:nvPr>
        </p:nvSpPr>
        <p:spPr>
          <a:xfrm>
            <a:off x="1473200" y="3898900"/>
            <a:ext cx="21437600" cy="8893697"/>
          </a:xfrm>
          <a:prstGeom prst="rect">
            <a:avLst/>
          </a:prstGeom>
        </p:spPr>
        <p:txBody>
          <a:bodyPr/>
          <a:lstStyle/>
          <a:p>
            <a:pPr marL="628650" indent="-628650" defTabSz="817244">
              <a:spcBef>
                <a:spcPts val="5000"/>
              </a:spcBef>
              <a:buBlip>
                <a:blip r:embed="rId3"/>
              </a:buBlip>
              <a:defRPr sz="4950">
                <a:effectLst>
                  <a:outerShdw blurRad="50292" dist="37719" dir="5400000" rotWithShape="0">
                    <a:srgbClr val="000000"/>
                  </a:outerShdw>
                </a:effectLst>
              </a:defRPr>
            </a:pPr>
            <a:r>
              <a:t>Department for Digital, Culture, Media and Sport (</a:t>
            </a:r>
            <a:r>
              <a:rPr>
                <a:solidFill>
                  <a:schemeClr val="accent3">
                    <a:satOff val="18648"/>
                    <a:lumOff val="5971"/>
                  </a:schemeClr>
                </a:solidFill>
              </a:rPr>
              <a:t>DCMS</a:t>
            </a:r>
            <a:r>
              <a:t>) of the UK Government:</a:t>
            </a:r>
          </a:p>
          <a:p>
            <a:pPr marL="1257300" lvl="1" indent="-628650" defTabSz="817244">
              <a:spcBef>
                <a:spcPts val="5000"/>
              </a:spcBef>
              <a:buBlip>
                <a:blip r:embed="rId3"/>
              </a:buBlip>
              <a:defRPr sz="4950">
                <a:effectLst>
                  <a:outerShdw blurRad="50292" dist="37719" dir="5400000" rotWithShape="0">
                    <a:srgbClr val="000000"/>
                  </a:outerShdw>
                </a:effectLst>
              </a:defRPr>
            </a:pPr>
            <a:r>
              <a:t>“Our view is that it would be </a:t>
            </a:r>
            <a:r>
              <a:rPr>
                <a:solidFill>
                  <a:schemeClr val="accent3">
                    <a:satOff val="18648"/>
                    <a:lumOff val="5971"/>
                  </a:schemeClr>
                </a:solidFill>
              </a:rPr>
              <a:t>premature to pursue legislation</a:t>
            </a:r>
            <a:r>
              <a:t> with regards to loot boxes </a:t>
            </a:r>
            <a:r>
              <a:rPr>
                <a:solidFill>
                  <a:schemeClr val="accent3">
                    <a:satOff val="18648"/>
                    <a:lumOff val="5971"/>
                  </a:schemeClr>
                </a:solidFill>
              </a:rPr>
              <a:t>without first pursuing enhanced industry-led protections</a:t>
            </a:r>
            <a:r>
              <a:t>” (para. 32)</a:t>
            </a:r>
          </a:p>
          <a:p>
            <a:pPr marL="628650" indent="-628650" defTabSz="817244">
              <a:spcBef>
                <a:spcPts val="5000"/>
              </a:spcBef>
              <a:buBlip>
                <a:blip r:embed="rId3"/>
              </a:buBlip>
              <a:defRPr sz="4950">
                <a:effectLst>
                  <a:outerShdw blurRad="50292" dist="37719" dir="5400000" rotWithShape="0">
                    <a:srgbClr val="000000"/>
                  </a:outerShdw>
                </a:effectLst>
              </a:defRPr>
            </a:pPr>
            <a:r>
              <a:rPr>
                <a:solidFill>
                  <a:schemeClr val="accent3">
                    <a:satOff val="18648"/>
                    <a:lumOff val="5971"/>
                  </a:schemeClr>
                </a:solidFill>
              </a:rPr>
              <a:t>Refused to change the definition of gambling</a:t>
            </a:r>
            <a:r>
              <a:t> and thereby regulate all paid loot boxes as a form of gambling.</a:t>
            </a:r>
          </a:p>
          <a:p>
            <a:pPr marL="1257300" lvl="1" indent="-628650" defTabSz="817244">
              <a:spcBef>
                <a:spcPts val="5000"/>
              </a:spcBef>
              <a:buBlip>
                <a:blip r:embed="rId3"/>
              </a:buBlip>
              <a:defRPr sz="4950">
                <a:effectLst>
                  <a:outerShdw blurRad="50292" dist="37719" dir="5400000" rotWithShape="0">
                    <a:srgbClr val="000000"/>
                  </a:outerShdw>
                </a:effectLst>
              </a:defRPr>
            </a:pPr>
            <a:r>
              <a:t>Citing, </a:t>
            </a:r>
            <a:r>
              <a:rPr i="1"/>
              <a:t>inter alia</a:t>
            </a:r>
            <a:r>
              <a:t>, wanting to avoid “</a:t>
            </a:r>
            <a:r>
              <a:rPr>
                <a:solidFill>
                  <a:schemeClr val="accent3">
                    <a:satOff val="18648"/>
                    <a:lumOff val="5971"/>
                  </a:schemeClr>
                </a:solidFill>
              </a:rPr>
              <a:t>dramatically [increasing] the scope and costs of running the Gambling Commission</a:t>
            </a:r>
            <a:r>
              <a:t>…” (para. 36).</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3">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p:tmAbs val="0"/>
                                  </p:iterate>
                                  <p:childTnLst>
                                    <p:set>
                                      <p:cBhvr>
                                        <p:cTn id="10" fill="hold"/>
                                        <p:tgtEl>
                                          <p:spTgt spid="1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143">
                                            <p:txEl>
                                              <p:pRg st="2" end="2"/>
                                            </p:txEl>
                                          </p:spTgt>
                                        </p:tgtEl>
                                        <p:attrNameLst>
                                          <p:attrName>style.visibility</p:attrName>
                                        </p:attrNameLst>
                                      </p:cBhvr>
                                      <p:to>
                                        <p:strVal val="visible"/>
                                      </p:to>
                                    </p:set>
                                  </p:childTnLst>
                                </p:cTn>
                              </p:par>
                              <p:par>
                                <p:cTn id="15" presetID="1" presetClass="entr" presetSubtype="0" fill="hold" grpId="1" nodeType="withEffect">
                                  <p:stCondLst>
                                    <p:cond delay="0"/>
                                  </p:stCondLst>
                                  <p:iterate>
                                    <p:tmAbs val="0"/>
                                  </p:iterate>
                                  <p:childTnLst>
                                    <p:set>
                                      <p:cBhvr>
                                        <p:cTn id="16" fill="hold"/>
                                        <p:tgtEl>
                                          <p:spTgt spid="1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1" build="p"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How effective has pre-existing industry self-regulation been?…"/>
          <p:cNvSpPr txBox="1"/>
          <p:nvPr/>
        </p:nvSpPr>
        <p:spPr>
          <a:xfrm>
            <a:off x="1298599" y="4366008"/>
            <a:ext cx="21786801" cy="5499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600">
                <a:latin typeface="+mn-lt"/>
                <a:ea typeface="+mn-ea"/>
                <a:cs typeface="+mn-cs"/>
                <a:sym typeface="Optima"/>
              </a:defRPr>
            </a:pPr>
            <a:r>
              <a:t>How </a:t>
            </a:r>
            <a:r>
              <a:rPr>
                <a:solidFill>
                  <a:schemeClr val="accent3">
                    <a:satOff val="18648"/>
                    <a:lumOff val="5971"/>
                  </a:schemeClr>
                </a:solidFill>
              </a:rPr>
              <a:t>effective</a:t>
            </a:r>
            <a:r>
              <a:t> has </a:t>
            </a:r>
            <a:r>
              <a:rPr>
                <a:solidFill>
                  <a:schemeClr val="accent3">
                    <a:satOff val="18648"/>
                    <a:lumOff val="5971"/>
                  </a:schemeClr>
                </a:solidFill>
              </a:rPr>
              <a:t>pre-existing</a:t>
            </a:r>
            <a:r>
              <a:t> industry self-regulation been?</a:t>
            </a:r>
          </a:p>
          <a:p>
            <a:pPr>
              <a:defRPr sz="6600">
                <a:latin typeface="+mn-lt"/>
                <a:ea typeface="+mn-ea"/>
                <a:cs typeface="+mn-cs"/>
                <a:sym typeface="Optima"/>
              </a:defRPr>
            </a:pPr>
            <a:endParaRPr/>
          </a:p>
          <a:p>
            <a:pPr>
              <a:defRPr sz="20000">
                <a:latin typeface="+mn-lt"/>
                <a:ea typeface="+mn-ea"/>
                <a:cs typeface="+mn-cs"/>
                <a:sym typeface="Optima"/>
              </a:defRPr>
            </a:pPr>
            <a:r>
              <a:t>🤔</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 name="Screenshot 2022-09-17 at 16.14.12.png" descr="Screenshot 2022-09-17 at 16.14.12.png"/>
          <p:cNvPicPr>
            <a:picLocks noGrp="1"/>
          </p:cNvPicPr>
          <p:nvPr>
            <p:ph type="pic" idx="21"/>
          </p:nvPr>
        </p:nvPicPr>
        <p:blipFill>
          <a:blip r:embed="rId3"/>
          <a:stretch>
            <a:fillRect/>
          </a:stretch>
        </p:blipFill>
        <p:spPr>
          <a:xfrm>
            <a:off x="12829818" y="6981413"/>
            <a:ext cx="10596903" cy="5865112"/>
          </a:xfrm>
          <a:prstGeom prst="rect">
            <a:avLst/>
          </a:prstGeom>
        </p:spPr>
      </p:pic>
      <p:sp>
        <p:nvSpPr>
          <p:cNvPr id="150" name="The ESRB and PEGI"/>
          <p:cNvSpPr txBox="1">
            <a:spLocks noGrp="1"/>
          </p:cNvSpPr>
          <p:nvPr>
            <p:ph type="title"/>
          </p:nvPr>
        </p:nvSpPr>
        <p:spPr>
          <a:prstGeom prst="rect">
            <a:avLst/>
          </a:prstGeom>
        </p:spPr>
        <p:txBody>
          <a:bodyPr/>
          <a:lstStyle/>
          <a:p>
            <a:r>
              <a:t>The ESRB and PEGI</a:t>
            </a:r>
          </a:p>
        </p:txBody>
      </p:sp>
      <p:sp>
        <p:nvSpPr>
          <p:cNvPr id="151" name="The ESRB (Entertainment Software Rating Board) provides age ratings to video games depending on content, e.g., violence, in North America.…"/>
          <p:cNvSpPr txBox="1">
            <a:spLocks noGrp="1"/>
          </p:cNvSpPr>
          <p:nvPr>
            <p:ph type="body" sz="half" idx="1"/>
          </p:nvPr>
        </p:nvSpPr>
        <p:spPr>
          <a:xfrm>
            <a:off x="1085234" y="3898900"/>
            <a:ext cx="10783532" cy="9150167"/>
          </a:xfrm>
          <a:prstGeom prst="rect">
            <a:avLst/>
          </a:prstGeom>
        </p:spPr>
        <p:txBody>
          <a:bodyPr/>
          <a:lstStyle/>
          <a:p>
            <a:pPr>
              <a:buBlip>
                <a:blip r:embed="rId4"/>
              </a:buBlip>
            </a:pPr>
            <a:r>
              <a:t>The </a:t>
            </a:r>
            <a:r>
              <a:rPr>
                <a:solidFill>
                  <a:schemeClr val="accent3">
                    <a:satOff val="18648"/>
                    <a:lumOff val="5971"/>
                  </a:schemeClr>
                </a:solidFill>
              </a:rPr>
              <a:t>ESRB (Entertainment Software Rating Board)</a:t>
            </a:r>
            <a:r>
              <a:t> provides age ratings to video games depending on content, </a:t>
            </a:r>
            <a:r>
              <a:rPr i="1"/>
              <a:t>e.g.</a:t>
            </a:r>
            <a:r>
              <a:t>, violence, in North America.</a:t>
            </a:r>
          </a:p>
          <a:p>
            <a:pPr>
              <a:buBlip>
                <a:blip r:embed="rId4"/>
              </a:buBlip>
            </a:pPr>
            <a:r>
              <a:rPr>
                <a:solidFill>
                  <a:schemeClr val="accent3">
                    <a:satOff val="18648"/>
                    <a:lumOff val="5971"/>
                  </a:schemeClr>
                </a:solidFill>
              </a:rPr>
              <a:t>PEGI (Pan-European Game Information)</a:t>
            </a:r>
            <a:r>
              <a:t> performs the same function in Europe.</a:t>
            </a:r>
          </a:p>
        </p:txBody>
      </p:sp>
      <p:grpSp>
        <p:nvGrpSpPr>
          <p:cNvPr id="154" name="Screenshot 2022-09-17 at 16.13.45.png"/>
          <p:cNvGrpSpPr/>
          <p:nvPr/>
        </p:nvGrpSpPr>
        <p:grpSpPr>
          <a:xfrm>
            <a:off x="13852245" y="522291"/>
            <a:ext cx="9349148" cy="6171120"/>
            <a:chOff x="0" y="0"/>
            <a:chExt cx="9349147" cy="6171118"/>
          </a:xfrm>
        </p:grpSpPr>
        <p:pic>
          <p:nvPicPr>
            <p:cNvPr id="153" name="Screenshot 2022-09-17 at 16.13.45.png" descr="Screenshot 2022-09-17 at 16.13.45.png"/>
            <p:cNvPicPr>
              <a:picLocks noChangeAspect="1"/>
            </p:cNvPicPr>
            <p:nvPr/>
          </p:nvPicPr>
          <p:blipFill>
            <a:blip r:embed="rId5"/>
            <a:srcRect l="214" r="214"/>
            <a:stretch>
              <a:fillRect/>
            </a:stretch>
          </p:blipFill>
          <p:spPr>
            <a:xfrm>
              <a:off x="190500" y="190500"/>
              <a:ext cx="8968148" cy="5764718"/>
            </a:xfrm>
            <a:prstGeom prst="rect">
              <a:avLst/>
            </a:prstGeom>
            <a:ln>
              <a:noFill/>
            </a:ln>
            <a:effectLst/>
          </p:spPr>
        </p:pic>
        <p:pic>
          <p:nvPicPr>
            <p:cNvPr id="152" name="Screenshot 2022-09-17 at 16.13.45.png" descr="Screenshot 2022-09-17 at 16.13.45.png"/>
            <p:cNvPicPr>
              <a:picLocks/>
            </p:cNvPicPr>
            <p:nvPr/>
          </p:nvPicPr>
          <p:blipFill>
            <a:blip r:embed="rId6"/>
            <a:stretch>
              <a:fillRect/>
            </a:stretch>
          </p:blipFill>
          <p:spPr>
            <a:xfrm>
              <a:off x="-1" y="-1"/>
              <a:ext cx="9349149" cy="6171120"/>
            </a:xfrm>
            <a:prstGeom prst="rect">
              <a:avLst/>
            </a:prstGeom>
            <a:effectLst/>
          </p:spPr>
        </p:pic>
      </p:grpSp>
      <p:sp>
        <p:nvSpPr>
          <p:cNvPr id="155" name="© PEGI"/>
          <p:cNvSpPr txBox="1"/>
          <p:nvPr/>
        </p:nvSpPr>
        <p:spPr>
          <a:xfrm>
            <a:off x="21722543" y="10479378"/>
            <a:ext cx="1310641"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PEGI</a:t>
            </a:r>
          </a:p>
        </p:txBody>
      </p:sp>
      <p:sp>
        <p:nvSpPr>
          <p:cNvPr id="156" name="© ESRB"/>
          <p:cNvSpPr txBox="1"/>
          <p:nvPr/>
        </p:nvSpPr>
        <p:spPr>
          <a:xfrm>
            <a:off x="21701588" y="5873255"/>
            <a:ext cx="1352551"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ESRB</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IGP-IRI2-1024x750.jpeg" descr="IGP-IRI2-1024x750.jpeg"/>
          <p:cNvPicPr>
            <a:picLocks noGrp="1"/>
          </p:cNvPicPr>
          <p:nvPr>
            <p:ph type="pic" idx="21"/>
          </p:nvPr>
        </p:nvPicPr>
        <p:blipFill>
          <a:blip r:embed="rId3"/>
          <a:stretch>
            <a:fillRect/>
          </a:stretch>
        </p:blipFill>
        <p:spPr>
          <a:xfrm>
            <a:off x="13699154" y="3070632"/>
            <a:ext cx="8466494" cy="6335896"/>
          </a:xfrm>
          <a:prstGeom prst="rect">
            <a:avLst/>
          </a:prstGeom>
        </p:spPr>
      </p:pic>
      <p:sp>
        <p:nvSpPr>
          <p:cNvPr id="161" name="ESRB’s and PEGI’s self-regulation"/>
          <p:cNvSpPr txBox="1">
            <a:spLocks noGrp="1"/>
          </p:cNvSpPr>
          <p:nvPr>
            <p:ph type="title"/>
          </p:nvPr>
        </p:nvSpPr>
        <p:spPr>
          <a:prstGeom prst="rect">
            <a:avLst/>
          </a:prstGeom>
        </p:spPr>
        <p:txBody>
          <a:bodyPr/>
          <a:lstStyle/>
          <a:p>
            <a:r>
              <a:t>ESRB’s and PEGI’s self-regulation</a:t>
            </a:r>
          </a:p>
        </p:txBody>
      </p:sp>
      <p:sp>
        <p:nvSpPr>
          <p:cNvPr id="162" name="“… many game consumers and enthusiasts (not necessarily parents) [asked] the ESRB to include additional information to identify games that include randomized purchases.”…"/>
          <p:cNvSpPr txBox="1">
            <a:spLocks noGrp="1"/>
          </p:cNvSpPr>
          <p:nvPr>
            <p:ph type="body" sz="half" idx="1"/>
          </p:nvPr>
        </p:nvSpPr>
        <p:spPr>
          <a:xfrm>
            <a:off x="1085234" y="3898900"/>
            <a:ext cx="10783532" cy="9150167"/>
          </a:xfrm>
          <a:prstGeom prst="rect">
            <a:avLst/>
          </a:prstGeom>
        </p:spPr>
        <p:txBody>
          <a:bodyPr/>
          <a:lstStyle/>
          <a:p>
            <a:pPr marL="520700" indent="-520700" defTabSz="676909">
              <a:spcBef>
                <a:spcPts val="4100"/>
              </a:spcBef>
              <a:buBlip>
                <a:blip r:embed="rId4"/>
              </a:buBlip>
              <a:defRPr sz="4100">
                <a:effectLst>
                  <a:outerShdw blurRad="41656" dist="31242" dir="5400000" rotWithShape="0">
                    <a:srgbClr val="000000"/>
                  </a:outerShdw>
                </a:effectLst>
              </a:defRPr>
            </a:pPr>
            <a:r>
              <a:t>“… many game consumers and enthusiasts (not necessarily parents) [asked] the ESRB to include additional information to </a:t>
            </a:r>
            <a:r>
              <a:rPr>
                <a:solidFill>
                  <a:schemeClr val="accent3">
                    <a:satOff val="18648"/>
                    <a:lumOff val="5971"/>
                  </a:schemeClr>
                </a:solidFill>
              </a:rPr>
              <a:t>identify games that include randomized purchases.</a:t>
            </a:r>
            <a:r>
              <a:t>”</a:t>
            </a:r>
          </a:p>
          <a:p>
            <a:pPr marL="520700" indent="-520700" defTabSz="676909">
              <a:spcBef>
                <a:spcPts val="4100"/>
              </a:spcBef>
              <a:buBlip>
                <a:blip r:embed="rId4"/>
              </a:buBlip>
              <a:defRPr sz="4100">
                <a:effectLst>
                  <a:outerShdw blurRad="41656" dist="31242" dir="5400000" rotWithShape="0">
                    <a:srgbClr val="000000"/>
                  </a:outerShdw>
                </a:effectLst>
              </a:defRPr>
            </a:pPr>
            <a:r>
              <a:t>“The In-Game Purchases (Includes Random Items) Interactive Element was </a:t>
            </a:r>
            <a:r>
              <a:rPr>
                <a:solidFill>
                  <a:schemeClr val="accent3">
                    <a:satOff val="18648"/>
                    <a:lumOff val="5971"/>
                  </a:schemeClr>
                </a:solidFill>
              </a:rPr>
              <a:t>developed in response</a:t>
            </a:r>
            <a:r>
              <a:t> to those requests.”</a:t>
            </a:r>
          </a:p>
          <a:p>
            <a:pPr marL="520700" indent="-520700" defTabSz="676909">
              <a:spcBef>
                <a:spcPts val="4100"/>
              </a:spcBef>
              <a:buBlip>
                <a:blip r:embed="rId4"/>
              </a:buBlip>
              <a:defRPr sz="4100">
                <a:effectLst>
                  <a:outerShdw blurRad="41656" dist="31242" dir="5400000" rotWithShape="0">
                    <a:srgbClr val="000000"/>
                  </a:outerShdw>
                </a:effectLst>
              </a:defRPr>
            </a:pPr>
            <a:r>
              <a:t>“By including more specificity about the randomized nature of the in-game purchases, consumers can </a:t>
            </a:r>
            <a:r>
              <a:rPr>
                <a:solidFill>
                  <a:schemeClr val="accent3">
                    <a:satOff val="18648"/>
                    <a:lumOff val="5971"/>
                  </a:schemeClr>
                </a:solidFill>
              </a:rPr>
              <a:t>make more informed decisions</a:t>
            </a:r>
            <a:r>
              <a:t> when purchasing or downloading a game, instead of finding out after the fact.”</a:t>
            </a:r>
          </a:p>
        </p:txBody>
      </p:sp>
      <p:sp>
        <p:nvSpPr>
          <p:cNvPr id="163" name="© ESRB"/>
          <p:cNvSpPr txBox="1"/>
          <p:nvPr/>
        </p:nvSpPr>
        <p:spPr>
          <a:xfrm>
            <a:off x="22297973" y="8730141"/>
            <a:ext cx="1352551"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ESRB</a:t>
            </a:r>
          </a:p>
        </p:txBody>
      </p:sp>
      <p:grpSp>
        <p:nvGrpSpPr>
          <p:cNvPr id="166" name="IGP-PRI example.png"/>
          <p:cNvGrpSpPr/>
          <p:nvPr/>
        </p:nvGrpSpPr>
        <p:grpSpPr>
          <a:xfrm>
            <a:off x="12540634" y="9744549"/>
            <a:ext cx="10783532" cy="3431596"/>
            <a:chOff x="0" y="0"/>
            <a:chExt cx="10783530" cy="3431594"/>
          </a:xfrm>
        </p:grpSpPr>
        <p:pic>
          <p:nvPicPr>
            <p:cNvPr id="165" name="IGP-PRI example.png" descr="IGP-PRI example.png"/>
            <p:cNvPicPr>
              <a:picLocks noChangeAspect="1"/>
            </p:cNvPicPr>
            <p:nvPr/>
          </p:nvPicPr>
          <p:blipFill>
            <a:blip r:embed="rId5"/>
            <a:srcRect t="677" b="677"/>
            <a:stretch>
              <a:fillRect/>
            </a:stretch>
          </p:blipFill>
          <p:spPr>
            <a:xfrm>
              <a:off x="190500" y="190500"/>
              <a:ext cx="10402531" cy="3025195"/>
            </a:xfrm>
            <a:prstGeom prst="rect">
              <a:avLst/>
            </a:prstGeom>
            <a:ln>
              <a:noFill/>
            </a:ln>
            <a:effectLst/>
          </p:spPr>
        </p:pic>
        <p:pic>
          <p:nvPicPr>
            <p:cNvPr id="164" name="IGP-PRI example.png" descr="IGP-PRI example.png"/>
            <p:cNvPicPr>
              <a:picLocks/>
            </p:cNvPicPr>
            <p:nvPr/>
          </p:nvPicPr>
          <p:blipFill>
            <a:blip r:embed="rId6"/>
            <a:stretch>
              <a:fillRect/>
            </a:stretch>
          </p:blipFill>
          <p:spPr>
            <a:xfrm>
              <a:off x="-1" y="0"/>
              <a:ext cx="10783532" cy="3431595"/>
            </a:xfrm>
            <a:prstGeom prst="rect">
              <a:avLst/>
            </a:prstGeom>
            <a:effectLst/>
          </p:spPr>
        </p:pic>
      </p:grpSp>
      <p:sp>
        <p:nvSpPr>
          <p:cNvPr id="167" name="© PEGI"/>
          <p:cNvSpPr txBox="1"/>
          <p:nvPr/>
        </p:nvSpPr>
        <p:spPr>
          <a:xfrm>
            <a:off x="22318928" y="9344137"/>
            <a:ext cx="1310641" cy="561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PEGI</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How to find the label? (On the back…)"/>
          <p:cNvSpPr txBox="1">
            <a:spLocks noGrp="1"/>
          </p:cNvSpPr>
          <p:nvPr>
            <p:ph type="title"/>
          </p:nvPr>
        </p:nvSpPr>
        <p:spPr>
          <a:prstGeom prst="rect">
            <a:avLst/>
          </a:prstGeom>
        </p:spPr>
        <p:txBody>
          <a:bodyPr/>
          <a:lstStyle/>
          <a:p>
            <a:r>
              <a:t>How to find the label? (</a:t>
            </a:r>
            <a:r>
              <a:rPr>
                <a:solidFill>
                  <a:schemeClr val="accent3">
                    <a:satOff val="18648"/>
                    <a:lumOff val="5971"/>
                  </a:schemeClr>
                </a:solidFill>
              </a:rPr>
              <a:t>On the back…</a:t>
            </a:r>
            <a:r>
              <a:t>)</a:t>
            </a:r>
          </a:p>
        </p:txBody>
      </p:sp>
      <p:sp>
        <p:nvSpPr>
          <p:cNvPr id="172" name="© PEGI &amp; Electronic Arts"/>
          <p:cNvSpPr txBox="1"/>
          <p:nvPr/>
        </p:nvSpPr>
        <p:spPr>
          <a:xfrm>
            <a:off x="18686829" y="12537176"/>
            <a:ext cx="4154806"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PEGI &amp; Electronic Arts</a:t>
            </a:r>
          </a:p>
        </p:txBody>
      </p:sp>
      <p:pic>
        <p:nvPicPr>
          <p:cNvPr id="173" name="s-l1600.jpeg" descr="s-l1600.jpeg"/>
          <p:cNvPicPr>
            <a:picLocks noChangeAspect="1"/>
          </p:cNvPicPr>
          <p:nvPr/>
        </p:nvPicPr>
        <p:blipFill>
          <a:blip r:embed="rId3"/>
          <a:stretch>
            <a:fillRect/>
          </a:stretch>
        </p:blipFill>
        <p:spPr>
          <a:xfrm>
            <a:off x="1007522" y="3308330"/>
            <a:ext cx="7762153" cy="9878414"/>
          </a:xfrm>
          <a:prstGeom prst="rect">
            <a:avLst/>
          </a:prstGeom>
          <a:ln w="12700">
            <a:miter lim="400000"/>
          </a:ln>
        </p:spPr>
      </p:pic>
      <p:pic>
        <p:nvPicPr>
          <p:cNvPr id="174" name="s-l16002.jpeg" descr="s-l16002.jpeg"/>
          <p:cNvPicPr>
            <a:picLocks noChangeAspect="1"/>
          </p:cNvPicPr>
          <p:nvPr/>
        </p:nvPicPr>
        <p:blipFill>
          <a:blip r:embed="rId4"/>
          <a:stretch>
            <a:fillRect/>
          </a:stretch>
        </p:blipFill>
        <p:spPr>
          <a:xfrm>
            <a:off x="9147594" y="3308330"/>
            <a:ext cx="8002767" cy="9878414"/>
          </a:xfrm>
          <a:prstGeom prst="rect">
            <a:avLst/>
          </a:prstGeom>
          <a:ln w="12700">
            <a:miter lim="400000"/>
          </a:ln>
        </p:spPr>
      </p:pic>
      <p:sp>
        <p:nvSpPr>
          <p:cNvPr id="175" name="Oval"/>
          <p:cNvSpPr/>
          <p:nvPr/>
        </p:nvSpPr>
        <p:spPr>
          <a:xfrm>
            <a:off x="12376024" y="11199846"/>
            <a:ext cx="3497592" cy="1801698"/>
          </a:xfrm>
          <a:prstGeom prst="ellipse">
            <a:avLst/>
          </a:prstGeom>
          <a:ln w="127000">
            <a:solidFill>
              <a:schemeClr val="accent3">
                <a:satOff val="18648"/>
                <a:lumOff val="5971"/>
              </a:schemeClr>
            </a:solidFill>
            <a:miter lim="400000"/>
          </a:ln>
        </p:spPr>
        <p:txBody>
          <a:bodyPr lIns="50800" tIns="50800" rIns="50800" bIns="50800" anchor="ctr"/>
          <a:lstStyle/>
          <a:p>
            <a:pPr>
              <a:defRPr sz="5000"/>
            </a:pPr>
            <a:endParaRPr/>
          </a:p>
        </p:txBody>
      </p:sp>
      <p:sp>
        <p:nvSpPr>
          <p:cNvPr id="176" name="Line"/>
          <p:cNvSpPr/>
          <p:nvPr/>
        </p:nvSpPr>
        <p:spPr>
          <a:xfrm flipH="1">
            <a:off x="15185560" y="9792243"/>
            <a:ext cx="1409945" cy="1409945"/>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pic>
        <p:nvPicPr>
          <p:cNvPr id="177" name="s-l16002.jpeg" descr="s-l16002.jpeg"/>
          <p:cNvPicPr>
            <a:picLocks noChangeAspect="1"/>
          </p:cNvPicPr>
          <p:nvPr/>
        </p:nvPicPr>
        <p:blipFill>
          <a:blip r:embed="rId4"/>
          <a:srcRect l="47080" t="79167" r="24178" b="3492"/>
          <a:stretch>
            <a:fillRect/>
          </a:stretch>
        </p:blipFill>
        <p:spPr>
          <a:xfrm>
            <a:off x="17887086" y="4130888"/>
            <a:ext cx="5754245" cy="4285164"/>
          </a:xfrm>
          <a:prstGeom prst="rect">
            <a:avLst/>
          </a:prstGeom>
          <a:ln w="12700">
            <a:miter lim="400000"/>
          </a:ln>
        </p:spPr>
      </p:pic>
      <p:sp>
        <p:nvSpPr>
          <p:cNvPr id="178" name="Line"/>
          <p:cNvSpPr/>
          <p:nvPr/>
        </p:nvSpPr>
        <p:spPr>
          <a:xfrm flipV="1">
            <a:off x="18022962" y="9348870"/>
            <a:ext cx="2165583" cy="2165582"/>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
        <p:nvSpPr>
          <p:cNvPr id="179" name="🔍"/>
          <p:cNvSpPr txBox="1"/>
          <p:nvPr/>
        </p:nvSpPr>
        <p:spPr>
          <a:xfrm>
            <a:off x="20971344" y="9050132"/>
            <a:ext cx="2357535" cy="32433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l">
              <a:defRPr sz="15000">
                <a:latin typeface="+mn-lt"/>
                <a:ea typeface="+mn-ea"/>
                <a:cs typeface="+mn-cs"/>
                <a:sym typeface="Optima"/>
              </a:defRPr>
            </a:lvl1pPr>
          </a:lstStyle>
          <a:p>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2" animBg="1" advAuto="0"/>
      <p:bldP spid="176" grpId="1" animBg="1" advAuto="0"/>
      <p:bldP spid="178" grpId="3"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tudy 1: ESRB vs PEGI"/>
          <p:cNvSpPr txBox="1">
            <a:spLocks noGrp="1"/>
          </p:cNvSpPr>
          <p:nvPr>
            <p:ph type="title"/>
          </p:nvPr>
        </p:nvSpPr>
        <p:spPr>
          <a:prstGeom prst="rect">
            <a:avLst/>
          </a:prstGeom>
        </p:spPr>
        <p:txBody>
          <a:bodyPr/>
          <a:lstStyle/>
          <a:p>
            <a:r>
              <a:t>Study 1: ESRB vs PEGI</a:t>
            </a:r>
          </a:p>
        </p:txBody>
      </p:sp>
      <p:sp>
        <p:nvSpPr>
          <p:cNvPr id="184" name="ESRB and PEGI separately assessed games.…"/>
          <p:cNvSpPr txBox="1">
            <a:spLocks noGrp="1"/>
          </p:cNvSpPr>
          <p:nvPr>
            <p:ph type="body" sz="half" idx="1"/>
          </p:nvPr>
        </p:nvSpPr>
        <p:spPr>
          <a:xfrm>
            <a:off x="628034" y="3402508"/>
            <a:ext cx="13021981" cy="6467987"/>
          </a:xfrm>
          <a:prstGeom prst="rect">
            <a:avLst/>
          </a:prstGeom>
        </p:spPr>
        <p:txBody>
          <a:bodyPr/>
          <a:lstStyle/>
          <a:p>
            <a:pPr>
              <a:buBlip>
                <a:blip r:embed="rId3"/>
              </a:buBlip>
            </a:pPr>
            <a:r>
              <a:t>ESRB and PEGI </a:t>
            </a:r>
            <a:r>
              <a:rPr>
                <a:solidFill>
                  <a:schemeClr val="accent3">
                    <a:satOff val="18648"/>
                    <a:lumOff val="5971"/>
                  </a:schemeClr>
                </a:solidFill>
              </a:rPr>
              <a:t>separately assessed</a:t>
            </a:r>
            <a:r>
              <a:t> games.</a:t>
            </a:r>
          </a:p>
          <a:p>
            <a:pPr>
              <a:buBlip>
                <a:blip r:embed="rId3"/>
              </a:buBlip>
            </a:pPr>
            <a:r>
              <a:t>There should be </a:t>
            </a:r>
            <a:r>
              <a:rPr>
                <a:solidFill>
                  <a:schemeClr val="accent3">
                    <a:satOff val="18648"/>
                    <a:lumOff val="5971"/>
                  </a:schemeClr>
                </a:solidFill>
              </a:rPr>
              <a:t>consistency</a:t>
            </a:r>
            <a:r>
              <a:t> as to whether games supposedly </a:t>
            </a:r>
            <a:r>
              <a:rPr>
                <a:solidFill>
                  <a:schemeClr val="accent3">
                    <a:satOff val="18648"/>
                    <a:lumOff val="5971"/>
                  </a:schemeClr>
                </a:solidFill>
              </a:rPr>
              <a:t>contained loot boxes</a:t>
            </a:r>
            <a:r>
              <a:t>.</a:t>
            </a:r>
          </a:p>
        </p:txBody>
      </p:sp>
      <p:sp>
        <p:nvSpPr>
          <p:cNvPr id="185" name="© PEGI &amp; ESRB"/>
          <p:cNvSpPr txBox="1"/>
          <p:nvPr/>
        </p:nvSpPr>
        <p:spPr>
          <a:xfrm>
            <a:off x="20280578" y="9746214"/>
            <a:ext cx="2644141" cy="561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PEGI &amp; ESRB</a:t>
            </a:r>
          </a:p>
        </p:txBody>
      </p:sp>
      <p:pic>
        <p:nvPicPr>
          <p:cNvPr id="186" name="Screenshot 2023-02-15 at 11.31.26.png" descr="Screenshot 2023-02-15 at 11.31.26.png"/>
          <p:cNvPicPr>
            <a:picLocks noChangeAspect="1"/>
          </p:cNvPicPr>
          <p:nvPr/>
        </p:nvPicPr>
        <p:blipFill>
          <a:blip r:embed="rId4"/>
          <a:stretch>
            <a:fillRect/>
          </a:stretch>
        </p:blipFill>
        <p:spPr>
          <a:xfrm>
            <a:off x="641746" y="10316912"/>
            <a:ext cx="21635244" cy="2676137"/>
          </a:xfrm>
          <a:prstGeom prst="rect">
            <a:avLst/>
          </a:prstGeom>
          <a:ln w="12700">
            <a:miter lim="400000"/>
          </a:ln>
        </p:spPr>
      </p:pic>
      <p:sp>
        <p:nvSpPr>
          <p:cNvPr id="187" name="Shape"/>
          <p:cNvSpPr/>
          <p:nvPr/>
        </p:nvSpPr>
        <p:spPr>
          <a:xfrm>
            <a:off x="21945203" y="11404600"/>
            <a:ext cx="1892301" cy="1270000"/>
          </a:xfrm>
          <a:custGeom>
            <a:avLst/>
            <a:gdLst/>
            <a:ahLst/>
            <a:cxnLst>
              <a:cxn ang="0">
                <a:pos x="wd2" y="hd2"/>
              </a:cxn>
              <a:cxn ang="5400000">
                <a:pos x="wd2" y="hd2"/>
              </a:cxn>
              <a:cxn ang="10800000">
                <a:pos x="wd2" y="hd2"/>
              </a:cxn>
              <a:cxn ang="16200000">
                <a:pos x="wd2" y="hd2"/>
              </a:cxn>
            </a:cxnLst>
            <a:rect l="0" t="0" r="r" b="b"/>
            <a:pathLst>
              <a:path w="21600" h="21600" extrusionOk="0">
                <a:moveTo>
                  <a:pt x="13824" y="14256"/>
                </a:moveTo>
                <a:lnTo>
                  <a:pt x="13824" y="21600"/>
                </a:lnTo>
                <a:lnTo>
                  <a:pt x="0" y="10800"/>
                </a:lnTo>
                <a:lnTo>
                  <a:pt x="13824" y="0"/>
                </a:lnTo>
                <a:lnTo>
                  <a:pt x="13824" y="7344"/>
                </a:lnTo>
                <a:lnTo>
                  <a:pt x="21600" y="7344"/>
                </a:lnTo>
                <a:lnTo>
                  <a:pt x="21600" y="14256"/>
                </a:lnTo>
                <a:lnTo>
                  <a:pt x="13824" y="14256"/>
                </a:lnTo>
                <a:close/>
              </a:path>
            </a:pathLst>
          </a:custGeom>
          <a:solidFill>
            <a:schemeClr val="accent3">
              <a:satOff val="18648"/>
              <a:lumOff val="5971"/>
            </a:schemeClr>
          </a:solidFill>
          <a:ln w="12700">
            <a:miter lim="400000"/>
          </a:ln>
        </p:spPr>
        <p:txBody>
          <a:bodyPr lIns="50800" tIns="50800" rIns="50800" bIns="50800" anchor="ctr"/>
          <a:lstStyle/>
          <a:p>
            <a:pPr>
              <a:defRPr sz="5000">
                <a:solidFill>
                  <a:schemeClr val="accent3">
                    <a:satOff val="18648"/>
                    <a:lumOff val="5971"/>
                  </a:schemeClr>
                </a:solidFill>
              </a:defRPr>
            </a:pPr>
            <a:endParaRPr/>
          </a:p>
        </p:txBody>
      </p:sp>
      <p:pic>
        <p:nvPicPr>
          <p:cNvPr id="188" name="Screenshot 2023-03-24 at 23.37.59.png" descr="Screenshot 2023-03-24 at 23.37.59.png"/>
          <p:cNvPicPr>
            <a:picLocks noChangeAspect="1"/>
          </p:cNvPicPr>
          <p:nvPr/>
        </p:nvPicPr>
        <p:blipFill>
          <a:blip r:embed="rId5"/>
          <a:stretch>
            <a:fillRect/>
          </a:stretch>
        </p:blipFill>
        <p:spPr>
          <a:xfrm>
            <a:off x="14764672" y="2027755"/>
            <a:ext cx="9331608" cy="7423347"/>
          </a:xfrm>
          <a:prstGeom prst="rect">
            <a:avLst/>
          </a:prstGeom>
          <a:ln w="12700">
            <a:miter lim="400000"/>
          </a:ln>
        </p:spPr>
      </p:pic>
      <p:sp>
        <p:nvSpPr>
          <p:cNvPr id="189" name="Shape"/>
          <p:cNvSpPr/>
          <p:nvPr/>
        </p:nvSpPr>
        <p:spPr>
          <a:xfrm>
            <a:off x="21486410" y="5321570"/>
            <a:ext cx="1892301" cy="1270001"/>
          </a:xfrm>
          <a:custGeom>
            <a:avLst/>
            <a:gdLst/>
            <a:ahLst/>
            <a:cxnLst>
              <a:cxn ang="0">
                <a:pos x="wd2" y="hd2"/>
              </a:cxn>
              <a:cxn ang="5400000">
                <a:pos x="wd2" y="hd2"/>
              </a:cxn>
              <a:cxn ang="10800000">
                <a:pos x="wd2" y="hd2"/>
              </a:cxn>
              <a:cxn ang="16200000">
                <a:pos x="wd2" y="hd2"/>
              </a:cxn>
            </a:cxnLst>
            <a:rect l="0" t="0" r="r" b="b"/>
            <a:pathLst>
              <a:path w="21600" h="21600" extrusionOk="0">
                <a:moveTo>
                  <a:pt x="13824" y="14256"/>
                </a:moveTo>
                <a:lnTo>
                  <a:pt x="13824" y="21600"/>
                </a:lnTo>
                <a:lnTo>
                  <a:pt x="0" y="10800"/>
                </a:lnTo>
                <a:lnTo>
                  <a:pt x="13824" y="0"/>
                </a:lnTo>
                <a:lnTo>
                  <a:pt x="13824" y="7344"/>
                </a:lnTo>
                <a:lnTo>
                  <a:pt x="21600" y="7344"/>
                </a:lnTo>
                <a:lnTo>
                  <a:pt x="21600" y="14256"/>
                </a:lnTo>
                <a:lnTo>
                  <a:pt x="13824" y="14256"/>
                </a:lnTo>
                <a:close/>
              </a:path>
            </a:pathLst>
          </a:custGeom>
          <a:solidFill>
            <a:schemeClr val="accent3">
              <a:satOff val="18648"/>
              <a:lumOff val="5971"/>
            </a:schemeClr>
          </a:solidFill>
          <a:ln w="12700">
            <a:miter lim="400000"/>
          </a:ln>
        </p:spPr>
        <p:txBody>
          <a:bodyPr lIns="50800" tIns="50800" rIns="50800" bIns="50800" anchor="ctr"/>
          <a:lstStyle/>
          <a:p>
            <a:pPr>
              <a:defRPr sz="5000">
                <a:solidFill>
                  <a:schemeClr val="accent3">
                    <a:satOff val="18648"/>
                    <a:lumOff val="5971"/>
                  </a:schemeClr>
                </a:solidFill>
              </a:defRPr>
            </a:pPr>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Screenshot 2023-03-24 at 23.41.43.png" descr="Screenshot 2023-03-24 at 23.41.43.png"/>
          <p:cNvPicPr>
            <a:picLocks noChangeAspect="1"/>
          </p:cNvPicPr>
          <p:nvPr/>
        </p:nvPicPr>
        <p:blipFill>
          <a:blip r:embed="rId3"/>
          <a:stretch>
            <a:fillRect/>
          </a:stretch>
        </p:blipFill>
        <p:spPr>
          <a:xfrm>
            <a:off x="4021549" y="524207"/>
            <a:ext cx="14853769" cy="8022289"/>
          </a:xfrm>
          <a:prstGeom prst="rect">
            <a:avLst/>
          </a:prstGeom>
          <a:ln w="12700">
            <a:miter lim="400000"/>
          </a:ln>
        </p:spPr>
      </p:pic>
      <p:pic>
        <p:nvPicPr>
          <p:cNvPr id="194" name="Screenshot 2023-03-24 at 23.41.17.png" descr="Screenshot 2023-03-24 at 23.41.17.png"/>
          <p:cNvPicPr>
            <a:picLocks noChangeAspect="1"/>
          </p:cNvPicPr>
          <p:nvPr/>
        </p:nvPicPr>
        <p:blipFill>
          <a:blip r:embed="rId4"/>
          <a:stretch>
            <a:fillRect/>
          </a:stretch>
        </p:blipFill>
        <p:spPr>
          <a:xfrm>
            <a:off x="4021549" y="8929652"/>
            <a:ext cx="14853769" cy="4262141"/>
          </a:xfrm>
          <a:prstGeom prst="rect">
            <a:avLst/>
          </a:prstGeom>
          <a:ln w="12700">
            <a:miter lim="400000"/>
          </a:ln>
        </p:spPr>
      </p:pic>
      <p:sp>
        <p:nvSpPr>
          <p:cNvPr id="195" name="Shape"/>
          <p:cNvSpPr/>
          <p:nvPr/>
        </p:nvSpPr>
        <p:spPr>
          <a:xfrm>
            <a:off x="12112690" y="5157388"/>
            <a:ext cx="1892301" cy="1270001"/>
          </a:xfrm>
          <a:custGeom>
            <a:avLst/>
            <a:gdLst/>
            <a:ahLst/>
            <a:cxnLst>
              <a:cxn ang="0">
                <a:pos x="wd2" y="hd2"/>
              </a:cxn>
              <a:cxn ang="5400000">
                <a:pos x="wd2" y="hd2"/>
              </a:cxn>
              <a:cxn ang="10800000">
                <a:pos x="wd2" y="hd2"/>
              </a:cxn>
              <a:cxn ang="16200000">
                <a:pos x="wd2" y="hd2"/>
              </a:cxn>
            </a:cxnLst>
            <a:rect l="0" t="0" r="r" b="b"/>
            <a:pathLst>
              <a:path w="21600" h="21600" extrusionOk="0">
                <a:moveTo>
                  <a:pt x="13824" y="14256"/>
                </a:moveTo>
                <a:lnTo>
                  <a:pt x="13824" y="21600"/>
                </a:lnTo>
                <a:lnTo>
                  <a:pt x="0" y="10800"/>
                </a:lnTo>
                <a:lnTo>
                  <a:pt x="13824" y="0"/>
                </a:lnTo>
                <a:lnTo>
                  <a:pt x="13824" y="7344"/>
                </a:lnTo>
                <a:lnTo>
                  <a:pt x="21600" y="7344"/>
                </a:lnTo>
                <a:lnTo>
                  <a:pt x="21600" y="14256"/>
                </a:lnTo>
                <a:lnTo>
                  <a:pt x="13824" y="14256"/>
                </a:lnTo>
                <a:close/>
              </a:path>
            </a:pathLst>
          </a:custGeom>
          <a:solidFill>
            <a:schemeClr val="accent3">
              <a:satOff val="18648"/>
              <a:lumOff val="5971"/>
            </a:schemeClr>
          </a:solidFill>
          <a:ln w="12700">
            <a:miter lim="400000"/>
          </a:ln>
        </p:spPr>
        <p:txBody>
          <a:bodyPr lIns="50800" tIns="50800" rIns="50800" bIns="50800" anchor="ctr"/>
          <a:lstStyle/>
          <a:p>
            <a:pPr>
              <a:defRPr sz="5000">
                <a:solidFill>
                  <a:schemeClr val="accent3">
                    <a:satOff val="18648"/>
                    <a:lumOff val="5971"/>
                  </a:schemeClr>
                </a:solidFill>
              </a:defRPr>
            </a:pPr>
            <a:endParaRPr/>
          </a:p>
        </p:txBody>
      </p:sp>
      <p:sp>
        <p:nvSpPr>
          <p:cNvPr id="196" name="© ESRB"/>
          <p:cNvSpPr txBox="1"/>
          <p:nvPr/>
        </p:nvSpPr>
        <p:spPr>
          <a:xfrm>
            <a:off x="19009900" y="8108462"/>
            <a:ext cx="1352551"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ESRB</a:t>
            </a:r>
          </a:p>
        </p:txBody>
      </p:sp>
      <p:sp>
        <p:nvSpPr>
          <p:cNvPr id="197" name="© PEGI"/>
          <p:cNvSpPr txBox="1"/>
          <p:nvPr/>
        </p:nvSpPr>
        <p:spPr>
          <a:xfrm>
            <a:off x="19030855" y="12571360"/>
            <a:ext cx="1310641"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PEGI</a:t>
            </a:r>
          </a:p>
        </p:txBody>
      </p:sp>
      <p:sp>
        <p:nvSpPr>
          <p:cNvPr id="198" name="Oval"/>
          <p:cNvSpPr/>
          <p:nvPr/>
        </p:nvSpPr>
        <p:spPr>
          <a:xfrm>
            <a:off x="8159712" y="5189138"/>
            <a:ext cx="3497592" cy="1206501"/>
          </a:xfrm>
          <a:prstGeom prst="ellipse">
            <a:avLst/>
          </a:prstGeom>
          <a:ln w="63500">
            <a:solidFill>
              <a:schemeClr val="accent3">
                <a:satOff val="18648"/>
                <a:lumOff val="5971"/>
              </a:schemeClr>
            </a:solidFill>
            <a:miter lim="400000"/>
          </a:ln>
        </p:spPr>
        <p:txBody>
          <a:bodyPr lIns="50800" tIns="50800" rIns="50800" bIns="50800" anchor="ctr"/>
          <a:lstStyle/>
          <a:p>
            <a:pPr>
              <a:defRPr sz="5000"/>
            </a:pPr>
            <a:endParaRPr/>
          </a:p>
        </p:txBody>
      </p:sp>
      <p:sp>
        <p:nvSpPr>
          <p:cNvPr id="199" name="Oval"/>
          <p:cNvSpPr/>
          <p:nvPr/>
        </p:nvSpPr>
        <p:spPr>
          <a:xfrm>
            <a:off x="5274951" y="11858930"/>
            <a:ext cx="4498605" cy="1206501"/>
          </a:xfrm>
          <a:prstGeom prst="ellipse">
            <a:avLst/>
          </a:prstGeom>
          <a:ln w="63500">
            <a:solidFill>
              <a:schemeClr val="accent3">
                <a:satOff val="18648"/>
                <a:lumOff val="5971"/>
              </a:schemeClr>
            </a:solidFill>
            <a:miter lim="400000"/>
          </a:ln>
        </p:spPr>
        <p:txBody>
          <a:bodyPr lIns="50800" tIns="50800" rIns="50800" bIns="50800" anchor="ctr"/>
          <a:lstStyle/>
          <a:p>
            <a:pPr>
              <a:defRPr sz="5000"/>
            </a:pPr>
            <a:endParaRPr/>
          </a:p>
        </p:txBody>
      </p:sp>
      <p:sp>
        <p:nvSpPr>
          <p:cNvPr id="200" name="Shape"/>
          <p:cNvSpPr/>
          <p:nvPr/>
        </p:nvSpPr>
        <p:spPr>
          <a:xfrm>
            <a:off x="10196956" y="11827180"/>
            <a:ext cx="1892301" cy="1270001"/>
          </a:xfrm>
          <a:custGeom>
            <a:avLst/>
            <a:gdLst/>
            <a:ahLst/>
            <a:cxnLst>
              <a:cxn ang="0">
                <a:pos x="wd2" y="hd2"/>
              </a:cxn>
              <a:cxn ang="5400000">
                <a:pos x="wd2" y="hd2"/>
              </a:cxn>
              <a:cxn ang="10800000">
                <a:pos x="wd2" y="hd2"/>
              </a:cxn>
              <a:cxn ang="16200000">
                <a:pos x="wd2" y="hd2"/>
              </a:cxn>
            </a:cxnLst>
            <a:rect l="0" t="0" r="r" b="b"/>
            <a:pathLst>
              <a:path w="21600" h="21600" extrusionOk="0">
                <a:moveTo>
                  <a:pt x="13824" y="14256"/>
                </a:moveTo>
                <a:lnTo>
                  <a:pt x="13824" y="21600"/>
                </a:lnTo>
                <a:lnTo>
                  <a:pt x="0" y="10800"/>
                </a:lnTo>
                <a:lnTo>
                  <a:pt x="13824" y="0"/>
                </a:lnTo>
                <a:lnTo>
                  <a:pt x="13824" y="7344"/>
                </a:lnTo>
                <a:lnTo>
                  <a:pt x="21600" y="7344"/>
                </a:lnTo>
                <a:lnTo>
                  <a:pt x="21600" y="14256"/>
                </a:lnTo>
                <a:lnTo>
                  <a:pt x="13824" y="14256"/>
                </a:lnTo>
                <a:close/>
              </a:path>
            </a:pathLst>
          </a:custGeom>
          <a:solidFill>
            <a:schemeClr val="accent3">
              <a:satOff val="18648"/>
              <a:lumOff val="5971"/>
            </a:schemeClr>
          </a:solidFill>
          <a:ln w="12700">
            <a:miter lim="400000"/>
          </a:ln>
        </p:spPr>
        <p:txBody>
          <a:bodyPr lIns="50800" tIns="50800" rIns="50800" bIns="50800" anchor="ctr"/>
          <a:lstStyle/>
          <a:p>
            <a:pPr>
              <a:defRPr sz="5000">
                <a:solidFill>
                  <a:schemeClr val="accent3">
                    <a:satOff val="18648"/>
                    <a:lumOff val="5971"/>
                  </a:schemeClr>
                </a:solidFill>
              </a:defRPr>
            </a:pPr>
            <a:endParaRPr/>
          </a:p>
        </p:txBody>
      </p:sp>
      <p:sp>
        <p:nvSpPr>
          <p:cNvPr id="201" name="Line"/>
          <p:cNvSpPr/>
          <p:nvPr/>
        </p:nvSpPr>
        <p:spPr>
          <a:xfrm flipV="1">
            <a:off x="6618947" y="6227096"/>
            <a:ext cx="1276742" cy="1168109"/>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
        <p:nvSpPr>
          <p:cNvPr id="202" name="Line"/>
          <p:cNvSpPr/>
          <p:nvPr/>
        </p:nvSpPr>
        <p:spPr>
          <a:xfrm>
            <a:off x="4252790" y="11012331"/>
            <a:ext cx="1291801" cy="770150"/>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6" fill="hold" grpId="3" nodeType="clickEffect">
                                  <p:stCondLst>
                                    <p:cond delay="0"/>
                                  </p:stCondLst>
                                  <p:iterate>
                                    <p:tmAbs val="0"/>
                                  </p:iterate>
                                  <p:childTnLst>
                                    <p:set>
                                      <p:cBhvr>
                                        <p:cTn id="14" fill="hold"/>
                                        <p:tgtEl>
                                          <p:spTgt spid="201"/>
                                        </p:tgtEl>
                                        <p:attrNameLst>
                                          <p:attrName>style.visibility</p:attrName>
                                        </p:attrNameLst>
                                      </p:cBhvr>
                                      <p:to>
                                        <p:strVal val="visible"/>
                                      </p:to>
                                    </p:set>
                                    <p:anim calcmode="lin" valueType="num">
                                      <p:cBhvr>
                                        <p:cTn id="15" dur="1000" fill="hold"/>
                                        <p:tgtEl>
                                          <p:spTgt spid="201"/>
                                        </p:tgtEl>
                                        <p:attrNameLst>
                                          <p:attrName>ppt_x</p:attrName>
                                        </p:attrNameLst>
                                      </p:cBhvr>
                                      <p:tavLst>
                                        <p:tav tm="0">
                                          <p:val>
                                            <p:strVal val="1+#ppt_w/2"/>
                                          </p:val>
                                        </p:tav>
                                        <p:tav tm="100000">
                                          <p:val>
                                            <p:strVal val="#ppt_x"/>
                                          </p:val>
                                        </p:tav>
                                      </p:tavLst>
                                    </p:anim>
                                    <p:anim calcmode="lin" valueType="num">
                                      <p:cBhvr>
                                        <p:cTn id="16" dur="1000" fill="hold"/>
                                        <p:tgtEl>
                                          <p:spTgt spid="20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grpId="4" nodeType="clickEffect">
                                  <p:stCondLst>
                                    <p:cond delay="0"/>
                                  </p:stCondLst>
                                  <p:iterate>
                                    <p:tmAbs val="0"/>
                                  </p:iterate>
                                  <p:childTnLst>
                                    <p:set>
                                      <p:cBhvr>
                                        <p:cTn id="20" fill="hold"/>
                                        <p:tgtEl>
                                          <p:spTgt spid="202"/>
                                        </p:tgtEl>
                                        <p:attrNameLst>
                                          <p:attrName>style.visibility</p:attrName>
                                        </p:attrNameLst>
                                      </p:cBhvr>
                                      <p:to>
                                        <p:strVal val="visible"/>
                                      </p:to>
                                    </p:set>
                                    <p:anim calcmode="lin" valueType="num">
                                      <p:cBhvr>
                                        <p:cTn id="21" dur="1000" fill="hold"/>
                                        <p:tgtEl>
                                          <p:spTgt spid="202"/>
                                        </p:tgtEl>
                                        <p:attrNameLst>
                                          <p:attrName>ppt_x</p:attrName>
                                        </p:attrNameLst>
                                      </p:cBhvr>
                                      <p:tavLst>
                                        <p:tav tm="0">
                                          <p:val>
                                            <p:strVal val="1+#ppt_w/2"/>
                                          </p:val>
                                        </p:tav>
                                        <p:tav tm="100000">
                                          <p:val>
                                            <p:strVal val="#ppt_x"/>
                                          </p:val>
                                        </p:tav>
                                      </p:tavLst>
                                    </p:anim>
                                    <p:anim calcmode="lin" valueType="num">
                                      <p:cBhvr>
                                        <p:cTn id="22" dur="1000" fill="hold"/>
                                        <p:tgtEl>
                                          <p:spTgt spid="2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1" animBg="1" advAuto="0"/>
      <p:bldP spid="199" grpId="2" animBg="1" advAuto="0"/>
      <p:bldP spid="201" grpId="3" animBg="1" advAuto="0"/>
      <p:bldP spid="202" grpId="4"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Screenshot 2023-03-24 at 23.47.54.png" descr="Screenshot 2023-03-24 at 23.47.54.png"/>
          <p:cNvPicPr>
            <a:picLocks noChangeAspect="1"/>
          </p:cNvPicPr>
          <p:nvPr/>
        </p:nvPicPr>
        <p:blipFill>
          <a:blip r:embed="rId3"/>
          <a:stretch>
            <a:fillRect/>
          </a:stretch>
        </p:blipFill>
        <p:spPr>
          <a:xfrm>
            <a:off x="2042347" y="8541281"/>
            <a:ext cx="16733822" cy="4465531"/>
          </a:xfrm>
          <a:prstGeom prst="rect">
            <a:avLst/>
          </a:prstGeom>
          <a:ln w="12700">
            <a:miter lim="400000"/>
          </a:ln>
        </p:spPr>
      </p:pic>
      <p:pic>
        <p:nvPicPr>
          <p:cNvPr id="207" name="Screenshot 2023-03-24 at 23.48.07.png" descr="Screenshot 2023-03-24 at 23.48.07.png"/>
          <p:cNvPicPr>
            <a:picLocks noChangeAspect="1"/>
          </p:cNvPicPr>
          <p:nvPr/>
        </p:nvPicPr>
        <p:blipFill>
          <a:blip r:embed="rId4"/>
          <a:stretch>
            <a:fillRect/>
          </a:stretch>
        </p:blipFill>
        <p:spPr>
          <a:xfrm>
            <a:off x="2042347" y="1205660"/>
            <a:ext cx="16733822" cy="6215420"/>
          </a:xfrm>
          <a:prstGeom prst="rect">
            <a:avLst/>
          </a:prstGeom>
          <a:ln w="12700">
            <a:miter lim="400000"/>
          </a:ln>
        </p:spPr>
      </p:pic>
      <p:sp>
        <p:nvSpPr>
          <p:cNvPr id="208" name="Shape"/>
          <p:cNvSpPr/>
          <p:nvPr/>
        </p:nvSpPr>
        <p:spPr>
          <a:xfrm>
            <a:off x="10807548" y="5545164"/>
            <a:ext cx="1892301" cy="1270001"/>
          </a:xfrm>
          <a:custGeom>
            <a:avLst/>
            <a:gdLst/>
            <a:ahLst/>
            <a:cxnLst>
              <a:cxn ang="0">
                <a:pos x="wd2" y="hd2"/>
              </a:cxn>
              <a:cxn ang="5400000">
                <a:pos x="wd2" y="hd2"/>
              </a:cxn>
              <a:cxn ang="10800000">
                <a:pos x="wd2" y="hd2"/>
              </a:cxn>
              <a:cxn ang="16200000">
                <a:pos x="wd2" y="hd2"/>
              </a:cxn>
            </a:cxnLst>
            <a:rect l="0" t="0" r="r" b="b"/>
            <a:pathLst>
              <a:path w="21600" h="21600" extrusionOk="0">
                <a:moveTo>
                  <a:pt x="13824" y="14256"/>
                </a:moveTo>
                <a:lnTo>
                  <a:pt x="13824" y="21600"/>
                </a:lnTo>
                <a:lnTo>
                  <a:pt x="0" y="10800"/>
                </a:lnTo>
                <a:lnTo>
                  <a:pt x="13824" y="0"/>
                </a:lnTo>
                <a:lnTo>
                  <a:pt x="13824" y="7344"/>
                </a:lnTo>
                <a:lnTo>
                  <a:pt x="21600" y="7344"/>
                </a:lnTo>
                <a:lnTo>
                  <a:pt x="21600" y="14256"/>
                </a:lnTo>
                <a:lnTo>
                  <a:pt x="13824" y="14256"/>
                </a:lnTo>
                <a:close/>
              </a:path>
            </a:pathLst>
          </a:custGeom>
          <a:solidFill>
            <a:schemeClr val="accent3">
              <a:satOff val="18648"/>
              <a:lumOff val="5971"/>
            </a:schemeClr>
          </a:solidFill>
          <a:ln w="12700">
            <a:miter lim="400000"/>
          </a:ln>
        </p:spPr>
        <p:txBody>
          <a:bodyPr lIns="50800" tIns="50800" rIns="50800" bIns="50800" anchor="ctr"/>
          <a:lstStyle/>
          <a:p>
            <a:pPr>
              <a:defRPr sz="5000">
                <a:solidFill>
                  <a:schemeClr val="accent3">
                    <a:satOff val="18648"/>
                    <a:lumOff val="5971"/>
                  </a:schemeClr>
                </a:solidFill>
              </a:defRPr>
            </a:pPr>
            <a:endParaRPr/>
          </a:p>
        </p:txBody>
      </p:sp>
      <p:sp>
        <p:nvSpPr>
          <p:cNvPr id="209" name="© ESRB"/>
          <p:cNvSpPr txBox="1"/>
          <p:nvPr/>
        </p:nvSpPr>
        <p:spPr>
          <a:xfrm>
            <a:off x="19009900" y="6925496"/>
            <a:ext cx="1352551"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ESRB</a:t>
            </a:r>
          </a:p>
        </p:txBody>
      </p:sp>
      <p:sp>
        <p:nvSpPr>
          <p:cNvPr id="210" name="© PEGI"/>
          <p:cNvSpPr txBox="1"/>
          <p:nvPr/>
        </p:nvSpPr>
        <p:spPr>
          <a:xfrm>
            <a:off x="19030855" y="12464817"/>
            <a:ext cx="1310641" cy="561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PEGI</a:t>
            </a:r>
          </a:p>
        </p:txBody>
      </p:sp>
      <p:sp>
        <p:nvSpPr>
          <p:cNvPr id="211" name="Oval"/>
          <p:cNvSpPr/>
          <p:nvPr/>
        </p:nvSpPr>
        <p:spPr>
          <a:xfrm>
            <a:off x="6881206" y="5455493"/>
            <a:ext cx="3497592" cy="1449343"/>
          </a:xfrm>
          <a:prstGeom prst="ellipse">
            <a:avLst/>
          </a:prstGeom>
          <a:ln w="63500">
            <a:solidFill>
              <a:schemeClr val="accent3">
                <a:satOff val="18648"/>
                <a:lumOff val="5971"/>
              </a:schemeClr>
            </a:solidFill>
            <a:miter lim="400000"/>
          </a:ln>
        </p:spPr>
        <p:txBody>
          <a:bodyPr lIns="50800" tIns="50800" rIns="50800" bIns="50800" anchor="ctr"/>
          <a:lstStyle/>
          <a:p>
            <a:pPr>
              <a:defRPr sz="5000"/>
            </a:pPr>
            <a:endParaRPr/>
          </a:p>
        </p:txBody>
      </p:sp>
      <p:sp>
        <p:nvSpPr>
          <p:cNvPr id="212" name="Oval"/>
          <p:cNvSpPr/>
          <p:nvPr/>
        </p:nvSpPr>
        <p:spPr>
          <a:xfrm>
            <a:off x="4555791" y="11592575"/>
            <a:ext cx="4943398" cy="1206501"/>
          </a:xfrm>
          <a:prstGeom prst="ellipse">
            <a:avLst/>
          </a:prstGeom>
          <a:ln w="63500">
            <a:solidFill>
              <a:schemeClr val="accent3">
                <a:satOff val="18648"/>
                <a:lumOff val="5971"/>
              </a:schemeClr>
            </a:solidFill>
            <a:miter lim="400000"/>
          </a:ln>
        </p:spPr>
        <p:txBody>
          <a:bodyPr lIns="50800" tIns="50800" rIns="50800" bIns="50800" anchor="ctr"/>
          <a:lstStyle/>
          <a:p>
            <a:pPr>
              <a:defRPr sz="5000"/>
            </a:pPr>
            <a:endParaRPr/>
          </a:p>
        </p:txBody>
      </p:sp>
      <p:sp>
        <p:nvSpPr>
          <p:cNvPr id="213" name="Shape"/>
          <p:cNvSpPr/>
          <p:nvPr/>
        </p:nvSpPr>
        <p:spPr>
          <a:xfrm>
            <a:off x="9903966" y="11560824"/>
            <a:ext cx="1892301" cy="1270001"/>
          </a:xfrm>
          <a:custGeom>
            <a:avLst/>
            <a:gdLst/>
            <a:ahLst/>
            <a:cxnLst>
              <a:cxn ang="0">
                <a:pos x="wd2" y="hd2"/>
              </a:cxn>
              <a:cxn ang="5400000">
                <a:pos x="wd2" y="hd2"/>
              </a:cxn>
              <a:cxn ang="10800000">
                <a:pos x="wd2" y="hd2"/>
              </a:cxn>
              <a:cxn ang="16200000">
                <a:pos x="wd2" y="hd2"/>
              </a:cxn>
            </a:cxnLst>
            <a:rect l="0" t="0" r="r" b="b"/>
            <a:pathLst>
              <a:path w="21600" h="21600" extrusionOk="0">
                <a:moveTo>
                  <a:pt x="13824" y="14256"/>
                </a:moveTo>
                <a:lnTo>
                  <a:pt x="13824" y="21600"/>
                </a:lnTo>
                <a:lnTo>
                  <a:pt x="0" y="10800"/>
                </a:lnTo>
                <a:lnTo>
                  <a:pt x="13824" y="0"/>
                </a:lnTo>
                <a:lnTo>
                  <a:pt x="13824" y="7344"/>
                </a:lnTo>
                <a:lnTo>
                  <a:pt x="21600" y="7344"/>
                </a:lnTo>
                <a:lnTo>
                  <a:pt x="21600" y="14256"/>
                </a:lnTo>
                <a:lnTo>
                  <a:pt x="13824" y="14256"/>
                </a:lnTo>
                <a:close/>
              </a:path>
            </a:pathLst>
          </a:custGeom>
          <a:solidFill>
            <a:schemeClr val="accent3">
              <a:satOff val="18648"/>
              <a:lumOff val="5971"/>
            </a:schemeClr>
          </a:solidFill>
          <a:ln w="12700">
            <a:miter lim="400000"/>
          </a:ln>
        </p:spPr>
        <p:txBody>
          <a:bodyPr lIns="50800" tIns="50800" rIns="50800" bIns="50800" anchor="ctr"/>
          <a:lstStyle/>
          <a:p>
            <a:pPr>
              <a:defRPr sz="5000">
                <a:solidFill>
                  <a:schemeClr val="accent3">
                    <a:satOff val="18648"/>
                    <a:lumOff val="5971"/>
                  </a:schemeClr>
                </a:solidFill>
              </a:defRPr>
            </a:pPr>
            <a:endParaRPr/>
          </a:p>
        </p:txBody>
      </p:sp>
      <p:sp>
        <p:nvSpPr>
          <p:cNvPr id="214" name="😓"/>
          <p:cNvSpPr txBox="1"/>
          <p:nvPr/>
        </p:nvSpPr>
        <p:spPr>
          <a:xfrm>
            <a:off x="12529588" y="5270200"/>
            <a:ext cx="2811163" cy="2273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tabLst>
                <a:tab pos="1638300" algn="l"/>
              </a:tabLst>
              <a:defRPr sz="13000">
                <a:solidFill>
                  <a:schemeClr val="accent5">
                    <a:hueOff val="-444211"/>
                    <a:satOff val="-14915"/>
                    <a:lumOff val="22857"/>
                  </a:schemeClr>
                </a:solidFill>
                <a:effectLst>
                  <a:outerShdw blurRad="38100" dist="63500" dir="5400000" rotWithShape="0">
                    <a:srgbClr val="000000">
                      <a:alpha val="48275"/>
                    </a:srgbClr>
                  </a:outerShdw>
                </a:effectLst>
                <a:latin typeface="+mn-lt"/>
                <a:ea typeface="+mn-ea"/>
                <a:cs typeface="+mn-cs"/>
                <a:sym typeface="Optima"/>
              </a:defRPr>
            </a:lvl1pPr>
          </a:lstStyle>
          <a:p>
            <a:pPr defTabSz="914400"/>
            <a:r>
              <a:t>😓</a:t>
            </a:r>
          </a:p>
        </p:txBody>
      </p:sp>
      <p:sp>
        <p:nvSpPr>
          <p:cNvPr id="215" name="Line"/>
          <p:cNvSpPr/>
          <p:nvPr/>
        </p:nvSpPr>
        <p:spPr>
          <a:xfrm flipV="1">
            <a:off x="5512322" y="6575581"/>
            <a:ext cx="1276742" cy="1168109"/>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
        <p:nvSpPr>
          <p:cNvPr id="216" name="Line"/>
          <p:cNvSpPr/>
          <p:nvPr/>
        </p:nvSpPr>
        <p:spPr>
          <a:xfrm flipV="1">
            <a:off x="4446280" y="12855211"/>
            <a:ext cx="1238227" cy="749355"/>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6" fill="hold" grpId="3" nodeType="clickEffect">
                                  <p:stCondLst>
                                    <p:cond delay="0"/>
                                  </p:stCondLst>
                                  <p:iterate>
                                    <p:tmAbs val="0"/>
                                  </p:iterate>
                                  <p:childTnLst>
                                    <p:set>
                                      <p:cBhvr>
                                        <p:cTn id="14" fill="hold"/>
                                        <p:tgtEl>
                                          <p:spTgt spid="215"/>
                                        </p:tgtEl>
                                        <p:attrNameLst>
                                          <p:attrName>style.visibility</p:attrName>
                                        </p:attrNameLst>
                                      </p:cBhvr>
                                      <p:to>
                                        <p:strVal val="visible"/>
                                      </p:to>
                                    </p:set>
                                    <p:anim calcmode="lin" valueType="num">
                                      <p:cBhvr>
                                        <p:cTn id="15" dur="1000" fill="hold"/>
                                        <p:tgtEl>
                                          <p:spTgt spid="215"/>
                                        </p:tgtEl>
                                        <p:attrNameLst>
                                          <p:attrName>ppt_x</p:attrName>
                                        </p:attrNameLst>
                                      </p:cBhvr>
                                      <p:tavLst>
                                        <p:tav tm="0">
                                          <p:val>
                                            <p:strVal val="1+#ppt_w/2"/>
                                          </p:val>
                                        </p:tav>
                                        <p:tav tm="100000">
                                          <p:val>
                                            <p:strVal val="#ppt_x"/>
                                          </p:val>
                                        </p:tav>
                                      </p:tavLst>
                                    </p:anim>
                                    <p:anim calcmode="lin" valueType="num">
                                      <p:cBhvr>
                                        <p:cTn id="16" dur="1000" fill="hold"/>
                                        <p:tgtEl>
                                          <p:spTgt spid="21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grpId="4" nodeType="clickEffect">
                                  <p:stCondLst>
                                    <p:cond delay="0"/>
                                  </p:stCondLst>
                                  <p:iterate>
                                    <p:tmAbs val="0"/>
                                  </p:iterate>
                                  <p:childTnLst>
                                    <p:set>
                                      <p:cBhvr>
                                        <p:cTn id="20" fill="hold"/>
                                        <p:tgtEl>
                                          <p:spTgt spid="216"/>
                                        </p:tgtEl>
                                        <p:attrNameLst>
                                          <p:attrName>style.visibility</p:attrName>
                                        </p:attrNameLst>
                                      </p:cBhvr>
                                      <p:to>
                                        <p:strVal val="visible"/>
                                      </p:to>
                                    </p:set>
                                    <p:anim calcmode="lin" valueType="num">
                                      <p:cBhvr>
                                        <p:cTn id="21" dur="1000" fill="hold"/>
                                        <p:tgtEl>
                                          <p:spTgt spid="216"/>
                                        </p:tgtEl>
                                        <p:attrNameLst>
                                          <p:attrName>ppt_x</p:attrName>
                                        </p:attrNameLst>
                                      </p:cBhvr>
                                      <p:tavLst>
                                        <p:tav tm="0">
                                          <p:val>
                                            <p:strVal val="1+#ppt_w/2"/>
                                          </p:val>
                                        </p:tav>
                                        <p:tav tm="100000">
                                          <p:val>
                                            <p:strVal val="#ppt_x"/>
                                          </p:val>
                                        </p:tav>
                                      </p:tavLst>
                                    </p:anim>
                                    <p:anim calcmode="lin" valueType="num">
                                      <p:cBhvr>
                                        <p:cTn id="22" dur="1000" fill="hold"/>
                                        <p:tgtEl>
                                          <p:spTgt spid="2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1" animBg="1" advAuto="0"/>
      <p:bldP spid="212" grpId="2" animBg="1" advAuto="0"/>
      <p:bldP spid="215" grpId="3" animBg="1" advAuto="0"/>
      <p:bldP spid="216" grpId="4"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ESRB vs PEGI"/>
          <p:cNvSpPr txBox="1">
            <a:spLocks noGrp="1"/>
          </p:cNvSpPr>
          <p:nvPr>
            <p:ph type="title"/>
          </p:nvPr>
        </p:nvSpPr>
        <p:spPr>
          <a:prstGeom prst="rect">
            <a:avLst/>
          </a:prstGeom>
        </p:spPr>
        <p:txBody>
          <a:bodyPr/>
          <a:lstStyle/>
          <a:p>
            <a:r>
              <a:t>ESRB vs PEGI</a:t>
            </a:r>
          </a:p>
        </p:txBody>
      </p:sp>
      <p:sp>
        <p:nvSpPr>
          <p:cNvPr id="221" name="Pitted the two age rating organisations against each other to cross-check……"/>
          <p:cNvSpPr txBox="1">
            <a:spLocks noGrp="1"/>
          </p:cNvSpPr>
          <p:nvPr>
            <p:ph type="body" idx="1"/>
          </p:nvPr>
        </p:nvSpPr>
        <p:spPr>
          <a:xfrm>
            <a:off x="1473200" y="3898900"/>
            <a:ext cx="21437600" cy="8893697"/>
          </a:xfrm>
          <a:prstGeom prst="rect">
            <a:avLst/>
          </a:prstGeom>
        </p:spPr>
        <p:txBody>
          <a:bodyPr/>
          <a:lstStyle/>
          <a:p>
            <a:pPr>
              <a:buBlip>
                <a:blip r:embed="rId3"/>
              </a:buBlip>
            </a:pPr>
            <a:r>
              <a:t>Pitted the two age rating organisations </a:t>
            </a:r>
            <a:r>
              <a:rPr>
                <a:solidFill>
                  <a:schemeClr val="accent3">
                    <a:satOff val="18648"/>
                    <a:lumOff val="5971"/>
                  </a:schemeClr>
                </a:solidFill>
              </a:rPr>
              <a:t>against each other</a:t>
            </a:r>
            <a:r>
              <a:t> to </a:t>
            </a:r>
            <a:r>
              <a:rPr>
                <a:solidFill>
                  <a:schemeClr val="accent3">
                    <a:satOff val="18648"/>
                    <a:lumOff val="5971"/>
                  </a:schemeClr>
                </a:solidFill>
              </a:rPr>
              <a:t>cross-check</a:t>
            </a:r>
            <a:r>
              <a:t>…</a:t>
            </a:r>
            <a:endParaRPr>
              <a:solidFill>
                <a:schemeClr val="accent5">
                  <a:hueOff val="-444211"/>
                  <a:satOff val="-14915"/>
                  <a:lumOff val="22857"/>
                </a:schemeClr>
              </a:solidFill>
            </a:endParaRPr>
          </a:p>
          <a:p>
            <a:pPr lvl="1">
              <a:buBlip>
                <a:blip r:embed="rId3"/>
              </a:buBlip>
            </a:pPr>
            <a:r>
              <a:t>…rather than </a:t>
            </a:r>
            <a:r>
              <a:rPr>
                <a:solidFill>
                  <a:schemeClr val="accent3">
                    <a:satOff val="18648"/>
                    <a:lumOff val="5971"/>
                  </a:schemeClr>
                </a:solidFill>
              </a:rPr>
              <a:t>waste resources</a:t>
            </a:r>
            <a:r>
              <a:t> playing the games myself to check whether the games </a:t>
            </a:r>
            <a:r>
              <a:rPr>
                <a:solidFill>
                  <a:schemeClr val="accent3">
                    <a:satOff val="18648"/>
                    <a:lumOff val="5971"/>
                  </a:schemeClr>
                </a:solidFill>
              </a:rPr>
              <a:t>contained loot boxes</a:t>
            </a:r>
            <a:r>
              <a:t>.</a:t>
            </a:r>
          </a:p>
          <a:p>
            <a:pPr>
              <a:buBlip>
                <a:blip r:embed="rId3"/>
              </a:buBlip>
            </a:pPr>
            <a:r>
              <a:rPr>
                <a:solidFill>
                  <a:schemeClr val="accent3">
                    <a:satOff val="18648"/>
                    <a:lumOff val="5971"/>
                  </a:schemeClr>
                </a:solidFill>
              </a:rPr>
              <a:t>Compared</a:t>
            </a:r>
            <a:r>
              <a:t> the labelling status of games using the respective </a:t>
            </a:r>
            <a:r>
              <a:rPr>
                <a:solidFill>
                  <a:schemeClr val="accent3">
                    <a:satOff val="18648"/>
                    <a:lumOff val="5971"/>
                  </a:schemeClr>
                </a:solidFill>
              </a:rPr>
              <a:t>search tools</a:t>
            </a:r>
            <a:r>
              <a:t> after </a:t>
            </a:r>
            <a:r>
              <a:rPr>
                <a:solidFill>
                  <a:schemeClr val="accent3">
                    <a:satOff val="18648"/>
                    <a:lumOff val="5971"/>
                  </a:schemeClr>
                </a:solidFill>
              </a:rPr>
              <a:t>data scraping</a:t>
            </a:r>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21">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21">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p:tmAbs val="0"/>
                                  </p:iterate>
                                  <p:childTnLst>
                                    <p:set>
                                      <p:cBhvr>
                                        <p:cTn id="10" fill="hold"/>
                                        <p:tgtEl>
                                          <p:spTgt spid="2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22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1" build="p"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ESRB and PEGI rating inconsistencies"/>
          <p:cNvSpPr txBox="1">
            <a:spLocks noGrp="1"/>
          </p:cNvSpPr>
          <p:nvPr>
            <p:ph type="title"/>
          </p:nvPr>
        </p:nvSpPr>
        <p:spPr>
          <a:prstGeom prst="rect">
            <a:avLst/>
          </a:prstGeom>
        </p:spPr>
        <p:txBody>
          <a:bodyPr/>
          <a:lstStyle/>
          <a:p>
            <a:r>
              <a:t>ESRB and PEGI rating inconsistencies</a:t>
            </a:r>
          </a:p>
        </p:txBody>
      </p:sp>
      <p:sp>
        <p:nvSpPr>
          <p:cNvPr id="226" name="31 games total:…"/>
          <p:cNvSpPr txBox="1">
            <a:spLocks noGrp="1"/>
          </p:cNvSpPr>
          <p:nvPr>
            <p:ph type="body" idx="1"/>
          </p:nvPr>
        </p:nvSpPr>
        <p:spPr>
          <a:xfrm>
            <a:off x="1473200" y="3898900"/>
            <a:ext cx="21437600" cy="8893697"/>
          </a:xfrm>
          <a:prstGeom prst="rect">
            <a:avLst/>
          </a:prstGeom>
        </p:spPr>
        <p:txBody>
          <a:bodyPr/>
          <a:lstStyle/>
          <a:p>
            <a:pPr marL="596900" indent="-596900" defTabSz="775969">
              <a:spcBef>
                <a:spcPts val="4700"/>
              </a:spcBef>
              <a:buBlip>
                <a:blip r:embed="rId3"/>
              </a:buBlip>
              <a:defRPr sz="4700">
                <a:effectLst>
                  <a:outerShdw blurRad="47752" dist="35814" dir="5400000" rotWithShape="0">
                    <a:srgbClr val="000000"/>
                  </a:outerShdw>
                </a:effectLst>
              </a:defRPr>
            </a:pPr>
            <a:r>
              <a:rPr>
                <a:solidFill>
                  <a:schemeClr val="accent3">
                    <a:satOff val="18648"/>
                    <a:lumOff val="5971"/>
                  </a:schemeClr>
                </a:solidFill>
              </a:rPr>
              <a:t>31</a:t>
            </a:r>
            <a:r>
              <a:t> games total:</a:t>
            </a:r>
          </a:p>
          <a:p>
            <a:pPr marL="596900" indent="-596900" defTabSz="775969">
              <a:spcBef>
                <a:spcPts val="4700"/>
              </a:spcBef>
              <a:buBlip>
                <a:blip r:embed="rId3"/>
              </a:buBlip>
              <a:defRPr sz="4700">
                <a:effectLst>
                  <a:outerShdw blurRad="47752" dist="35814" dir="5400000" rotWithShape="0">
                    <a:srgbClr val="000000"/>
                  </a:outerShdw>
                </a:effectLst>
              </a:defRPr>
            </a:pPr>
            <a:r>
              <a:rPr>
                <a:solidFill>
                  <a:schemeClr val="accent3">
                    <a:satOff val="18648"/>
                    <a:lumOff val="5971"/>
                  </a:schemeClr>
                </a:solidFill>
              </a:rPr>
              <a:t>26</a:t>
            </a:r>
            <a:r>
              <a:t> games were duly labelled by both but</a:t>
            </a:r>
          </a:p>
          <a:p>
            <a:pPr marL="596900" indent="-596900" defTabSz="775969">
              <a:spcBef>
                <a:spcPts val="4700"/>
              </a:spcBef>
              <a:buBlip>
                <a:blip r:embed="rId3"/>
              </a:buBlip>
              <a:defRPr sz="4700">
                <a:effectLst>
                  <a:outerShdw blurRad="47752" dist="35814" dir="5400000" rotWithShape="0">
                    <a:srgbClr val="000000"/>
                  </a:outerShdw>
                </a:effectLst>
              </a:defRPr>
            </a:pPr>
            <a:r>
              <a:rPr>
                <a:solidFill>
                  <a:schemeClr val="accent3">
                    <a:satOff val="18648"/>
                    <a:lumOff val="5971"/>
                  </a:schemeClr>
                </a:solidFill>
              </a:rPr>
              <a:t>5</a:t>
            </a:r>
            <a:r>
              <a:t> games were missing the label from </a:t>
            </a:r>
            <a:r>
              <a:rPr>
                <a:solidFill>
                  <a:schemeClr val="accent3">
                    <a:satOff val="18648"/>
                    <a:lumOff val="5971"/>
                  </a:schemeClr>
                </a:solidFill>
              </a:rPr>
              <a:t>one of either</a:t>
            </a:r>
            <a:r>
              <a:t> organisation.</a:t>
            </a:r>
          </a:p>
          <a:p>
            <a:pPr marL="596900" indent="-596900" defTabSz="775969">
              <a:spcBef>
                <a:spcPts val="4700"/>
              </a:spcBef>
              <a:buBlip>
                <a:blip r:embed="rId3"/>
              </a:buBlip>
              <a:defRPr sz="4700">
                <a:effectLst>
                  <a:outerShdw blurRad="47752" dist="35814" dir="5400000" rotWithShape="0">
                    <a:srgbClr val="000000"/>
                  </a:outerShdw>
                </a:effectLst>
              </a:defRPr>
            </a:pPr>
            <a:r>
              <a:t>Consistency rate of </a:t>
            </a:r>
            <a:r>
              <a:rPr>
                <a:solidFill>
                  <a:schemeClr val="accent3">
                    <a:satOff val="18648"/>
                    <a:lumOff val="5971"/>
                  </a:schemeClr>
                </a:solidFill>
              </a:rPr>
              <a:t>83.9%</a:t>
            </a:r>
          </a:p>
          <a:p>
            <a:pPr marL="1193800" lvl="1" indent="-596900" defTabSz="775969">
              <a:spcBef>
                <a:spcPts val="4700"/>
              </a:spcBef>
              <a:buBlip>
                <a:blip r:embed="rId3"/>
              </a:buBlip>
              <a:defRPr sz="4700">
                <a:effectLst>
                  <a:outerShdw blurRad="47752" dist="35814" dir="5400000" rotWithShape="0">
                    <a:srgbClr val="000000"/>
                  </a:outerShdw>
                </a:effectLst>
              </a:defRPr>
            </a:pPr>
            <a:r>
              <a:t>Lower than the preregistered satisfactory consistency rate of </a:t>
            </a:r>
            <a:r>
              <a:rPr>
                <a:solidFill>
                  <a:schemeClr val="accent3">
                    <a:satOff val="18648"/>
                    <a:lumOff val="5971"/>
                  </a:schemeClr>
                </a:solidFill>
              </a:rPr>
              <a:t>95%</a:t>
            </a:r>
            <a:r>
              <a:t>.</a:t>
            </a:r>
          </a:p>
          <a:p>
            <a:pPr marL="596900" indent="-596900" defTabSz="775969">
              <a:spcBef>
                <a:spcPts val="4700"/>
              </a:spcBef>
              <a:buBlip>
                <a:blip r:embed="rId3"/>
              </a:buBlip>
              <a:defRPr sz="4700">
                <a:effectLst>
                  <a:outerShdw blurRad="47752" dist="35814" dir="5400000" rotWithShape="0">
                    <a:srgbClr val="000000"/>
                  </a:outerShdw>
                </a:effectLst>
              </a:defRPr>
            </a:pPr>
            <a:r>
              <a:rPr u="sng">
                <a:solidFill>
                  <a:schemeClr val="accent3">
                    <a:satOff val="18648"/>
                    <a:lumOff val="5971"/>
                  </a:schemeClr>
                </a:solidFill>
              </a:rPr>
              <a:t>Don’t know</a:t>
            </a:r>
            <a:r>
              <a:t> how many games were missing the label from </a:t>
            </a:r>
            <a:r>
              <a:rPr>
                <a:solidFill>
                  <a:schemeClr val="accent3">
                    <a:satOff val="18648"/>
                    <a:lumOff val="5971"/>
                  </a:schemeClr>
                </a:solidFill>
              </a:rPr>
              <a:t>both</a:t>
            </a:r>
            <a:r>
              <a:t>.</a:t>
            </a:r>
          </a:p>
          <a:p>
            <a:pPr marL="1193800" lvl="1" indent="-596900" defTabSz="775969">
              <a:spcBef>
                <a:spcPts val="4700"/>
              </a:spcBef>
              <a:buBlip>
                <a:blip r:embed="rId3"/>
              </a:buBlip>
              <a:defRPr sz="4700">
                <a:effectLst>
                  <a:outerShdw blurRad="47752" dist="35814" dir="5400000" rotWithShape="0">
                    <a:srgbClr val="000000"/>
                  </a:outerShdw>
                </a:effectLst>
              </a:defRPr>
            </a:pPr>
            <a:r>
              <a:rPr i="1">
                <a:solidFill>
                  <a:schemeClr val="accent3">
                    <a:satOff val="18648"/>
                    <a:lumOff val="5971"/>
                  </a:schemeClr>
                </a:solidFill>
              </a:rPr>
              <a:t>Diablo Immortal</a:t>
            </a:r>
            <a:r>
              <a:t> turned out to be such a game that </a:t>
            </a:r>
            <a:r>
              <a:rPr>
                <a:solidFill>
                  <a:schemeClr val="accent3">
                    <a:satOff val="18648"/>
                    <a:lumOff val="5971"/>
                  </a:schemeClr>
                </a:solidFill>
              </a:rPr>
              <a:t>disclosed to neither</a:t>
            </a:r>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2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2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2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2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26">
                                            <p:txEl>
                                              <p:pRg st="3" end="3"/>
                                            </p:txEl>
                                          </p:spTgt>
                                        </p:tgtEl>
                                        <p:attrNameLst>
                                          <p:attrName>style.visibility</p:attrName>
                                        </p:attrNameLst>
                                      </p:cBhvr>
                                      <p:to>
                                        <p:strVal val="visible"/>
                                      </p:to>
                                    </p:set>
                                  </p:childTnLst>
                                </p:cTn>
                              </p:par>
                              <p:par>
                                <p:cTn id="21" presetID="1" presetClass="entr" presetSubtype="0" fill="hold" grpId="1" nodeType="withEffect">
                                  <p:stCondLst>
                                    <p:cond delay="0"/>
                                  </p:stCondLst>
                                  <p:iterate>
                                    <p:tmAbs val="0"/>
                                  </p:iterate>
                                  <p:childTnLst>
                                    <p:set>
                                      <p:cBhvr>
                                        <p:cTn id="22" fill="hold"/>
                                        <p:tgtEl>
                                          <p:spTgt spid="22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226">
                                            <p:txEl>
                                              <p:pRg st="5" end="5"/>
                                            </p:txEl>
                                          </p:spTgt>
                                        </p:tgtEl>
                                        <p:attrNameLst>
                                          <p:attrName>style.visibility</p:attrName>
                                        </p:attrNameLst>
                                      </p:cBhvr>
                                      <p:to>
                                        <p:strVal val="visible"/>
                                      </p:to>
                                    </p:set>
                                  </p:childTnLst>
                                </p:cTn>
                              </p:par>
                              <p:par>
                                <p:cTn id="27" presetID="1" presetClass="entr" presetSubtype="0" fill="hold" grpId="1" nodeType="withEffect">
                                  <p:stCondLst>
                                    <p:cond delay="0"/>
                                  </p:stCondLst>
                                  <p:iterate>
                                    <p:tmAbs val="0"/>
                                  </p:iterate>
                                  <p:childTnLst>
                                    <p:set>
                                      <p:cBhvr>
                                        <p:cTn id="28" fill="hold"/>
                                        <p:tgtEl>
                                          <p:spTgt spid="22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1" build="p"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EGI enforcement actions"/>
          <p:cNvSpPr txBox="1">
            <a:spLocks noGrp="1"/>
          </p:cNvSpPr>
          <p:nvPr>
            <p:ph type="title"/>
          </p:nvPr>
        </p:nvSpPr>
        <p:spPr>
          <a:prstGeom prst="rect">
            <a:avLst/>
          </a:prstGeom>
        </p:spPr>
        <p:txBody>
          <a:bodyPr/>
          <a:lstStyle/>
          <a:p>
            <a:r>
              <a:t>PEGI enforcement actions</a:t>
            </a:r>
          </a:p>
        </p:txBody>
      </p:sp>
      <p:sp>
        <p:nvSpPr>
          <p:cNvPr id="231" name="Following my study, PEGI fined two companies €5,000 each for failing to disclose loot box presence during the rating process.…"/>
          <p:cNvSpPr txBox="1">
            <a:spLocks noGrp="1"/>
          </p:cNvSpPr>
          <p:nvPr>
            <p:ph type="body" sz="half" idx="1"/>
          </p:nvPr>
        </p:nvSpPr>
        <p:spPr>
          <a:xfrm>
            <a:off x="1473200" y="3898900"/>
            <a:ext cx="21437600" cy="3837117"/>
          </a:xfrm>
          <a:prstGeom prst="rect">
            <a:avLst/>
          </a:prstGeom>
        </p:spPr>
        <p:txBody>
          <a:bodyPr/>
          <a:lstStyle/>
          <a:p>
            <a:pPr marL="628650" indent="-628650" defTabSz="817244">
              <a:spcBef>
                <a:spcPts val="5000"/>
              </a:spcBef>
              <a:buBlip>
                <a:blip r:embed="rId2"/>
              </a:buBlip>
              <a:defRPr sz="4950">
                <a:effectLst>
                  <a:outerShdw blurRad="50292" dist="37719" dir="5400000" rotWithShape="0">
                    <a:srgbClr val="000000"/>
                  </a:outerShdw>
                </a:effectLst>
              </a:defRPr>
            </a:pPr>
            <a:r>
              <a:t>Following my study, PEGI </a:t>
            </a:r>
            <a:r>
              <a:rPr>
                <a:solidFill>
                  <a:schemeClr val="accent3">
                    <a:satOff val="18648"/>
                    <a:lumOff val="5971"/>
                  </a:schemeClr>
                </a:solidFill>
              </a:rPr>
              <a:t>fined two companies €5,000 each</a:t>
            </a:r>
            <a:r>
              <a:t> for </a:t>
            </a:r>
            <a:r>
              <a:rPr>
                <a:solidFill>
                  <a:schemeClr val="accent3">
                    <a:satOff val="18648"/>
                    <a:lumOff val="5971"/>
                  </a:schemeClr>
                </a:solidFill>
              </a:rPr>
              <a:t>failing to disclose loot box presence</a:t>
            </a:r>
            <a:r>
              <a:t> during the rating process.</a:t>
            </a:r>
          </a:p>
          <a:p>
            <a:pPr marL="628650" indent="-628650" defTabSz="817244">
              <a:spcBef>
                <a:spcPts val="5000"/>
              </a:spcBef>
              <a:buBlip>
                <a:blip r:embed="rId2"/>
              </a:buBlip>
              <a:defRPr sz="4950">
                <a:effectLst>
                  <a:outerShdw blurRad="50292" dist="37719" dir="5400000" rotWithShape="0">
                    <a:srgbClr val="000000"/>
                  </a:outerShdw>
                </a:effectLst>
              </a:defRPr>
            </a:pPr>
            <a:r>
              <a:rPr i="1"/>
              <a:t>Diablo Immortal</a:t>
            </a:r>
            <a:r>
              <a:t>, one of the games fined, made </a:t>
            </a:r>
            <a:r>
              <a:rPr>
                <a:solidFill>
                  <a:schemeClr val="accent3">
                    <a:satOff val="18648"/>
                    <a:lumOff val="5971"/>
                  </a:schemeClr>
                </a:solidFill>
              </a:rPr>
              <a:t>over €480 million in the 1 year since release</a:t>
            </a:r>
            <a:r>
              <a:t>, so the </a:t>
            </a:r>
            <a:r>
              <a:rPr>
                <a:solidFill>
                  <a:schemeClr val="accent3">
                    <a:satOff val="18648"/>
                    <a:lumOff val="5971"/>
                  </a:schemeClr>
                </a:solidFill>
              </a:rPr>
              <a:t>fine was 0.001% of the earnings</a:t>
            </a:r>
            <a:r>
              <a:t>. 🙃</a:t>
            </a:r>
          </a:p>
        </p:txBody>
      </p:sp>
      <p:pic>
        <p:nvPicPr>
          <p:cNvPr id="232" name="Screenshot 2023-05-26 at 17.45.35.png" descr="Screenshot 2023-05-26 at 17.45.35.png"/>
          <p:cNvPicPr>
            <a:picLocks noChangeAspect="1"/>
          </p:cNvPicPr>
          <p:nvPr/>
        </p:nvPicPr>
        <p:blipFill>
          <a:blip r:embed="rId3"/>
          <a:stretch>
            <a:fillRect/>
          </a:stretch>
        </p:blipFill>
        <p:spPr>
          <a:xfrm>
            <a:off x="10903701" y="11675252"/>
            <a:ext cx="8280401" cy="1346201"/>
          </a:xfrm>
          <a:prstGeom prst="rect">
            <a:avLst/>
          </a:prstGeom>
          <a:ln w="12700">
            <a:miter lim="400000"/>
          </a:ln>
        </p:spPr>
      </p:pic>
      <p:pic>
        <p:nvPicPr>
          <p:cNvPr id="233" name="Screenshot 2023-05-26 at 17.45.21.png" descr="Screenshot 2023-05-26 at 17.45.21.png"/>
          <p:cNvPicPr>
            <a:picLocks noChangeAspect="1"/>
          </p:cNvPicPr>
          <p:nvPr/>
        </p:nvPicPr>
        <p:blipFill>
          <a:blip r:embed="rId4"/>
          <a:stretch>
            <a:fillRect/>
          </a:stretch>
        </p:blipFill>
        <p:spPr>
          <a:xfrm>
            <a:off x="3622642" y="8378796"/>
            <a:ext cx="8115301" cy="1625601"/>
          </a:xfrm>
          <a:prstGeom prst="rect">
            <a:avLst/>
          </a:prstGeom>
          <a:ln w="12700">
            <a:miter lim="400000"/>
          </a:ln>
        </p:spPr>
      </p:pic>
      <p:pic>
        <p:nvPicPr>
          <p:cNvPr id="234" name="Screenshot 2023-05-26 at 17.45.07.png" descr="Screenshot 2023-05-26 at 17.45.07.png"/>
          <p:cNvPicPr>
            <a:picLocks noChangeAspect="1"/>
          </p:cNvPicPr>
          <p:nvPr/>
        </p:nvPicPr>
        <p:blipFill>
          <a:blip r:embed="rId5"/>
          <a:stretch>
            <a:fillRect/>
          </a:stretch>
        </p:blipFill>
        <p:spPr>
          <a:xfrm>
            <a:off x="1504896" y="10647176"/>
            <a:ext cx="8242301" cy="1663701"/>
          </a:xfrm>
          <a:prstGeom prst="rect">
            <a:avLst/>
          </a:prstGeom>
          <a:ln w="12700">
            <a:miter lim="400000"/>
          </a:ln>
        </p:spPr>
      </p:pic>
      <p:pic>
        <p:nvPicPr>
          <p:cNvPr id="235" name="Screenshot 2023-06-03 at 14.48.04.png" descr="Screenshot 2023-06-03 at 14.48.04.png"/>
          <p:cNvPicPr>
            <a:picLocks noChangeAspect="1"/>
          </p:cNvPicPr>
          <p:nvPr/>
        </p:nvPicPr>
        <p:blipFill>
          <a:blip r:embed="rId6"/>
          <a:stretch>
            <a:fillRect/>
          </a:stretch>
        </p:blipFill>
        <p:spPr>
          <a:xfrm>
            <a:off x="13239802" y="8207034"/>
            <a:ext cx="9639301" cy="2997201"/>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IARC"/>
          <p:cNvSpPr txBox="1">
            <a:spLocks noGrp="1"/>
          </p:cNvSpPr>
          <p:nvPr>
            <p:ph type="title"/>
          </p:nvPr>
        </p:nvSpPr>
        <p:spPr>
          <a:prstGeom prst="rect">
            <a:avLst/>
          </a:prstGeom>
        </p:spPr>
        <p:txBody>
          <a:bodyPr/>
          <a:lstStyle/>
          <a:p>
            <a:r>
              <a:t>IARC</a:t>
            </a:r>
          </a:p>
        </p:txBody>
      </p:sp>
      <p:sp>
        <p:nvSpPr>
          <p:cNvPr id="238" name="The IARC (International Age Rating Coalition) is a simplified system that allows game companies to obtain multiple age ratings that are used in different territories for digitally delivered games simultaneously."/>
          <p:cNvSpPr txBox="1">
            <a:spLocks noGrp="1"/>
          </p:cNvSpPr>
          <p:nvPr>
            <p:ph type="body" sz="half" idx="1"/>
          </p:nvPr>
        </p:nvSpPr>
        <p:spPr>
          <a:xfrm>
            <a:off x="1085234" y="10273337"/>
            <a:ext cx="22213532" cy="3429001"/>
          </a:xfrm>
          <a:prstGeom prst="rect">
            <a:avLst/>
          </a:prstGeom>
        </p:spPr>
        <p:txBody>
          <a:bodyPr/>
          <a:lstStyle/>
          <a:p>
            <a:pPr>
              <a:buBlip>
                <a:blip r:embed="rId3"/>
              </a:buBlip>
            </a:pPr>
            <a:r>
              <a:t>The IARC (International Age Rating Coalition) is a simplified system that allows game companies to </a:t>
            </a:r>
            <a:r>
              <a:rPr>
                <a:solidFill>
                  <a:schemeClr val="accent3">
                    <a:satOff val="18648"/>
                    <a:lumOff val="5971"/>
                  </a:schemeClr>
                </a:solidFill>
              </a:rPr>
              <a:t>obtain multiple age ratings that are used in different territories</a:t>
            </a:r>
            <a:r>
              <a:t> for </a:t>
            </a:r>
            <a:r>
              <a:rPr>
                <a:solidFill>
                  <a:schemeClr val="accent3">
                    <a:satOff val="18648"/>
                    <a:lumOff val="5971"/>
                  </a:schemeClr>
                </a:solidFill>
              </a:rPr>
              <a:t>digitally delivered games</a:t>
            </a:r>
            <a:r>
              <a:t> simultaneously.</a:t>
            </a:r>
            <a:r>
              <a:rPr sz="1200">
                <a:latin typeface="Times Roman"/>
                <a:ea typeface="Times Roman"/>
                <a:cs typeface="Times Roman"/>
                <a:sym typeface="Times Roman"/>
              </a:rPr>
              <a:t> </a:t>
            </a:r>
          </a:p>
        </p:txBody>
      </p:sp>
      <p:sp>
        <p:nvSpPr>
          <p:cNvPr id="239" name="© IARC"/>
          <p:cNvSpPr txBox="1"/>
          <p:nvPr/>
        </p:nvSpPr>
        <p:spPr>
          <a:xfrm>
            <a:off x="20212465" y="9873072"/>
            <a:ext cx="1352932" cy="561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IARC</a:t>
            </a:r>
          </a:p>
        </p:txBody>
      </p:sp>
      <p:grpSp>
        <p:nvGrpSpPr>
          <p:cNvPr id="242" name="Screenshot 2022-09-17 at 15.59.12.png"/>
          <p:cNvGrpSpPr/>
          <p:nvPr/>
        </p:nvGrpSpPr>
        <p:grpSpPr>
          <a:xfrm>
            <a:off x="6847211" y="503549"/>
            <a:ext cx="13269111" cy="10068960"/>
            <a:chOff x="0" y="0"/>
            <a:chExt cx="13269109" cy="10068959"/>
          </a:xfrm>
        </p:grpSpPr>
        <p:pic>
          <p:nvPicPr>
            <p:cNvPr id="241" name="Screenshot 2022-09-17 at 15.59.12.png" descr="Screenshot 2022-09-17 at 15.59.12.png"/>
            <p:cNvPicPr>
              <a:picLocks noChangeAspect="1"/>
            </p:cNvPicPr>
            <p:nvPr/>
          </p:nvPicPr>
          <p:blipFill>
            <a:blip r:embed="rId4"/>
            <a:srcRect b="47858"/>
            <a:stretch>
              <a:fillRect/>
            </a:stretch>
          </p:blipFill>
          <p:spPr>
            <a:xfrm>
              <a:off x="190500" y="228609"/>
              <a:ext cx="12888111" cy="9624451"/>
            </a:xfrm>
            <a:prstGeom prst="rect">
              <a:avLst/>
            </a:prstGeom>
            <a:ln>
              <a:noFill/>
            </a:ln>
            <a:effectLst/>
          </p:spPr>
        </p:pic>
        <p:pic>
          <p:nvPicPr>
            <p:cNvPr id="240" name="Screenshot 2022-09-17 at 15.59.12.png" descr="Screenshot 2022-09-17 at 15.59.12.png"/>
            <p:cNvPicPr>
              <a:picLocks/>
            </p:cNvPicPr>
            <p:nvPr/>
          </p:nvPicPr>
          <p:blipFill>
            <a:blip r:embed="rId5"/>
            <a:stretch>
              <a:fillRect/>
            </a:stretch>
          </p:blipFill>
          <p:spPr>
            <a:xfrm>
              <a:off x="0" y="-1"/>
              <a:ext cx="13269110" cy="10068960"/>
            </a:xfrm>
            <a:prstGeom prst="rect">
              <a:avLst/>
            </a:prstGeom>
            <a:effectLst/>
          </p:spPr>
        </p:pic>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IARC"/>
          <p:cNvSpPr txBox="1">
            <a:spLocks noGrp="1"/>
          </p:cNvSpPr>
          <p:nvPr>
            <p:ph type="title"/>
          </p:nvPr>
        </p:nvSpPr>
        <p:spPr>
          <a:prstGeom prst="rect">
            <a:avLst/>
          </a:prstGeom>
        </p:spPr>
        <p:txBody>
          <a:bodyPr/>
          <a:lstStyle/>
          <a:p>
            <a:r>
              <a:t>IARC</a:t>
            </a:r>
          </a:p>
        </p:txBody>
      </p:sp>
      <p:sp>
        <p:nvSpPr>
          <p:cNvPr id="247" name="“IARC rating assignments also include content descriptors and interactive elements, identifying games and apps that … offer in-app/game purchases (as well as those that are randomized)…”"/>
          <p:cNvSpPr txBox="1">
            <a:spLocks noGrp="1"/>
          </p:cNvSpPr>
          <p:nvPr>
            <p:ph type="body" sz="half" idx="1"/>
          </p:nvPr>
        </p:nvSpPr>
        <p:spPr>
          <a:xfrm>
            <a:off x="1085234" y="10273337"/>
            <a:ext cx="22213532" cy="3429001"/>
          </a:xfrm>
          <a:prstGeom prst="rect">
            <a:avLst/>
          </a:prstGeom>
        </p:spPr>
        <p:txBody>
          <a:bodyPr/>
          <a:lstStyle/>
          <a:p>
            <a:pPr>
              <a:buBlip>
                <a:blip r:embed="rId3"/>
              </a:buBlip>
            </a:pPr>
            <a:r>
              <a:t>“IARC rating assignments also include content descriptors and interactive elements, identifying games and apps that … </a:t>
            </a:r>
            <a:r>
              <a:rPr>
                <a:solidFill>
                  <a:schemeClr val="accent3">
                    <a:satOff val="18648"/>
                    <a:lumOff val="5971"/>
                  </a:schemeClr>
                </a:solidFill>
              </a:rPr>
              <a:t>offer in-app/game purchases (as well as those that are randomized</a:t>
            </a:r>
            <a:r>
              <a:t>)…”</a:t>
            </a:r>
          </a:p>
        </p:txBody>
      </p:sp>
      <p:sp>
        <p:nvSpPr>
          <p:cNvPr id="248" name="© IARC"/>
          <p:cNvSpPr txBox="1"/>
          <p:nvPr/>
        </p:nvSpPr>
        <p:spPr>
          <a:xfrm>
            <a:off x="20212465" y="9873072"/>
            <a:ext cx="1352932" cy="561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IARC</a:t>
            </a:r>
          </a:p>
        </p:txBody>
      </p:sp>
      <p:grpSp>
        <p:nvGrpSpPr>
          <p:cNvPr id="251" name="Screenshot 2022-09-17 at 15.59.12.png"/>
          <p:cNvGrpSpPr/>
          <p:nvPr/>
        </p:nvGrpSpPr>
        <p:grpSpPr>
          <a:xfrm>
            <a:off x="6847212" y="1011408"/>
            <a:ext cx="13269110" cy="9432570"/>
            <a:chOff x="0" y="0"/>
            <a:chExt cx="13269109" cy="9432568"/>
          </a:xfrm>
        </p:grpSpPr>
        <p:pic>
          <p:nvPicPr>
            <p:cNvPr id="250" name="Screenshot 2022-09-17 at 15.59.12.png" descr="Screenshot 2022-09-17 at 15.59.12.png"/>
            <p:cNvPicPr>
              <a:picLocks noChangeAspect="1"/>
            </p:cNvPicPr>
            <p:nvPr/>
          </p:nvPicPr>
          <p:blipFill>
            <a:blip r:embed="rId4"/>
            <a:srcRect t="51055" b="43"/>
            <a:stretch>
              <a:fillRect/>
            </a:stretch>
          </p:blipFill>
          <p:spPr>
            <a:xfrm>
              <a:off x="190500" y="190500"/>
              <a:ext cx="12888111" cy="9026169"/>
            </a:xfrm>
            <a:prstGeom prst="rect">
              <a:avLst/>
            </a:prstGeom>
            <a:ln>
              <a:noFill/>
            </a:ln>
            <a:effectLst/>
          </p:spPr>
        </p:pic>
        <p:pic>
          <p:nvPicPr>
            <p:cNvPr id="249" name="Screenshot 2022-09-17 at 15.59.12.png" descr="Screenshot 2022-09-17 at 15.59.12.png"/>
            <p:cNvPicPr>
              <a:picLocks/>
            </p:cNvPicPr>
            <p:nvPr/>
          </p:nvPicPr>
          <p:blipFill>
            <a:blip r:embed="rId5"/>
            <a:stretch>
              <a:fillRect/>
            </a:stretch>
          </p:blipFill>
          <p:spPr>
            <a:xfrm>
              <a:off x="0" y="-1"/>
              <a:ext cx="13269110" cy="9432570"/>
            </a:xfrm>
            <a:prstGeom prst="rect">
              <a:avLst/>
            </a:prstGeom>
            <a:effectLst/>
          </p:spPr>
        </p:pic>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5" name="Screenshot 2022-09-17 at 16.28.42.png" descr="Screenshot 2022-09-17 at 16.28.42.png"/>
          <p:cNvPicPr>
            <a:picLocks noGrp="1"/>
          </p:cNvPicPr>
          <p:nvPr>
            <p:ph type="pic" idx="21"/>
          </p:nvPr>
        </p:nvPicPr>
        <p:blipFill>
          <a:blip r:embed="rId3"/>
          <a:stretch>
            <a:fillRect/>
          </a:stretch>
        </p:blipFill>
        <p:spPr>
          <a:xfrm>
            <a:off x="716246" y="3081211"/>
            <a:ext cx="11521509" cy="9525136"/>
          </a:xfrm>
          <a:prstGeom prst="rect">
            <a:avLst/>
          </a:prstGeom>
        </p:spPr>
      </p:pic>
      <p:sp>
        <p:nvSpPr>
          <p:cNvPr id="256" name="IARC on the Google Play Store"/>
          <p:cNvSpPr txBox="1">
            <a:spLocks noGrp="1"/>
          </p:cNvSpPr>
          <p:nvPr>
            <p:ph type="title"/>
          </p:nvPr>
        </p:nvSpPr>
        <p:spPr>
          <a:prstGeom prst="rect">
            <a:avLst/>
          </a:prstGeom>
        </p:spPr>
        <p:txBody>
          <a:bodyPr/>
          <a:lstStyle/>
          <a:p>
            <a:r>
              <a:t>IARC on the Google Play Store</a:t>
            </a:r>
          </a:p>
        </p:txBody>
      </p:sp>
      <p:sp>
        <p:nvSpPr>
          <p:cNvPr id="257" name="© Google, FunPlus International AG, ESRB, PEGI, IARC"/>
          <p:cNvSpPr txBox="1"/>
          <p:nvPr/>
        </p:nvSpPr>
        <p:spPr>
          <a:xfrm>
            <a:off x="7618094" y="12767831"/>
            <a:ext cx="9147811" cy="561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Google, FunPlus International AG, ESRB, PEGI, IARC</a:t>
            </a:r>
          </a:p>
        </p:txBody>
      </p:sp>
      <p:grpSp>
        <p:nvGrpSpPr>
          <p:cNvPr id="260" name="Screenshot 2022-09-17 at 16.29.04.png"/>
          <p:cNvGrpSpPr/>
          <p:nvPr/>
        </p:nvGrpSpPr>
        <p:grpSpPr>
          <a:xfrm>
            <a:off x="12459675" y="3081211"/>
            <a:ext cx="11521508" cy="9525136"/>
            <a:chOff x="0" y="0"/>
            <a:chExt cx="11521506" cy="9525135"/>
          </a:xfrm>
        </p:grpSpPr>
        <p:pic>
          <p:nvPicPr>
            <p:cNvPr id="259" name="Screenshot 2022-09-17 at 16.29.04.png" descr="Screenshot 2022-09-17 at 16.29.04.png"/>
            <p:cNvPicPr>
              <a:picLocks noChangeAspect="1"/>
            </p:cNvPicPr>
            <p:nvPr/>
          </p:nvPicPr>
          <p:blipFill>
            <a:blip r:embed="rId4"/>
            <a:srcRect l="2183" t="997" r="2183" b="997"/>
            <a:stretch>
              <a:fillRect/>
            </a:stretch>
          </p:blipFill>
          <p:spPr>
            <a:xfrm>
              <a:off x="190500" y="190500"/>
              <a:ext cx="11140507" cy="9118736"/>
            </a:xfrm>
            <a:prstGeom prst="rect">
              <a:avLst/>
            </a:prstGeom>
            <a:ln>
              <a:noFill/>
            </a:ln>
            <a:effectLst/>
          </p:spPr>
        </p:pic>
        <p:pic>
          <p:nvPicPr>
            <p:cNvPr id="258" name="Screenshot 2022-09-17 at 16.29.04.png" descr="Screenshot 2022-09-17 at 16.29.04.png"/>
            <p:cNvPicPr>
              <a:picLocks/>
            </p:cNvPicPr>
            <p:nvPr/>
          </p:nvPicPr>
          <p:blipFill>
            <a:blip r:embed="rId5"/>
            <a:stretch>
              <a:fillRect/>
            </a:stretch>
          </p:blipFill>
          <p:spPr>
            <a:xfrm>
              <a:off x="0" y="-1"/>
              <a:ext cx="11521507" cy="9525137"/>
            </a:xfrm>
            <a:prstGeom prst="rect">
              <a:avLst/>
            </a:prstGeom>
            <a:effectLst/>
          </p:spPr>
        </p:pic>
      </p:grpSp>
      <p:sp>
        <p:nvSpPr>
          <p:cNvPr id="261" name="Oval"/>
          <p:cNvSpPr/>
          <p:nvPr/>
        </p:nvSpPr>
        <p:spPr>
          <a:xfrm>
            <a:off x="9770281" y="3755625"/>
            <a:ext cx="2280015" cy="1270001"/>
          </a:xfrm>
          <a:prstGeom prst="ellipse">
            <a:avLst/>
          </a:prstGeom>
          <a:ln w="63500">
            <a:solidFill>
              <a:schemeClr val="accent5"/>
            </a:solidFill>
            <a:miter lim="400000"/>
          </a:ln>
        </p:spPr>
        <p:txBody>
          <a:bodyPr lIns="50800" tIns="50800" rIns="50800" bIns="50800" anchor="ctr"/>
          <a:lstStyle/>
          <a:p>
            <a:pPr>
              <a:defRPr sz="5000"/>
            </a:pPr>
            <a:endParaRPr/>
          </a:p>
        </p:txBody>
      </p:sp>
      <p:sp>
        <p:nvSpPr>
          <p:cNvPr id="262" name="Oval"/>
          <p:cNvSpPr/>
          <p:nvPr/>
        </p:nvSpPr>
        <p:spPr>
          <a:xfrm>
            <a:off x="21666939" y="3755625"/>
            <a:ext cx="2280016" cy="1270001"/>
          </a:xfrm>
          <a:prstGeom prst="ellipse">
            <a:avLst/>
          </a:prstGeom>
          <a:ln w="63500">
            <a:solidFill>
              <a:schemeClr val="accent5"/>
            </a:solidFill>
            <a:miter lim="400000"/>
          </a:ln>
        </p:spPr>
        <p:txBody>
          <a:bodyPr lIns="50800" tIns="50800" rIns="50800" bIns="50800" anchor="ctr"/>
          <a:lstStyle/>
          <a:p>
            <a:pPr>
              <a:defRPr sz="5000"/>
            </a:pPr>
            <a:endParaRPr/>
          </a:p>
        </p:txBody>
      </p:sp>
      <p:sp>
        <p:nvSpPr>
          <p:cNvPr id="263" name="Oval"/>
          <p:cNvSpPr/>
          <p:nvPr/>
        </p:nvSpPr>
        <p:spPr>
          <a:xfrm>
            <a:off x="18745795" y="9766831"/>
            <a:ext cx="2280016" cy="1270001"/>
          </a:xfrm>
          <a:prstGeom prst="ellipse">
            <a:avLst/>
          </a:prstGeom>
          <a:ln w="63500">
            <a:solidFill>
              <a:schemeClr val="accent5"/>
            </a:solidFill>
            <a:miter lim="400000"/>
          </a:ln>
        </p:spPr>
        <p:txBody>
          <a:bodyPr lIns="50800" tIns="50800" rIns="50800" bIns="50800" anchor="ctr"/>
          <a:lstStyle/>
          <a:p>
            <a:pPr>
              <a:defRPr sz="5000"/>
            </a:pPr>
            <a:endParaRPr/>
          </a:p>
        </p:txBody>
      </p:sp>
      <p:sp>
        <p:nvSpPr>
          <p:cNvPr id="264" name="Oval"/>
          <p:cNvSpPr/>
          <p:nvPr/>
        </p:nvSpPr>
        <p:spPr>
          <a:xfrm>
            <a:off x="7216579" y="9766831"/>
            <a:ext cx="2280016" cy="1270001"/>
          </a:xfrm>
          <a:prstGeom prst="ellipse">
            <a:avLst/>
          </a:prstGeom>
          <a:ln w="63500">
            <a:solidFill>
              <a:schemeClr val="accent5"/>
            </a:solidFill>
            <a:miter lim="400000"/>
          </a:ln>
        </p:spPr>
        <p:txBody>
          <a:bodyPr lIns="50800" tIns="50800" rIns="50800" bIns="50800" anchor="ctr"/>
          <a:lstStyle/>
          <a:p>
            <a:pPr>
              <a:defRPr sz="5000"/>
            </a:pPr>
            <a:endParaRPr/>
          </a:p>
        </p:txBody>
      </p:sp>
      <p:sp>
        <p:nvSpPr>
          <p:cNvPr id="265" name="Line"/>
          <p:cNvSpPr/>
          <p:nvPr/>
        </p:nvSpPr>
        <p:spPr>
          <a:xfrm flipH="1" flipV="1">
            <a:off x="9673412" y="10659694"/>
            <a:ext cx="1243699" cy="1243698"/>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
        <p:nvSpPr>
          <p:cNvPr id="266" name="Line"/>
          <p:cNvSpPr/>
          <p:nvPr/>
        </p:nvSpPr>
        <p:spPr>
          <a:xfrm flipH="1" flipV="1">
            <a:off x="21547669" y="10659694"/>
            <a:ext cx="1243698" cy="1243698"/>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
        <p:nvSpPr>
          <p:cNvPr id="267" name="Line"/>
          <p:cNvSpPr/>
          <p:nvPr/>
        </p:nvSpPr>
        <p:spPr>
          <a:xfrm flipH="1" flipV="1">
            <a:off x="11673163" y="5310316"/>
            <a:ext cx="661853" cy="1982668"/>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
        <p:nvSpPr>
          <p:cNvPr id="268" name="Line"/>
          <p:cNvSpPr/>
          <p:nvPr/>
        </p:nvSpPr>
        <p:spPr>
          <a:xfrm flipH="1" flipV="1">
            <a:off x="23121793" y="5310316"/>
            <a:ext cx="661854" cy="1982668"/>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6" fill="hold" grpId="1" nodeType="clickEffect">
                                  <p:stCondLst>
                                    <p:cond delay="0"/>
                                  </p:stCondLst>
                                  <p:iterate>
                                    <p:tmAbs val="0"/>
                                  </p:iterate>
                                  <p:childTnLst>
                                    <p:set>
                                      <p:cBhvr>
                                        <p:cTn id="6" fill="hold"/>
                                        <p:tgtEl>
                                          <p:spTgt spid="265"/>
                                        </p:tgtEl>
                                        <p:attrNameLst>
                                          <p:attrName>style.visibility</p:attrName>
                                        </p:attrNameLst>
                                      </p:cBhvr>
                                      <p:to>
                                        <p:strVal val="visible"/>
                                      </p:to>
                                    </p:set>
                                    <p:anim calcmode="lin" valueType="num">
                                      <p:cBhvr>
                                        <p:cTn id="7" dur="1000" fill="hold"/>
                                        <p:tgtEl>
                                          <p:spTgt spid="265"/>
                                        </p:tgtEl>
                                        <p:attrNameLst>
                                          <p:attrName>ppt_x</p:attrName>
                                        </p:attrNameLst>
                                      </p:cBhvr>
                                      <p:tavLst>
                                        <p:tav tm="0">
                                          <p:val>
                                            <p:strVal val="1+#ppt_w/2"/>
                                          </p:val>
                                        </p:tav>
                                        <p:tav tm="100000">
                                          <p:val>
                                            <p:strVal val="#ppt_x"/>
                                          </p:val>
                                        </p:tav>
                                      </p:tavLst>
                                    </p:anim>
                                    <p:anim calcmode="lin" valueType="num">
                                      <p:cBhvr>
                                        <p:cTn id="8" dur="1000" fill="hold"/>
                                        <p:tgtEl>
                                          <p:spTgt spid="26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2" nodeType="clickEffect">
                                  <p:stCondLst>
                                    <p:cond delay="0"/>
                                  </p:stCondLst>
                                  <p:iterate>
                                    <p:tmAbs val="0"/>
                                  </p:iterate>
                                  <p:childTnLst>
                                    <p:set>
                                      <p:cBhvr>
                                        <p:cTn id="12" fill="hold"/>
                                        <p:tgtEl>
                                          <p:spTgt spid="266"/>
                                        </p:tgtEl>
                                        <p:attrNameLst>
                                          <p:attrName>style.visibility</p:attrName>
                                        </p:attrNameLst>
                                      </p:cBhvr>
                                      <p:to>
                                        <p:strVal val="visible"/>
                                      </p:to>
                                    </p:set>
                                    <p:anim calcmode="lin" valueType="num">
                                      <p:cBhvr>
                                        <p:cTn id="13" dur="1000" fill="hold"/>
                                        <p:tgtEl>
                                          <p:spTgt spid="266"/>
                                        </p:tgtEl>
                                        <p:attrNameLst>
                                          <p:attrName>ppt_x</p:attrName>
                                        </p:attrNameLst>
                                      </p:cBhvr>
                                      <p:tavLst>
                                        <p:tav tm="0">
                                          <p:val>
                                            <p:strVal val="1+#ppt_w/2"/>
                                          </p:val>
                                        </p:tav>
                                        <p:tav tm="100000">
                                          <p:val>
                                            <p:strVal val="#ppt_x"/>
                                          </p:val>
                                        </p:tav>
                                      </p:tavLst>
                                    </p:anim>
                                    <p:anim calcmode="lin" valueType="num">
                                      <p:cBhvr>
                                        <p:cTn id="14" dur="1000" fill="hold"/>
                                        <p:tgtEl>
                                          <p:spTgt spid="26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3" nodeType="clickEffect">
                                  <p:stCondLst>
                                    <p:cond delay="0"/>
                                  </p:stCondLst>
                                  <p:iterate>
                                    <p:tmAbs val="0"/>
                                  </p:iterate>
                                  <p:childTnLst>
                                    <p:set>
                                      <p:cBhvr>
                                        <p:cTn id="18" fill="hold"/>
                                        <p:tgtEl>
                                          <p:spTgt spid="267"/>
                                        </p:tgtEl>
                                        <p:attrNameLst>
                                          <p:attrName>style.visibility</p:attrName>
                                        </p:attrNameLst>
                                      </p:cBhvr>
                                      <p:to>
                                        <p:strVal val="visible"/>
                                      </p:to>
                                    </p:set>
                                    <p:anim calcmode="lin" valueType="num">
                                      <p:cBhvr>
                                        <p:cTn id="19" dur="1000" fill="hold"/>
                                        <p:tgtEl>
                                          <p:spTgt spid="267"/>
                                        </p:tgtEl>
                                        <p:attrNameLst>
                                          <p:attrName>ppt_x</p:attrName>
                                        </p:attrNameLst>
                                      </p:cBhvr>
                                      <p:tavLst>
                                        <p:tav tm="0">
                                          <p:val>
                                            <p:strVal val="1+#ppt_w/2"/>
                                          </p:val>
                                        </p:tav>
                                        <p:tav tm="100000">
                                          <p:val>
                                            <p:strVal val="#ppt_x"/>
                                          </p:val>
                                        </p:tav>
                                      </p:tavLst>
                                    </p:anim>
                                    <p:anim calcmode="lin" valueType="num">
                                      <p:cBhvr>
                                        <p:cTn id="20" dur="1000" fill="hold"/>
                                        <p:tgtEl>
                                          <p:spTgt spid="26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4" nodeType="clickEffect">
                                  <p:stCondLst>
                                    <p:cond delay="0"/>
                                  </p:stCondLst>
                                  <p:iterate>
                                    <p:tmAbs val="0"/>
                                  </p:iterate>
                                  <p:childTnLst>
                                    <p:set>
                                      <p:cBhvr>
                                        <p:cTn id="24" fill="hold"/>
                                        <p:tgtEl>
                                          <p:spTgt spid="268"/>
                                        </p:tgtEl>
                                        <p:attrNameLst>
                                          <p:attrName>style.visibility</p:attrName>
                                        </p:attrNameLst>
                                      </p:cBhvr>
                                      <p:to>
                                        <p:strVal val="visible"/>
                                      </p:to>
                                    </p:set>
                                    <p:anim calcmode="lin" valueType="num">
                                      <p:cBhvr>
                                        <p:cTn id="25" dur="1000" fill="hold"/>
                                        <p:tgtEl>
                                          <p:spTgt spid="268"/>
                                        </p:tgtEl>
                                        <p:attrNameLst>
                                          <p:attrName>ppt_x</p:attrName>
                                        </p:attrNameLst>
                                      </p:cBhvr>
                                      <p:tavLst>
                                        <p:tav tm="0">
                                          <p:val>
                                            <p:strVal val="1+#ppt_w/2"/>
                                          </p:val>
                                        </p:tav>
                                        <p:tav tm="100000">
                                          <p:val>
                                            <p:strVal val="#ppt_x"/>
                                          </p:val>
                                        </p:tav>
                                      </p:tavLst>
                                    </p:anim>
                                    <p:anim calcmode="lin" valueType="num">
                                      <p:cBhvr>
                                        <p:cTn id="26" dur="1000" fill="hold"/>
                                        <p:tgtEl>
                                          <p:spTgt spid="2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 grpId="1" animBg="1" advAuto="0"/>
      <p:bldP spid="266" grpId="2" animBg="1" advAuto="0"/>
      <p:bldP spid="267" grpId="3" animBg="1" advAuto="0"/>
      <p:bldP spid="268" grpId="4"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Collage Maker-17-Sep-2022-04.09-PM Annotate.jpg" descr="Collage Maker-17-Sep-2022-04.09-PM Annotate.jpg"/>
          <p:cNvPicPr>
            <a:picLocks noGrp="1"/>
          </p:cNvPicPr>
          <p:nvPr>
            <p:ph type="pic" idx="21"/>
          </p:nvPr>
        </p:nvPicPr>
        <p:blipFill>
          <a:blip r:embed="rId3"/>
          <a:stretch>
            <a:fillRect/>
          </a:stretch>
        </p:blipFill>
        <p:spPr>
          <a:xfrm>
            <a:off x="6209457" y="2980693"/>
            <a:ext cx="11965086" cy="9888214"/>
          </a:xfrm>
          <a:prstGeom prst="rect">
            <a:avLst/>
          </a:prstGeom>
        </p:spPr>
      </p:pic>
      <p:sp>
        <p:nvSpPr>
          <p:cNvPr id="273" name="IARC on the Google Play Store"/>
          <p:cNvSpPr txBox="1">
            <a:spLocks noGrp="1"/>
          </p:cNvSpPr>
          <p:nvPr>
            <p:ph type="title"/>
          </p:nvPr>
        </p:nvSpPr>
        <p:spPr>
          <a:prstGeom prst="rect">
            <a:avLst/>
          </a:prstGeom>
        </p:spPr>
        <p:txBody>
          <a:bodyPr/>
          <a:lstStyle/>
          <a:p>
            <a:r>
              <a:t>IARC on the Google Play Store</a:t>
            </a:r>
          </a:p>
        </p:txBody>
      </p:sp>
      <p:sp>
        <p:nvSpPr>
          <p:cNvPr id="274" name="© Google, FunPlus International AG, ESRB, PEGI, IARC"/>
          <p:cNvSpPr txBox="1"/>
          <p:nvPr/>
        </p:nvSpPr>
        <p:spPr>
          <a:xfrm>
            <a:off x="7618094" y="12852913"/>
            <a:ext cx="9147811"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Google, FunPlus International AG, ESRB, PEGI, IARC</a:t>
            </a:r>
          </a:p>
        </p:txBody>
      </p:sp>
      <p:sp>
        <p:nvSpPr>
          <p:cNvPr id="275" name="🇺🇸…"/>
          <p:cNvSpPr txBox="1"/>
          <p:nvPr/>
        </p:nvSpPr>
        <p:spPr>
          <a:xfrm>
            <a:off x="1967547" y="3750187"/>
            <a:ext cx="3430906" cy="3273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10000">
                <a:latin typeface="+mn-lt"/>
                <a:ea typeface="+mn-ea"/>
                <a:cs typeface="+mn-cs"/>
                <a:sym typeface="Optima"/>
              </a:defRPr>
            </a:pPr>
            <a:r>
              <a:t>🇺🇸</a:t>
            </a:r>
          </a:p>
          <a:p>
            <a:pPr>
              <a:defRPr sz="5000">
                <a:latin typeface="+mn-lt"/>
                <a:ea typeface="+mn-ea"/>
                <a:cs typeface="+mn-cs"/>
                <a:sym typeface="Optima"/>
              </a:defRPr>
            </a:pPr>
            <a:r>
              <a:t>US Store: </a:t>
            </a:r>
          </a:p>
          <a:p>
            <a:pPr>
              <a:defRPr sz="5000">
                <a:latin typeface="+mn-lt"/>
                <a:ea typeface="+mn-ea"/>
                <a:cs typeface="+mn-cs"/>
                <a:sym typeface="Optima"/>
              </a:defRPr>
            </a:pPr>
            <a:r>
              <a:t>ESRB Rating</a:t>
            </a:r>
          </a:p>
        </p:txBody>
      </p:sp>
      <p:sp>
        <p:nvSpPr>
          <p:cNvPr id="276" name="🇩🇰…"/>
          <p:cNvSpPr txBox="1"/>
          <p:nvPr/>
        </p:nvSpPr>
        <p:spPr>
          <a:xfrm>
            <a:off x="18985547" y="8703187"/>
            <a:ext cx="3961131" cy="3273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10000">
                <a:latin typeface="+mn-lt"/>
                <a:ea typeface="+mn-ea"/>
                <a:cs typeface="+mn-cs"/>
                <a:sym typeface="Optima"/>
              </a:defRPr>
            </a:pPr>
            <a:r>
              <a:t>🇩🇰</a:t>
            </a:r>
          </a:p>
          <a:p>
            <a:pPr>
              <a:defRPr sz="5000">
                <a:latin typeface="+mn-lt"/>
                <a:ea typeface="+mn-ea"/>
                <a:cs typeface="+mn-cs"/>
                <a:sym typeface="Optima"/>
              </a:defRPr>
            </a:pPr>
            <a:r>
              <a:t>Danish Store: </a:t>
            </a:r>
          </a:p>
          <a:p>
            <a:pPr>
              <a:defRPr sz="5000">
                <a:latin typeface="+mn-lt"/>
                <a:ea typeface="+mn-ea"/>
                <a:cs typeface="+mn-cs"/>
                <a:sym typeface="Optima"/>
              </a:defRPr>
            </a:pPr>
            <a:r>
              <a:t>PEGI Rating</a:t>
            </a:r>
          </a:p>
        </p:txBody>
      </p:sp>
      <p:sp>
        <p:nvSpPr>
          <p:cNvPr id="277" name="Line"/>
          <p:cNvSpPr/>
          <p:nvPr/>
        </p:nvSpPr>
        <p:spPr>
          <a:xfrm>
            <a:off x="12048719" y="3701513"/>
            <a:ext cx="789773" cy="1306544"/>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
        <p:nvSpPr>
          <p:cNvPr id="278" name="Line"/>
          <p:cNvSpPr/>
          <p:nvPr/>
        </p:nvSpPr>
        <p:spPr>
          <a:xfrm flipH="1">
            <a:off x="15715430" y="9122006"/>
            <a:ext cx="1110689" cy="1110689"/>
          </a:xfrm>
          <a:prstGeom prst="line">
            <a:avLst/>
          </a:prstGeom>
          <a:ln w="254000">
            <a:solidFill>
              <a:schemeClr val="accent3">
                <a:satOff val="18648"/>
                <a:lumOff val="5971"/>
              </a:schemeClr>
            </a:solidFill>
            <a:miter lim="400000"/>
            <a:tailEnd type="triangle"/>
          </a:ln>
        </p:spPr>
        <p:txBody>
          <a:bodyPr lIns="50800" tIns="50800" rIns="50800" bIns="50800" anchor="ctr"/>
          <a:lstStyle/>
          <a:p>
            <a:pPr>
              <a:defRPr sz="5000"/>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6" fill="hold" grpId="1" nodeType="clickEffect">
                                  <p:stCondLst>
                                    <p:cond delay="0"/>
                                  </p:stCondLst>
                                  <p:iterate>
                                    <p:tmAbs val="0"/>
                                  </p:iterate>
                                  <p:childTnLst>
                                    <p:set>
                                      <p:cBhvr>
                                        <p:cTn id="6" fill="hold"/>
                                        <p:tgtEl>
                                          <p:spTgt spid="277"/>
                                        </p:tgtEl>
                                        <p:attrNameLst>
                                          <p:attrName>style.visibility</p:attrName>
                                        </p:attrNameLst>
                                      </p:cBhvr>
                                      <p:to>
                                        <p:strVal val="visible"/>
                                      </p:to>
                                    </p:set>
                                    <p:anim calcmode="lin" valueType="num">
                                      <p:cBhvr>
                                        <p:cTn id="7" dur="1000" fill="hold"/>
                                        <p:tgtEl>
                                          <p:spTgt spid="277"/>
                                        </p:tgtEl>
                                        <p:attrNameLst>
                                          <p:attrName>ppt_x</p:attrName>
                                        </p:attrNameLst>
                                      </p:cBhvr>
                                      <p:tavLst>
                                        <p:tav tm="0">
                                          <p:val>
                                            <p:strVal val="1+#ppt_w/2"/>
                                          </p:val>
                                        </p:tav>
                                        <p:tav tm="100000">
                                          <p:val>
                                            <p:strVal val="#ppt_x"/>
                                          </p:val>
                                        </p:tav>
                                      </p:tavLst>
                                    </p:anim>
                                    <p:anim calcmode="lin" valueType="num">
                                      <p:cBhvr>
                                        <p:cTn id="8" dur="1000" fill="hold"/>
                                        <p:tgtEl>
                                          <p:spTgt spid="27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2" nodeType="clickEffect">
                                  <p:stCondLst>
                                    <p:cond delay="0"/>
                                  </p:stCondLst>
                                  <p:iterate>
                                    <p:tmAbs val="0"/>
                                  </p:iterate>
                                  <p:childTnLst>
                                    <p:set>
                                      <p:cBhvr>
                                        <p:cTn id="12" fill="hold"/>
                                        <p:tgtEl>
                                          <p:spTgt spid="278"/>
                                        </p:tgtEl>
                                        <p:attrNameLst>
                                          <p:attrName>style.visibility</p:attrName>
                                        </p:attrNameLst>
                                      </p:cBhvr>
                                      <p:to>
                                        <p:strVal val="visible"/>
                                      </p:to>
                                    </p:set>
                                    <p:anim calcmode="lin" valueType="num">
                                      <p:cBhvr>
                                        <p:cTn id="13" dur="1000" fill="hold"/>
                                        <p:tgtEl>
                                          <p:spTgt spid="278"/>
                                        </p:tgtEl>
                                        <p:attrNameLst>
                                          <p:attrName>ppt_x</p:attrName>
                                        </p:attrNameLst>
                                      </p:cBhvr>
                                      <p:tavLst>
                                        <p:tav tm="0">
                                          <p:val>
                                            <p:strVal val="1+#ppt_w/2"/>
                                          </p:val>
                                        </p:tav>
                                        <p:tav tm="100000">
                                          <p:val>
                                            <p:strVal val="#ppt_x"/>
                                          </p:val>
                                        </p:tav>
                                      </p:tavLst>
                                    </p:anim>
                                    <p:anim calcmode="lin" valueType="num">
                                      <p:cBhvr>
                                        <p:cTn id="14" dur="1000" fill="hold"/>
                                        <p:tgtEl>
                                          <p:spTgt spid="2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 grpId="1" animBg="1" advAuto="0"/>
      <p:bldP spid="278" grpId="2"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IARC on the Google Play Store"/>
          <p:cNvSpPr txBox="1">
            <a:spLocks noGrp="1"/>
          </p:cNvSpPr>
          <p:nvPr>
            <p:ph type="title"/>
          </p:nvPr>
        </p:nvSpPr>
        <p:spPr>
          <a:prstGeom prst="rect">
            <a:avLst/>
          </a:prstGeom>
        </p:spPr>
        <p:txBody>
          <a:bodyPr/>
          <a:lstStyle/>
          <a:p>
            <a:r>
              <a:t>IARC on the Google Play Store</a:t>
            </a:r>
          </a:p>
        </p:txBody>
      </p:sp>
      <p:sp>
        <p:nvSpPr>
          <p:cNvPr id="283" name="71 of 100 popular games containing loot boxes did not attach the label.…"/>
          <p:cNvSpPr txBox="1">
            <a:spLocks noGrp="1"/>
          </p:cNvSpPr>
          <p:nvPr>
            <p:ph type="body" sz="half" idx="1"/>
          </p:nvPr>
        </p:nvSpPr>
        <p:spPr>
          <a:xfrm>
            <a:off x="1473200" y="3898900"/>
            <a:ext cx="21437600" cy="3837117"/>
          </a:xfrm>
          <a:prstGeom prst="rect">
            <a:avLst/>
          </a:prstGeom>
        </p:spPr>
        <p:txBody>
          <a:bodyPr/>
          <a:lstStyle/>
          <a:p>
            <a:pPr>
              <a:buBlip>
                <a:blip r:embed="rId2"/>
              </a:buBlip>
            </a:pPr>
            <a:r>
              <a:rPr>
                <a:solidFill>
                  <a:schemeClr val="accent3">
                    <a:satOff val="18648"/>
                    <a:lumOff val="5971"/>
                  </a:schemeClr>
                </a:solidFill>
              </a:rPr>
              <a:t>71 of 100</a:t>
            </a:r>
            <a:r>
              <a:t> popular games containing loot boxes did </a:t>
            </a:r>
            <a:r>
              <a:rPr b="1" i="1">
                <a:solidFill>
                  <a:schemeClr val="accent3">
                    <a:satOff val="18648"/>
                    <a:lumOff val="5971"/>
                  </a:schemeClr>
                </a:solidFill>
              </a:rPr>
              <a:t>not</a:t>
            </a:r>
            <a:r>
              <a:t> attach the label.</a:t>
            </a:r>
          </a:p>
          <a:p>
            <a:pPr>
              <a:buBlip>
                <a:blip r:embed="rId2"/>
              </a:buBlip>
            </a:pPr>
            <a:r>
              <a:t>ESRB: “Google Play didn’t update to the IARC version with IGPR until February 2022.”</a:t>
            </a:r>
          </a:p>
        </p:txBody>
      </p:sp>
      <p:sp>
        <p:nvSpPr>
          <p:cNvPr id="284" name="🙄"/>
          <p:cNvSpPr txBox="1"/>
          <p:nvPr/>
        </p:nvSpPr>
        <p:spPr>
          <a:xfrm>
            <a:off x="10864850" y="7236669"/>
            <a:ext cx="2654301" cy="3441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spcBef>
                <a:spcPts val="5100"/>
              </a:spcBef>
              <a:defRPr sz="20000">
                <a:latin typeface="+mn-lt"/>
                <a:ea typeface="+mn-ea"/>
                <a:cs typeface="+mn-cs"/>
                <a:sym typeface="Optima"/>
              </a:defRPr>
            </a:lvl1pPr>
          </a:lstStyle>
          <a:p>
            <a:r>
              <a:t>🙄</a:t>
            </a:r>
          </a:p>
        </p:txBody>
      </p:sp>
      <p:sp>
        <p:nvSpPr>
          <p:cNvPr id="285" name="77 of 84 games that I suggested for labelling have since been labelled."/>
          <p:cNvSpPr txBox="1"/>
          <p:nvPr/>
        </p:nvSpPr>
        <p:spPr>
          <a:xfrm>
            <a:off x="1473200" y="10797396"/>
            <a:ext cx="21437600" cy="17251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marL="635000" indent="-635000" algn="l">
              <a:spcBef>
                <a:spcPts val="5100"/>
              </a:spcBef>
              <a:buSzPct val="30000"/>
              <a:buBlip>
                <a:blip r:embed="rId2"/>
              </a:buBlip>
              <a:defRPr sz="5000">
                <a:latin typeface="+mn-lt"/>
                <a:ea typeface="+mn-ea"/>
                <a:cs typeface="+mn-cs"/>
                <a:sym typeface="Optima"/>
              </a:defRPr>
            </a:pPr>
            <a:r>
              <a:rPr>
                <a:solidFill>
                  <a:schemeClr val="accent3">
                    <a:satOff val="18648"/>
                    <a:lumOff val="5971"/>
                  </a:schemeClr>
                </a:solidFill>
              </a:rPr>
              <a:t>77 of 84</a:t>
            </a:r>
            <a:r>
              <a:t> games that I suggested for labelling have since been labelled.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1" animBg="1" advAuto="0"/>
      <p:bldP spid="285" grpId="2"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IARC on the Google Play Store"/>
          <p:cNvSpPr txBox="1">
            <a:spLocks noGrp="1"/>
          </p:cNvSpPr>
          <p:nvPr>
            <p:ph type="title"/>
          </p:nvPr>
        </p:nvSpPr>
        <p:spPr>
          <a:prstGeom prst="rect">
            <a:avLst/>
          </a:prstGeom>
        </p:spPr>
        <p:txBody>
          <a:bodyPr/>
          <a:lstStyle/>
          <a:p>
            <a:r>
              <a:t>IARC on the Google Play Store</a:t>
            </a:r>
          </a:p>
        </p:txBody>
      </p:sp>
      <p:sp>
        <p:nvSpPr>
          <p:cNvPr id="288" name="PEGI’s official response:…"/>
          <p:cNvSpPr txBox="1">
            <a:spLocks noGrp="1"/>
          </p:cNvSpPr>
          <p:nvPr>
            <p:ph type="body" idx="1"/>
          </p:nvPr>
        </p:nvSpPr>
        <p:spPr>
          <a:prstGeom prst="rect">
            <a:avLst/>
          </a:prstGeom>
        </p:spPr>
        <p:txBody>
          <a:bodyPr/>
          <a:lstStyle/>
          <a:p>
            <a:pPr>
              <a:buBlip>
                <a:blip r:embed="rId2"/>
              </a:buBlip>
            </a:pPr>
            <a:r>
              <a:t>PEGI’s official response:</a:t>
            </a:r>
          </a:p>
          <a:p>
            <a:pPr>
              <a:buBlip>
                <a:blip r:embed="rId2"/>
              </a:buBlip>
            </a:pPr>
            <a:r>
              <a:t>Sheer volume of content on the Google Play Store described as a ‘challenge.’ No solution proposed.</a:t>
            </a:r>
          </a:p>
          <a:p>
            <a:pPr>
              <a:buBlip>
                <a:blip r:embed="rId2"/>
              </a:buBlip>
            </a:pPr>
            <a:r>
              <a:t>‘</a:t>
            </a:r>
            <a:r>
              <a:rPr>
                <a:solidFill>
                  <a:schemeClr val="accent3">
                    <a:satOff val="18648"/>
                    <a:lumOff val="5971"/>
                  </a:schemeClr>
                </a:solidFill>
              </a:rPr>
              <a:t>we don’t have these issues with other storefronts.</a:t>
            </a:r>
            <a:r>
              <a:t>’</a:t>
            </a:r>
          </a:p>
          <a:p>
            <a:pPr marL="0" indent="0" algn="ctr">
              <a:buSzTx/>
              <a:buNone/>
              <a:defRPr sz="15000"/>
            </a:pPr>
            <a:r>
              <a:t> </a:t>
            </a:r>
          </a:p>
        </p:txBody>
      </p:sp>
      <p:sp>
        <p:nvSpPr>
          <p:cNvPr id="289" name="🤔"/>
          <p:cNvSpPr txBox="1"/>
          <p:nvPr/>
        </p:nvSpPr>
        <p:spPr>
          <a:xfrm>
            <a:off x="10864850" y="9120853"/>
            <a:ext cx="2654301" cy="3441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spcBef>
                <a:spcPts val="5100"/>
              </a:spcBef>
              <a:defRPr sz="20000">
                <a:latin typeface="+mn-lt"/>
                <a:ea typeface="+mn-ea"/>
                <a:cs typeface="+mn-cs"/>
                <a:sym typeface="Optima"/>
              </a:defRPr>
            </a:lvl1pPr>
          </a:lstStyle>
          <a:p>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1"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IARC on other stores"/>
          <p:cNvSpPr txBox="1">
            <a:spLocks noGrp="1"/>
          </p:cNvSpPr>
          <p:nvPr>
            <p:ph type="title"/>
          </p:nvPr>
        </p:nvSpPr>
        <p:spPr>
          <a:prstGeom prst="rect">
            <a:avLst/>
          </a:prstGeom>
        </p:spPr>
        <p:txBody>
          <a:bodyPr/>
          <a:lstStyle/>
          <a:p>
            <a:r>
              <a:t>IARC on other stores</a:t>
            </a:r>
          </a:p>
        </p:txBody>
      </p:sp>
      <p:graphicFrame>
        <p:nvGraphicFramePr>
          <p:cNvPr id="292" name="Table 1"/>
          <p:cNvGraphicFramePr/>
          <p:nvPr/>
        </p:nvGraphicFramePr>
        <p:xfrm>
          <a:off x="1582811" y="3619346"/>
          <a:ext cx="21218378" cy="9113916"/>
        </p:xfrm>
        <a:graphic>
          <a:graphicData uri="http://schemas.openxmlformats.org/drawingml/2006/table">
            <a:tbl>
              <a:tblPr bandRow="1">
                <a:tableStyleId>{4C3C2611-4C71-4FC5-86AE-919BDF0F9419}</a:tableStyleId>
              </a:tblPr>
              <a:tblGrid>
                <a:gridCol w="5304594">
                  <a:extLst>
                    <a:ext uri="{9D8B030D-6E8A-4147-A177-3AD203B41FA5}">
                      <a16:colId xmlns:a16="http://schemas.microsoft.com/office/drawing/2014/main" val="20000"/>
                    </a:ext>
                  </a:extLst>
                </a:gridCol>
                <a:gridCol w="5304594">
                  <a:extLst>
                    <a:ext uri="{9D8B030D-6E8A-4147-A177-3AD203B41FA5}">
                      <a16:colId xmlns:a16="http://schemas.microsoft.com/office/drawing/2014/main" val="20001"/>
                    </a:ext>
                  </a:extLst>
                </a:gridCol>
                <a:gridCol w="5304594">
                  <a:extLst>
                    <a:ext uri="{9D8B030D-6E8A-4147-A177-3AD203B41FA5}">
                      <a16:colId xmlns:a16="http://schemas.microsoft.com/office/drawing/2014/main" val="20002"/>
                    </a:ext>
                  </a:extLst>
                </a:gridCol>
                <a:gridCol w="5304594">
                  <a:extLst>
                    <a:ext uri="{9D8B030D-6E8A-4147-A177-3AD203B41FA5}">
                      <a16:colId xmlns:a16="http://schemas.microsoft.com/office/drawing/2014/main" val="20003"/>
                    </a:ext>
                  </a:extLst>
                </a:gridCol>
              </a:tblGrid>
              <a:tr h="1822782">
                <a:tc>
                  <a:txBody>
                    <a:bodyPr/>
                    <a:lstStyle/>
                    <a:p>
                      <a:pPr algn="ctr" defTabSz="914400">
                        <a:tabLst>
                          <a:tab pos="1638300" algn="l"/>
                        </a:tabLst>
                        <a:defRPr>
                          <a:solidFill>
                            <a:srgbClr val="000000"/>
                          </a:solidFill>
                        </a:defRPr>
                      </a:pPr>
                      <a:r>
                        <a:rPr sz="3400" b="1">
                          <a:solidFill>
                            <a:srgbClr val="FFFFFF"/>
                          </a:solidFill>
                          <a:effectLst>
                            <a:outerShdw blurRad="38100" dist="63500" dir="5400000" rotWithShape="0">
                              <a:srgbClr val="000000">
                                <a:alpha val="48275"/>
                              </a:srgbClr>
                            </a:outerShdw>
                          </a:effectLst>
                          <a:latin typeface="+mn-lt"/>
                          <a:ea typeface="+mn-ea"/>
                          <a:cs typeface="+mn-cs"/>
                          <a:sym typeface="Optima"/>
                        </a:rPr>
                        <a:t>Storefront</a:t>
                      </a:r>
                    </a:p>
                  </a:txBody>
                  <a:tcPr marL="50800" marR="50800" marT="50800" marB="50800" anchor="ctr" horzOverflow="overflow">
                    <a:lnL w="0">
                      <a:miter lim="400000"/>
                    </a:lnL>
                    <a:lnT w="0">
                      <a:miter lim="400000"/>
                    </a:lnT>
                  </a:tcPr>
                </a:tc>
                <a:tc>
                  <a:txBody>
                    <a:bodyPr/>
                    <a:lstStyle/>
                    <a:p>
                      <a:pPr algn="ctr" defTabSz="914400">
                        <a:tabLst>
                          <a:tab pos="1638300" algn="l"/>
                        </a:tabLst>
                        <a:defRPr>
                          <a:solidFill>
                            <a:srgbClr val="000000"/>
                          </a:solidFill>
                        </a:defRPr>
                      </a:pPr>
                      <a:r>
                        <a:rPr sz="3400" b="1">
                          <a:solidFill>
                            <a:srgbClr val="FFFFFF"/>
                          </a:solidFill>
                          <a:effectLst>
                            <a:outerShdw blurRad="38100" dist="63500" dir="5400000" rotWithShape="0">
                              <a:srgbClr val="000000">
                                <a:alpha val="48275"/>
                              </a:srgbClr>
                            </a:outerShdw>
                          </a:effectLst>
                          <a:latin typeface="+mn-lt"/>
                          <a:ea typeface="+mn-ea"/>
                          <a:cs typeface="+mn-cs"/>
                          <a:sym typeface="Optima"/>
                        </a:rPr>
                        <a:t>Number of available games</a:t>
                      </a:r>
                    </a:p>
                  </a:txBody>
                  <a:tcPr marL="50800" marR="50800" marT="50800" marB="50800" anchor="ctr" horzOverflow="overflow">
                    <a:lnT w="0">
                      <a:miter lim="400000"/>
                    </a:lnT>
                  </a:tcPr>
                </a:tc>
                <a:tc>
                  <a:txBody>
                    <a:bodyPr/>
                    <a:lstStyle/>
                    <a:p>
                      <a:pPr algn="ctr" defTabSz="914400">
                        <a:tabLst>
                          <a:tab pos="1638300" algn="l"/>
                        </a:tabLst>
                        <a:defRPr>
                          <a:solidFill>
                            <a:srgbClr val="000000"/>
                          </a:solidFill>
                        </a:defRPr>
                      </a:pPr>
                      <a:r>
                        <a:rPr sz="3400" b="1">
                          <a:solidFill>
                            <a:srgbClr val="FFFFFF"/>
                          </a:solidFill>
                          <a:effectLst>
                            <a:outerShdw blurRad="38100" dist="63500" dir="5400000" rotWithShape="0">
                              <a:srgbClr val="000000">
                                <a:alpha val="48275"/>
                              </a:srgbClr>
                            </a:outerShdw>
                          </a:effectLst>
                          <a:latin typeface="+mn-lt"/>
                          <a:ea typeface="+mn-ea"/>
                          <a:cs typeface="+mn-cs"/>
                          <a:sym typeface="Optima"/>
                        </a:rPr>
                        <a:t>Number of labelled games</a:t>
                      </a:r>
                    </a:p>
                  </a:txBody>
                  <a:tcPr marL="50800" marR="50800" marT="50800" marB="50800" anchor="ctr" horzOverflow="overflow">
                    <a:lnT w="0">
                      <a:miter lim="400000"/>
                    </a:lnT>
                  </a:tcPr>
                </a:tc>
                <a:tc>
                  <a:txBody>
                    <a:bodyPr/>
                    <a:lstStyle/>
                    <a:p>
                      <a:pPr algn="ctr" defTabSz="914400">
                        <a:tabLst>
                          <a:tab pos="1638300" algn="l"/>
                        </a:tabLst>
                        <a:defRPr>
                          <a:solidFill>
                            <a:srgbClr val="000000"/>
                          </a:solidFill>
                        </a:defRPr>
                      </a:pPr>
                      <a:r>
                        <a:rPr sz="3400" b="1">
                          <a:solidFill>
                            <a:srgbClr val="FFFFFF"/>
                          </a:solidFill>
                          <a:effectLst>
                            <a:outerShdw blurRad="38100" dist="63500" dir="5400000" rotWithShape="0">
                              <a:srgbClr val="000000">
                                <a:alpha val="48275"/>
                              </a:srgbClr>
                            </a:outerShdw>
                          </a:effectLst>
                          <a:latin typeface="+mn-lt"/>
                          <a:ea typeface="+mn-ea"/>
                          <a:cs typeface="+mn-cs"/>
                          <a:sym typeface="Optima"/>
                        </a:rPr>
                        <a:t>Compliance rate</a:t>
                      </a:r>
                    </a:p>
                  </a:txBody>
                  <a:tcPr marL="50800" marR="50800" marT="50800" marB="50800" anchor="ctr" horzOverflow="overflow">
                    <a:lnR w="0">
                      <a:miter lim="400000"/>
                    </a:lnR>
                    <a:lnT w="0">
                      <a:miter lim="400000"/>
                    </a:lnT>
                  </a:tcPr>
                </a:tc>
                <a:extLst>
                  <a:ext uri="{0D108BD9-81ED-4DB2-BD59-A6C34878D82A}">
                    <a16:rowId xmlns:a16="http://schemas.microsoft.com/office/drawing/2014/main" val="10000"/>
                  </a:ext>
                </a:extLst>
              </a:tr>
              <a:tr h="1822782">
                <a:tc>
                  <a:txBody>
                    <a:bodyPr/>
                    <a:lstStyle/>
                    <a:p>
                      <a:pPr algn="ctr" defTabSz="914400">
                        <a:tabLst>
                          <a:tab pos="1638300" algn="l"/>
                        </a:tabLst>
                        <a:defRPr sz="3400">
                          <a:effectLst>
                            <a:outerShdw blurRad="38100" dist="63500" dir="5400000" rotWithShape="0">
                              <a:srgbClr val="000000">
                                <a:alpha val="48275"/>
                              </a:srgbClr>
                            </a:outerShdw>
                          </a:effectLst>
                          <a:latin typeface="+mn-lt"/>
                          <a:ea typeface="+mn-ea"/>
                          <a:cs typeface="+mn-cs"/>
                          <a:sym typeface="Optima"/>
                        </a:defRPr>
                      </a:pPr>
                      <a:r>
                        <a:rPr>
                          <a:solidFill>
                            <a:schemeClr val="accent3">
                              <a:satOff val="18648"/>
                              <a:lumOff val="5971"/>
                            </a:schemeClr>
                          </a:solidFill>
                        </a:rPr>
                        <a:t>Epic</a:t>
                      </a:r>
                      <a:r>
                        <a:t> Games Store</a:t>
                      </a:r>
                    </a:p>
                  </a:txBody>
                  <a:tcPr marL="50800" marR="50800" marT="50800" marB="50800" anchor="ctr" horzOverflow="overflow">
                    <a:lnL w="0">
                      <a:miter lim="400000"/>
                    </a:lnL>
                  </a:tcPr>
                </a:tc>
                <a:tc>
                  <a:txBody>
                    <a:bodyPr/>
                    <a:lstStyle/>
                    <a:p>
                      <a:pPr algn="ctr" defTabSz="914400">
                        <a:tabLst>
                          <a:tab pos="1638300" algn="l"/>
                        </a:tabLst>
                        <a:defRPr>
                          <a:solidFill>
                            <a:srgbClr val="000000"/>
                          </a:solidFill>
                        </a:defRPr>
                      </a:pPr>
                      <a:r>
                        <a:rPr sz="3400">
                          <a:solidFill>
                            <a:srgbClr val="FFFFFF"/>
                          </a:solidFill>
                          <a:effectLst>
                            <a:outerShdw blurRad="38100" dist="63500" dir="5400000" rotWithShape="0">
                              <a:srgbClr val="000000">
                                <a:alpha val="48275"/>
                              </a:srgbClr>
                            </a:outerShdw>
                          </a:effectLst>
                          <a:latin typeface="+mn-lt"/>
                          <a:ea typeface="+mn-ea"/>
                          <a:cs typeface="+mn-cs"/>
                          <a:sym typeface="Optima"/>
                        </a:rPr>
                        <a:t>14</a:t>
                      </a:r>
                    </a:p>
                  </a:txBody>
                  <a:tcPr marL="50800" marR="50800" marT="50800" marB="50800" anchor="ctr" horzOverflow="overflow"/>
                </a:tc>
                <a:tc>
                  <a:txBody>
                    <a:bodyPr/>
                    <a:lstStyle/>
                    <a:p>
                      <a:pPr algn="ctr" defTabSz="914400">
                        <a:tabLst>
                          <a:tab pos="1638300" algn="l"/>
                        </a:tabLst>
                        <a:defRPr>
                          <a:solidFill>
                            <a:srgbClr val="000000"/>
                          </a:solidFill>
                        </a:defRPr>
                      </a:pPr>
                      <a:r>
                        <a:rPr sz="3400">
                          <a:solidFill>
                            <a:srgbClr val="FFFFFF"/>
                          </a:solidFill>
                          <a:effectLst>
                            <a:outerShdw blurRad="38100" dist="63500" dir="5400000" rotWithShape="0">
                              <a:srgbClr val="000000">
                                <a:alpha val="48275"/>
                              </a:srgbClr>
                            </a:outerShdw>
                          </a:effectLst>
                          <a:latin typeface="+mn-lt"/>
                          <a:ea typeface="+mn-ea"/>
                          <a:cs typeface="+mn-cs"/>
                          <a:sym typeface="Optima"/>
                        </a:rPr>
                        <a:t>1</a:t>
                      </a:r>
                    </a:p>
                  </a:txBody>
                  <a:tcPr marL="50800" marR="50800" marT="50800" marB="50800" anchor="ctr" horzOverflow="overflow"/>
                </a:tc>
                <a:tc>
                  <a:txBody>
                    <a:bodyPr/>
                    <a:lstStyle/>
                    <a:p>
                      <a:pPr algn="ctr" defTabSz="914400">
                        <a:tabLst>
                          <a:tab pos="1638300" algn="l"/>
                        </a:tabLst>
                        <a:defRPr>
                          <a:solidFill>
                            <a:srgbClr val="000000"/>
                          </a:solidFill>
                        </a:defRPr>
                      </a:pPr>
                      <a:r>
                        <a:rPr sz="3400">
                          <a:solidFill>
                            <a:schemeClr val="accent3">
                              <a:satOff val="18648"/>
                              <a:lumOff val="5971"/>
                            </a:schemeClr>
                          </a:solidFill>
                          <a:effectLst>
                            <a:outerShdw blurRad="38100" dist="63500" dir="5400000" rotWithShape="0">
                              <a:srgbClr val="000000">
                                <a:alpha val="48275"/>
                              </a:srgbClr>
                            </a:outerShdw>
                          </a:effectLst>
                          <a:latin typeface="+mn-lt"/>
                          <a:ea typeface="+mn-ea"/>
                          <a:cs typeface="+mn-cs"/>
                          <a:sym typeface="Optima"/>
                        </a:rPr>
                        <a:t>7.1%</a:t>
                      </a:r>
                    </a:p>
                  </a:txBody>
                  <a:tcPr marL="50800" marR="50800" marT="50800" marB="50800" anchor="ctr" horzOverflow="overflow">
                    <a:lnR w="0">
                      <a:miter lim="400000"/>
                    </a:lnR>
                  </a:tcPr>
                </a:tc>
                <a:extLst>
                  <a:ext uri="{0D108BD9-81ED-4DB2-BD59-A6C34878D82A}">
                    <a16:rowId xmlns:a16="http://schemas.microsoft.com/office/drawing/2014/main" val="10001"/>
                  </a:ext>
                </a:extLst>
              </a:tr>
              <a:tr h="1822782">
                <a:tc>
                  <a:txBody>
                    <a:bodyPr/>
                    <a:lstStyle/>
                    <a:p>
                      <a:pPr algn="ctr" defTabSz="914400">
                        <a:tabLst>
                          <a:tab pos="1638300" algn="l"/>
                        </a:tabLst>
                        <a:defRPr sz="3400">
                          <a:effectLst>
                            <a:outerShdw blurRad="38100" dist="63500" dir="5400000" rotWithShape="0">
                              <a:srgbClr val="000000">
                                <a:alpha val="48275"/>
                              </a:srgbClr>
                            </a:outerShdw>
                          </a:effectLst>
                          <a:latin typeface="+mn-lt"/>
                          <a:ea typeface="+mn-ea"/>
                          <a:cs typeface="+mn-cs"/>
                          <a:sym typeface="Optima"/>
                        </a:defRPr>
                      </a:pPr>
                      <a:r>
                        <a:rPr>
                          <a:solidFill>
                            <a:schemeClr val="accent3">
                              <a:satOff val="18648"/>
                              <a:lumOff val="5971"/>
                            </a:schemeClr>
                          </a:solidFill>
                        </a:rPr>
                        <a:t>Microsoft</a:t>
                      </a:r>
                      <a:r>
                        <a:t> Store for Windows and Xbox</a:t>
                      </a:r>
                    </a:p>
                  </a:txBody>
                  <a:tcPr marL="50800" marR="50800" marT="50800" marB="50800" anchor="ctr" horzOverflow="overflow">
                    <a:lnL w="0">
                      <a:miter lim="400000"/>
                    </a:lnL>
                  </a:tcPr>
                </a:tc>
                <a:tc>
                  <a:txBody>
                    <a:bodyPr/>
                    <a:lstStyle/>
                    <a:p>
                      <a:pPr algn="ctr" defTabSz="914400">
                        <a:tabLst>
                          <a:tab pos="1638300" algn="l"/>
                        </a:tabLst>
                        <a:defRPr>
                          <a:solidFill>
                            <a:srgbClr val="000000"/>
                          </a:solidFill>
                        </a:defRPr>
                      </a:pPr>
                      <a:r>
                        <a:rPr sz="3400">
                          <a:solidFill>
                            <a:srgbClr val="FFFFFF"/>
                          </a:solidFill>
                          <a:effectLst>
                            <a:outerShdw blurRad="38100" dist="63500" dir="5400000" rotWithShape="0">
                              <a:srgbClr val="000000">
                                <a:alpha val="48275"/>
                              </a:srgbClr>
                            </a:outerShdw>
                          </a:effectLst>
                          <a:latin typeface="+mn-lt"/>
                          <a:ea typeface="+mn-ea"/>
                          <a:cs typeface="+mn-cs"/>
                          <a:sym typeface="Optima"/>
                        </a:rPr>
                        <a:t>55</a:t>
                      </a:r>
                    </a:p>
                  </a:txBody>
                  <a:tcPr marL="50800" marR="50800" marT="50800" marB="50800" anchor="ctr" horzOverflow="overflow"/>
                </a:tc>
                <a:tc>
                  <a:txBody>
                    <a:bodyPr/>
                    <a:lstStyle/>
                    <a:p>
                      <a:pPr algn="ctr" defTabSz="914400">
                        <a:tabLst>
                          <a:tab pos="1638300" algn="l"/>
                        </a:tabLst>
                        <a:defRPr>
                          <a:solidFill>
                            <a:srgbClr val="000000"/>
                          </a:solidFill>
                        </a:defRPr>
                      </a:pPr>
                      <a:r>
                        <a:rPr sz="3400">
                          <a:solidFill>
                            <a:srgbClr val="FFFFFF"/>
                          </a:solidFill>
                          <a:effectLst>
                            <a:outerShdw blurRad="38100" dist="63500" dir="5400000" rotWithShape="0">
                              <a:srgbClr val="000000">
                                <a:alpha val="48275"/>
                              </a:srgbClr>
                            </a:outerShdw>
                          </a:effectLst>
                          <a:latin typeface="+mn-lt"/>
                          <a:ea typeface="+mn-ea"/>
                          <a:cs typeface="+mn-cs"/>
                          <a:sym typeface="Optima"/>
                        </a:rPr>
                        <a:t>49</a:t>
                      </a:r>
                    </a:p>
                  </a:txBody>
                  <a:tcPr marL="50800" marR="50800" marT="50800" marB="50800" anchor="ctr" horzOverflow="overflow"/>
                </a:tc>
                <a:tc>
                  <a:txBody>
                    <a:bodyPr/>
                    <a:lstStyle/>
                    <a:p>
                      <a:pPr algn="ctr" defTabSz="914400">
                        <a:tabLst>
                          <a:tab pos="1638300" algn="l"/>
                        </a:tabLst>
                        <a:defRPr>
                          <a:solidFill>
                            <a:srgbClr val="000000"/>
                          </a:solidFill>
                        </a:defRPr>
                      </a:pPr>
                      <a:r>
                        <a:rPr sz="3400">
                          <a:solidFill>
                            <a:schemeClr val="accent3">
                              <a:satOff val="18648"/>
                              <a:lumOff val="5971"/>
                            </a:schemeClr>
                          </a:solidFill>
                          <a:effectLst>
                            <a:outerShdw blurRad="38100" dist="63500" dir="5400000" rotWithShape="0">
                              <a:srgbClr val="000000">
                                <a:alpha val="48275"/>
                              </a:srgbClr>
                            </a:outerShdw>
                          </a:effectLst>
                          <a:latin typeface="+mn-lt"/>
                          <a:ea typeface="+mn-ea"/>
                          <a:cs typeface="+mn-cs"/>
                          <a:sym typeface="Optima"/>
                        </a:rPr>
                        <a:t>89.1%</a:t>
                      </a:r>
                    </a:p>
                  </a:txBody>
                  <a:tcPr marL="50800" marR="50800" marT="50800" marB="50800" anchor="ctr" horzOverflow="overflow">
                    <a:lnR w="0">
                      <a:miter lim="400000"/>
                    </a:lnR>
                  </a:tcPr>
                </a:tc>
                <a:extLst>
                  <a:ext uri="{0D108BD9-81ED-4DB2-BD59-A6C34878D82A}">
                    <a16:rowId xmlns:a16="http://schemas.microsoft.com/office/drawing/2014/main" val="10002"/>
                  </a:ext>
                </a:extLst>
              </a:tr>
              <a:tr h="1822782">
                <a:tc>
                  <a:txBody>
                    <a:bodyPr/>
                    <a:lstStyle/>
                    <a:p>
                      <a:pPr algn="ctr" defTabSz="914400">
                        <a:tabLst>
                          <a:tab pos="1638300" algn="l"/>
                        </a:tabLst>
                        <a:defRPr sz="3400">
                          <a:effectLst>
                            <a:outerShdw blurRad="38100" dist="63500" dir="5400000" rotWithShape="0">
                              <a:srgbClr val="000000">
                                <a:alpha val="48275"/>
                              </a:srgbClr>
                            </a:outerShdw>
                          </a:effectLst>
                          <a:latin typeface="+mn-lt"/>
                          <a:ea typeface="+mn-ea"/>
                          <a:cs typeface="+mn-cs"/>
                          <a:sym typeface="Optima"/>
                        </a:defRPr>
                      </a:pPr>
                      <a:r>
                        <a:rPr>
                          <a:solidFill>
                            <a:schemeClr val="accent3">
                              <a:satOff val="18648"/>
                              <a:lumOff val="5971"/>
                            </a:schemeClr>
                          </a:solidFill>
                        </a:rPr>
                        <a:t>Nintendo</a:t>
                      </a:r>
                      <a:r>
                        <a:t> eShop</a:t>
                      </a:r>
                    </a:p>
                  </a:txBody>
                  <a:tcPr marL="50800" marR="50800" marT="50800" marB="50800" anchor="ctr" horzOverflow="overflow">
                    <a:lnL w="0">
                      <a:miter lim="400000"/>
                    </a:lnL>
                  </a:tcPr>
                </a:tc>
                <a:tc>
                  <a:txBody>
                    <a:bodyPr/>
                    <a:lstStyle/>
                    <a:p>
                      <a:pPr algn="ctr" defTabSz="914400">
                        <a:tabLst>
                          <a:tab pos="1638300" algn="l"/>
                        </a:tabLst>
                        <a:defRPr>
                          <a:solidFill>
                            <a:srgbClr val="000000"/>
                          </a:solidFill>
                        </a:defRPr>
                      </a:pPr>
                      <a:r>
                        <a:rPr sz="3400">
                          <a:solidFill>
                            <a:srgbClr val="FFFFFF"/>
                          </a:solidFill>
                          <a:effectLst>
                            <a:outerShdw blurRad="38100" dist="63500" dir="5400000" rotWithShape="0">
                              <a:srgbClr val="000000">
                                <a:alpha val="48275"/>
                              </a:srgbClr>
                            </a:outerShdw>
                          </a:effectLst>
                          <a:latin typeface="+mn-lt"/>
                          <a:ea typeface="+mn-ea"/>
                          <a:cs typeface="+mn-cs"/>
                          <a:sym typeface="Optima"/>
                        </a:rPr>
                        <a:t>24</a:t>
                      </a:r>
                    </a:p>
                  </a:txBody>
                  <a:tcPr marL="50800" marR="50800" marT="50800" marB="50800" anchor="ctr" horzOverflow="overflow"/>
                </a:tc>
                <a:tc>
                  <a:txBody>
                    <a:bodyPr/>
                    <a:lstStyle/>
                    <a:p>
                      <a:pPr algn="ctr" defTabSz="914400">
                        <a:tabLst>
                          <a:tab pos="1638300" algn="l"/>
                        </a:tabLst>
                        <a:defRPr>
                          <a:solidFill>
                            <a:srgbClr val="000000"/>
                          </a:solidFill>
                        </a:defRPr>
                      </a:pPr>
                      <a:r>
                        <a:rPr sz="3400">
                          <a:solidFill>
                            <a:srgbClr val="FFFFFF"/>
                          </a:solidFill>
                          <a:effectLst>
                            <a:outerShdw blurRad="38100" dist="63500" dir="5400000" rotWithShape="0">
                              <a:srgbClr val="000000">
                                <a:alpha val="48275"/>
                              </a:srgbClr>
                            </a:outerShdw>
                          </a:effectLst>
                          <a:latin typeface="+mn-lt"/>
                          <a:ea typeface="+mn-ea"/>
                          <a:cs typeface="+mn-cs"/>
                          <a:sym typeface="Optima"/>
                        </a:rPr>
                        <a:t>13</a:t>
                      </a:r>
                    </a:p>
                  </a:txBody>
                  <a:tcPr marL="50800" marR="50800" marT="50800" marB="50800" anchor="ctr" horzOverflow="overflow"/>
                </a:tc>
                <a:tc>
                  <a:txBody>
                    <a:bodyPr/>
                    <a:lstStyle/>
                    <a:p>
                      <a:pPr algn="ctr" defTabSz="914400">
                        <a:tabLst>
                          <a:tab pos="1638300" algn="l"/>
                        </a:tabLst>
                        <a:defRPr>
                          <a:solidFill>
                            <a:srgbClr val="000000"/>
                          </a:solidFill>
                        </a:defRPr>
                      </a:pPr>
                      <a:r>
                        <a:rPr sz="3400">
                          <a:solidFill>
                            <a:schemeClr val="accent3">
                              <a:satOff val="18648"/>
                              <a:lumOff val="5971"/>
                            </a:schemeClr>
                          </a:solidFill>
                          <a:effectLst>
                            <a:outerShdw blurRad="38100" dist="63500" dir="5400000" rotWithShape="0">
                              <a:srgbClr val="000000">
                                <a:alpha val="48275"/>
                              </a:srgbClr>
                            </a:outerShdw>
                          </a:effectLst>
                          <a:latin typeface="+mn-lt"/>
                          <a:ea typeface="+mn-ea"/>
                          <a:cs typeface="+mn-cs"/>
                          <a:sym typeface="Optima"/>
                        </a:rPr>
                        <a:t>54.2%</a:t>
                      </a:r>
                    </a:p>
                  </a:txBody>
                  <a:tcPr marL="50800" marR="50800" marT="50800" marB="50800" anchor="ctr" horzOverflow="overflow">
                    <a:lnR w="0">
                      <a:miter lim="400000"/>
                    </a:lnR>
                  </a:tcPr>
                </a:tc>
                <a:extLst>
                  <a:ext uri="{0D108BD9-81ED-4DB2-BD59-A6C34878D82A}">
                    <a16:rowId xmlns:a16="http://schemas.microsoft.com/office/drawing/2014/main" val="10003"/>
                  </a:ext>
                </a:extLst>
              </a:tr>
              <a:tr h="1822782">
                <a:tc>
                  <a:txBody>
                    <a:bodyPr/>
                    <a:lstStyle/>
                    <a:p>
                      <a:pPr algn="ctr" defTabSz="914400">
                        <a:tabLst>
                          <a:tab pos="1638300" algn="l"/>
                        </a:tabLst>
                        <a:defRPr sz="3400">
                          <a:effectLst>
                            <a:outerShdw blurRad="38100" dist="63500" dir="5400000" rotWithShape="0">
                              <a:srgbClr val="000000">
                                <a:alpha val="48275"/>
                              </a:srgbClr>
                            </a:outerShdw>
                          </a:effectLst>
                          <a:latin typeface="+mn-lt"/>
                          <a:ea typeface="+mn-ea"/>
                          <a:cs typeface="+mn-cs"/>
                          <a:sym typeface="Optima"/>
                        </a:defRPr>
                      </a:pPr>
                      <a:r>
                        <a:rPr>
                          <a:solidFill>
                            <a:schemeClr val="accent3">
                              <a:satOff val="18648"/>
                              <a:lumOff val="5971"/>
                            </a:schemeClr>
                          </a:solidFill>
                        </a:rPr>
                        <a:t>PlayStation</a:t>
                      </a:r>
                      <a:r>
                        <a:t> Store</a:t>
                      </a:r>
                    </a:p>
                  </a:txBody>
                  <a:tcPr marL="50800" marR="50800" marT="50800" marB="50800" anchor="ctr" horzOverflow="overflow">
                    <a:lnL w="0">
                      <a:miter lim="400000"/>
                    </a:lnL>
                    <a:lnB w="0">
                      <a:miter lim="400000"/>
                    </a:lnB>
                  </a:tcPr>
                </a:tc>
                <a:tc>
                  <a:txBody>
                    <a:bodyPr/>
                    <a:lstStyle/>
                    <a:p>
                      <a:pPr algn="ctr" defTabSz="914400">
                        <a:tabLst>
                          <a:tab pos="1638300" algn="l"/>
                        </a:tabLst>
                        <a:defRPr>
                          <a:solidFill>
                            <a:srgbClr val="000000"/>
                          </a:solidFill>
                        </a:defRPr>
                      </a:pPr>
                      <a:r>
                        <a:rPr sz="3400">
                          <a:solidFill>
                            <a:srgbClr val="FFFFFF"/>
                          </a:solidFill>
                          <a:effectLst>
                            <a:outerShdw blurRad="38100" dist="63500" dir="5400000" rotWithShape="0">
                              <a:srgbClr val="000000">
                                <a:alpha val="48275"/>
                              </a:srgbClr>
                            </a:outerShdw>
                          </a:effectLst>
                          <a:latin typeface="+mn-lt"/>
                          <a:ea typeface="+mn-ea"/>
                          <a:cs typeface="+mn-cs"/>
                          <a:sym typeface="Optima"/>
                        </a:rPr>
                        <a:t>37</a:t>
                      </a:r>
                    </a:p>
                  </a:txBody>
                  <a:tcPr marL="50800" marR="50800" marT="50800" marB="50800" anchor="ctr" horzOverflow="overflow">
                    <a:lnB w="0">
                      <a:miter lim="400000"/>
                    </a:lnB>
                  </a:tcPr>
                </a:tc>
                <a:tc>
                  <a:txBody>
                    <a:bodyPr/>
                    <a:lstStyle/>
                    <a:p>
                      <a:pPr algn="ctr" defTabSz="914400">
                        <a:tabLst>
                          <a:tab pos="1638300" algn="l"/>
                        </a:tabLst>
                        <a:defRPr>
                          <a:solidFill>
                            <a:srgbClr val="000000"/>
                          </a:solidFill>
                        </a:defRPr>
                      </a:pPr>
                      <a:r>
                        <a:rPr sz="3400">
                          <a:solidFill>
                            <a:srgbClr val="FFFFFF"/>
                          </a:solidFill>
                          <a:effectLst>
                            <a:outerShdw blurRad="38100" dist="63500" dir="5400000" rotWithShape="0">
                              <a:srgbClr val="000000">
                                <a:alpha val="48275"/>
                              </a:srgbClr>
                            </a:outerShdw>
                          </a:effectLst>
                          <a:latin typeface="+mn-lt"/>
                          <a:ea typeface="+mn-ea"/>
                          <a:cs typeface="+mn-cs"/>
                          <a:sym typeface="Optima"/>
                        </a:rPr>
                        <a:t>26</a:t>
                      </a:r>
                    </a:p>
                  </a:txBody>
                  <a:tcPr marL="50800" marR="50800" marT="50800" marB="50800" anchor="ctr" horzOverflow="overflow">
                    <a:lnB w="0">
                      <a:miter lim="400000"/>
                    </a:lnB>
                  </a:tcPr>
                </a:tc>
                <a:tc>
                  <a:txBody>
                    <a:bodyPr/>
                    <a:lstStyle/>
                    <a:p>
                      <a:pPr algn="ctr" defTabSz="914400">
                        <a:tabLst>
                          <a:tab pos="1638300" algn="l"/>
                        </a:tabLst>
                        <a:defRPr>
                          <a:solidFill>
                            <a:srgbClr val="000000"/>
                          </a:solidFill>
                        </a:defRPr>
                      </a:pPr>
                      <a:r>
                        <a:rPr sz="3400">
                          <a:solidFill>
                            <a:schemeClr val="accent3">
                              <a:satOff val="18648"/>
                              <a:lumOff val="5971"/>
                            </a:schemeClr>
                          </a:solidFill>
                          <a:effectLst>
                            <a:outerShdw blurRad="38100" dist="63500" dir="5400000" rotWithShape="0">
                              <a:srgbClr val="000000">
                                <a:alpha val="48275"/>
                              </a:srgbClr>
                            </a:outerShdw>
                          </a:effectLst>
                          <a:latin typeface="+mn-lt"/>
                          <a:ea typeface="+mn-ea"/>
                          <a:cs typeface="+mn-cs"/>
                          <a:sym typeface="Optima"/>
                        </a:rPr>
                        <a:t>70.3%</a:t>
                      </a:r>
                    </a:p>
                  </a:txBody>
                  <a:tcPr marL="50800" marR="50800" marT="50800" marB="50800" anchor="ctr" horzOverflow="overflow">
                    <a:lnR w="0">
                      <a:miter lim="400000"/>
                    </a:lnR>
                    <a:lnB w="0">
                      <a:miter lim="400000"/>
                    </a:lnB>
                  </a:tcPr>
                </a:tc>
                <a:extLst>
                  <a:ext uri="{0D108BD9-81ED-4DB2-BD59-A6C34878D82A}">
                    <a16:rowId xmlns:a16="http://schemas.microsoft.com/office/drawing/2014/main" val="10004"/>
                  </a:ext>
                </a:extLst>
              </a:tr>
            </a:tbl>
          </a:graphicData>
        </a:graphic>
      </p:graphicFrame>
      <p:sp>
        <p:nvSpPr>
          <p:cNvPr id="293" name="🤡"/>
          <p:cNvSpPr txBox="1"/>
          <p:nvPr/>
        </p:nvSpPr>
        <p:spPr>
          <a:xfrm>
            <a:off x="20886408" y="5783456"/>
            <a:ext cx="952501" cy="1206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spcBef>
                <a:spcPts val="5100"/>
              </a:spcBef>
              <a:defRPr sz="6600">
                <a:latin typeface="+mn-lt"/>
                <a:ea typeface="+mn-ea"/>
                <a:cs typeface="+mn-cs"/>
                <a:sym typeface="Optima"/>
              </a:defRPr>
            </a:lvl1pPr>
          </a:lstStyle>
          <a:p>
            <a:pPr>
              <a:defRPr sz="20000"/>
            </a:pPr>
            <a:r>
              <a:rPr sz="6600"/>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1"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 name="IGP-IRI2-1024x750.jpeg" descr="IGP-IRI2-1024x750.jpeg"/>
          <p:cNvPicPr>
            <a:picLocks noGrp="1"/>
          </p:cNvPicPr>
          <p:nvPr>
            <p:ph type="pic" idx="21"/>
          </p:nvPr>
        </p:nvPicPr>
        <p:blipFill>
          <a:blip r:embed="rId3"/>
          <a:stretch>
            <a:fillRect/>
          </a:stretch>
        </p:blipFill>
        <p:spPr>
          <a:xfrm>
            <a:off x="13699154" y="3070632"/>
            <a:ext cx="8466494" cy="6335896"/>
          </a:xfrm>
          <a:prstGeom prst="rect">
            <a:avLst/>
          </a:prstGeom>
        </p:spPr>
      </p:pic>
      <p:sp>
        <p:nvSpPr>
          <p:cNvPr id="296" name="The ESRB/PEGI does not work…?"/>
          <p:cNvSpPr txBox="1">
            <a:spLocks noGrp="1"/>
          </p:cNvSpPr>
          <p:nvPr>
            <p:ph type="title"/>
          </p:nvPr>
        </p:nvSpPr>
        <p:spPr>
          <a:prstGeom prst="rect">
            <a:avLst/>
          </a:prstGeom>
        </p:spPr>
        <p:txBody>
          <a:bodyPr/>
          <a:lstStyle/>
          <a:p>
            <a:r>
              <a:t>The ESRB/PEGI does not work…?</a:t>
            </a:r>
          </a:p>
        </p:txBody>
      </p:sp>
      <p:sp>
        <p:nvSpPr>
          <p:cNvPr id="297" name="Under experimental conditions, “consumers do not appear to understand the ESRB/PEGI loot box warning.”…"/>
          <p:cNvSpPr txBox="1">
            <a:spLocks noGrp="1"/>
          </p:cNvSpPr>
          <p:nvPr>
            <p:ph type="body" sz="half" idx="1"/>
          </p:nvPr>
        </p:nvSpPr>
        <p:spPr>
          <a:xfrm>
            <a:off x="1085234" y="3898900"/>
            <a:ext cx="10783532" cy="9150167"/>
          </a:xfrm>
          <a:prstGeom prst="rect">
            <a:avLst/>
          </a:prstGeom>
        </p:spPr>
        <p:txBody>
          <a:bodyPr/>
          <a:lstStyle/>
          <a:p>
            <a:pPr>
              <a:buBlip>
                <a:blip r:embed="rId4"/>
              </a:buBlip>
            </a:pPr>
            <a:r>
              <a:t>Under experimental conditions, “consumers </a:t>
            </a:r>
            <a:r>
              <a:rPr>
                <a:solidFill>
                  <a:schemeClr val="accent3">
                    <a:satOff val="18648"/>
                    <a:lumOff val="5971"/>
                  </a:schemeClr>
                </a:solidFill>
              </a:rPr>
              <a:t>do not appear to understand</a:t>
            </a:r>
            <a:r>
              <a:t> the ESRB/PEGI loot box warning.”</a:t>
            </a:r>
          </a:p>
          <a:p>
            <a:pPr>
              <a:buBlip>
                <a:blip r:embed="rId4"/>
              </a:buBlip>
            </a:pPr>
            <a:r>
              <a:t>— Garrett, Drummond, Lowe-Calverley, &amp; Sauer (</a:t>
            </a:r>
            <a:r>
              <a:rPr u="sng">
                <a:solidFill>
                  <a:schemeClr val="accent1">
                    <a:hueOff val="-37249"/>
                    <a:satOff val="-2150"/>
                    <a:lumOff val="12811"/>
                  </a:schemeClr>
                </a:solidFill>
                <a:hlinkClick r:id="rId5"/>
              </a:rPr>
              <a:t>https://doi.org/10.1016/j.chb.2022.107534</a:t>
            </a:r>
            <a:r>
              <a:t>)</a:t>
            </a:r>
          </a:p>
        </p:txBody>
      </p:sp>
      <p:sp>
        <p:nvSpPr>
          <p:cNvPr id="298" name="© ESRB"/>
          <p:cNvSpPr txBox="1"/>
          <p:nvPr/>
        </p:nvSpPr>
        <p:spPr>
          <a:xfrm>
            <a:off x="22297973" y="8730141"/>
            <a:ext cx="1352551" cy="56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ESRB</a:t>
            </a:r>
          </a:p>
        </p:txBody>
      </p:sp>
      <p:grpSp>
        <p:nvGrpSpPr>
          <p:cNvPr id="301" name="IGP-PRI example.png"/>
          <p:cNvGrpSpPr/>
          <p:nvPr/>
        </p:nvGrpSpPr>
        <p:grpSpPr>
          <a:xfrm>
            <a:off x="12540634" y="9744549"/>
            <a:ext cx="10783532" cy="3431596"/>
            <a:chOff x="0" y="0"/>
            <a:chExt cx="10783530" cy="3431594"/>
          </a:xfrm>
        </p:grpSpPr>
        <p:pic>
          <p:nvPicPr>
            <p:cNvPr id="300" name="IGP-PRI example.png" descr="IGP-PRI example.png"/>
            <p:cNvPicPr>
              <a:picLocks noChangeAspect="1"/>
            </p:cNvPicPr>
            <p:nvPr/>
          </p:nvPicPr>
          <p:blipFill>
            <a:blip r:embed="rId6"/>
            <a:srcRect t="677" b="677"/>
            <a:stretch>
              <a:fillRect/>
            </a:stretch>
          </p:blipFill>
          <p:spPr>
            <a:xfrm>
              <a:off x="190500" y="190500"/>
              <a:ext cx="10402531" cy="3025195"/>
            </a:xfrm>
            <a:prstGeom prst="rect">
              <a:avLst/>
            </a:prstGeom>
            <a:ln>
              <a:noFill/>
            </a:ln>
            <a:effectLst/>
          </p:spPr>
        </p:pic>
        <p:pic>
          <p:nvPicPr>
            <p:cNvPr id="299" name="IGP-PRI example.png" descr="IGP-PRI example.png"/>
            <p:cNvPicPr>
              <a:picLocks/>
            </p:cNvPicPr>
            <p:nvPr/>
          </p:nvPicPr>
          <p:blipFill>
            <a:blip r:embed="rId7"/>
            <a:stretch>
              <a:fillRect/>
            </a:stretch>
          </p:blipFill>
          <p:spPr>
            <a:xfrm>
              <a:off x="-1" y="0"/>
              <a:ext cx="10783532" cy="3431595"/>
            </a:xfrm>
            <a:prstGeom prst="rect">
              <a:avLst/>
            </a:prstGeom>
            <a:effectLst/>
          </p:spPr>
        </p:pic>
      </p:grpSp>
      <p:sp>
        <p:nvSpPr>
          <p:cNvPr id="302" name="© PEGI"/>
          <p:cNvSpPr txBox="1"/>
          <p:nvPr/>
        </p:nvSpPr>
        <p:spPr>
          <a:xfrm>
            <a:off x="22318928" y="9344137"/>
            <a:ext cx="1310641" cy="561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latin typeface="+mn-lt"/>
                <a:ea typeface="+mn-ea"/>
                <a:cs typeface="+mn-cs"/>
                <a:sym typeface="Optima"/>
              </a:defRPr>
            </a:lvl1pPr>
          </a:lstStyle>
          <a:p>
            <a:r>
              <a:t>© PEGI</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Industry self-regulation = meh…"/>
          <p:cNvSpPr txBox="1">
            <a:spLocks noGrp="1"/>
          </p:cNvSpPr>
          <p:nvPr>
            <p:ph type="title"/>
          </p:nvPr>
        </p:nvSpPr>
        <p:spPr>
          <a:prstGeom prst="rect">
            <a:avLst/>
          </a:prstGeom>
        </p:spPr>
        <p:txBody>
          <a:bodyPr/>
          <a:lstStyle/>
          <a:p>
            <a:r>
              <a:t>Industry self-regulation = meh…</a:t>
            </a:r>
          </a:p>
        </p:txBody>
      </p:sp>
      <p:sp>
        <p:nvSpPr>
          <p:cNvPr id="307" name="Consumers cannot trust either industry self-regulatory (i) probability disclosures or (ii) loot box presence warnings.…"/>
          <p:cNvSpPr txBox="1">
            <a:spLocks noGrp="1"/>
          </p:cNvSpPr>
          <p:nvPr>
            <p:ph type="body" idx="1"/>
          </p:nvPr>
        </p:nvSpPr>
        <p:spPr>
          <a:prstGeom prst="rect">
            <a:avLst/>
          </a:prstGeom>
        </p:spPr>
        <p:txBody>
          <a:bodyPr/>
          <a:lstStyle/>
          <a:p>
            <a:pPr>
              <a:buBlip>
                <a:blip r:embed="rId2"/>
              </a:buBlip>
            </a:pPr>
            <a:r>
              <a:t>Consumers </a:t>
            </a:r>
            <a:r>
              <a:rPr>
                <a:solidFill>
                  <a:schemeClr val="accent3">
                    <a:satOff val="18648"/>
                    <a:lumOff val="5971"/>
                  </a:schemeClr>
                </a:solidFill>
              </a:rPr>
              <a:t>cannot trust</a:t>
            </a:r>
            <a:r>
              <a:t> either industry self-regulatory (i) probability disclosures or (ii) loot box presence warnings.</a:t>
            </a:r>
          </a:p>
          <a:p>
            <a:pPr>
              <a:buBlip>
                <a:blip r:embed="rId2"/>
              </a:buBlip>
            </a:pPr>
            <a:r>
              <a:t>Industry self-regulation</a:t>
            </a:r>
            <a:r>
              <a:rPr>
                <a:solidFill>
                  <a:schemeClr val="accent5">
                    <a:hueOff val="-444211"/>
                    <a:satOff val="-14915"/>
                    <a:lumOff val="22857"/>
                  </a:schemeClr>
                </a:solidFill>
              </a:rPr>
              <a:t> </a:t>
            </a:r>
            <a:r>
              <a:rPr>
                <a:solidFill>
                  <a:schemeClr val="accent3">
                    <a:satOff val="18648"/>
                    <a:lumOff val="5971"/>
                  </a:schemeClr>
                </a:solidFill>
              </a:rPr>
              <a:t>must not be assumed</a:t>
            </a:r>
            <a:r>
              <a:t> to ‘work’ effectively.</a:t>
            </a:r>
          </a:p>
          <a:p>
            <a:pPr>
              <a:buBlip>
                <a:blip r:embed="rId2"/>
              </a:buBlip>
            </a:pPr>
            <a:r>
              <a:rPr>
                <a:solidFill>
                  <a:schemeClr val="accent3">
                    <a:satOff val="18648"/>
                    <a:lumOff val="5971"/>
                  </a:schemeClr>
                </a:solidFill>
              </a:rPr>
              <a:t>We</a:t>
            </a:r>
            <a:r>
              <a:t> need to critically think about and plan to assess the efficacy of industry promises, given the </a:t>
            </a:r>
            <a:r>
              <a:rPr>
                <a:solidFill>
                  <a:schemeClr val="accent3">
                    <a:satOff val="18648"/>
                    <a:lumOff val="5971"/>
                  </a:schemeClr>
                </a:solidFill>
              </a:rPr>
              <a:t>conflicts of interest</a:t>
            </a:r>
            <a:r>
              <a:t>.</a:t>
            </a:r>
          </a:p>
          <a:p>
            <a:pPr>
              <a:buBlip>
                <a:blip r:embed="rId2"/>
              </a:buBlip>
            </a:pPr>
            <a:r>
              <a:t>‘We’ = researchers, policymakers, regulators, and non-industry stakeholders</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Thanks for listening! Questions?"/>
          <p:cNvSpPr txBox="1">
            <a:spLocks noGrp="1"/>
          </p:cNvSpPr>
          <p:nvPr>
            <p:ph type="title"/>
          </p:nvPr>
        </p:nvSpPr>
        <p:spPr>
          <a:prstGeom prst="rect">
            <a:avLst/>
          </a:prstGeom>
        </p:spPr>
        <p:txBody>
          <a:bodyPr/>
          <a:lstStyle/>
          <a:p>
            <a:r>
              <a:t>Thanks for listening! Questions?</a:t>
            </a:r>
          </a:p>
        </p:txBody>
      </p:sp>
      <p:sp>
        <p:nvSpPr>
          <p:cNvPr id="310" name="Full paper published at Royal Society Open Science and all underlying data are publicly available: https://doi.org/10.1098/rsos.230270.…"/>
          <p:cNvSpPr txBox="1">
            <a:spLocks noGrp="1"/>
          </p:cNvSpPr>
          <p:nvPr>
            <p:ph type="body" idx="1"/>
          </p:nvPr>
        </p:nvSpPr>
        <p:spPr>
          <a:xfrm>
            <a:off x="1473200" y="3898900"/>
            <a:ext cx="21437600" cy="8683201"/>
          </a:xfrm>
          <a:prstGeom prst="rect">
            <a:avLst/>
          </a:prstGeom>
        </p:spPr>
        <p:txBody>
          <a:bodyPr/>
          <a:lstStyle/>
          <a:p>
            <a:pPr>
              <a:buBlip>
                <a:blip r:embed="rId3"/>
              </a:buBlip>
            </a:pPr>
            <a:r>
              <a:t>Full paper published at </a:t>
            </a:r>
            <a:r>
              <a:rPr i="1"/>
              <a:t>Royal Society Open Science</a:t>
            </a:r>
            <a:r>
              <a:t> and all underlying data are publicly available: </a:t>
            </a:r>
            <a:r>
              <a:rPr u="sng">
                <a:solidFill>
                  <a:schemeClr val="accent1">
                    <a:hueOff val="-37249"/>
                    <a:satOff val="-2150"/>
                    <a:lumOff val="12811"/>
                  </a:schemeClr>
                </a:solidFill>
                <a:hlinkClick r:id="rId4"/>
              </a:rPr>
              <a:t>https://doi.org/10.1098/rsos.230270</a:t>
            </a:r>
            <a:r>
              <a:t>.</a:t>
            </a:r>
          </a:p>
          <a:p>
            <a:pPr>
              <a:buBlip>
                <a:blip r:embed="rId3"/>
              </a:buBlip>
            </a:pPr>
            <a:r>
              <a:t>Email: </a:t>
            </a:r>
            <a:r>
              <a:rPr u="sng">
                <a:solidFill>
                  <a:schemeClr val="accent1">
                    <a:hueOff val="-37249"/>
                    <a:satOff val="-2150"/>
                    <a:lumOff val="12811"/>
                  </a:schemeClr>
                </a:solidFill>
                <a:hlinkClick r:id="rId5"/>
              </a:rPr>
              <a:t>lexi@itu.dk</a:t>
            </a:r>
          </a:p>
          <a:p>
            <a:pPr>
              <a:buBlip>
                <a:blip r:embed="rId3"/>
              </a:buBlip>
            </a:pPr>
            <a:r>
              <a:t>Twitter: </a:t>
            </a:r>
            <a:r>
              <a:rPr u="sng">
                <a:solidFill>
                  <a:schemeClr val="accent1">
                    <a:hueOff val="-37249"/>
                    <a:satOff val="-2150"/>
                    <a:lumOff val="12811"/>
                  </a:schemeClr>
                </a:solidFill>
                <a:hlinkClick r:id="rId6"/>
              </a:rPr>
              <a:t>@LeonXiaoY</a:t>
            </a:r>
          </a:p>
          <a:p>
            <a:pPr>
              <a:buBlip>
                <a:blip r:embed="rId3"/>
              </a:buBlip>
            </a:pPr>
            <a:r>
              <a:t>LinkedIn: </a:t>
            </a:r>
            <a:r>
              <a:rPr u="sng">
                <a:solidFill>
                  <a:schemeClr val="accent1">
                    <a:hueOff val="-37249"/>
                    <a:satOff val="-2150"/>
                    <a:lumOff val="12811"/>
                  </a:schemeClr>
                </a:solidFill>
                <a:hlinkClick r:id="rId7"/>
              </a:rPr>
              <a:t>https://www.linkedin.com/in/leon-xiao/</a:t>
            </a:r>
          </a:p>
          <a:p>
            <a:pPr>
              <a:buBlip>
                <a:blip r:embed="rId3"/>
              </a:buBlip>
            </a:pPr>
            <a:r>
              <a:t>Website: </a:t>
            </a:r>
            <a:r>
              <a:rPr u="sng">
                <a:solidFill>
                  <a:schemeClr val="accent1">
                    <a:hueOff val="-37249"/>
                    <a:satOff val="-2150"/>
                    <a:lumOff val="12811"/>
                  </a:schemeClr>
                </a:solidFill>
                <a:hlinkClick r:id="rId8"/>
              </a:rPr>
              <a:t>https://sites.google.com/view/leon-xiao/</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Industrial">
  <a:themeElements>
    <a:clrScheme name="Industrial">
      <a:dk1>
        <a:srgbClr val="BC00FF"/>
      </a:dk1>
      <a:lt1>
        <a:srgbClr val="FFFFFF"/>
      </a:lt1>
      <a:dk2>
        <a:srgbClr val="53585F"/>
      </a:dk2>
      <a:lt2>
        <a:srgbClr val="DCDEE0"/>
      </a:lt2>
      <a:accent1>
        <a:srgbClr val="0073CF"/>
      </a:accent1>
      <a:accent2>
        <a:srgbClr val="1A941F"/>
      </a:accent2>
      <a:accent3>
        <a:srgbClr val="DCBD23"/>
      </a:accent3>
      <a:accent4>
        <a:srgbClr val="DE6A10"/>
      </a:accent4>
      <a:accent5>
        <a:srgbClr val="C82506"/>
      </a:accent5>
      <a:accent6>
        <a:srgbClr val="773F9B"/>
      </a:accent6>
      <a:hlink>
        <a:srgbClr val="0000FF"/>
      </a:hlink>
      <a:folHlink>
        <a:srgbClr val="FF00FF"/>
      </a:folHlink>
    </a:clrScheme>
    <a:fontScheme name="Industrial">
      <a:majorFont>
        <a:latin typeface="Optima"/>
        <a:ea typeface="Optima"/>
        <a:cs typeface="Optima"/>
      </a:majorFont>
      <a:minorFont>
        <a:latin typeface="Optima"/>
        <a:ea typeface="Optima"/>
        <a:cs typeface="Optima"/>
      </a:minorFont>
    </a:fontScheme>
    <a:fmtScheme name="Indust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Industrial">
  <a:themeElements>
    <a:clrScheme name="Industrial">
      <a:dk1>
        <a:srgbClr val="000000"/>
      </a:dk1>
      <a:lt1>
        <a:srgbClr val="FFFFFF"/>
      </a:lt1>
      <a:dk2>
        <a:srgbClr val="53585F"/>
      </a:dk2>
      <a:lt2>
        <a:srgbClr val="DCDEE0"/>
      </a:lt2>
      <a:accent1>
        <a:srgbClr val="0073CF"/>
      </a:accent1>
      <a:accent2>
        <a:srgbClr val="1A941F"/>
      </a:accent2>
      <a:accent3>
        <a:srgbClr val="DCBD23"/>
      </a:accent3>
      <a:accent4>
        <a:srgbClr val="DE6A10"/>
      </a:accent4>
      <a:accent5>
        <a:srgbClr val="C82506"/>
      </a:accent5>
      <a:accent6>
        <a:srgbClr val="773F9B"/>
      </a:accent6>
      <a:hlink>
        <a:srgbClr val="0000FF"/>
      </a:hlink>
      <a:folHlink>
        <a:srgbClr val="FF00FF"/>
      </a:folHlink>
    </a:clrScheme>
    <a:fontScheme name="Industrial">
      <a:majorFont>
        <a:latin typeface="Optima"/>
        <a:ea typeface="Optima"/>
        <a:cs typeface="Optima"/>
      </a:majorFont>
      <a:minorFont>
        <a:latin typeface="Optima"/>
        <a:ea typeface="Optima"/>
        <a:cs typeface="Optima"/>
      </a:minorFont>
    </a:fontScheme>
    <a:fmtScheme name="Indust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outerShdw blurRad="50800" dist="38100" dir="5400000" rotWithShape="0">
                <a:srgbClr val="000000"/>
              </a:outerShdw>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2229</Words>
  <Application>Microsoft Office PowerPoint</Application>
  <PresentationFormat>Custom</PresentationFormat>
  <Paragraphs>199</Paragraphs>
  <Slides>25</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Helvetica Neue</vt:lpstr>
      <vt:lpstr>Helvetica Neue Light</vt:lpstr>
      <vt:lpstr>Optima</vt:lpstr>
      <vt:lpstr>Times Roman</vt:lpstr>
      <vt:lpstr>Industrial</vt:lpstr>
      <vt:lpstr>Beneath the label: Unsatisfactory compliance with ESRB, PEGI, and IARC industry self-regulation requiring loot box presence warning labels by video game companies</vt:lpstr>
      <vt:lpstr>Conflict of interest</vt:lpstr>
      <vt:lpstr>What is a loot box?</vt:lpstr>
      <vt:lpstr>Prevalence of loot boxes</vt:lpstr>
      <vt:lpstr>UK’s current regulatory position</vt:lpstr>
      <vt:lpstr>PowerPoint Presentation</vt:lpstr>
      <vt:lpstr>The ESRB and PEGI</vt:lpstr>
      <vt:lpstr>ESRB’s and PEGI’s self-regulation</vt:lpstr>
      <vt:lpstr>How to find the label? (On the back…)</vt:lpstr>
      <vt:lpstr>Study 1: ESRB vs PEGI</vt:lpstr>
      <vt:lpstr>PowerPoint Presentation</vt:lpstr>
      <vt:lpstr>PowerPoint Presentation</vt:lpstr>
      <vt:lpstr>ESRB vs PEGI</vt:lpstr>
      <vt:lpstr>ESRB and PEGI rating inconsistencies</vt:lpstr>
      <vt:lpstr>PEGI enforcement actions</vt:lpstr>
      <vt:lpstr>IARC</vt:lpstr>
      <vt:lpstr>IARC</vt:lpstr>
      <vt:lpstr>IARC on the Google Play Store</vt:lpstr>
      <vt:lpstr>IARC on the Google Play Store</vt:lpstr>
      <vt:lpstr>IARC on the Google Play Store</vt:lpstr>
      <vt:lpstr>IARC on the Google Play Store</vt:lpstr>
      <vt:lpstr>IARC on other stores</vt:lpstr>
      <vt:lpstr>The ESRB/PEGI does not work…?</vt:lpstr>
      <vt:lpstr>Industry self-regulation = meh…</vt:lpstr>
      <vt:lpstr>Thanks for listening!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Beneath the label: Unsatisfactory compliance with ESRB, PEGI, and IARC industry self-regulation requiring loot box presence warning labels by video game companies</dc:title>
  <dc:creator>Steve Sharman</dc:creator>
  <cp:lastModifiedBy>Stephen Sharman</cp:lastModifiedBy>
  <cp:revision>1</cp:revision>
  <dcterms:modified xsi:type="dcterms:W3CDTF">2023-09-25T13:50:09Z</dcterms:modified>
</cp:coreProperties>
</file>