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20"/>
  </p:notesMasterIdLst>
  <p:handoutMasterIdLst>
    <p:handoutMasterId r:id="rId21"/>
  </p:handoutMasterIdLst>
  <p:sldIdLst>
    <p:sldId id="258" r:id="rId5"/>
    <p:sldId id="257" r:id="rId6"/>
    <p:sldId id="314" r:id="rId7"/>
    <p:sldId id="301" r:id="rId8"/>
    <p:sldId id="302" r:id="rId9"/>
    <p:sldId id="303" r:id="rId10"/>
    <p:sldId id="304" r:id="rId11"/>
    <p:sldId id="300" r:id="rId12"/>
    <p:sldId id="308" r:id="rId13"/>
    <p:sldId id="311" r:id="rId14"/>
    <p:sldId id="307" r:id="rId15"/>
    <p:sldId id="312" r:id="rId16"/>
    <p:sldId id="313" r:id="rId17"/>
    <p:sldId id="310" r:id="rId18"/>
    <p:sldId id="276" r:id="rId19"/>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357" autoAdjust="0"/>
    <p:restoredTop sz="74225"/>
  </p:normalViewPr>
  <p:slideViewPr>
    <p:cSldViewPr snapToGrid="0">
      <p:cViewPr varScale="1">
        <p:scale>
          <a:sx n="65" d="100"/>
          <a:sy n="65" d="100"/>
        </p:scale>
        <p:origin x="1484" y="56"/>
      </p:cViewPr>
      <p:guideLst/>
    </p:cSldViewPr>
  </p:slideViewPr>
  <p:notesTextViewPr>
    <p:cViewPr>
      <p:scale>
        <a:sx n="1" d="1"/>
        <a:sy n="1" d="1"/>
      </p:scale>
      <p:origin x="0" y="0"/>
    </p:cViewPr>
  </p:notesTextViewPr>
  <p:notesViewPr>
    <p:cSldViewPr snapToGrid="0" showGuides="1">
      <p:cViewPr varScale="1">
        <p:scale>
          <a:sx n="107" d="100"/>
          <a:sy n="107" d="100"/>
        </p:scale>
        <p:origin x="2880"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0C0A257-B081-4972-B0CF-1F39F8714D4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a:extLst>
              <a:ext uri="{FF2B5EF4-FFF2-40B4-BE49-F238E27FC236}">
                <a16:creationId xmlns:a16="http://schemas.microsoft.com/office/drawing/2014/main" id="{5D948091-2DCD-4509-A944-5FC3CAA0950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EB27F89-6F89-4D72-A243-A68B4122D611}" type="datetimeFigureOut">
              <a:rPr lang="en-AU" smtClean="0"/>
              <a:t>25/09/2023</a:t>
            </a:fld>
            <a:endParaRPr lang="en-AU"/>
          </a:p>
        </p:txBody>
      </p:sp>
      <p:sp>
        <p:nvSpPr>
          <p:cNvPr id="4" name="Footer Placeholder 3">
            <a:extLst>
              <a:ext uri="{FF2B5EF4-FFF2-40B4-BE49-F238E27FC236}">
                <a16:creationId xmlns:a16="http://schemas.microsoft.com/office/drawing/2014/main" id="{9BC56B26-2CBE-4E97-9F33-B336733FED4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a:extLst>
              <a:ext uri="{FF2B5EF4-FFF2-40B4-BE49-F238E27FC236}">
                <a16:creationId xmlns:a16="http://schemas.microsoft.com/office/drawing/2014/main" id="{5337CD2B-E28A-4D49-A0FA-D516F93D728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88E5BEA-06EA-4996-A757-E0A11090F5C6}" type="slidenum">
              <a:rPr lang="en-AU" smtClean="0"/>
              <a:t>‹#›</a:t>
            </a:fld>
            <a:endParaRPr lang="en-AU"/>
          </a:p>
        </p:txBody>
      </p:sp>
    </p:spTree>
    <p:extLst>
      <p:ext uri="{BB962C8B-B14F-4D97-AF65-F5344CB8AC3E}">
        <p14:creationId xmlns:p14="http://schemas.microsoft.com/office/powerpoint/2010/main" val="24086134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751D79-A941-472A-B86F-4C1D5FA7235B}" type="datetimeFigureOut">
              <a:rPr lang="en-AU" smtClean="0"/>
              <a:t>25/09/2023</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A29E61-899D-4DEC-B2DA-C928176A27CF}" type="slidenum">
              <a:rPr lang="en-AU" smtClean="0"/>
              <a:t>‹#›</a:t>
            </a:fld>
            <a:endParaRPr lang="en-AU"/>
          </a:p>
        </p:txBody>
      </p:sp>
    </p:spTree>
    <p:extLst>
      <p:ext uri="{BB962C8B-B14F-4D97-AF65-F5344CB8AC3E}">
        <p14:creationId xmlns:p14="http://schemas.microsoft.com/office/powerpoint/2010/main" val="8560058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A29E61-899D-4DEC-B2DA-C928176A27CF}" type="slidenum">
              <a:rPr lang="en-AU" smtClean="0"/>
              <a:t>1</a:t>
            </a:fld>
            <a:endParaRPr lang="en-AU"/>
          </a:p>
        </p:txBody>
      </p:sp>
    </p:spTree>
    <p:extLst>
      <p:ext uri="{BB962C8B-B14F-4D97-AF65-F5344CB8AC3E}">
        <p14:creationId xmlns:p14="http://schemas.microsoft.com/office/powerpoint/2010/main" val="1773349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00" dirty="0">
                <a:latin typeface="Times New Roman" panose="02020603050405020304" pitchFamily="18" charset="0"/>
                <a:ea typeface="Calibri" panose="020F0502020204030204" pitchFamily="34" charset="0"/>
                <a:cs typeface="Times New Roman" panose="02020603050405020304" pitchFamily="18" charset="0"/>
              </a:rPr>
              <a:t>W</a:t>
            </a:r>
            <a:r>
              <a:rPr lang="en-AU" sz="1200" kern="100" dirty="0">
                <a:effectLst/>
                <a:latin typeface="Times New Roman" panose="02020603050405020304" pitchFamily="18" charset="0"/>
                <a:ea typeface="Calibri" panose="020F0502020204030204" pitchFamily="34" charset="0"/>
                <a:cs typeface="Times New Roman" panose="02020603050405020304" pitchFamily="18" charset="0"/>
              </a:rPr>
              <a:t>ell-established literature on the early impacts of COVID-19 pandemic on gambling behaviours.</a:t>
            </a:r>
            <a:endParaRPr lang="en-AU" sz="1200" kern="100" dirty="0">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br>
              <a:rPr lang="en-AU" baseline="0" dirty="0"/>
            </a:br>
            <a:r>
              <a:rPr lang="en-AU" sz="1200" kern="100" dirty="0">
                <a:latin typeface="Times New Roman" panose="02020603050405020304" pitchFamily="18" charset="0"/>
                <a:ea typeface="Calibri" panose="020F0502020204030204" pitchFamily="34" charset="0"/>
                <a:cs typeface="Times New Roman" panose="02020603050405020304" pitchFamily="18" charset="0"/>
              </a:rPr>
              <a:t>17 studies from March to May 2020</a:t>
            </a:r>
            <a:r>
              <a:rPr lang="en-AU" sz="1200" kern="100" dirty="0">
                <a:solidFill>
                  <a:srgbClr val="212121"/>
                </a:solidFill>
                <a:effectLst/>
                <a:latin typeface="Times New Roman" panose="02020603050405020304" pitchFamily="18" charset="0"/>
                <a:ea typeface="Calibri" panose="020F0502020204030204" pitchFamily="34" charset="0"/>
                <a:cs typeface="Times New Roman" panose="02020603050405020304" pitchFamily="18" charset="0"/>
              </a:rPr>
              <a:t> showed an overall reduction in gambling frequency and expenditure (Hodgins et al., 2021).</a:t>
            </a:r>
            <a:endParaRPr lang="en-AU" sz="1200" kern="100" dirty="0">
              <a:latin typeface="Times New Roman" panose="02020603050405020304" pitchFamily="18" charset="0"/>
              <a:ea typeface="Calibri" panose="020F0502020204030204" pitchFamily="34" charset="0"/>
              <a:cs typeface="Times New Roman" panose="02020603050405020304" pitchFamily="18" charset="0"/>
            </a:endParaRPr>
          </a:p>
          <a:p>
            <a:endParaRPr lang="en-AU"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00" dirty="0">
                <a:solidFill>
                  <a:srgbClr val="212121"/>
                </a:solidFill>
                <a:latin typeface="Times New Roman" panose="02020603050405020304" pitchFamily="18" charset="0"/>
                <a:ea typeface="Calibri" panose="020F0502020204030204" pitchFamily="34" charset="0"/>
                <a:cs typeface="Times New Roman" panose="02020603050405020304" pitchFamily="18" charset="0"/>
              </a:rPr>
              <a:t>P</a:t>
            </a:r>
            <a:r>
              <a:rPr lang="en-AU" sz="1200" kern="100" dirty="0">
                <a:solidFill>
                  <a:srgbClr val="212121"/>
                </a:solidFill>
                <a:effectLst/>
                <a:latin typeface="Times New Roman" panose="02020603050405020304" pitchFamily="18" charset="0"/>
                <a:ea typeface="Calibri" panose="020F0502020204030204" pitchFamily="34" charset="0"/>
                <a:cs typeface="Times New Roman" panose="02020603050405020304" pitchFamily="18" charset="0"/>
              </a:rPr>
              <a:t>redictors of increased gambling during the first lockdown</a:t>
            </a:r>
            <a:r>
              <a:rPr lang="en-AU" sz="1200" kern="100" dirty="0">
                <a:solidFill>
                  <a:srgbClr val="212121"/>
                </a:solidFill>
                <a:latin typeface="Times New Roman" panose="02020603050405020304" pitchFamily="18" charset="0"/>
                <a:ea typeface="Calibri" panose="020F0502020204030204" pitchFamily="34" charset="0"/>
                <a:cs typeface="Times New Roman" panose="02020603050405020304" pitchFamily="18" charset="0"/>
              </a:rPr>
              <a:t> included </a:t>
            </a:r>
            <a:r>
              <a:rPr lang="en-AU" sz="1200" kern="100" dirty="0">
                <a:solidFill>
                  <a:srgbClr val="212121"/>
                </a:solidFill>
                <a:effectLst/>
                <a:latin typeface="Times New Roman" panose="02020603050405020304" pitchFamily="18" charset="0"/>
                <a:ea typeface="Calibri" panose="020F0502020204030204" pitchFamily="34" charset="0"/>
                <a:cs typeface="Times New Roman" panose="02020603050405020304" pitchFamily="18" charset="0"/>
              </a:rPr>
              <a:t>male gender, young age, higher problem gambling severity, and a history of mental health concerns (Hodgins et al., 2021). </a:t>
            </a:r>
            <a:endParaRPr lang="en-AU" sz="1200" kern="100" dirty="0">
              <a:solidFill>
                <a:srgbClr val="212121"/>
              </a:solidFill>
              <a:latin typeface="Times New Roman" panose="02020603050405020304" pitchFamily="18" charset="0"/>
              <a:ea typeface="Calibri" panose="020F0502020204030204" pitchFamily="34" charset="0"/>
              <a:cs typeface="Times New Roman" panose="02020603050405020304" pitchFamily="18" charset="0"/>
            </a:endParaRPr>
          </a:p>
          <a:p>
            <a:endParaRPr lang="en-AU"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00" dirty="0">
                <a:solidFill>
                  <a:srgbClr val="212121"/>
                </a:solidFill>
                <a:effectLst/>
                <a:latin typeface="Times New Roman" panose="02020603050405020304" pitchFamily="18" charset="0"/>
                <a:ea typeface="Calibri" panose="020F0502020204030204" pitchFamily="34" charset="0"/>
                <a:cs typeface="Times New Roman" panose="02020603050405020304" pitchFamily="18" charset="0"/>
              </a:rPr>
              <a:t>These relationships were also evident in studies published in 2022, where data was collected in 2021, particularly around risk factors of problem gambling severity and younger age (Quinn et al., 2022). </a:t>
            </a:r>
            <a:endParaRPr lang="en-AU"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AU" baseline="0" dirty="0"/>
          </a:p>
          <a:p>
            <a:endParaRPr lang="en-AU" baseline="0" dirty="0"/>
          </a:p>
        </p:txBody>
      </p:sp>
      <p:sp>
        <p:nvSpPr>
          <p:cNvPr id="4" name="Slide Number Placeholder 3"/>
          <p:cNvSpPr>
            <a:spLocks noGrp="1"/>
          </p:cNvSpPr>
          <p:nvPr>
            <p:ph type="sldNum" sz="quarter" idx="10"/>
          </p:nvPr>
        </p:nvSpPr>
        <p:spPr/>
        <p:txBody>
          <a:bodyPr/>
          <a:lstStyle/>
          <a:p>
            <a:fld id="{C3E711C7-C811-40B7-96EC-44C0DEA96E7D}" type="slidenum">
              <a:rPr lang="en-AU" smtClean="0"/>
              <a:t>2</a:t>
            </a:fld>
            <a:endParaRPr lang="en-AU"/>
          </a:p>
        </p:txBody>
      </p:sp>
    </p:spTree>
    <p:extLst>
      <p:ext uri="{BB962C8B-B14F-4D97-AF65-F5344CB8AC3E}">
        <p14:creationId xmlns:p14="http://schemas.microsoft.com/office/powerpoint/2010/main" val="37924148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00" dirty="0">
                <a:latin typeface="Times New Roman" panose="02020603050405020304" pitchFamily="18" charset="0"/>
                <a:ea typeface="Calibri" panose="020F0502020204030204" pitchFamily="34" charset="0"/>
                <a:cs typeface="Times New Roman" panose="02020603050405020304" pitchFamily="18" charset="0"/>
              </a:rPr>
              <a:t>W</a:t>
            </a:r>
            <a:r>
              <a:rPr lang="en-AU" sz="1200" kern="100" dirty="0">
                <a:effectLst/>
                <a:latin typeface="Times New Roman" panose="02020603050405020304" pitchFamily="18" charset="0"/>
                <a:ea typeface="Calibri" panose="020F0502020204030204" pitchFamily="34" charset="0"/>
                <a:cs typeface="Times New Roman" panose="02020603050405020304" pitchFamily="18" charset="0"/>
              </a:rPr>
              <a:t>ell-established literature on the early impacts of COVID-19 pandemic on gambling behaviours.</a:t>
            </a:r>
            <a:endParaRPr lang="en-AU" sz="1200" kern="100" dirty="0">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br>
              <a:rPr lang="en-AU" baseline="0" dirty="0"/>
            </a:br>
            <a:r>
              <a:rPr lang="en-AU" sz="1200" kern="100" dirty="0">
                <a:latin typeface="Times New Roman" panose="02020603050405020304" pitchFamily="18" charset="0"/>
                <a:ea typeface="Calibri" panose="020F0502020204030204" pitchFamily="34" charset="0"/>
                <a:cs typeface="Times New Roman" panose="02020603050405020304" pitchFamily="18" charset="0"/>
              </a:rPr>
              <a:t>17 studies from March to May 2020</a:t>
            </a:r>
            <a:r>
              <a:rPr lang="en-AU" sz="1200" kern="100" dirty="0">
                <a:solidFill>
                  <a:srgbClr val="212121"/>
                </a:solidFill>
                <a:effectLst/>
                <a:latin typeface="Times New Roman" panose="02020603050405020304" pitchFamily="18" charset="0"/>
                <a:ea typeface="Calibri" panose="020F0502020204030204" pitchFamily="34" charset="0"/>
                <a:cs typeface="Times New Roman" panose="02020603050405020304" pitchFamily="18" charset="0"/>
              </a:rPr>
              <a:t> showed an overall reduction in gambling frequency and expenditure (Hodgins et al., 2021).</a:t>
            </a:r>
            <a:endParaRPr lang="en-AU" sz="1200" kern="100" dirty="0">
              <a:latin typeface="Times New Roman" panose="02020603050405020304" pitchFamily="18" charset="0"/>
              <a:ea typeface="Calibri" panose="020F0502020204030204" pitchFamily="34" charset="0"/>
              <a:cs typeface="Times New Roman" panose="02020603050405020304" pitchFamily="18" charset="0"/>
            </a:endParaRPr>
          </a:p>
          <a:p>
            <a:endParaRPr lang="en-AU"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00" dirty="0">
                <a:solidFill>
                  <a:srgbClr val="212121"/>
                </a:solidFill>
                <a:latin typeface="Times New Roman" panose="02020603050405020304" pitchFamily="18" charset="0"/>
                <a:ea typeface="Calibri" panose="020F0502020204030204" pitchFamily="34" charset="0"/>
                <a:cs typeface="Times New Roman" panose="02020603050405020304" pitchFamily="18" charset="0"/>
              </a:rPr>
              <a:t>P</a:t>
            </a:r>
            <a:r>
              <a:rPr lang="en-AU" sz="1200" kern="100" dirty="0">
                <a:solidFill>
                  <a:srgbClr val="212121"/>
                </a:solidFill>
                <a:effectLst/>
                <a:latin typeface="Times New Roman" panose="02020603050405020304" pitchFamily="18" charset="0"/>
                <a:ea typeface="Calibri" panose="020F0502020204030204" pitchFamily="34" charset="0"/>
                <a:cs typeface="Times New Roman" panose="02020603050405020304" pitchFamily="18" charset="0"/>
              </a:rPr>
              <a:t>redictors of increased gambling during the first lockdown</a:t>
            </a:r>
            <a:r>
              <a:rPr lang="en-AU" sz="1200" kern="100" dirty="0">
                <a:solidFill>
                  <a:srgbClr val="212121"/>
                </a:solidFill>
                <a:latin typeface="Times New Roman" panose="02020603050405020304" pitchFamily="18" charset="0"/>
                <a:ea typeface="Calibri" panose="020F0502020204030204" pitchFamily="34" charset="0"/>
                <a:cs typeface="Times New Roman" panose="02020603050405020304" pitchFamily="18" charset="0"/>
              </a:rPr>
              <a:t> included </a:t>
            </a:r>
            <a:r>
              <a:rPr lang="en-AU" sz="1200" kern="100" dirty="0">
                <a:solidFill>
                  <a:srgbClr val="212121"/>
                </a:solidFill>
                <a:effectLst/>
                <a:latin typeface="Times New Roman" panose="02020603050405020304" pitchFamily="18" charset="0"/>
                <a:ea typeface="Calibri" panose="020F0502020204030204" pitchFamily="34" charset="0"/>
                <a:cs typeface="Times New Roman" panose="02020603050405020304" pitchFamily="18" charset="0"/>
              </a:rPr>
              <a:t>male gender, young age, higher problem gambling severity, and a history of mental health concerns (Hodgins et al., 2021). </a:t>
            </a:r>
            <a:endParaRPr lang="en-AU" sz="1200" kern="100" dirty="0">
              <a:solidFill>
                <a:srgbClr val="212121"/>
              </a:solidFill>
              <a:latin typeface="Times New Roman" panose="02020603050405020304" pitchFamily="18" charset="0"/>
              <a:ea typeface="Calibri" panose="020F0502020204030204" pitchFamily="34" charset="0"/>
              <a:cs typeface="Times New Roman" panose="02020603050405020304" pitchFamily="18" charset="0"/>
            </a:endParaRPr>
          </a:p>
          <a:p>
            <a:endParaRPr lang="en-AU"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00" dirty="0">
                <a:solidFill>
                  <a:srgbClr val="212121"/>
                </a:solidFill>
                <a:effectLst/>
                <a:latin typeface="Times New Roman" panose="02020603050405020304" pitchFamily="18" charset="0"/>
                <a:ea typeface="Calibri" panose="020F0502020204030204" pitchFamily="34" charset="0"/>
                <a:cs typeface="Times New Roman" panose="02020603050405020304" pitchFamily="18" charset="0"/>
              </a:rPr>
              <a:t>These relationships were also evident in studies published in 2022, where data was collected in 2021, particularly around risk factors of problem gambling severity and younger age (Quinn et al., 2022). </a:t>
            </a:r>
            <a:endParaRPr lang="en-AU"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AU" baseline="0" dirty="0"/>
          </a:p>
          <a:p>
            <a:endParaRPr lang="en-AU" baseline="0" dirty="0"/>
          </a:p>
        </p:txBody>
      </p:sp>
      <p:sp>
        <p:nvSpPr>
          <p:cNvPr id="4" name="Slide Number Placeholder 3"/>
          <p:cNvSpPr>
            <a:spLocks noGrp="1"/>
          </p:cNvSpPr>
          <p:nvPr>
            <p:ph type="sldNum" sz="quarter" idx="10"/>
          </p:nvPr>
        </p:nvSpPr>
        <p:spPr/>
        <p:txBody>
          <a:bodyPr/>
          <a:lstStyle/>
          <a:p>
            <a:fld id="{C3E711C7-C811-40B7-96EC-44C0DEA96E7D}" type="slidenum">
              <a:rPr lang="en-AU" smtClean="0"/>
              <a:t>3</a:t>
            </a:fld>
            <a:endParaRPr lang="en-AU"/>
          </a:p>
        </p:txBody>
      </p:sp>
    </p:spTree>
    <p:extLst>
      <p:ext uri="{BB962C8B-B14F-4D97-AF65-F5344CB8AC3E}">
        <p14:creationId xmlns:p14="http://schemas.microsoft.com/office/powerpoint/2010/main" val="8675542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00" dirty="0">
                <a:solidFill>
                  <a:srgbClr val="2E2E2E"/>
                </a:solidFill>
                <a:effectLst/>
                <a:latin typeface="Times New Roman" panose="02020603050405020304" pitchFamily="18" charset="0"/>
                <a:ea typeface="Calibri" panose="020F0502020204030204" pitchFamily="34" charset="0"/>
                <a:cs typeface="Times New Roman" panose="02020603050405020304" pitchFamily="18" charset="0"/>
              </a:rPr>
              <a:t>Initial studies on gambling during COVID-19</a:t>
            </a:r>
          </a:p>
          <a:p>
            <a:endParaRPr lang="en-AU" sz="1200" kern="100" dirty="0">
              <a:solidFill>
                <a:srgbClr val="2E2E2E"/>
              </a:solidFill>
              <a:latin typeface="Times New Roman" panose="02020603050405020304" pitchFamily="18" charset="0"/>
              <a:ea typeface="Calibri" panose="020F0502020204030204" pitchFamily="34" charset="0"/>
              <a:cs typeface="Times New Roman" panose="02020603050405020304" pitchFamily="18" charset="0"/>
            </a:endParaRPr>
          </a:p>
          <a:p>
            <a:r>
              <a:rPr lang="en-AU" sz="1200" kern="100" dirty="0">
                <a:solidFill>
                  <a:srgbClr val="2E2E2E"/>
                </a:solidFill>
                <a:effectLst/>
                <a:latin typeface="Times New Roman" panose="02020603050405020304" pitchFamily="18" charset="0"/>
                <a:ea typeface="Calibri" panose="020F0502020204030204" pitchFamily="34" charset="0"/>
                <a:cs typeface="Times New Roman" panose="02020603050405020304" pitchFamily="18" charset="0"/>
              </a:rPr>
              <a:t>A majority of studies assessing the impact of COVID gambling are from the first wave of the pandemic. Given that many countries only lifted their pandemic restrictions in late 2022, data beyond this is needed to ascertain the longer-term impacts of the pandemic on gambling. </a:t>
            </a:r>
          </a:p>
          <a:p>
            <a:endParaRPr lang="en-AU" sz="1200" kern="100" dirty="0">
              <a:solidFill>
                <a:srgbClr val="2E2E2E"/>
              </a:solidFill>
              <a:effectLst/>
              <a:latin typeface="Times New Roman" panose="02020603050405020304" pitchFamily="18" charset="0"/>
              <a:ea typeface="Calibri" panose="020F0502020204030204" pitchFamily="34" charset="0"/>
              <a:cs typeface="Times New Roman" panose="02020603050405020304" pitchFamily="18" charset="0"/>
            </a:endParaRPr>
          </a:p>
          <a:p>
            <a:r>
              <a:rPr lang="en-AU" sz="1200" kern="100" dirty="0">
                <a:solidFill>
                  <a:srgbClr val="212121"/>
                </a:solidFill>
                <a:effectLst/>
                <a:latin typeface="Times New Roman" panose="02020603050405020304" pitchFamily="18" charset="0"/>
                <a:ea typeface="Calibri" panose="020F0502020204030204" pitchFamily="34" charset="0"/>
                <a:cs typeface="Times New Roman" panose="02020603050405020304" pitchFamily="18" charset="0"/>
              </a:rPr>
              <a:t>The longer-term implications of both the reduction in overall gambling, and the increase in some vulnerable groups are unclear, and this information is important to understand where public health interventions and policy is needed to adjust to these changes. In addition, hardly any studies have examined participation in different gambling activities during the later stages or following the pandemic. </a:t>
            </a:r>
          </a:p>
          <a:p>
            <a:endParaRPr lang="en-AU" sz="1200" kern="100" dirty="0">
              <a:solidFill>
                <a:srgbClr val="212121"/>
              </a:solidFill>
              <a:effectLst/>
              <a:latin typeface="Times New Roman" panose="02020603050405020304" pitchFamily="18" charset="0"/>
              <a:ea typeface="Calibri" panose="020F0502020204030204" pitchFamily="34" charset="0"/>
              <a:cs typeface="Times New Roman" panose="02020603050405020304" pitchFamily="18" charset="0"/>
            </a:endParaRPr>
          </a:p>
          <a:p>
            <a:r>
              <a:rPr lang="en-AU" sz="1200" kern="100" dirty="0">
                <a:solidFill>
                  <a:srgbClr val="212121"/>
                </a:solidFill>
                <a:effectLst/>
                <a:latin typeface="Times New Roman" panose="02020603050405020304" pitchFamily="18" charset="0"/>
                <a:ea typeface="Calibri" panose="020F0502020204030204" pitchFamily="34" charset="0"/>
                <a:cs typeface="Times New Roman" panose="02020603050405020304" pitchFamily="18" charset="0"/>
              </a:rPr>
              <a:t>In Australia, where the current data was collected there were particularly strict social restriction measures in place for extended periods of time, that resulted in venue closures particularly restricting high yield gambling activities such as casino and electronic gaming machine (EGM) gambling throughout 2020, 2021, and to some extent in early 2022 (ref). In addition, the cancellation of sports, and racing events reduced the amount of sports betting opportunities available for the punters. </a:t>
            </a:r>
            <a:endParaRPr lang="en-AU"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pPr>
            <a:endParaRPr lang="en-AU" sz="1400" dirty="0"/>
          </a:p>
          <a:p>
            <a:endParaRPr lang="en-AU" baseline="0" dirty="0"/>
          </a:p>
        </p:txBody>
      </p:sp>
      <p:sp>
        <p:nvSpPr>
          <p:cNvPr id="4" name="Slide Number Placeholder 3"/>
          <p:cNvSpPr>
            <a:spLocks noGrp="1"/>
          </p:cNvSpPr>
          <p:nvPr>
            <p:ph type="sldNum" sz="quarter" idx="10"/>
          </p:nvPr>
        </p:nvSpPr>
        <p:spPr/>
        <p:txBody>
          <a:bodyPr/>
          <a:lstStyle/>
          <a:p>
            <a:fld id="{C3E711C7-C811-40B7-96EC-44C0DEA96E7D}" type="slidenum">
              <a:rPr lang="en-AU" smtClean="0"/>
              <a:t>4</a:t>
            </a:fld>
            <a:endParaRPr lang="en-AU"/>
          </a:p>
        </p:txBody>
      </p:sp>
    </p:spTree>
    <p:extLst>
      <p:ext uri="{BB962C8B-B14F-4D97-AF65-F5344CB8AC3E}">
        <p14:creationId xmlns:p14="http://schemas.microsoft.com/office/powerpoint/2010/main" val="3973315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We know from previous research that problem gambling is associated</a:t>
            </a:r>
            <a:r>
              <a:rPr lang="en-AU" baseline="0" dirty="0"/>
              <a:t> with a number of negative family dynamics including xxx </a:t>
            </a:r>
          </a:p>
          <a:p>
            <a:endParaRPr lang="en-AU" baseline="0" dirty="0"/>
          </a:p>
          <a:p>
            <a:r>
              <a:rPr lang="en-AU" baseline="0" dirty="0" err="1"/>
              <a:t>Theres</a:t>
            </a:r>
            <a:r>
              <a:rPr lang="en-AU" baseline="0" dirty="0"/>
              <a:t> a quite a bit of research on affected others of gamblers and we know that their wellbeing is negatively impacted, and children of problem gamblers are often bundled in with other affected others like spouses, or even friends. There is a reason to believe that children are more vulnerable to adult problem gambling.</a:t>
            </a:r>
          </a:p>
          <a:p>
            <a:endParaRPr lang="en-AU" baseline="0" dirty="0"/>
          </a:p>
          <a:p>
            <a:r>
              <a:rPr lang="en-AU" baseline="0" dirty="0"/>
              <a:t>Recently, parental problem gambling has been also classified as a major adverse childhood experience, alongside parental substance use, neglect and different forms of abuse. </a:t>
            </a:r>
          </a:p>
          <a:p>
            <a:endParaRPr lang="en-AU" baseline="0" dirty="0"/>
          </a:p>
        </p:txBody>
      </p:sp>
      <p:sp>
        <p:nvSpPr>
          <p:cNvPr id="4" name="Slide Number Placeholder 3"/>
          <p:cNvSpPr>
            <a:spLocks noGrp="1"/>
          </p:cNvSpPr>
          <p:nvPr>
            <p:ph type="sldNum" sz="quarter" idx="10"/>
          </p:nvPr>
        </p:nvSpPr>
        <p:spPr/>
        <p:txBody>
          <a:bodyPr/>
          <a:lstStyle/>
          <a:p>
            <a:fld id="{C3E711C7-C811-40B7-96EC-44C0DEA96E7D}" type="slidenum">
              <a:rPr lang="en-AU" smtClean="0"/>
              <a:t>5</a:t>
            </a:fld>
            <a:endParaRPr lang="en-AU"/>
          </a:p>
        </p:txBody>
      </p:sp>
    </p:spTree>
    <p:extLst>
      <p:ext uri="{BB962C8B-B14F-4D97-AF65-F5344CB8AC3E}">
        <p14:creationId xmlns:p14="http://schemas.microsoft.com/office/powerpoint/2010/main" val="24521212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600"/>
              </a:spcAft>
            </a:pPr>
            <a:r>
              <a:rPr lang="en-AU" sz="1200"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ANUPoll</a:t>
            </a:r>
            <a:r>
              <a:rPr lang="en-AU" sz="12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is an approximately quarterly survey of Australian public opinion. </a:t>
            </a:r>
          </a:p>
          <a:p>
            <a:pPr algn="just">
              <a:spcAft>
                <a:spcPts val="600"/>
              </a:spcAft>
            </a:pPr>
            <a:endParaRPr lang="en-AU" sz="12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spcAft>
                <a:spcPts val="600"/>
              </a:spcAft>
            </a:pPr>
            <a:r>
              <a:rPr lang="en-AU" sz="12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Between April 2020 and January 2023, the </a:t>
            </a:r>
            <a:r>
              <a:rPr lang="en-AU" sz="1200"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ANUpoll</a:t>
            </a:r>
            <a:r>
              <a:rPr lang="en-AU" sz="12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series had a particular focus on COVID-19 outcomes</a:t>
            </a:r>
            <a:r>
              <a:rPr lang="en-AU" sz="1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algn="just">
              <a:spcAft>
                <a:spcPts val="600"/>
              </a:spcAft>
            </a:pPr>
            <a:endParaRPr lang="en-AU" sz="1200" b="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spcAft>
                <a:spcPts val="600"/>
              </a:spcAft>
            </a:pPr>
            <a:r>
              <a:rPr lang="en-AU" sz="12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Life in Australia (</a:t>
            </a:r>
            <a:r>
              <a:rPr lang="en-AU" sz="1200"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LinA</a:t>
            </a:r>
            <a:r>
              <a:rPr lang="en-AU" sz="12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is a longitudinal, probability-based panel infrastructure where a broadly representative sample of Australian adults are invited to participate in monthly surveys either online or through Computer Assisted Telephone Interviewing (CATI). Since October 2017 the </a:t>
            </a:r>
            <a:r>
              <a:rPr lang="en-AU" sz="1200"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ANUpoll</a:t>
            </a:r>
            <a:r>
              <a:rPr lang="en-AU" sz="12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series of surveys has been collected through </a:t>
            </a:r>
            <a:r>
              <a:rPr lang="en-AU" sz="1200"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LinA</a:t>
            </a:r>
            <a:r>
              <a:rPr lang="en-AU" sz="12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with seven waves of data collection between October 2017 and January 2020. </a:t>
            </a:r>
            <a:endParaRPr lang="en-AU" sz="1200" b="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spcAft>
                <a:spcPts val="600"/>
              </a:spcAft>
            </a:pPr>
            <a:endParaRPr lang="en-AU" sz="1200" b="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600"/>
              </a:spcAft>
              <a:buClrTx/>
              <a:buSzTx/>
              <a:buFontTx/>
              <a:buNone/>
              <a:tabLst/>
              <a:defRPr/>
            </a:pPr>
            <a:r>
              <a:rPr lang="en-AU" sz="12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Between April 2020 and January 2023, the </a:t>
            </a:r>
            <a:r>
              <a:rPr lang="en-AU" sz="1200"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ANUpoll</a:t>
            </a:r>
            <a:r>
              <a:rPr lang="en-AU" sz="12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series had a particular focus on COVID-19 outcomes, with 14 waves of data collection as part of the ANU Centre for Social Research and Methods, COVID-19 Impact Monitoring series. </a:t>
            </a:r>
          </a:p>
          <a:p>
            <a:pPr marL="0" marR="0" lvl="0" indent="0" algn="just" defTabSz="914400" rtl="0" eaLnBrk="1" fontAlgn="auto" latinLnBrk="0" hangingPunct="1">
              <a:lnSpc>
                <a:spcPct val="100000"/>
              </a:lnSpc>
              <a:spcBef>
                <a:spcPts val="0"/>
              </a:spcBef>
              <a:spcAft>
                <a:spcPts val="600"/>
              </a:spcAft>
              <a:buClrTx/>
              <a:buSzTx/>
              <a:buFontTx/>
              <a:buNone/>
              <a:tabLst/>
              <a:defRPr/>
            </a:pPr>
            <a:endParaRPr lang="en-AU" sz="1200" kern="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spcAft>
                <a:spcPts val="600"/>
              </a:spcAft>
            </a:pPr>
            <a:r>
              <a:rPr lang="en-AU" sz="12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Description of participants here (basic demos etc from 2019 wave.) </a:t>
            </a:r>
            <a:endParaRPr lang="en-AU" sz="12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AU" sz="1200" kern="100" dirty="0">
                <a:effectLst/>
                <a:latin typeface="Calibri" panose="020F0502020204030204" pitchFamily="34" charset="0"/>
                <a:ea typeface="Calibri" panose="020F0502020204030204" pitchFamily="34" charset="0"/>
                <a:cs typeface="Times New Roman" panose="02020603050405020304" pitchFamily="18" charset="0"/>
              </a:rPr>
              <a:t>https://</a:t>
            </a:r>
            <a:r>
              <a:rPr lang="en-AU" sz="1200" kern="100" dirty="0" err="1">
                <a:effectLst/>
                <a:latin typeface="Calibri" panose="020F0502020204030204" pitchFamily="34" charset="0"/>
                <a:ea typeface="Calibri" panose="020F0502020204030204" pitchFamily="34" charset="0"/>
                <a:cs typeface="Times New Roman" panose="02020603050405020304" pitchFamily="18" charset="0"/>
              </a:rPr>
              <a:t>srcentre.com.au</a:t>
            </a:r>
            <a:r>
              <a:rPr lang="en-AU" sz="1200" kern="100" dirty="0">
                <a:effectLst/>
                <a:latin typeface="Calibri" panose="020F0502020204030204" pitchFamily="34" charset="0"/>
                <a:ea typeface="Calibri" panose="020F0502020204030204" pitchFamily="34" charset="0"/>
                <a:cs typeface="Times New Roman" panose="02020603050405020304" pitchFamily="18" charset="0"/>
              </a:rPr>
              <a:t>/our-research/life-in-</a:t>
            </a:r>
            <a:r>
              <a:rPr lang="en-AU" sz="1200" kern="100" dirty="0" err="1">
                <a:effectLst/>
                <a:latin typeface="Calibri" panose="020F0502020204030204" pitchFamily="34" charset="0"/>
                <a:ea typeface="Calibri" panose="020F0502020204030204" pitchFamily="34" charset="0"/>
                <a:cs typeface="Times New Roman" panose="02020603050405020304" pitchFamily="18" charset="0"/>
              </a:rPr>
              <a:t>australia</a:t>
            </a:r>
            <a:r>
              <a:rPr lang="en-AU" sz="1200" kern="100" dirty="0">
                <a:effectLst/>
                <a:latin typeface="Calibri" panose="020F0502020204030204" pitchFamily="34" charset="0"/>
                <a:ea typeface="Calibri" panose="020F0502020204030204" pitchFamily="34" charset="0"/>
                <a:cs typeface="Times New Roman" panose="02020603050405020304" pitchFamily="18" charset="0"/>
              </a:rPr>
              <a:t>-study</a:t>
            </a:r>
          </a:p>
          <a:p>
            <a:r>
              <a:rPr lang="en-AU" sz="1200" baseline="30000" dirty="0">
                <a:effectLst/>
                <a:latin typeface="Calibri" panose="020F0502020204030204" pitchFamily="34" charset="0"/>
                <a:ea typeface="Calibri" panose="020F0502020204030204" pitchFamily="34" charset="0"/>
                <a:cs typeface="Times New Roman" panose="02020603050405020304" pitchFamily="18" charset="0"/>
              </a:rPr>
              <a:t>1</a:t>
            </a:r>
            <a:r>
              <a:rPr lang="en-AU" sz="1200" dirty="0">
                <a:effectLst/>
                <a:latin typeface="Calibri" panose="020F0502020204030204" pitchFamily="34" charset="0"/>
                <a:ea typeface="Calibri" panose="020F0502020204030204" pitchFamily="34" charset="0"/>
                <a:cs typeface="Times New Roman" panose="02020603050405020304" pitchFamily="18" charset="0"/>
              </a:rPr>
              <a:t>https://</a:t>
            </a:r>
            <a:r>
              <a:rPr lang="en-AU" sz="1200" dirty="0" err="1">
                <a:effectLst/>
                <a:latin typeface="Calibri" panose="020F0502020204030204" pitchFamily="34" charset="0"/>
                <a:ea typeface="Calibri" panose="020F0502020204030204" pitchFamily="34" charset="0"/>
                <a:cs typeface="Times New Roman" panose="02020603050405020304" pitchFamily="18" charset="0"/>
              </a:rPr>
              <a:t>srcentre.com.au</a:t>
            </a:r>
            <a:r>
              <a:rPr lang="en-AU" sz="1200" dirty="0">
                <a:effectLst/>
                <a:latin typeface="Calibri" panose="020F0502020204030204" pitchFamily="34" charset="0"/>
                <a:ea typeface="Calibri" panose="020F0502020204030204" pitchFamily="34" charset="0"/>
                <a:cs typeface="Times New Roman" panose="02020603050405020304" pitchFamily="18" charset="0"/>
              </a:rPr>
              <a:t>/our-research/life-in-</a:t>
            </a:r>
            <a:r>
              <a:rPr lang="en-AU" sz="1200" dirty="0" err="1">
                <a:effectLst/>
                <a:latin typeface="Calibri" panose="020F0502020204030204" pitchFamily="34" charset="0"/>
                <a:ea typeface="Calibri" panose="020F0502020204030204" pitchFamily="34" charset="0"/>
                <a:cs typeface="Times New Roman" panose="02020603050405020304" pitchFamily="18" charset="0"/>
              </a:rPr>
              <a:t>australia</a:t>
            </a:r>
            <a:r>
              <a:rPr lang="en-AU" sz="1200" dirty="0">
                <a:effectLst/>
                <a:latin typeface="Calibri" panose="020F0502020204030204" pitchFamily="34" charset="0"/>
                <a:ea typeface="Calibri" panose="020F0502020204030204" pitchFamily="34" charset="0"/>
                <a:cs typeface="Times New Roman" panose="02020603050405020304" pitchFamily="18" charset="0"/>
              </a:rPr>
              <a:t>-study </a:t>
            </a:r>
            <a:endParaRPr lang="en-US" sz="2400" dirty="0"/>
          </a:p>
          <a:p>
            <a:pPr marL="0" marR="0" lvl="0" indent="0" algn="just" defTabSz="914400" rtl="0" eaLnBrk="1" fontAlgn="auto" latinLnBrk="0" hangingPunct="1">
              <a:lnSpc>
                <a:spcPct val="100000"/>
              </a:lnSpc>
              <a:spcBef>
                <a:spcPts val="0"/>
              </a:spcBef>
              <a:spcAft>
                <a:spcPts val="600"/>
              </a:spcAft>
              <a:buClrTx/>
              <a:buSzTx/>
              <a:buFontTx/>
              <a:buNone/>
              <a:tabLst/>
              <a:defRPr/>
            </a:pPr>
            <a:endParaRPr lang="en-AU"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600"/>
              </a:spcAft>
            </a:pPr>
            <a:endParaRPr lang="en-AU" sz="1200" b="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spcAft>
                <a:spcPts val="600"/>
              </a:spcAft>
            </a:pPr>
            <a:endParaRPr lang="en-AU" sz="1200" b="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spcAft>
                <a:spcPts val="600"/>
              </a:spcAft>
            </a:pPr>
            <a:endParaRPr lang="en-AU" sz="1200" b="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spcAft>
                <a:spcPts val="600"/>
              </a:spcAft>
            </a:pPr>
            <a:r>
              <a:rPr lang="en-AU" sz="1200" b="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Measures</a:t>
            </a:r>
            <a:endParaRPr lang="en-AU"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600"/>
              </a:spcAft>
            </a:pPr>
            <a:r>
              <a:rPr lang="en-AU" sz="12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All measures here reported in the current study, PGSI, gambling activities. Categorisations to 5 PGSI groups, including non-gamblers, and ‘risky’ (PGSI 1+) gambling, and separately to ‘high risk gambling’ (PGSI 3+)</a:t>
            </a:r>
            <a:endParaRPr lang="en-AU"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AU" baseline="0" dirty="0"/>
          </a:p>
        </p:txBody>
      </p:sp>
      <p:sp>
        <p:nvSpPr>
          <p:cNvPr id="4" name="Slide Number Placeholder 3"/>
          <p:cNvSpPr>
            <a:spLocks noGrp="1"/>
          </p:cNvSpPr>
          <p:nvPr>
            <p:ph type="sldNum" sz="quarter" idx="10"/>
          </p:nvPr>
        </p:nvSpPr>
        <p:spPr/>
        <p:txBody>
          <a:bodyPr/>
          <a:lstStyle/>
          <a:p>
            <a:fld id="{C3E711C7-C811-40B7-96EC-44C0DEA96E7D}" type="slidenum">
              <a:rPr lang="en-AU" smtClean="0"/>
              <a:t>6</a:t>
            </a:fld>
            <a:endParaRPr lang="en-AU"/>
          </a:p>
        </p:txBody>
      </p:sp>
    </p:spTree>
    <p:extLst>
      <p:ext uri="{BB962C8B-B14F-4D97-AF65-F5344CB8AC3E}">
        <p14:creationId xmlns:p14="http://schemas.microsoft.com/office/powerpoint/2010/main" val="28721373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600"/>
              </a:spcAft>
            </a:pPr>
            <a:r>
              <a:rPr lang="en-AU" sz="1200" b="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Measures</a:t>
            </a:r>
            <a:endParaRPr lang="en-AU"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600"/>
              </a:spcAft>
            </a:pPr>
            <a:r>
              <a:rPr lang="en-AU" sz="12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All measures here reported in the current study, PGSI, gambling activities. Categorisations to 5 PGSI groups, including non-gamblers, and ‘risky’ (PGSI 1+) gambling, and separately to ‘high risk gambling’ (PGSI 3+)</a:t>
            </a:r>
            <a:endParaRPr lang="en-AU"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0" dirty="0">
                <a:solidFill>
                  <a:srgbClr val="000000"/>
                </a:solidFill>
                <a:effectLst/>
                <a:latin typeface="Public Sans" pitchFamily="2" charset="77"/>
                <a:ea typeface="Times New Roman" panose="02020603050405020304" pitchFamily="18" charset="0"/>
                <a:cs typeface="Times New Roman" panose="02020603050405020304" pitchFamily="18" charset="0"/>
              </a:rPr>
              <a:t>Data in the paper is weighted to population benchmarks. </a:t>
            </a:r>
          </a:p>
          <a:p>
            <a:endParaRPr lang="en-AU" baseline="0" dirty="0"/>
          </a:p>
        </p:txBody>
      </p:sp>
      <p:sp>
        <p:nvSpPr>
          <p:cNvPr id="4" name="Slide Number Placeholder 3"/>
          <p:cNvSpPr>
            <a:spLocks noGrp="1"/>
          </p:cNvSpPr>
          <p:nvPr>
            <p:ph type="sldNum" sz="quarter" idx="10"/>
          </p:nvPr>
        </p:nvSpPr>
        <p:spPr/>
        <p:txBody>
          <a:bodyPr/>
          <a:lstStyle/>
          <a:p>
            <a:fld id="{C3E711C7-C811-40B7-96EC-44C0DEA96E7D}" type="slidenum">
              <a:rPr lang="en-AU" smtClean="0"/>
              <a:t>7</a:t>
            </a:fld>
            <a:endParaRPr lang="en-AU"/>
          </a:p>
        </p:txBody>
      </p:sp>
    </p:spTree>
    <p:extLst>
      <p:ext uri="{BB962C8B-B14F-4D97-AF65-F5344CB8AC3E}">
        <p14:creationId xmlns:p14="http://schemas.microsoft.com/office/powerpoint/2010/main" val="20617327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00" dirty="0">
                <a:effectLst/>
                <a:latin typeface="Times New Roman" panose="02020603050405020304" pitchFamily="18" charset="0"/>
                <a:ea typeface="Calibri" panose="020F0502020204030204" pitchFamily="34" charset="0"/>
                <a:cs typeface="Times New Roman" panose="02020603050405020304" pitchFamily="18" charset="0"/>
              </a:rPr>
              <a:t>There is now well-established body of literature on the early impacts of COVID-19 pandemic on gambling behaviours.</a:t>
            </a:r>
            <a:endParaRPr lang="en-AU" sz="1200" kern="100" dirty="0">
              <a:latin typeface="Times New Roman" panose="02020603050405020304" pitchFamily="18" charset="0"/>
              <a:ea typeface="Calibri" panose="020F0502020204030204" pitchFamily="34" charset="0"/>
              <a:cs typeface="Times New Roman" panose="02020603050405020304" pitchFamily="18" charset="0"/>
            </a:endParaRPr>
          </a:p>
          <a:p>
            <a:r>
              <a:rPr lang="en-AU" sz="1200" kern="100" dirty="0">
                <a:latin typeface="Times New Roman" panose="02020603050405020304" pitchFamily="18" charset="0"/>
                <a:ea typeface="Calibri" panose="020F0502020204030204" pitchFamily="34" charset="0"/>
                <a:cs typeface="Times New Roman" panose="02020603050405020304" pitchFamily="18" charset="0"/>
              </a:rPr>
              <a:t>17 studies from March to May 2020</a:t>
            </a:r>
            <a:r>
              <a:rPr lang="en-AU" sz="1200" kern="100" dirty="0">
                <a:solidFill>
                  <a:srgbClr val="212121"/>
                </a:solidFill>
                <a:effectLst/>
                <a:latin typeface="Times New Roman" panose="02020603050405020304" pitchFamily="18" charset="0"/>
                <a:ea typeface="Calibri" panose="020F0502020204030204" pitchFamily="34" charset="0"/>
                <a:cs typeface="Times New Roman" panose="02020603050405020304" pitchFamily="18" charset="0"/>
              </a:rPr>
              <a:t> showed an overall reduction in gambling frequency and expenditure (Hodgins et al., 2021).</a:t>
            </a:r>
            <a:endParaRPr lang="en-AU" sz="1200" kern="100" dirty="0">
              <a:latin typeface="Times New Roman" panose="02020603050405020304" pitchFamily="18" charset="0"/>
              <a:ea typeface="Calibri" panose="020F0502020204030204" pitchFamily="34" charset="0"/>
              <a:cs typeface="Times New Roman" panose="02020603050405020304" pitchFamily="18" charset="0"/>
            </a:endParaRPr>
          </a:p>
          <a:p>
            <a:r>
              <a:rPr lang="en-AU" sz="1200" kern="100" dirty="0">
                <a:solidFill>
                  <a:srgbClr val="212121"/>
                </a:solidFill>
                <a:effectLst/>
                <a:latin typeface="Times New Roman" panose="02020603050405020304" pitchFamily="18" charset="0"/>
                <a:ea typeface="Calibri" panose="020F0502020204030204" pitchFamily="34" charset="0"/>
                <a:cs typeface="Times New Roman" panose="02020603050405020304" pitchFamily="18" charset="0"/>
              </a:rPr>
              <a:t>Despite this general population trend, predictors of increased gambling during the first lockdown</a:t>
            </a:r>
            <a:r>
              <a:rPr lang="en-AU" sz="1200" kern="100" dirty="0">
                <a:solidFill>
                  <a:srgbClr val="212121"/>
                </a:solidFill>
                <a:latin typeface="Times New Roman" panose="02020603050405020304" pitchFamily="18" charset="0"/>
                <a:ea typeface="Calibri" panose="020F0502020204030204" pitchFamily="34" charset="0"/>
                <a:cs typeface="Times New Roman" panose="02020603050405020304" pitchFamily="18" charset="0"/>
              </a:rPr>
              <a:t> included </a:t>
            </a:r>
            <a:r>
              <a:rPr lang="en-AU" sz="1200" kern="100" dirty="0">
                <a:solidFill>
                  <a:srgbClr val="212121"/>
                </a:solidFill>
                <a:effectLst/>
                <a:latin typeface="Times New Roman" panose="02020603050405020304" pitchFamily="18" charset="0"/>
                <a:ea typeface="Calibri" panose="020F0502020204030204" pitchFamily="34" charset="0"/>
                <a:cs typeface="Times New Roman" panose="02020603050405020304" pitchFamily="18" charset="0"/>
              </a:rPr>
              <a:t>male gender, young age, higher problem gambling severity, and a history of mental health concerns (Hodgins et al., 2021). </a:t>
            </a:r>
            <a:endParaRPr lang="en-AU" sz="1200" kern="100" dirty="0">
              <a:solidFill>
                <a:srgbClr val="212121"/>
              </a:solidFill>
              <a:latin typeface="Times New Roman" panose="02020603050405020304" pitchFamily="18" charset="0"/>
              <a:ea typeface="Calibri" panose="020F0502020204030204" pitchFamily="34" charset="0"/>
              <a:cs typeface="Times New Roman" panose="02020603050405020304" pitchFamily="18" charset="0"/>
            </a:endParaRPr>
          </a:p>
          <a:p>
            <a:r>
              <a:rPr lang="en-AU" sz="1200" kern="100" dirty="0">
                <a:solidFill>
                  <a:srgbClr val="212121"/>
                </a:solidFill>
                <a:effectLst/>
                <a:latin typeface="Times New Roman" panose="02020603050405020304" pitchFamily="18" charset="0"/>
                <a:ea typeface="Calibri" panose="020F0502020204030204" pitchFamily="34" charset="0"/>
                <a:cs typeface="Times New Roman" panose="02020603050405020304" pitchFamily="18" charset="0"/>
              </a:rPr>
              <a:t>These relationships were also evident in studies published in 2022, where data was collected in 2021, particularly around risk factors of problem gambling severity and younger age (Quinn et al., 2022). </a:t>
            </a:r>
            <a:endParaRPr lang="en-AU"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0A29E61-899D-4DEC-B2DA-C928176A27CF}" type="slidenum">
              <a:rPr lang="en-AU" smtClean="0"/>
              <a:t>8</a:t>
            </a:fld>
            <a:endParaRPr lang="en-AU"/>
          </a:p>
        </p:txBody>
      </p:sp>
    </p:spTree>
    <p:extLst>
      <p:ext uri="{BB962C8B-B14F-4D97-AF65-F5344CB8AC3E}">
        <p14:creationId xmlns:p14="http://schemas.microsoft.com/office/powerpoint/2010/main" val="5873666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00" dirty="0">
                <a:effectLst/>
                <a:latin typeface="Times New Roman" panose="02020603050405020304" pitchFamily="18" charset="0"/>
                <a:ea typeface="Calibri" panose="020F0502020204030204" pitchFamily="34" charset="0"/>
                <a:cs typeface="Times New Roman" panose="02020603050405020304" pitchFamily="18" charset="0"/>
              </a:rPr>
              <a:t>There is now well-established body of literature on the early impacts of COVID-19 pandemic on gambling behaviours.</a:t>
            </a:r>
            <a:endParaRPr lang="en-AU" sz="1200" kern="100" dirty="0">
              <a:latin typeface="Times New Roman" panose="02020603050405020304" pitchFamily="18" charset="0"/>
              <a:ea typeface="Calibri" panose="020F0502020204030204" pitchFamily="34" charset="0"/>
              <a:cs typeface="Times New Roman" panose="02020603050405020304" pitchFamily="18" charset="0"/>
            </a:endParaRPr>
          </a:p>
          <a:p>
            <a:r>
              <a:rPr lang="en-AU" sz="1200" kern="100" dirty="0">
                <a:latin typeface="Times New Roman" panose="02020603050405020304" pitchFamily="18" charset="0"/>
                <a:ea typeface="Calibri" panose="020F0502020204030204" pitchFamily="34" charset="0"/>
                <a:cs typeface="Times New Roman" panose="02020603050405020304" pitchFamily="18" charset="0"/>
              </a:rPr>
              <a:t>17 studies from March to May 2020</a:t>
            </a:r>
            <a:r>
              <a:rPr lang="en-AU" sz="1200" kern="100" dirty="0">
                <a:solidFill>
                  <a:srgbClr val="212121"/>
                </a:solidFill>
                <a:effectLst/>
                <a:latin typeface="Times New Roman" panose="02020603050405020304" pitchFamily="18" charset="0"/>
                <a:ea typeface="Calibri" panose="020F0502020204030204" pitchFamily="34" charset="0"/>
                <a:cs typeface="Times New Roman" panose="02020603050405020304" pitchFamily="18" charset="0"/>
              </a:rPr>
              <a:t> showed an overall reduction in gambling frequency and expenditure (Hodgins et al., 2021).</a:t>
            </a:r>
            <a:endParaRPr lang="en-AU" sz="1200" kern="100" dirty="0">
              <a:latin typeface="Times New Roman" panose="02020603050405020304" pitchFamily="18" charset="0"/>
              <a:ea typeface="Calibri" panose="020F0502020204030204" pitchFamily="34" charset="0"/>
              <a:cs typeface="Times New Roman" panose="02020603050405020304" pitchFamily="18" charset="0"/>
            </a:endParaRPr>
          </a:p>
          <a:p>
            <a:r>
              <a:rPr lang="en-AU" sz="1200" kern="100" dirty="0">
                <a:solidFill>
                  <a:srgbClr val="212121"/>
                </a:solidFill>
                <a:effectLst/>
                <a:latin typeface="Times New Roman" panose="02020603050405020304" pitchFamily="18" charset="0"/>
                <a:ea typeface="Calibri" panose="020F0502020204030204" pitchFamily="34" charset="0"/>
                <a:cs typeface="Times New Roman" panose="02020603050405020304" pitchFamily="18" charset="0"/>
              </a:rPr>
              <a:t>Despite this general population trend, predictors of increased gambling during the first lockdown</a:t>
            </a:r>
            <a:r>
              <a:rPr lang="en-AU" sz="1200" kern="100" dirty="0">
                <a:solidFill>
                  <a:srgbClr val="212121"/>
                </a:solidFill>
                <a:latin typeface="Times New Roman" panose="02020603050405020304" pitchFamily="18" charset="0"/>
                <a:ea typeface="Calibri" panose="020F0502020204030204" pitchFamily="34" charset="0"/>
                <a:cs typeface="Times New Roman" panose="02020603050405020304" pitchFamily="18" charset="0"/>
              </a:rPr>
              <a:t> included </a:t>
            </a:r>
            <a:r>
              <a:rPr lang="en-AU" sz="1200" kern="100" dirty="0">
                <a:solidFill>
                  <a:srgbClr val="212121"/>
                </a:solidFill>
                <a:effectLst/>
                <a:latin typeface="Times New Roman" panose="02020603050405020304" pitchFamily="18" charset="0"/>
                <a:ea typeface="Calibri" panose="020F0502020204030204" pitchFamily="34" charset="0"/>
                <a:cs typeface="Times New Roman" panose="02020603050405020304" pitchFamily="18" charset="0"/>
              </a:rPr>
              <a:t>male gender, young age, higher problem gambling severity, and a history of mental health concerns (Hodgins et al., 2021). </a:t>
            </a:r>
            <a:endParaRPr lang="en-AU" sz="1200" kern="100" dirty="0">
              <a:solidFill>
                <a:srgbClr val="212121"/>
              </a:solidFill>
              <a:latin typeface="Times New Roman" panose="02020603050405020304" pitchFamily="18" charset="0"/>
              <a:ea typeface="Calibri" panose="020F0502020204030204" pitchFamily="34" charset="0"/>
              <a:cs typeface="Times New Roman" panose="02020603050405020304" pitchFamily="18" charset="0"/>
            </a:endParaRPr>
          </a:p>
          <a:p>
            <a:r>
              <a:rPr lang="en-AU" sz="1200" kern="100" dirty="0">
                <a:solidFill>
                  <a:srgbClr val="212121"/>
                </a:solidFill>
                <a:effectLst/>
                <a:latin typeface="Times New Roman" panose="02020603050405020304" pitchFamily="18" charset="0"/>
                <a:ea typeface="Calibri" panose="020F0502020204030204" pitchFamily="34" charset="0"/>
                <a:cs typeface="Times New Roman" panose="02020603050405020304" pitchFamily="18" charset="0"/>
              </a:rPr>
              <a:t>These relationships were also evident in studies published in 2022, where data was collected in 2021, particularly around risk factors of problem gambling severity and younger age (Quinn et al., 2022). </a:t>
            </a:r>
            <a:endParaRPr lang="en-AU"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r>
              <a:rPr lang="en-US" sz="1200" b="1" dirty="0">
                <a:latin typeface="Arial" panose="020B0604020202020204" pitchFamily="34" charset="0"/>
                <a:cs typeface="Arial" panose="020B0604020202020204" pitchFamily="34" charset="0"/>
              </a:rPr>
              <a:t>Take-home Points:</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Poker/Gaming Trends</a:t>
            </a:r>
          </a:p>
          <a:p>
            <a:r>
              <a:rPr lang="en-US" sz="1200" dirty="0">
                <a:latin typeface="Arial" panose="020B0604020202020204" pitchFamily="34" charset="0"/>
                <a:cs typeface="Arial" panose="020B0604020202020204" pitchFamily="34" charset="0"/>
              </a:rPr>
              <a:t>Horse/Greyhound Trends</a:t>
            </a:r>
          </a:p>
          <a:p>
            <a:r>
              <a:rPr lang="en-US" sz="1200" dirty="0">
                <a:latin typeface="Arial" panose="020B0604020202020204" pitchFamily="34" charset="0"/>
                <a:cs typeface="Arial" panose="020B0604020202020204" pitchFamily="34" charset="0"/>
              </a:rPr>
              <a:t>Lottery Trends</a:t>
            </a:r>
          </a:p>
          <a:p>
            <a:r>
              <a:rPr lang="en-US" sz="1200" dirty="0">
                <a:latin typeface="Arial" panose="020B0604020202020204" pitchFamily="34" charset="0"/>
                <a:cs typeface="Arial" panose="020B0604020202020204" pitchFamily="34" charset="0"/>
              </a:rPr>
              <a:t>Sporting/Event Trends</a:t>
            </a:r>
          </a:p>
          <a:p>
            <a:r>
              <a:rPr lang="en-US" sz="1200" dirty="0">
                <a:latin typeface="Arial" panose="020B0604020202020204" pitchFamily="34" charset="0"/>
                <a:cs typeface="Arial" panose="020B0604020202020204" pitchFamily="34" charset="0"/>
              </a:rPr>
              <a:t>Overall Trends</a:t>
            </a:r>
          </a:p>
          <a:p>
            <a:endParaRPr lang="en-US" dirty="0"/>
          </a:p>
        </p:txBody>
      </p:sp>
      <p:sp>
        <p:nvSpPr>
          <p:cNvPr id="4" name="Slide Number Placeholder 3"/>
          <p:cNvSpPr>
            <a:spLocks noGrp="1"/>
          </p:cNvSpPr>
          <p:nvPr>
            <p:ph type="sldNum" sz="quarter" idx="5"/>
          </p:nvPr>
        </p:nvSpPr>
        <p:spPr/>
        <p:txBody>
          <a:bodyPr/>
          <a:lstStyle/>
          <a:p>
            <a:fld id="{10A29E61-899D-4DEC-B2DA-C928176A27CF}" type="slidenum">
              <a:rPr lang="en-AU" smtClean="0"/>
              <a:t>9</a:t>
            </a:fld>
            <a:endParaRPr lang="en-AU"/>
          </a:p>
        </p:txBody>
      </p:sp>
    </p:spTree>
    <p:extLst>
      <p:ext uri="{BB962C8B-B14F-4D97-AF65-F5344CB8AC3E}">
        <p14:creationId xmlns:p14="http://schemas.microsoft.com/office/powerpoint/2010/main" val="13615277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00" dirty="0">
                <a:effectLst/>
                <a:latin typeface="Times New Roman" panose="02020603050405020304" pitchFamily="18" charset="0"/>
                <a:ea typeface="Calibri" panose="020F0502020204030204" pitchFamily="34" charset="0"/>
                <a:cs typeface="Times New Roman" panose="02020603050405020304" pitchFamily="18" charset="0"/>
              </a:rPr>
              <a:t>There is now well-established body of literature on the early impacts of COVID-19 pandemic on gambling behaviours.</a:t>
            </a:r>
            <a:endParaRPr lang="en-AU" sz="1200" kern="100" dirty="0">
              <a:latin typeface="Times New Roman" panose="02020603050405020304" pitchFamily="18" charset="0"/>
              <a:ea typeface="Calibri" panose="020F0502020204030204" pitchFamily="34" charset="0"/>
              <a:cs typeface="Times New Roman" panose="02020603050405020304" pitchFamily="18" charset="0"/>
            </a:endParaRPr>
          </a:p>
          <a:p>
            <a:r>
              <a:rPr lang="en-AU" sz="1200" kern="100" dirty="0">
                <a:latin typeface="Times New Roman" panose="02020603050405020304" pitchFamily="18" charset="0"/>
                <a:ea typeface="Calibri" panose="020F0502020204030204" pitchFamily="34" charset="0"/>
                <a:cs typeface="Times New Roman" panose="02020603050405020304" pitchFamily="18" charset="0"/>
              </a:rPr>
              <a:t>17 studies from March to May 2020</a:t>
            </a:r>
            <a:r>
              <a:rPr lang="en-AU" sz="1200" kern="100" dirty="0">
                <a:solidFill>
                  <a:srgbClr val="212121"/>
                </a:solidFill>
                <a:effectLst/>
                <a:latin typeface="Times New Roman" panose="02020603050405020304" pitchFamily="18" charset="0"/>
                <a:ea typeface="Calibri" panose="020F0502020204030204" pitchFamily="34" charset="0"/>
                <a:cs typeface="Times New Roman" panose="02020603050405020304" pitchFamily="18" charset="0"/>
              </a:rPr>
              <a:t> showed an overall reduction in gambling frequency and expenditure (Hodgins et al., 2021).</a:t>
            </a:r>
            <a:endParaRPr lang="en-AU" sz="1200" kern="100" dirty="0">
              <a:latin typeface="Times New Roman" panose="02020603050405020304" pitchFamily="18" charset="0"/>
              <a:ea typeface="Calibri" panose="020F0502020204030204" pitchFamily="34" charset="0"/>
              <a:cs typeface="Times New Roman" panose="02020603050405020304" pitchFamily="18" charset="0"/>
            </a:endParaRPr>
          </a:p>
          <a:p>
            <a:r>
              <a:rPr lang="en-AU" sz="1200" kern="100" dirty="0">
                <a:solidFill>
                  <a:srgbClr val="212121"/>
                </a:solidFill>
                <a:effectLst/>
                <a:latin typeface="Times New Roman" panose="02020603050405020304" pitchFamily="18" charset="0"/>
                <a:ea typeface="Calibri" panose="020F0502020204030204" pitchFamily="34" charset="0"/>
                <a:cs typeface="Times New Roman" panose="02020603050405020304" pitchFamily="18" charset="0"/>
              </a:rPr>
              <a:t>Despite this general population trend, predictors of increased gambling during the first lockdown</a:t>
            </a:r>
            <a:r>
              <a:rPr lang="en-AU" sz="1200" kern="100" dirty="0">
                <a:solidFill>
                  <a:srgbClr val="212121"/>
                </a:solidFill>
                <a:latin typeface="Times New Roman" panose="02020603050405020304" pitchFamily="18" charset="0"/>
                <a:ea typeface="Calibri" panose="020F0502020204030204" pitchFamily="34" charset="0"/>
                <a:cs typeface="Times New Roman" panose="02020603050405020304" pitchFamily="18" charset="0"/>
              </a:rPr>
              <a:t> included </a:t>
            </a:r>
            <a:r>
              <a:rPr lang="en-AU" sz="1200" kern="100" dirty="0">
                <a:solidFill>
                  <a:srgbClr val="212121"/>
                </a:solidFill>
                <a:effectLst/>
                <a:latin typeface="Times New Roman" panose="02020603050405020304" pitchFamily="18" charset="0"/>
                <a:ea typeface="Calibri" panose="020F0502020204030204" pitchFamily="34" charset="0"/>
                <a:cs typeface="Times New Roman" panose="02020603050405020304" pitchFamily="18" charset="0"/>
              </a:rPr>
              <a:t>male gender, young age, higher problem gambling severity, and a history of mental health concerns (Hodgins et al., 2021). </a:t>
            </a:r>
            <a:endParaRPr lang="en-AU" sz="1200" kern="100" dirty="0">
              <a:solidFill>
                <a:srgbClr val="212121"/>
              </a:solidFill>
              <a:latin typeface="Times New Roman" panose="02020603050405020304" pitchFamily="18" charset="0"/>
              <a:ea typeface="Calibri" panose="020F0502020204030204" pitchFamily="34" charset="0"/>
              <a:cs typeface="Times New Roman" panose="02020603050405020304" pitchFamily="18" charset="0"/>
            </a:endParaRPr>
          </a:p>
          <a:p>
            <a:r>
              <a:rPr lang="en-AU" sz="1200" kern="100" dirty="0">
                <a:solidFill>
                  <a:srgbClr val="212121"/>
                </a:solidFill>
                <a:effectLst/>
                <a:latin typeface="Times New Roman" panose="02020603050405020304" pitchFamily="18" charset="0"/>
                <a:ea typeface="Calibri" panose="020F0502020204030204" pitchFamily="34" charset="0"/>
                <a:cs typeface="Times New Roman" panose="02020603050405020304" pitchFamily="18" charset="0"/>
              </a:rPr>
              <a:t>These relationships were also evident in studies published in 2022, where data was collected in 2021, particularly around risk factors of problem gambling severity and younger age (Quinn et al., 2022). </a:t>
            </a:r>
            <a:endParaRPr lang="en-AU"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r>
              <a:rPr lang="en-US" sz="1200" b="1" dirty="0">
                <a:latin typeface="Arial" panose="020B0604020202020204" pitchFamily="34" charset="0"/>
                <a:cs typeface="Arial" panose="020B0604020202020204" pitchFamily="34" charset="0"/>
              </a:rPr>
              <a:t>Take-home Points:</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Poker/Gaming Trends</a:t>
            </a:r>
          </a:p>
          <a:p>
            <a:r>
              <a:rPr lang="en-US" sz="1200" dirty="0">
                <a:latin typeface="Arial" panose="020B0604020202020204" pitchFamily="34" charset="0"/>
                <a:cs typeface="Arial" panose="020B0604020202020204" pitchFamily="34" charset="0"/>
              </a:rPr>
              <a:t>Horse/Greyhound Trends</a:t>
            </a:r>
          </a:p>
          <a:p>
            <a:r>
              <a:rPr lang="en-US" sz="1200" dirty="0">
                <a:latin typeface="Arial" panose="020B0604020202020204" pitchFamily="34" charset="0"/>
                <a:cs typeface="Arial" panose="020B0604020202020204" pitchFamily="34" charset="0"/>
              </a:rPr>
              <a:t>Lottery Trends</a:t>
            </a:r>
          </a:p>
          <a:p>
            <a:r>
              <a:rPr lang="en-US" sz="1200" dirty="0">
                <a:latin typeface="Arial" panose="020B0604020202020204" pitchFamily="34" charset="0"/>
                <a:cs typeface="Arial" panose="020B0604020202020204" pitchFamily="34" charset="0"/>
              </a:rPr>
              <a:t>Sporting/Event Trends</a:t>
            </a:r>
          </a:p>
          <a:p>
            <a:r>
              <a:rPr lang="en-US" sz="1200" dirty="0">
                <a:latin typeface="Arial" panose="020B0604020202020204" pitchFamily="34" charset="0"/>
                <a:cs typeface="Arial" panose="020B0604020202020204" pitchFamily="34" charset="0"/>
              </a:rPr>
              <a:t>Overall Trends</a:t>
            </a:r>
          </a:p>
          <a:p>
            <a:endParaRPr lang="en-US" dirty="0"/>
          </a:p>
        </p:txBody>
      </p:sp>
      <p:sp>
        <p:nvSpPr>
          <p:cNvPr id="4" name="Slide Number Placeholder 3"/>
          <p:cNvSpPr>
            <a:spLocks noGrp="1"/>
          </p:cNvSpPr>
          <p:nvPr>
            <p:ph type="sldNum" sz="quarter" idx="5"/>
          </p:nvPr>
        </p:nvSpPr>
        <p:spPr/>
        <p:txBody>
          <a:bodyPr/>
          <a:lstStyle/>
          <a:p>
            <a:fld id="{10A29E61-899D-4DEC-B2DA-C928176A27CF}" type="slidenum">
              <a:rPr lang="en-AU" smtClean="0"/>
              <a:t>10</a:t>
            </a:fld>
            <a:endParaRPr lang="en-AU"/>
          </a:p>
        </p:txBody>
      </p:sp>
    </p:spTree>
    <p:extLst>
      <p:ext uri="{BB962C8B-B14F-4D97-AF65-F5344CB8AC3E}">
        <p14:creationId xmlns:p14="http://schemas.microsoft.com/office/powerpoint/2010/main" val="41207170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00" dirty="0">
                <a:effectLst/>
                <a:latin typeface="Times New Roman" panose="02020603050405020304" pitchFamily="18" charset="0"/>
                <a:ea typeface="Calibri" panose="020F0502020204030204" pitchFamily="34" charset="0"/>
                <a:cs typeface="Times New Roman" panose="02020603050405020304" pitchFamily="18" charset="0"/>
              </a:rPr>
              <a:t>There is now well-established body of literature on the early impacts of COVID-19 pandemic on gambling behaviours.</a:t>
            </a:r>
            <a:endParaRPr lang="en-AU" sz="1200" kern="100" dirty="0">
              <a:latin typeface="Times New Roman" panose="02020603050405020304" pitchFamily="18" charset="0"/>
              <a:ea typeface="Calibri" panose="020F0502020204030204" pitchFamily="34" charset="0"/>
              <a:cs typeface="Times New Roman" panose="02020603050405020304" pitchFamily="18" charset="0"/>
            </a:endParaRPr>
          </a:p>
          <a:p>
            <a:r>
              <a:rPr lang="en-AU" sz="1200" kern="100" dirty="0">
                <a:latin typeface="Times New Roman" panose="02020603050405020304" pitchFamily="18" charset="0"/>
                <a:ea typeface="Calibri" panose="020F0502020204030204" pitchFamily="34" charset="0"/>
                <a:cs typeface="Times New Roman" panose="02020603050405020304" pitchFamily="18" charset="0"/>
              </a:rPr>
              <a:t>17 studies from March to May 2020</a:t>
            </a:r>
            <a:r>
              <a:rPr lang="en-AU" sz="1200" kern="100" dirty="0">
                <a:solidFill>
                  <a:srgbClr val="212121"/>
                </a:solidFill>
                <a:effectLst/>
                <a:latin typeface="Times New Roman" panose="02020603050405020304" pitchFamily="18" charset="0"/>
                <a:ea typeface="Calibri" panose="020F0502020204030204" pitchFamily="34" charset="0"/>
                <a:cs typeface="Times New Roman" panose="02020603050405020304" pitchFamily="18" charset="0"/>
              </a:rPr>
              <a:t> showed an overall reduction in gambling frequency and expenditure (Hodgins et al., 2021).</a:t>
            </a:r>
            <a:endParaRPr lang="en-AU" sz="1200" kern="100" dirty="0">
              <a:latin typeface="Times New Roman" panose="02020603050405020304" pitchFamily="18" charset="0"/>
              <a:ea typeface="Calibri" panose="020F0502020204030204" pitchFamily="34" charset="0"/>
              <a:cs typeface="Times New Roman" panose="02020603050405020304" pitchFamily="18" charset="0"/>
            </a:endParaRPr>
          </a:p>
          <a:p>
            <a:r>
              <a:rPr lang="en-AU" sz="1200" kern="100" dirty="0">
                <a:solidFill>
                  <a:srgbClr val="212121"/>
                </a:solidFill>
                <a:effectLst/>
                <a:latin typeface="Times New Roman" panose="02020603050405020304" pitchFamily="18" charset="0"/>
                <a:ea typeface="Calibri" panose="020F0502020204030204" pitchFamily="34" charset="0"/>
                <a:cs typeface="Times New Roman" panose="02020603050405020304" pitchFamily="18" charset="0"/>
              </a:rPr>
              <a:t>Despite this general population trend, predictors of increased gambling during the first lockdown</a:t>
            </a:r>
            <a:r>
              <a:rPr lang="en-AU" sz="1200" kern="100" dirty="0">
                <a:solidFill>
                  <a:srgbClr val="212121"/>
                </a:solidFill>
                <a:latin typeface="Times New Roman" panose="02020603050405020304" pitchFamily="18" charset="0"/>
                <a:ea typeface="Calibri" panose="020F0502020204030204" pitchFamily="34" charset="0"/>
                <a:cs typeface="Times New Roman" panose="02020603050405020304" pitchFamily="18" charset="0"/>
              </a:rPr>
              <a:t> included </a:t>
            </a:r>
            <a:r>
              <a:rPr lang="en-AU" sz="1200" kern="100" dirty="0">
                <a:solidFill>
                  <a:srgbClr val="212121"/>
                </a:solidFill>
                <a:effectLst/>
                <a:latin typeface="Times New Roman" panose="02020603050405020304" pitchFamily="18" charset="0"/>
                <a:ea typeface="Calibri" panose="020F0502020204030204" pitchFamily="34" charset="0"/>
                <a:cs typeface="Times New Roman" panose="02020603050405020304" pitchFamily="18" charset="0"/>
              </a:rPr>
              <a:t>male gender, young age, higher problem gambling severity, and a history of mental health concerns (Hodgins et al., 2021). </a:t>
            </a:r>
            <a:endParaRPr lang="en-AU" sz="1200" kern="100" dirty="0">
              <a:solidFill>
                <a:srgbClr val="212121"/>
              </a:solidFill>
              <a:latin typeface="Times New Roman" panose="02020603050405020304" pitchFamily="18" charset="0"/>
              <a:ea typeface="Calibri" panose="020F0502020204030204" pitchFamily="34" charset="0"/>
              <a:cs typeface="Times New Roman" panose="02020603050405020304" pitchFamily="18" charset="0"/>
            </a:endParaRPr>
          </a:p>
          <a:p>
            <a:r>
              <a:rPr lang="en-AU" sz="1200" kern="100" dirty="0">
                <a:solidFill>
                  <a:srgbClr val="212121"/>
                </a:solidFill>
                <a:effectLst/>
                <a:latin typeface="Times New Roman" panose="02020603050405020304" pitchFamily="18" charset="0"/>
                <a:ea typeface="Calibri" panose="020F0502020204030204" pitchFamily="34" charset="0"/>
                <a:cs typeface="Times New Roman" panose="02020603050405020304" pitchFamily="18" charset="0"/>
              </a:rPr>
              <a:t>These relationships were also evident in studies published in 2022, where data was collected in 2021, particularly around risk factors of problem gambling severity and younger age (Quinn et al., 2022). </a:t>
            </a:r>
            <a:endParaRPr lang="en-AU"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r>
              <a:rPr lang="en-US" sz="1200" b="1" dirty="0">
                <a:latin typeface="Arial" panose="020B0604020202020204" pitchFamily="34" charset="0"/>
                <a:cs typeface="Arial" panose="020B0604020202020204" pitchFamily="34" charset="0"/>
              </a:rPr>
              <a:t>Take-home Points:</a:t>
            </a:r>
          </a:p>
          <a:p>
            <a:endParaRPr lang="en-US" sz="1200" b="1" dirty="0">
              <a:latin typeface="Arial" panose="020B0604020202020204" pitchFamily="34" charset="0"/>
              <a:cs typeface="Arial" panose="020B0604020202020204" pitchFamily="34" charset="0"/>
            </a:endParaRPr>
          </a:p>
          <a:p>
            <a:r>
              <a:rPr lang="en-US" sz="1200" b="1" dirty="0">
                <a:latin typeface="Arial" panose="020B0604020202020204" pitchFamily="34" charset="0"/>
                <a:cs typeface="Arial" panose="020B0604020202020204" pitchFamily="34" charset="0"/>
              </a:rPr>
              <a:t>NG: Stable</a:t>
            </a:r>
          </a:p>
          <a:p>
            <a:r>
              <a:rPr lang="en-US" sz="1200" b="1" dirty="0">
                <a:latin typeface="Arial" panose="020B0604020202020204" pitchFamily="34" charset="0"/>
                <a:cs typeface="Arial" panose="020B0604020202020204" pitchFamily="34" charset="0"/>
              </a:rPr>
              <a:t>NPG: Stable</a:t>
            </a:r>
            <a:endParaRPr lang="en-US" sz="1200" dirty="0">
              <a:latin typeface="Arial" panose="020B0604020202020204" pitchFamily="34" charset="0"/>
              <a:cs typeface="Arial" panose="020B0604020202020204" pitchFamily="34" charset="0"/>
            </a:endParaRPr>
          </a:p>
          <a:p>
            <a:r>
              <a:rPr lang="en-US" sz="1200" b="1" dirty="0">
                <a:latin typeface="Arial" panose="020B0604020202020204" pitchFamily="34" charset="0"/>
                <a:cs typeface="Arial" panose="020B0604020202020204" pitchFamily="34" charset="0"/>
              </a:rPr>
              <a:t>LR: Variable</a:t>
            </a:r>
          </a:p>
          <a:p>
            <a:r>
              <a:rPr lang="en-US" sz="1200" b="1" dirty="0">
                <a:latin typeface="Arial" panose="020B0604020202020204" pitchFamily="34" charset="0"/>
                <a:cs typeface="Arial" panose="020B0604020202020204" pitchFamily="34" charset="0"/>
              </a:rPr>
              <a:t>HR: Stable</a:t>
            </a:r>
          </a:p>
          <a:p>
            <a:r>
              <a:rPr lang="en-US" sz="1200" b="1" dirty="0">
                <a:latin typeface="Arial" panose="020B0604020202020204" pitchFamily="34" charset="0"/>
                <a:cs typeface="Arial" panose="020B0604020202020204" pitchFamily="34" charset="0"/>
              </a:rPr>
              <a:t>2021? Implications for reducing gambling harm / participation… </a:t>
            </a:r>
          </a:p>
          <a:p>
            <a:endParaRPr lang="en-US" sz="1200" b="1"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10A29E61-899D-4DEC-B2DA-C928176A27CF}" type="slidenum">
              <a:rPr lang="en-AU" smtClean="0"/>
              <a:t>11</a:t>
            </a:fld>
            <a:endParaRPr lang="en-AU"/>
          </a:p>
        </p:txBody>
      </p:sp>
    </p:spTree>
    <p:extLst>
      <p:ext uri="{BB962C8B-B14F-4D97-AF65-F5344CB8AC3E}">
        <p14:creationId xmlns:p14="http://schemas.microsoft.com/office/powerpoint/2010/main" val="40582015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00" dirty="0">
                <a:effectLst/>
                <a:latin typeface="Times New Roman" panose="02020603050405020304" pitchFamily="18" charset="0"/>
                <a:ea typeface="Calibri" panose="020F0502020204030204" pitchFamily="34" charset="0"/>
                <a:cs typeface="Times New Roman" panose="02020603050405020304" pitchFamily="18" charset="0"/>
              </a:rPr>
              <a:t>There is now well-established body of literature on the early impacts of COVID-19 pandemic on gambling behaviours.</a:t>
            </a:r>
            <a:endParaRPr lang="en-AU" sz="1200" kern="100" dirty="0">
              <a:latin typeface="Times New Roman" panose="02020603050405020304" pitchFamily="18" charset="0"/>
              <a:ea typeface="Calibri" panose="020F0502020204030204" pitchFamily="34" charset="0"/>
              <a:cs typeface="Times New Roman" panose="02020603050405020304" pitchFamily="18" charset="0"/>
            </a:endParaRPr>
          </a:p>
          <a:p>
            <a:r>
              <a:rPr lang="en-AU" sz="1200" kern="100" dirty="0">
                <a:latin typeface="Times New Roman" panose="02020603050405020304" pitchFamily="18" charset="0"/>
                <a:ea typeface="Calibri" panose="020F0502020204030204" pitchFamily="34" charset="0"/>
                <a:cs typeface="Times New Roman" panose="02020603050405020304" pitchFamily="18" charset="0"/>
              </a:rPr>
              <a:t>17 studies from March to May 2020</a:t>
            </a:r>
            <a:r>
              <a:rPr lang="en-AU" sz="1200" kern="100" dirty="0">
                <a:solidFill>
                  <a:srgbClr val="212121"/>
                </a:solidFill>
                <a:effectLst/>
                <a:latin typeface="Times New Roman" panose="02020603050405020304" pitchFamily="18" charset="0"/>
                <a:ea typeface="Calibri" panose="020F0502020204030204" pitchFamily="34" charset="0"/>
                <a:cs typeface="Times New Roman" panose="02020603050405020304" pitchFamily="18" charset="0"/>
              </a:rPr>
              <a:t> showed an overall reduction in gambling frequency and expenditure (Hodgins et al., 2021).</a:t>
            </a:r>
            <a:endParaRPr lang="en-AU" sz="1200" kern="100" dirty="0">
              <a:latin typeface="Times New Roman" panose="02020603050405020304" pitchFamily="18" charset="0"/>
              <a:ea typeface="Calibri" panose="020F0502020204030204" pitchFamily="34" charset="0"/>
              <a:cs typeface="Times New Roman" panose="02020603050405020304" pitchFamily="18" charset="0"/>
            </a:endParaRPr>
          </a:p>
          <a:p>
            <a:r>
              <a:rPr lang="en-AU" sz="1200" kern="100" dirty="0">
                <a:solidFill>
                  <a:srgbClr val="212121"/>
                </a:solidFill>
                <a:effectLst/>
                <a:latin typeface="Times New Roman" panose="02020603050405020304" pitchFamily="18" charset="0"/>
                <a:ea typeface="Calibri" panose="020F0502020204030204" pitchFamily="34" charset="0"/>
                <a:cs typeface="Times New Roman" panose="02020603050405020304" pitchFamily="18" charset="0"/>
              </a:rPr>
              <a:t>Despite this general population trend, predictors of increased gambling during the first lockdown</a:t>
            </a:r>
            <a:r>
              <a:rPr lang="en-AU" sz="1200" kern="100" dirty="0">
                <a:solidFill>
                  <a:srgbClr val="212121"/>
                </a:solidFill>
                <a:latin typeface="Times New Roman" panose="02020603050405020304" pitchFamily="18" charset="0"/>
                <a:ea typeface="Calibri" panose="020F0502020204030204" pitchFamily="34" charset="0"/>
                <a:cs typeface="Times New Roman" panose="02020603050405020304" pitchFamily="18" charset="0"/>
              </a:rPr>
              <a:t> included </a:t>
            </a:r>
            <a:r>
              <a:rPr lang="en-AU" sz="1200" kern="100" dirty="0">
                <a:solidFill>
                  <a:srgbClr val="212121"/>
                </a:solidFill>
                <a:effectLst/>
                <a:latin typeface="Times New Roman" panose="02020603050405020304" pitchFamily="18" charset="0"/>
                <a:ea typeface="Calibri" panose="020F0502020204030204" pitchFamily="34" charset="0"/>
                <a:cs typeface="Times New Roman" panose="02020603050405020304" pitchFamily="18" charset="0"/>
              </a:rPr>
              <a:t>male gender, young age, higher problem gambling severity, and a history of mental health concerns (Hodgins et al., 2021). </a:t>
            </a:r>
            <a:endParaRPr lang="en-AU" sz="1200" kern="100" dirty="0">
              <a:solidFill>
                <a:srgbClr val="212121"/>
              </a:solidFill>
              <a:latin typeface="Times New Roman" panose="02020603050405020304" pitchFamily="18" charset="0"/>
              <a:ea typeface="Calibri" panose="020F0502020204030204" pitchFamily="34" charset="0"/>
              <a:cs typeface="Times New Roman" panose="02020603050405020304" pitchFamily="18" charset="0"/>
            </a:endParaRPr>
          </a:p>
          <a:p>
            <a:r>
              <a:rPr lang="en-AU" sz="1200" kern="100" dirty="0">
                <a:solidFill>
                  <a:srgbClr val="212121"/>
                </a:solidFill>
                <a:effectLst/>
                <a:latin typeface="Times New Roman" panose="02020603050405020304" pitchFamily="18" charset="0"/>
                <a:ea typeface="Calibri" panose="020F0502020204030204" pitchFamily="34" charset="0"/>
                <a:cs typeface="Times New Roman" panose="02020603050405020304" pitchFamily="18" charset="0"/>
              </a:rPr>
              <a:t>These relationships were also evident in studies published in 2022, where data was collected in 2021, particularly around risk factors of problem gambling severity and younger age (Quinn et al., 2022). </a:t>
            </a:r>
            <a:endParaRPr lang="en-AU"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r>
              <a:rPr lang="en-US" sz="1200" b="1" dirty="0">
                <a:latin typeface="Arial" panose="020B0604020202020204" pitchFamily="34" charset="0"/>
                <a:cs typeface="Arial" panose="020B0604020202020204" pitchFamily="34" charset="0"/>
              </a:rPr>
              <a:t>Take-home Points:</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Poker/Gaming Trends</a:t>
            </a:r>
          </a:p>
          <a:p>
            <a:r>
              <a:rPr lang="en-US" sz="1200" dirty="0">
                <a:latin typeface="Arial" panose="020B0604020202020204" pitchFamily="34" charset="0"/>
                <a:cs typeface="Arial" panose="020B0604020202020204" pitchFamily="34" charset="0"/>
              </a:rPr>
              <a:t>Horse/Greyhound Trends</a:t>
            </a:r>
          </a:p>
          <a:p>
            <a:r>
              <a:rPr lang="en-US" sz="1200" dirty="0">
                <a:latin typeface="Arial" panose="020B0604020202020204" pitchFamily="34" charset="0"/>
                <a:cs typeface="Arial" panose="020B0604020202020204" pitchFamily="34" charset="0"/>
              </a:rPr>
              <a:t>Lottery Trends</a:t>
            </a:r>
          </a:p>
          <a:p>
            <a:r>
              <a:rPr lang="en-US" sz="1200" dirty="0">
                <a:latin typeface="Arial" panose="020B0604020202020204" pitchFamily="34" charset="0"/>
                <a:cs typeface="Arial" panose="020B0604020202020204" pitchFamily="34" charset="0"/>
              </a:rPr>
              <a:t>Sporting/Event Trends</a:t>
            </a:r>
          </a:p>
          <a:p>
            <a:r>
              <a:rPr lang="en-US" sz="1200" dirty="0">
                <a:latin typeface="Arial" panose="020B0604020202020204" pitchFamily="34" charset="0"/>
                <a:cs typeface="Arial" panose="020B0604020202020204" pitchFamily="34" charset="0"/>
              </a:rPr>
              <a:t>Overall Trends</a:t>
            </a:r>
          </a:p>
          <a:p>
            <a:endParaRPr lang="en-US" dirty="0"/>
          </a:p>
        </p:txBody>
      </p:sp>
      <p:sp>
        <p:nvSpPr>
          <p:cNvPr id="4" name="Slide Number Placeholder 3"/>
          <p:cNvSpPr>
            <a:spLocks noGrp="1"/>
          </p:cNvSpPr>
          <p:nvPr>
            <p:ph type="sldNum" sz="quarter" idx="5"/>
          </p:nvPr>
        </p:nvSpPr>
        <p:spPr/>
        <p:txBody>
          <a:bodyPr/>
          <a:lstStyle/>
          <a:p>
            <a:fld id="{10A29E61-899D-4DEC-B2DA-C928176A27CF}" type="slidenum">
              <a:rPr lang="en-AU" smtClean="0"/>
              <a:t>12</a:t>
            </a:fld>
            <a:endParaRPr lang="en-AU"/>
          </a:p>
        </p:txBody>
      </p:sp>
    </p:spTree>
    <p:extLst>
      <p:ext uri="{BB962C8B-B14F-4D97-AF65-F5344CB8AC3E}">
        <p14:creationId xmlns:p14="http://schemas.microsoft.com/office/powerpoint/2010/main" val="40264458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A29E61-899D-4DEC-B2DA-C928176A27CF}" type="slidenum">
              <a:rPr lang="en-AU" smtClean="0"/>
              <a:t>14</a:t>
            </a:fld>
            <a:endParaRPr lang="en-AU"/>
          </a:p>
        </p:txBody>
      </p:sp>
    </p:spTree>
    <p:extLst>
      <p:ext uri="{BB962C8B-B14F-4D97-AF65-F5344CB8AC3E}">
        <p14:creationId xmlns:p14="http://schemas.microsoft.com/office/powerpoint/2010/main" val="16642032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0A29E61-899D-4DEC-B2DA-C928176A27CF}" type="slidenum">
              <a:rPr lang="en-AU" smtClean="0"/>
              <a:t>15</a:t>
            </a:fld>
            <a:endParaRPr lang="en-AU"/>
          </a:p>
        </p:txBody>
      </p:sp>
    </p:spTree>
    <p:extLst>
      <p:ext uri="{BB962C8B-B14F-4D97-AF65-F5344CB8AC3E}">
        <p14:creationId xmlns:p14="http://schemas.microsoft.com/office/powerpoint/2010/main" val="38740821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_1">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3A6D05FB-9E00-4E05-8A11-8AC6AA5F17EF}"/>
              </a:ext>
            </a:extLst>
          </p:cNvPr>
          <p:cNvSpPr>
            <a:spLocks noGrp="1"/>
          </p:cNvSpPr>
          <p:nvPr>
            <p:ph type="body" sz="quarter" idx="13"/>
          </p:nvPr>
        </p:nvSpPr>
        <p:spPr>
          <a:xfrm>
            <a:off x="425450" y="373063"/>
            <a:ext cx="6120000" cy="3960000"/>
          </a:xfrm>
        </p:spPr>
        <p:txBody>
          <a:bodyPr/>
          <a:lstStyle>
            <a:lvl1pPr>
              <a:lnSpc>
                <a:spcPct val="80000"/>
              </a:lnSpc>
              <a:spcBef>
                <a:spcPts val="0"/>
              </a:spcBef>
              <a:spcAft>
                <a:spcPts val="2835"/>
              </a:spcAft>
              <a:defRPr sz="6400" cap="all" baseline="0"/>
            </a:lvl1pPr>
            <a:lvl2pPr>
              <a:defRPr sz="1800">
                <a:solidFill>
                  <a:schemeClr val="accent1"/>
                </a:solidFill>
              </a:defRPr>
            </a:lvl2pPr>
          </a:lstStyle>
          <a:p>
            <a:pPr lvl="0"/>
            <a:r>
              <a:rPr lang="en-GB"/>
              <a:t>Click to edit Master text styles</a:t>
            </a:r>
          </a:p>
          <a:p>
            <a:pPr lvl="1"/>
            <a:r>
              <a:rPr lang="en-GB"/>
              <a:t>Second level</a:t>
            </a:r>
          </a:p>
        </p:txBody>
      </p:sp>
      <p:pic>
        <p:nvPicPr>
          <p:cNvPr id="11" name="Picture 10">
            <a:extLst>
              <a:ext uri="{FF2B5EF4-FFF2-40B4-BE49-F238E27FC236}">
                <a16:creationId xmlns:a16="http://schemas.microsoft.com/office/drawing/2014/main" id="{2ED46DD6-3FEF-4E8E-852D-6AB87C9AEE6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80400" y="0"/>
            <a:ext cx="1736846" cy="5143500"/>
          </a:xfrm>
          <a:prstGeom prst="rect">
            <a:avLst/>
          </a:prstGeom>
        </p:spPr>
      </p:pic>
      <p:sp>
        <p:nvSpPr>
          <p:cNvPr id="4" name="Footer Placeholder 4">
            <a:extLst>
              <a:ext uri="{FF2B5EF4-FFF2-40B4-BE49-F238E27FC236}">
                <a16:creationId xmlns:a16="http://schemas.microsoft.com/office/drawing/2014/main" id="{F21003A7-996F-2041-9CFA-9950B9616914}"/>
              </a:ext>
            </a:extLst>
          </p:cNvPr>
          <p:cNvSpPr txBox="1">
            <a:spLocks/>
          </p:cNvSpPr>
          <p:nvPr userDrawn="1"/>
        </p:nvSpPr>
        <p:spPr>
          <a:xfrm>
            <a:off x="7771886" y="5054290"/>
            <a:ext cx="1035570" cy="89210"/>
          </a:xfrm>
          <a:prstGeom prst="rect">
            <a:avLst/>
          </a:prstGeom>
        </p:spPr>
        <p:txBody>
          <a:bodyPr vert="horz" lIns="0" tIns="0" rIns="0" bIns="0" rtlCol="0" anchor="t"/>
          <a:lstStyle>
            <a:defPPr>
              <a:defRPr lang="en-US"/>
            </a:defPPr>
            <a:lvl1pPr marL="0" algn="l" defTabSz="457200" rtl="0" eaLnBrk="1" latinLnBrk="0" hangingPunct="1">
              <a:defRPr sz="600" kern="1200" cap="all" baseline="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500" dirty="0">
                <a:solidFill>
                  <a:schemeClr val="bg2">
                    <a:lumMod val="75000"/>
                  </a:schemeClr>
                </a:solidFill>
              </a:rPr>
              <a:t>CRICOS Provider #00120C</a:t>
            </a:r>
            <a:endParaRPr lang="en-AU" sz="500" dirty="0">
              <a:solidFill>
                <a:schemeClr val="bg2">
                  <a:lumMod val="75000"/>
                </a:schemeClr>
              </a:solidFill>
            </a:endParaRPr>
          </a:p>
        </p:txBody>
      </p:sp>
    </p:spTree>
    <p:extLst>
      <p:ext uri="{BB962C8B-B14F-4D97-AF65-F5344CB8AC3E}">
        <p14:creationId xmlns:p14="http://schemas.microsoft.com/office/powerpoint/2010/main" val="3568565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_2">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3A6D05FB-9E00-4E05-8A11-8AC6AA5F17EF}"/>
              </a:ext>
            </a:extLst>
          </p:cNvPr>
          <p:cNvSpPr>
            <a:spLocks noGrp="1"/>
          </p:cNvSpPr>
          <p:nvPr>
            <p:ph type="body" sz="quarter" idx="13"/>
          </p:nvPr>
        </p:nvSpPr>
        <p:spPr>
          <a:xfrm>
            <a:off x="1295999" y="373063"/>
            <a:ext cx="7523999" cy="3274027"/>
          </a:xfrm>
        </p:spPr>
        <p:txBody>
          <a:bodyPr/>
          <a:lstStyle>
            <a:lvl1pPr>
              <a:lnSpc>
                <a:spcPct val="80000"/>
              </a:lnSpc>
              <a:spcBef>
                <a:spcPts val="0"/>
              </a:spcBef>
              <a:spcAft>
                <a:spcPts val="2835"/>
              </a:spcAft>
              <a:defRPr sz="6400" cap="all" baseline="0">
                <a:solidFill>
                  <a:schemeClr val="tx1"/>
                </a:solidFill>
              </a:defRPr>
            </a:lvl1pPr>
            <a:lvl2pPr>
              <a:defRPr sz="1800">
                <a:solidFill>
                  <a:schemeClr val="accent1"/>
                </a:solidFill>
              </a:defRPr>
            </a:lvl2pPr>
          </a:lstStyle>
          <a:p>
            <a:pPr lvl="0"/>
            <a:r>
              <a:rPr lang="en-GB"/>
              <a:t>Click to edit Master text styles</a:t>
            </a:r>
          </a:p>
          <a:p>
            <a:pPr lvl="1"/>
            <a:r>
              <a:rPr lang="en-GB"/>
              <a:t>Second level</a:t>
            </a:r>
          </a:p>
        </p:txBody>
      </p:sp>
      <p:sp>
        <p:nvSpPr>
          <p:cNvPr id="3" name="Picture Placeholder 2">
            <a:extLst>
              <a:ext uri="{FF2B5EF4-FFF2-40B4-BE49-F238E27FC236}">
                <a16:creationId xmlns:a16="http://schemas.microsoft.com/office/drawing/2014/main" id="{B46A049C-4F69-43AF-8C8B-0B56DA46CD4A}"/>
              </a:ext>
            </a:extLst>
          </p:cNvPr>
          <p:cNvSpPr>
            <a:spLocks noGrp="1"/>
          </p:cNvSpPr>
          <p:nvPr>
            <p:ph type="pic" sz="quarter" idx="14"/>
          </p:nvPr>
        </p:nvSpPr>
        <p:spPr>
          <a:xfrm>
            <a:off x="4571999" y="2196000"/>
            <a:ext cx="4248000" cy="2592000"/>
          </a:xfrm>
        </p:spPr>
        <p:txBody>
          <a:bodyPr/>
          <a:lstStyle/>
          <a:p>
            <a:r>
              <a:rPr lang="en-GB"/>
              <a:t>Click icon to add picture</a:t>
            </a:r>
            <a:endParaRPr lang="en-AU"/>
          </a:p>
        </p:txBody>
      </p:sp>
      <p:pic>
        <p:nvPicPr>
          <p:cNvPr id="4" name="Picture 3">
            <a:extLst>
              <a:ext uri="{FF2B5EF4-FFF2-40B4-BE49-F238E27FC236}">
                <a16:creationId xmlns:a16="http://schemas.microsoft.com/office/drawing/2014/main" id="{6BC2CD92-94A0-4183-91AF-1A31B8F162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3536" y="0"/>
            <a:ext cx="1736846" cy="5143500"/>
          </a:xfrm>
          <a:prstGeom prst="rect">
            <a:avLst/>
          </a:prstGeom>
        </p:spPr>
      </p:pic>
      <p:sp>
        <p:nvSpPr>
          <p:cNvPr id="5" name="Footer Placeholder 4">
            <a:extLst>
              <a:ext uri="{FF2B5EF4-FFF2-40B4-BE49-F238E27FC236}">
                <a16:creationId xmlns:a16="http://schemas.microsoft.com/office/drawing/2014/main" id="{33E5C636-BAFD-854B-9B7F-A267A335B9F2}"/>
              </a:ext>
            </a:extLst>
          </p:cNvPr>
          <p:cNvSpPr txBox="1">
            <a:spLocks/>
          </p:cNvSpPr>
          <p:nvPr userDrawn="1"/>
        </p:nvSpPr>
        <p:spPr>
          <a:xfrm>
            <a:off x="7380000" y="5054290"/>
            <a:ext cx="1035570" cy="89210"/>
          </a:xfrm>
          <a:prstGeom prst="rect">
            <a:avLst/>
          </a:prstGeom>
        </p:spPr>
        <p:txBody>
          <a:bodyPr vert="horz" lIns="0" tIns="0" rIns="0" bIns="0" rtlCol="0" anchor="t"/>
          <a:lstStyle>
            <a:defPPr>
              <a:defRPr lang="en-US"/>
            </a:defPPr>
            <a:lvl1pPr marL="0" algn="l" defTabSz="457200" rtl="0" eaLnBrk="1" latinLnBrk="0" hangingPunct="1">
              <a:defRPr sz="600" kern="1200" cap="all" baseline="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500" dirty="0">
                <a:solidFill>
                  <a:schemeClr val="bg2">
                    <a:lumMod val="75000"/>
                  </a:schemeClr>
                </a:solidFill>
              </a:rPr>
              <a:t>CRICOS Provider #00120C</a:t>
            </a:r>
            <a:endParaRPr lang="en-AU" sz="500" dirty="0">
              <a:solidFill>
                <a:schemeClr val="bg2">
                  <a:lumMod val="75000"/>
                </a:schemeClr>
              </a:solidFill>
            </a:endParaRPr>
          </a:p>
        </p:txBody>
      </p:sp>
    </p:spTree>
    <p:extLst>
      <p:ext uri="{BB962C8B-B14F-4D97-AF65-F5344CB8AC3E}">
        <p14:creationId xmlns:p14="http://schemas.microsoft.com/office/powerpoint/2010/main" val="490461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_Black">
    <p:spTree>
      <p:nvGrpSpPr>
        <p:cNvPr id="1" name=""/>
        <p:cNvGrpSpPr/>
        <p:nvPr/>
      </p:nvGrpSpPr>
      <p:grpSpPr>
        <a:xfrm>
          <a:off x="0" y="0"/>
          <a:ext cx="0" cy="0"/>
          <a:chOff x="0" y="0"/>
          <a:chExt cx="0" cy="0"/>
        </a:xfrm>
      </p:grpSpPr>
      <p:sp>
        <p:nvSpPr>
          <p:cNvPr id="2" name="Title 1"/>
          <p:cNvSpPr>
            <a:spLocks noGrp="1"/>
          </p:cNvSpPr>
          <p:nvPr>
            <p:ph type="title"/>
          </p:nvPr>
        </p:nvSpPr>
        <p:spPr>
          <a:xfrm>
            <a:off x="2448000" y="324000"/>
            <a:ext cx="6300000" cy="2139553"/>
          </a:xfrm>
        </p:spPr>
        <p:txBody>
          <a:bodyPr anchor="t">
            <a:normAutofit/>
          </a:bodyPr>
          <a:lstStyle>
            <a:lvl1pPr>
              <a:lnSpc>
                <a:spcPct val="80000"/>
              </a:lnSpc>
              <a:defRPr sz="6400" cap="all" baseline="0"/>
            </a:lvl1pPr>
          </a:lstStyle>
          <a:p>
            <a:r>
              <a:rPr lang="en-GB"/>
              <a:t>Click to edit Master title style</a:t>
            </a:r>
            <a:endParaRPr lang="en-US" dirty="0"/>
          </a:p>
        </p:txBody>
      </p:sp>
      <p:sp>
        <p:nvSpPr>
          <p:cNvPr id="5" name="Footer Placeholder 4"/>
          <p:cNvSpPr>
            <a:spLocks noGrp="1"/>
          </p:cNvSpPr>
          <p:nvPr>
            <p:ph type="ftr" sz="quarter" idx="11"/>
          </p:nvPr>
        </p:nvSpPr>
        <p:spPr/>
        <p:txBody>
          <a:bodyPr/>
          <a:lstStyle/>
          <a:p>
            <a:r>
              <a:rPr lang="en-US"/>
              <a:t>ANU SCHOOL OF LAW   |   PRESENTATION NAME GOES HERE</a:t>
            </a:r>
            <a:endParaRPr lang="en-AU"/>
          </a:p>
        </p:txBody>
      </p:sp>
      <p:sp>
        <p:nvSpPr>
          <p:cNvPr id="6" name="Slide Number Placeholder 5"/>
          <p:cNvSpPr>
            <a:spLocks noGrp="1"/>
          </p:cNvSpPr>
          <p:nvPr>
            <p:ph type="sldNum" sz="quarter" idx="12"/>
          </p:nvPr>
        </p:nvSpPr>
        <p:spPr/>
        <p:txBody>
          <a:bodyPr/>
          <a:lstStyle>
            <a:lvl1pPr algn="l">
              <a:defRPr/>
            </a:lvl1pPr>
          </a:lstStyle>
          <a:p>
            <a:fld id="{10A01DC5-1685-4615-8240-15192985C6A2}" type="slidenum">
              <a:rPr lang="en-AU" smtClean="0"/>
              <a:pPr/>
              <a:t>‹#›</a:t>
            </a:fld>
            <a:endParaRPr lang="en-AU" dirty="0"/>
          </a:p>
        </p:txBody>
      </p:sp>
      <p:sp>
        <p:nvSpPr>
          <p:cNvPr id="7" name="Date Placeholder 10">
            <a:extLst>
              <a:ext uri="{FF2B5EF4-FFF2-40B4-BE49-F238E27FC236}">
                <a16:creationId xmlns:a16="http://schemas.microsoft.com/office/drawing/2014/main" id="{5014A4F5-33BC-4C41-B1AC-8B957B76357F}"/>
              </a:ext>
            </a:extLst>
          </p:cNvPr>
          <p:cNvSpPr>
            <a:spLocks noGrp="1"/>
          </p:cNvSpPr>
          <p:nvPr>
            <p:ph type="dt" sz="half" idx="2"/>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defRPr>
            </a:lvl1pPr>
          </a:lstStyle>
          <a:p>
            <a:r>
              <a:rPr lang="en-US"/>
              <a:t>DD MMM YY</a:t>
            </a:r>
            <a:endParaRPr lang="en-AU" dirty="0"/>
          </a:p>
        </p:txBody>
      </p:sp>
      <p:sp>
        <p:nvSpPr>
          <p:cNvPr id="8" name="Text Placeholder 7">
            <a:extLst>
              <a:ext uri="{FF2B5EF4-FFF2-40B4-BE49-F238E27FC236}">
                <a16:creationId xmlns:a16="http://schemas.microsoft.com/office/drawing/2014/main" id="{182DF42F-AFE2-4EF3-B14F-54A469AB5E39}"/>
              </a:ext>
            </a:extLst>
          </p:cNvPr>
          <p:cNvSpPr>
            <a:spLocks noGrp="1"/>
          </p:cNvSpPr>
          <p:nvPr>
            <p:ph type="body" sz="quarter" idx="13" hasCustomPrompt="1"/>
          </p:nvPr>
        </p:nvSpPr>
        <p:spPr>
          <a:xfrm>
            <a:off x="324000" y="324000"/>
            <a:ext cx="1830621" cy="1808163"/>
          </a:xfrm>
        </p:spPr>
        <p:txBody>
          <a:bodyPr/>
          <a:lstStyle>
            <a:lvl1pPr>
              <a:lnSpc>
                <a:spcPct val="80000"/>
              </a:lnSpc>
              <a:spcAft>
                <a:spcPts val="0"/>
              </a:spcAft>
              <a:defRPr sz="6400">
                <a:solidFill>
                  <a:schemeClr val="accent1"/>
                </a:solidFill>
              </a:defRPr>
            </a:lvl1pPr>
            <a:lvl2pPr>
              <a:defRPr sz="6400">
                <a:solidFill>
                  <a:schemeClr val="accent1"/>
                </a:solidFill>
              </a:defRPr>
            </a:lvl2pPr>
            <a:lvl3pPr>
              <a:defRPr sz="6400">
                <a:solidFill>
                  <a:schemeClr val="accent1"/>
                </a:solidFill>
              </a:defRPr>
            </a:lvl3pPr>
            <a:lvl4pPr>
              <a:defRPr sz="6400">
                <a:solidFill>
                  <a:schemeClr val="accent1"/>
                </a:solidFill>
              </a:defRPr>
            </a:lvl4pPr>
            <a:lvl5pPr>
              <a:defRPr sz="6400">
                <a:solidFill>
                  <a:schemeClr val="accent1"/>
                </a:solidFill>
              </a:defRPr>
            </a:lvl5pPr>
          </a:lstStyle>
          <a:p>
            <a:pPr lvl="0"/>
            <a:r>
              <a:rPr lang="en-US" dirty="0"/>
              <a:t>#</a:t>
            </a:r>
            <a:endParaRPr lang="en-AU" dirty="0"/>
          </a:p>
        </p:txBody>
      </p:sp>
    </p:spTree>
    <p:extLst>
      <p:ext uri="{BB962C8B-B14F-4D97-AF65-F5344CB8AC3E}">
        <p14:creationId xmlns:p14="http://schemas.microsoft.com/office/powerpoint/2010/main" val="29181890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_Go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48000" y="324000"/>
            <a:ext cx="6300000" cy="2139553"/>
          </a:xfrm>
        </p:spPr>
        <p:txBody>
          <a:bodyPr anchor="t">
            <a:normAutofit/>
          </a:bodyPr>
          <a:lstStyle>
            <a:lvl1pPr>
              <a:lnSpc>
                <a:spcPct val="80000"/>
              </a:lnSpc>
              <a:defRPr sz="6400" cap="all" baseline="0">
                <a:solidFill>
                  <a:schemeClr val="tx1"/>
                </a:solidFill>
              </a:defRPr>
            </a:lvl1pPr>
          </a:lstStyle>
          <a:p>
            <a:r>
              <a:rPr lang="en-GB"/>
              <a:t>Click to edit Master title style</a:t>
            </a:r>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a:t>ANU SCHOOL OF LAW   |   PRESENTATION NAME GOES HERE</a:t>
            </a:r>
            <a:endParaRPr lang="en-AU" dirty="0"/>
          </a:p>
        </p:txBody>
      </p:sp>
      <p:sp>
        <p:nvSpPr>
          <p:cNvPr id="6" name="Slide Number Placeholder 5"/>
          <p:cNvSpPr>
            <a:spLocks noGrp="1"/>
          </p:cNvSpPr>
          <p:nvPr>
            <p:ph type="sldNum" sz="quarter" idx="12"/>
          </p:nvPr>
        </p:nvSpPr>
        <p:spPr/>
        <p:txBody>
          <a:bodyPr/>
          <a:lstStyle>
            <a:lvl1pPr algn="l">
              <a:defRPr>
                <a:solidFill>
                  <a:schemeClr val="tx1"/>
                </a:solidFill>
              </a:defRPr>
            </a:lvl1pPr>
          </a:lstStyle>
          <a:p>
            <a:fld id="{10A01DC5-1685-4615-8240-15192985C6A2}" type="slidenum">
              <a:rPr lang="en-AU" smtClean="0"/>
              <a:pPr/>
              <a:t>‹#›</a:t>
            </a:fld>
            <a:endParaRPr lang="en-AU" dirty="0"/>
          </a:p>
        </p:txBody>
      </p:sp>
      <p:sp>
        <p:nvSpPr>
          <p:cNvPr id="7" name="Date Placeholder 10">
            <a:extLst>
              <a:ext uri="{FF2B5EF4-FFF2-40B4-BE49-F238E27FC236}">
                <a16:creationId xmlns:a16="http://schemas.microsoft.com/office/drawing/2014/main" id="{5014A4F5-33BC-4C41-B1AC-8B957B76357F}"/>
              </a:ext>
            </a:extLst>
          </p:cNvPr>
          <p:cNvSpPr>
            <a:spLocks noGrp="1"/>
          </p:cNvSpPr>
          <p:nvPr>
            <p:ph type="dt" sz="half" idx="2"/>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defRPr>
            </a:lvl1pPr>
          </a:lstStyle>
          <a:p>
            <a:r>
              <a:rPr lang="en-US"/>
              <a:t>DD MMM YY</a:t>
            </a:r>
            <a:endParaRPr lang="en-AU" dirty="0"/>
          </a:p>
        </p:txBody>
      </p:sp>
      <p:sp>
        <p:nvSpPr>
          <p:cNvPr id="8" name="Text Placeholder 7">
            <a:extLst>
              <a:ext uri="{FF2B5EF4-FFF2-40B4-BE49-F238E27FC236}">
                <a16:creationId xmlns:a16="http://schemas.microsoft.com/office/drawing/2014/main" id="{182DF42F-AFE2-4EF3-B14F-54A469AB5E39}"/>
              </a:ext>
            </a:extLst>
          </p:cNvPr>
          <p:cNvSpPr>
            <a:spLocks noGrp="1"/>
          </p:cNvSpPr>
          <p:nvPr>
            <p:ph type="body" sz="quarter" idx="13" hasCustomPrompt="1"/>
          </p:nvPr>
        </p:nvSpPr>
        <p:spPr>
          <a:xfrm>
            <a:off x="324000" y="324000"/>
            <a:ext cx="1830621" cy="1808163"/>
          </a:xfrm>
        </p:spPr>
        <p:txBody>
          <a:bodyPr/>
          <a:lstStyle>
            <a:lvl1pPr>
              <a:lnSpc>
                <a:spcPct val="80000"/>
              </a:lnSpc>
              <a:spcAft>
                <a:spcPts val="0"/>
              </a:spcAft>
              <a:defRPr sz="6400">
                <a:solidFill>
                  <a:schemeClr val="tx1"/>
                </a:solidFill>
              </a:defRPr>
            </a:lvl1pPr>
            <a:lvl2pPr>
              <a:defRPr sz="6400">
                <a:solidFill>
                  <a:schemeClr val="accent1"/>
                </a:solidFill>
              </a:defRPr>
            </a:lvl2pPr>
            <a:lvl3pPr>
              <a:defRPr sz="6400">
                <a:solidFill>
                  <a:schemeClr val="accent1"/>
                </a:solidFill>
              </a:defRPr>
            </a:lvl3pPr>
            <a:lvl4pPr>
              <a:defRPr sz="6400">
                <a:solidFill>
                  <a:schemeClr val="accent1"/>
                </a:solidFill>
              </a:defRPr>
            </a:lvl4pPr>
            <a:lvl5pPr>
              <a:defRPr sz="6400">
                <a:solidFill>
                  <a:schemeClr val="accent1"/>
                </a:solidFill>
              </a:defRPr>
            </a:lvl5pPr>
          </a:lstStyle>
          <a:p>
            <a:pPr lvl="0"/>
            <a:r>
              <a:rPr lang="en-US" dirty="0"/>
              <a:t>#</a:t>
            </a:r>
            <a:endParaRPr lang="en-AU" dirty="0"/>
          </a:p>
        </p:txBody>
      </p:sp>
      <p:pic>
        <p:nvPicPr>
          <p:cNvPr id="18" name="Picture 17">
            <a:extLst>
              <a:ext uri="{FF2B5EF4-FFF2-40B4-BE49-F238E27FC236}">
                <a16:creationId xmlns:a16="http://schemas.microsoft.com/office/drawing/2014/main" id="{D95412E3-4376-4E7F-8689-900603DB69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690800"/>
            <a:ext cx="9144000" cy="256032"/>
          </a:xfrm>
          <a:prstGeom prst="rect">
            <a:avLst/>
          </a:prstGeom>
        </p:spPr>
      </p:pic>
    </p:spTree>
    <p:extLst>
      <p:ext uri="{BB962C8B-B14F-4D97-AF65-F5344CB8AC3E}">
        <p14:creationId xmlns:p14="http://schemas.microsoft.com/office/powerpoint/2010/main" val="3432520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_Image_DarkImage">
    <p:bg>
      <p:bgPr>
        <a:solidFill>
          <a:schemeClr val="bg2">
            <a:alpha val="9349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48000" y="324000"/>
            <a:ext cx="6300000" cy="2139553"/>
          </a:xfrm>
        </p:spPr>
        <p:txBody>
          <a:bodyPr anchor="t">
            <a:normAutofit/>
          </a:bodyPr>
          <a:lstStyle>
            <a:lvl1pPr>
              <a:lnSpc>
                <a:spcPct val="80000"/>
              </a:lnSpc>
              <a:defRPr sz="6400" cap="all" baseline="0">
                <a:solidFill>
                  <a:schemeClr val="tx1"/>
                </a:solidFill>
              </a:defRPr>
            </a:lvl1pPr>
          </a:lstStyle>
          <a:p>
            <a:r>
              <a:rPr lang="en-GB"/>
              <a:t>Click to edit Master title style</a:t>
            </a:r>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a:t>ANU SCHOOL OF LAW   |   PRESENTATION NAME GOES HERE</a:t>
            </a:r>
            <a:endParaRPr lang="en-AU"/>
          </a:p>
        </p:txBody>
      </p:sp>
      <p:sp>
        <p:nvSpPr>
          <p:cNvPr id="6" name="Slide Number Placeholder 5"/>
          <p:cNvSpPr>
            <a:spLocks noGrp="1"/>
          </p:cNvSpPr>
          <p:nvPr>
            <p:ph type="sldNum" sz="quarter" idx="12"/>
          </p:nvPr>
        </p:nvSpPr>
        <p:spPr/>
        <p:txBody>
          <a:bodyPr/>
          <a:lstStyle>
            <a:lvl1pPr algn="l">
              <a:defRPr>
                <a:solidFill>
                  <a:schemeClr val="tx1"/>
                </a:solidFill>
              </a:defRPr>
            </a:lvl1pPr>
          </a:lstStyle>
          <a:p>
            <a:fld id="{10A01DC5-1685-4615-8240-15192985C6A2}" type="slidenum">
              <a:rPr lang="en-AU" smtClean="0"/>
              <a:pPr/>
              <a:t>‹#›</a:t>
            </a:fld>
            <a:endParaRPr lang="en-AU" dirty="0"/>
          </a:p>
        </p:txBody>
      </p:sp>
      <p:sp>
        <p:nvSpPr>
          <p:cNvPr id="7" name="Date Placeholder 10">
            <a:extLst>
              <a:ext uri="{FF2B5EF4-FFF2-40B4-BE49-F238E27FC236}">
                <a16:creationId xmlns:a16="http://schemas.microsoft.com/office/drawing/2014/main" id="{5014A4F5-33BC-4C41-B1AC-8B957B76357F}"/>
              </a:ext>
            </a:extLst>
          </p:cNvPr>
          <p:cNvSpPr>
            <a:spLocks noGrp="1"/>
          </p:cNvSpPr>
          <p:nvPr>
            <p:ph type="dt" sz="half" idx="2"/>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defRPr>
            </a:lvl1pPr>
          </a:lstStyle>
          <a:p>
            <a:r>
              <a:rPr lang="en-US"/>
              <a:t>DD MMM YY</a:t>
            </a:r>
            <a:endParaRPr lang="en-AU" dirty="0"/>
          </a:p>
        </p:txBody>
      </p:sp>
      <p:sp>
        <p:nvSpPr>
          <p:cNvPr id="8" name="Text Placeholder 7">
            <a:extLst>
              <a:ext uri="{FF2B5EF4-FFF2-40B4-BE49-F238E27FC236}">
                <a16:creationId xmlns:a16="http://schemas.microsoft.com/office/drawing/2014/main" id="{182DF42F-AFE2-4EF3-B14F-54A469AB5E39}"/>
              </a:ext>
            </a:extLst>
          </p:cNvPr>
          <p:cNvSpPr>
            <a:spLocks noGrp="1"/>
          </p:cNvSpPr>
          <p:nvPr>
            <p:ph type="body" sz="quarter" idx="13" hasCustomPrompt="1"/>
          </p:nvPr>
        </p:nvSpPr>
        <p:spPr>
          <a:xfrm>
            <a:off x="324000" y="324000"/>
            <a:ext cx="1830621" cy="1808163"/>
          </a:xfrm>
        </p:spPr>
        <p:txBody>
          <a:bodyPr/>
          <a:lstStyle>
            <a:lvl1pPr>
              <a:lnSpc>
                <a:spcPct val="80000"/>
              </a:lnSpc>
              <a:spcAft>
                <a:spcPts val="0"/>
              </a:spcAft>
              <a:defRPr sz="6400">
                <a:solidFill>
                  <a:schemeClr val="tx1"/>
                </a:solidFill>
              </a:defRPr>
            </a:lvl1pPr>
            <a:lvl2pPr>
              <a:defRPr sz="6400">
                <a:solidFill>
                  <a:schemeClr val="accent1"/>
                </a:solidFill>
              </a:defRPr>
            </a:lvl2pPr>
            <a:lvl3pPr>
              <a:defRPr sz="6400">
                <a:solidFill>
                  <a:schemeClr val="accent1"/>
                </a:solidFill>
              </a:defRPr>
            </a:lvl3pPr>
            <a:lvl4pPr>
              <a:defRPr sz="6400">
                <a:solidFill>
                  <a:schemeClr val="accent1"/>
                </a:solidFill>
              </a:defRPr>
            </a:lvl4pPr>
            <a:lvl5pPr>
              <a:defRPr sz="6400">
                <a:solidFill>
                  <a:schemeClr val="accent1"/>
                </a:solidFill>
              </a:defRPr>
            </a:lvl5pPr>
          </a:lstStyle>
          <a:p>
            <a:pPr lvl="0"/>
            <a:r>
              <a:rPr lang="en-US" dirty="0"/>
              <a:t>#</a:t>
            </a:r>
            <a:endParaRPr lang="en-AU" dirty="0"/>
          </a:p>
        </p:txBody>
      </p:sp>
      <p:sp>
        <p:nvSpPr>
          <p:cNvPr id="10" name="Footer Placeholder 4">
            <a:extLst>
              <a:ext uri="{FF2B5EF4-FFF2-40B4-BE49-F238E27FC236}">
                <a16:creationId xmlns:a16="http://schemas.microsoft.com/office/drawing/2014/main" id="{4964EA38-476C-CD49-A352-6F89EDE05656}"/>
              </a:ext>
            </a:extLst>
          </p:cNvPr>
          <p:cNvSpPr txBox="1">
            <a:spLocks/>
          </p:cNvSpPr>
          <p:nvPr userDrawn="1"/>
        </p:nvSpPr>
        <p:spPr>
          <a:xfrm>
            <a:off x="7380000" y="5054290"/>
            <a:ext cx="1035570" cy="89210"/>
          </a:xfrm>
          <a:prstGeom prst="rect">
            <a:avLst/>
          </a:prstGeom>
        </p:spPr>
        <p:txBody>
          <a:bodyPr vert="horz" lIns="0" tIns="0" rIns="0" bIns="0" rtlCol="0" anchor="t"/>
          <a:lstStyle>
            <a:defPPr>
              <a:defRPr lang="en-US"/>
            </a:defPPr>
            <a:lvl1pPr marL="0" algn="l" defTabSz="457200" rtl="0" eaLnBrk="1" latinLnBrk="0" hangingPunct="1">
              <a:defRPr sz="600" kern="1200" cap="all" baseline="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500" dirty="0">
                <a:solidFill>
                  <a:schemeClr val="tx2">
                    <a:lumMod val="75000"/>
                  </a:schemeClr>
                </a:solidFill>
              </a:rPr>
              <a:t>CRICOS Provider #00120C</a:t>
            </a:r>
            <a:endParaRPr lang="en-AU" sz="500" dirty="0">
              <a:solidFill>
                <a:schemeClr val="tx2">
                  <a:lumMod val="75000"/>
                </a:schemeClr>
              </a:solidFill>
            </a:endParaRPr>
          </a:p>
        </p:txBody>
      </p:sp>
    </p:spTree>
    <p:extLst>
      <p:ext uri="{BB962C8B-B14F-4D97-AF65-F5344CB8AC3E}">
        <p14:creationId xmlns:p14="http://schemas.microsoft.com/office/powerpoint/2010/main" val="458922797"/>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_Image_LightImage">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48000" y="324000"/>
            <a:ext cx="6300000" cy="2139553"/>
          </a:xfrm>
        </p:spPr>
        <p:txBody>
          <a:bodyPr anchor="t">
            <a:normAutofit/>
          </a:bodyPr>
          <a:lstStyle>
            <a:lvl1pPr>
              <a:lnSpc>
                <a:spcPct val="80000"/>
              </a:lnSpc>
              <a:defRPr sz="6400" cap="all" baseline="0">
                <a:solidFill>
                  <a:schemeClr val="tx1"/>
                </a:solidFill>
              </a:defRPr>
            </a:lvl1pPr>
          </a:lstStyle>
          <a:p>
            <a:r>
              <a:rPr lang="en-GB"/>
              <a:t>Click to edit Master title style</a:t>
            </a:r>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a:t>ANU SCHOOL OF LAW   |   PRESENTATION NAME GOES HERE</a:t>
            </a:r>
            <a:endParaRPr lang="en-AU"/>
          </a:p>
        </p:txBody>
      </p:sp>
      <p:sp>
        <p:nvSpPr>
          <p:cNvPr id="6" name="Slide Number Placeholder 5"/>
          <p:cNvSpPr>
            <a:spLocks noGrp="1"/>
          </p:cNvSpPr>
          <p:nvPr>
            <p:ph type="sldNum" sz="quarter" idx="12"/>
          </p:nvPr>
        </p:nvSpPr>
        <p:spPr/>
        <p:txBody>
          <a:bodyPr/>
          <a:lstStyle>
            <a:lvl1pPr algn="l">
              <a:defRPr>
                <a:solidFill>
                  <a:schemeClr val="tx1"/>
                </a:solidFill>
              </a:defRPr>
            </a:lvl1pPr>
          </a:lstStyle>
          <a:p>
            <a:fld id="{10A01DC5-1685-4615-8240-15192985C6A2}" type="slidenum">
              <a:rPr lang="en-AU" smtClean="0"/>
              <a:pPr/>
              <a:t>‹#›</a:t>
            </a:fld>
            <a:endParaRPr lang="en-AU" dirty="0"/>
          </a:p>
        </p:txBody>
      </p:sp>
      <p:sp>
        <p:nvSpPr>
          <p:cNvPr id="7" name="Date Placeholder 10">
            <a:extLst>
              <a:ext uri="{FF2B5EF4-FFF2-40B4-BE49-F238E27FC236}">
                <a16:creationId xmlns:a16="http://schemas.microsoft.com/office/drawing/2014/main" id="{5014A4F5-33BC-4C41-B1AC-8B957B76357F}"/>
              </a:ext>
            </a:extLst>
          </p:cNvPr>
          <p:cNvSpPr>
            <a:spLocks noGrp="1"/>
          </p:cNvSpPr>
          <p:nvPr>
            <p:ph type="dt" sz="half" idx="2"/>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defRPr>
            </a:lvl1pPr>
          </a:lstStyle>
          <a:p>
            <a:r>
              <a:rPr lang="en-US"/>
              <a:t>DD MMM YY</a:t>
            </a:r>
            <a:endParaRPr lang="en-AU" dirty="0"/>
          </a:p>
        </p:txBody>
      </p:sp>
      <p:sp>
        <p:nvSpPr>
          <p:cNvPr id="8" name="Text Placeholder 7">
            <a:extLst>
              <a:ext uri="{FF2B5EF4-FFF2-40B4-BE49-F238E27FC236}">
                <a16:creationId xmlns:a16="http://schemas.microsoft.com/office/drawing/2014/main" id="{182DF42F-AFE2-4EF3-B14F-54A469AB5E39}"/>
              </a:ext>
            </a:extLst>
          </p:cNvPr>
          <p:cNvSpPr>
            <a:spLocks noGrp="1"/>
          </p:cNvSpPr>
          <p:nvPr>
            <p:ph type="body" sz="quarter" idx="13" hasCustomPrompt="1"/>
          </p:nvPr>
        </p:nvSpPr>
        <p:spPr>
          <a:xfrm>
            <a:off x="324000" y="324000"/>
            <a:ext cx="1830621" cy="1808163"/>
          </a:xfrm>
        </p:spPr>
        <p:txBody>
          <a:bodyPr/>
          <a:lstStyle>
            <a:lvl1pPr>
              <a:lnSpc>
                <a:spcPct val="80000"/>
              </a:lnSpc>
              <a:spcAft>
                <a:spcPts val="0"/>
              </a:spcAft>
              <a:defRPr sz="6400">
                <a:solidFill>
                  <a:schemeClr val="tx1"/>
                </a:solidFill>
              </a:defRPr>
            </a:lvl1pPr>
            <a:lvl2pPr>
              <a:defRPr sz="6400">
                <a:solidFill>
                  <a:schemeClr val="accent1"/>
                </a:solidFill>
              </a:defRPr>
            </a:lvl2pPr>
            <a:lvl3pPr>
              <a:defRPr sz="6400">
                <a:solidFill>
                  <a:schemeClr val="accent1"/>
                </a:solidFill>
              </a:defRPr>
            </a:lvl3pPr>
            <a:lvl4pPr>
              <a:defRPr sz="6400">
                <a:solidFill>
                  <a:schemeClr val="accent1"/>
                </a:solidFill>
              </a:defRPr>
            </a:lvl4pPr>
            <a:lvl5pPr>
              <a:defRPr sz="6400">
                <a:solidFill>
                  <a:schemeClr val="accent1"/>
                </a:solidFill>
              </a:defRPr>
            </a:lvl5pPr>
          </a:lstStyle>
          <a:p>
            <a:pPr lvl="0"/>
            <a:r>
              <a:rPr lang="en-US" dirty="0"/>
              <a:t>#</a:t>
            </a:r>
            <a:endParaRPr lang="en-AU" dirty="0"/>
          </a:p>
        </p:txBody>
      </p:sp>
      <p:pic>
        <p:nvPicPr>
          <p:cNvPr id="11" name="Picture 10">
            <a:extLst>
              <a:ext uri="{FF2B5EF4-FFF2-40B4-BE49-F238E27FC236}">
                <a16:creationId xmlns:a16="http://schemas.microsoft.com/office/drawing/2014/main" id="{04363311-D81E-4290-8966-289EB731CC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690800"/>
            <a:ext cx="9144000" cy="256032"/>
          </a:xfrm>
          <a:prstGeom prst="rect">
            <a:avLst/>
          </a:prstGeom>
        </p:spPr>
      </p:pic>
    </p:spTree>
    <p:extLst>
      <p:ext uri="{BB962C8B-B14F-4D97-AF65-F5344CB8AC3E}">
        <p14:creationId xmlns:p14="http://schemas.microsoft.com/office/powerpoint/2010/main" val="3442599558"/>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Agenda_1">
    <p:spTree>
      <p:nvGrpSpPr>
        <p:cNvPr id="1" name=""/>
        <p:cNvGrpSpPr/>
        <p:nvPr/>
      </p:nvGrpSpPr>
      <p:grpSpPr>
        <a:xfrm>
          <a:off x="0" y="0"/>
          <a:ext cx="0" cy="0"/>
          <a:chOff x="0" y="0"/>
          <a:chExt cx="0" cy="0"/>
        </a:xfrm>
      </p:grpSpPr>
      <p:sp>
        <p:nvSpPr>
          <p:cNvPr id="2" name="Title 1"/>
          <p:cNvSpPr>
            <a:spLocks noGrp="1"/>
          </p:cNvSpPr>
          <p:nvPr>
            <p:ph type="title"/>
          </p:nvPr>
        </p:nvSpPr>
        <p:spPr>
          <a:xfrm>
            <a:off x="324000" y="324000"/>
            <a:ext cx="2880000" cy="3144414"/>
          </a:xfrm>
        </p:spPr>
        <p:txBody>
          <a:bodyPr/>
          <a:lstStyle>
            <a:lvl1pPr>
              <a:defRPr sz="4600"/>
            </a:lvl1pPr>
          </a:lstStyle>
          <a:p>
            <a:r>
              <a:rPr lang="en-GB"/>
              <a:t>Click to edit Master title style</a:t>
            </a:r>
            <a:endParaRPr lang="en-US" dirty="0"/>
          </a:p>
        </p:txBody>
      </p:sp>
      <p:sp>
        <p:nvSpPr>
          <p:cNvPr id="3" name="Content Placeholder 2"/>
          <p:cNvSpPr>
            <a:spLocks noGrp="1"/>
          </p:cNvSpPr>
          <p:nvPr>
            <p:ph idx="1"/>
          </p:nvPr>
        </p:nvSpPr>
        <p:spPr>
          <a:xfrm>
            <a:off x="3852000" y="324000"/>
            <a:ext cx="4932000" cy="41400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a:t>ANU SCHOOL OF LAW   |   PRESENTATION NAME GOES HERE</a:t>
            </a:r>
            <a:endParaRPr lang="en-AU"/>
          </a:p>
        </p:txBody>
      </p:sp>
      <p:sp>
        <p:nvSpPr>
          <p:cNvPr id="6" name="Slide Number Placeholder 5"/>
          <p:cNvSpPr>
            <a:spLocks noGrp="1"/>
          </p:cNvSpPr>
          <p:nvPr>
            <p:ph type="sldNum" sz="quarter" idx="12"/>
          </p:nvPr>
        </p:nvSpPr>
        <p:spPr/>
        <p:txBody>
          <a:bodyPr/>
          <a:lstStyle>
            <a:lvl1pPr algn="l">
              <a:defRPr>
                <a:solidFill>
                  <a:schemeClr val="tx1"/>
                </a:solidFill>
              </a:defRPr>
            </a:lvl1pPr>
          </a:lstStyle>
          <a:p>
            <a:fld id="{10A01DC5-1685-4615-8240-15192985C6A2}" type="slidenum">
              <a:rPr lang="en-AU" smtClean="0"/>
              <a:pPr/>
              <a:t>‹#›</a:t>
            </a:fld>
            <a:endParaRPr lang="en-AU"/>
          </a:p>
        </p:txBody>
      </p:sp>
      <p:sp>
        <p:nvSpPr>
          <p:cNvPr id="7" name="Date Placeholder 10">
            <a:extLst>
              <a:ext uri="{FF2B5EF4-FFF2-40B4-BE49-F238E27FC236}">
                <a16:creationId xmlns:a16="http://schemas.microsoft.com/office/drawing/2014/main" id="{72E4F78E-88AE-49DC-94D5-AD2C60619063}"/>
              </a:ext>
            </a:extLst>
          </p:cNvPr>
          <p:cNvSpPr>
            <a:spLocks noGrp="1"/>
          </p:cNvSpPr>
          <p:nvPr>
            <p:ph type="dt" sz="half" idx="2"/>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defRPr>
            </a:lvl1pPr>
          </a:lstStyle>
          <a:p>
            <a:r>
              <a:rPr lang="en-US"/>
              <a:t>DD MMM YY</a:t>
            </a:r>
            <a:endParaRPr lang="en-AU" dirty="0"/>
          </a:p>
        </p:txBody>
      </p:sp>
    </p:spTree>
    <p:extLst>
      <p:ext uri="{BB962C8B-B14F-4D97-AF65-F5344CB8AC3E}">
        <p14:creationId xmlns:p14="http://schemas.microsoft.com/office/powerpoint/2010/main" val="10048180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Agenda_2">
    <p:spTree>
      <p:nvGrpSpPr>
        <p:cNvPr id="1" name=""/>
        <p:cNvGrpSpPr/>
        <p:nvPr/>
      </p:nvGrpSpPr>
      <p:grpSpPr>
        <a:xfrm>
          <a:off x="0" y="0"/>
          <a:ext cx="0" cy="0"/>
          <a:chOff x="0" y="0"/>
          <a:chExt cx="0" cy="0"/>
        </a:xfrm>
      </p:grpSpPr>
      <p:sp>
        <p:nvSpPr>
          <p:cNvPr id="2" name="Title 1"/>
          <p:cNvSpPr>
            <a:spLocks noGrp="1"/>
          </p:cNvSpPr>
          <p:nvPr>
            <p:ph type="title"/>
          </p:nvPr>
        </p:nvSpPr>
        <p:spPr>
          <a:xfrm>
            <a:off x="324000" y="324000"/>
            <a:ext cx="2520000" cy="3144414"/>
          </a:xfrm>
        </p:spPr>
        <p:txBody>
          <a:bodyPr/>
          <a:lstStyle>
            <a:lvl1pPr>
              <a:defRPr sz="4600"/>
            </a:lvl1pPr>
          </a:lstStyle>
          <a:p>
            <a:r>
              <a:rPr lang="en-GB"/>
              <a:t>Click to edit Master title style</a:t>
            </a:r>
            <a:endParaRPr lang="en-US" dirty="0"/>
          </a:p>
        </p:txBody>
      </p:sp>
      <p:sp>
        <p:nvSpPr>
          <p:cNvPr id="3" name="Content Placeholder 2"/>
          <p:cNvSpPr>
            <a:spLocks noGrp="1"/>
          </p:cNvSpPr>
          <p:nvPr>
            <p:ph idx="1"/>
          </p:nvPr>
        </p:nvSpPr>
        <p:spPr>
          <a:xfrm>
            <a:off x="3132000" y="324000"/>
            <a:ext cx="5652000" cy="4140000"/>
          </a:xfrm>
        </p:spPr>
        <p:txBody>
          <a:bodyPr numCol="2" spcCol="180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a:t>ANU SCHOOL OF LAW   |   PRESENTATION NAME GOES HERE</a:t>
            </a:r>
            <a:endParaRPr lang="en-AU"/>
          </a:p>
        </p:txBody>
      </p:sp>
      <p:sp>
        <p:nvSpPr>
          <p:cNvPr id="6" name="Slide Number Placeholder 5"/>
          <p:cNvSpPr>
            <a:spLocks noGrp="1"/>
          </p:cNvSpPr>
          <p:nvPr>
            <p:ph type="sldNum" sz="quarter" idx="12"/>
          </p:nvPr>
        </p:nvSpPr>
        <p:spPr/>
        <p:txBody>
          <a:bodyPr/>
          <a:lstStyle>
            <a:lvl1pPr algn="l">
              <a:defRPr>
                <a:solidFill>
                  <a:schemeClr val="tx1"/>
                </a:solidFill>
              </a:defRPr>
            </a:lvl1pPr>
          </a:lstStyle>
          <a:p>
            <a:fld id="{10A01DC5-1685-4615-8240-15192985C6A2}" type="slidenum">
              <a:rPr lang="en-AU" smtClean="0"/>
              <a:pPr/>
              <a:t>‹#›</a:t>
            </a:fld>
            <a:endParaRPr lang="en-AU"/>
          </a:p>
        </p:txBody>
      </p:sp>
      <p:sp>
        <p:nvSpPr>
          <p:cNvPr id="7" name="Date Placeholder 10">
            <a:extLst>
              <a:ext uri="{FF2B5EF4-FFF2-40B4-BE49-F238E27FC236}">
                <a16:creationId xmlns:a16="http://schemas.microsoft.com/office/drawing/2014/main" id="{72E4F78E-88AE-49DC-94D5-AD2C60619063}"/>
              </a:ext>
            </a:extLst>
          </p:cNvPr>
          <p:cNvSpPr>
            <a:spLocks noGrp="1"/>
          </p:cNvSpPr>
          <p:nvPr>
            <p:ph type="dt" sz="half" idx="2"/>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defRPr>
            </a:lvl1pPr>
          </a:lstStyle>
          <a:p>
            <a:r>
              <a:rPr lang="en-US"/>
              <a:t>DD MMM YY</a:t>
            </a:r>
            <a:endParaRPr lang="en-AU" dirty="0"/>
          </a:p>
        </p:txBody>
      </p:sp>
    </p:spTree>
    <p:extLst>
      <p:ext uri="{BB962C8B-B14F-4D97-AF65-F5344CB8AC3E}">
        <p14:creationId xmlns:p14="http://schemas.microsoft.com/office/powerpoint/2010/main" val="435861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ong copy">
    <p:spTree>
      <p:nvGrpSpPr>
        <p:cNvPr id="1" name=""/>
        <p:cNvGrpSpPr/>
        <p:nvPr/>
      </p:nvGrpSpPr>
      <p:grpSpPr>
        <a:xfrm>
          <a:off x="0" y="0"/>
          <a:ext cx="0" cy="0"/>
          <a:chOff x="0" y="0"/>
          <a:chExt cx="0" cy="0"/>
        </a:xfrm>
      </p:grpSpPr>
      <p:sp>
        <p:nvSpPr>
          <p:cNvPr id="3" name="Content Placeholder 2"/>
          <p:cNvSpPr>
            <a:spLocks noGrp="1"/>
          </p:cNvSpPr>
          <p:nvPr>
            <p:ph idx="1"/>
          </p:nvPr>
        </p:nvSpPr>
        <p:spPr>
          <a:xfrm>
            <a:off x="3132000" y="324000"/>
            <a:ext cx="5652000" cy="4176000"/>
          </a:xfrm>
        </p:spPr>
        <p:txBody>
          <a:bodyPr numCol="2" spcCol="180000">
            <a:noAutofit/>
          </a:bodyPr>
          <a:lstStyle>
            <a:lvl1pPr>
              <a:defRPr sz="1000">
                <a:solidFill>
                  <a:schemeClr val="accent1"/>
                </a:solidFill>
                <a:latin typeface="+mj-lt"/>
              </a:defRPr>
            </a:lvl1pPr>
            <a:lvl2pPr>
              <a:defRPr sz="800"/>
            </a:lvl2pPr>
            <a:lvl3pPr marL="90000" indent="-90000">
              <a:defRPr sz="800"/>
            </a:lvl3pPr>
            <a:lvl4pPr marL="180000" indent="-90000">
              <a:defRPr sz="800"/>
            </a:lvl4pPr>
            <a:lvl5pPr marL="270000" indent="-90000">
              <a:defRPr sz="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p:cNvSpPr>
            <a:spLocks noGrp="1"/>
          </p:cNvSpPr>
          <p:nvPr>
            <p:ph type="ftr" sz="quarter" idx="11"/>
          </p:nvPr>
        </p:nvSpPr>
        <p:spPr/>
        <p:txBody>
          <a:bodyPr/>
          <a:lstStyle/>
          <a:p>
            <a:r>
              <a:rPr lang="en-US"/>
              <a:t>ANU SCHOOL OF LAW   |   PRESENTATION NAME GOES HERE</a:t>
            </a:r>
            <a:endParaRPr lang="en-AU"/>
          </a:p>
        </p:txBody>
      </p:sp>
      <p:sp>
        <p:nvSpPr>
          <p:cNvPr id="6" name="Slide Number Placeholder 5"/>
          <p:cNvSpPr>
            <a:spLocks noGrp="1"/>
          </p:cNvSpPr>
          <p:nvPr>
            <p:ph type="sldNum" sz="quarter" idx="12"/>
          </p:nvPr>
        </p:nvSpPr>
        <p:spPr/>
        <p:txBody>
          <a:bodyPr/>
          <a:lstStyle>
            <a:lvl1pPr algn="l">
              <a:defRPr/>
            </a:lvl1pPr>
          </a:lstStyle>
          <a:p>
            <a:fld id="{10A01DC5-1685-4615-8240-15192985C6A2}" type="slidenum">
              <a:rPr lang="en-AU" smtClean="0"/>
              <a:pPr/>
              <a:t>‹#›</a:t>
            </a:fld>
            <a:endParaRPr lang="en-AU"/>
          </a:p>
        </p:txBody>
      </p:sp>
      <p:sp>
        <p:nvSpPr>
          <p:cNvPr id="7" name="Date Placeholder 10">
            <a:extLst>
              <a:ext uri="{FF2B5EF4-FFF2-40B4-BE49-F238E27FC236}">
                <a16:creationId xmlns:a16="http://schemas.microsoft.com/office/drawing/2014/main" id="{72E4F78E-88AE-49DC-94D5-AD2C60619063}"/>
              </a:ext>
            </a:extLst>
          </p:cNvPr>
          <p:cNvSpPr>
            <a:spLocks noGrp="1"/>
          </p:cNvSpPr>
          <p:nvPr>
            <p:ph type="dt" sz="half" idx="2"/>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defRPr>
            </a:lvl1pPr>
          </a:lstStyle>
          <a:p>
            <a:r>
              <a:rPr lang="en-US"/>
              <a:t>DD MMM YY</a:t>
            </a:r>
            <a:endParaRPr lang="en-AU" dirty="0"/>
          </a:p>
        </p:txBody>
      </p:sp>
      <p:sp>
        <p:nvSpPr>
          <p:cNvPr id="8" name="Text Placeholder 7">
            <a:extLst>
              <a:ext uri="{FF2B5EF4-FFF2-40B4-BE49-F238E27FC236}">
                <a16:creationId xmlns:a16="http://schemas.microsoft.com/office/drawing/2014/main" id="{D931932D-C811-4ADE-9CBC-C6F97F4734F5}"/>
              </a:ext>
            </a:extLst>
          </p:cNvPr>
          <p:cNvSpPr>
            <a:spLocks noGrp="1"/>
          </p:cNvSpPr>
          <p:nvPr>
            <p:ph type="body" sz="quarter" idx="13"/>
          </p:nvPr>
        </p:nvSpPr>
        <p:spPr>
          <a:xfrm>
            <a:off x="324000" y="324000"/>
            <a:ext cx="2520000" cy="3006725"/>
          </a:xfrm>
        </p:spPr>
        <p:txBody>
          <a:bodyPr/>
          <a:lstStyle>
            <a:lvl1pPr>
              <a:lnSpc>
                <a:spcPct val="80000"/>
              </a:lnSpc>
              <a:spcBef>
                <a:spcPts val="0"/>
              </a:spcBef>
              <a:spcAft>
                <a:spcPts val="1800"/>
              </a:spcAft>
              <a:defRPr sz="3600"/>
            </a:lvl1pPr>
            <a:lvl2pPr>
              <a:defRPr sz="1800">
                <a:solidFill>
                  <a:schemeClr val="accent1"/>
                </a:solidFill>
              </a:defRPr>
            </a:lvl2pPr>
            <a:lvl3pPr>
              <a:defRPr sz="3600"/>
            </a:lvl3pPr>
            <a:lvl4pPr>
              <a:defRPr sz="3600"/>
            </a:lvl4pPr>
            <a:lvl5pPr>
              <a:defRPr sz="3600"/>
            </a:lvl5p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20868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hort copy">
    <p:spTree>
      <p:nvGrpSpPr>
        <p:cNvPr id="1" name=""/>
        <p:cNvGrpSpPr/>
        <p:nvPr/>
      </p:nvGrpSpPr>
      <p:grpSpPr>
        <a:xfrm>
          <a:off x="0" y="0"/>
          <a:ext cx="0" cy="0"/>
          <a:chOff x="0" y="0"/>
          <a:chExt cx="0" cy="0"/>
        </a:xfrm>
      </p:grpSpPr>
      <p:sp>
        <p:nvSpPr>
          <p:cNvPr id="3" name="Content Placeholder 2"/>
          <p:cNvSpPr>
            <a:spLocks noGrp="1"/>
          </p:cNvSpPr>
          <p:nvPr>
            <p:ph idx="1"/>
          </p:nvPr>
        </p:nvSpPr>
        <p:spPr>
          <a:xfrm>
            <a:off x="3132000" y="324000"/>
            <a:ext cx="5652000" cy="4176000"/>
          </a:xfrm>
        </p:spPr>
        <p:txBody>
          <a:bodyPr numCol="1" spcCol="180000">
            <a:noAutofit/>
          </a:bodyPr>
          <a:lstStyle>
            <a:lvl1pPr>
              <a:defRPr sz="1400">
                <a:solidFill>
                  <a:schemeClr val="accent1"/>
                </a:solidFill>
                <a:latin typeface="+mj-lt"/>
              </a:defRPr>
            </a:lvl1pPr>
            <a:lvl2pPr>
              <a:defRPr sz="1100"/>
            </a:lvl2pPr>
            <a:lvl3pPr marL="90000" indent="-90000">
              <a:defRPr sz="1100"/>
            </a:lvl3pPr>
            <a:lvl4pPr marL="180000" indent="-90000">
              <a:defRPr sz="1100"/>
            </a:lvl4pPr>
            <a:lvl5pPr marL="270000" indent="-90000">
              <a:defRPr sz="11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p:cNvSpPr>
            <a:spLocks noGrp="1"/>
          </p:cNvSpPr>
          <p:nvPr>
            <p:ph type="ftr" sz="quarter" idx="11"/>
          </p:nvPr>
        </p:nvSpPr>
        <p:spPr/>
        <p:txBody>
          <a:bodyPr/>
          <a:lstStyle/>
          <a:p>
            <a:r>
              <a:rPr lang="en-US"/>
              <a:t>ANU SCHOOL OF LAW   |   PRESENTATION NAME GOES HERE</a:t>
            </a:r>
            <a:endParaRPr lang="en-AU"/>
          </a:p>
        </p:txBody>
      </p:sp>
      <p:sp>
        <p:nvSpPr>
          <p:cNvPr id="6" name="Slide Number Placeholder 5"/>
          <p:cNvSpPr>
            <a:spLocks noGrp="1"/>
          </p:cNvSpPr>
          <p:nvPr>
            <p:ph type="sldNum" sz="quarter" idx="12"/>
          </p:nvPr>
        </p:nvSpPr>
        <p:spPr/>
        <p:txBody>
          <a:bodyPr/>
          <a:lstStyle>
            <a:lvl1pPr algn="l">
              <a:defRPr/>
            </a:lvl1pPr>
          </a:lstStyle>
          <a:p>
            <a:fld id="{10A01DC5-1685-4615-8240-15192985C6A2}" type="slidenum">
              <a:rPr lang="en-AU" smtClean="0"/>
              <a:pPr/>
              <a:t>‹#›</a:t>
            </a:fld>
            <a:endParaRPr lang="en-AU"/>
          </a:p>
        </p:txBody>
      </p:sp>
      <p:sp>
        <p:nvSpPr>
          <p:cNvPr id="7" name="Date Placeholder 10">
            <a:extLst>
              <a:ext uri="{FF2B5EF4-FFF2-40B4-BE49-F238E27FC236}">
                <a16:creationId xmlns:a16="http://schemas.microsoft.com/office/drawing/2014/main" id="{72E4F78E-88AE-49DC-94D5-AD2C60619063}"/>
              </a:ext>
            </a:extLst>
          </p:cNvPr>
          <p:cNvSpPr>
            <a:spLocks noGrp="1"/>
          </p:cNvSpPr>
          <p:nvPr>
            <p:ph type="dt" sz="half" idx="2"/>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defRPr>
            </a:lvl1pPr>
          </a:lstStyle>
          <a:p>
            <a:r>
              <a:rPr lang="en-US"/>
              <a:t>DD MMM YY</a:t>
            </a:r>
            <a:endParaRPr lang="en-AU" dirty="0"/>
          </a:p>
        </p:txBody>
      </p:sp>
      <p:sp>
        <p:nvSpPr>
          <p:cNvPr id="8" name="Text Placeholder 7">
            <a:extLst>
              <a:ext uri="{FF2B5EF4-FFF2-40B4-BE49-F238E27FC236}">
                <a16:creationId xmlns:a16="http://schemas.microsoft.com/office/drawing/2014/main" id="{D931932D-C811-4ADE-9CBC-C6F97F4734F5}"/>
              </a:ext>
            </a:extLst>
          </p:cNvPr>
          <p:cNvSpPr>
            <a:spLocks noGrp="1"/>
          </p:cNvSpPr>
          <p:nvPr>
            <p:ph type="body" sz="quarter" idx="13"/>
          </p:nvPr>
        </p:nvSpPr>
        <p:spPr>
          <a:xfrm>
            <a:off x="324000" y="324000"/>
            <a:ext cx="2520000" cy="3006725"/>
          </a:xfrm>
        </p:spPr>
        <p:txBody>
          <a:bodyPr/>
          <a:lstStyle>
            <a:lvl1pPr>
              <a:lnSpc>
                <a:spcPct val="80000"/>
              </a:lnSpc>
              <a:spcBef>
                <a:spcPts val="0"/>
              </a:spcBef>
              <a:spcAft>
                <a:spcPts val="1800"/>
              </a:spcAft>
              <a:defRPr sz="3600"/>
            </a:lvl1pPr>
            <a:lvl2pPr>
              <a:defRPr sz="1800">
                <a:solidFill>
                  <a:schemeClr val="tx1"/>
                </a:solidFill>
              </a:defRPr>
            </a:lvl2pPr>
            <a:lvl3pPr>
              <a:defRPr sz="3600"/>
            </a:lvl3pPr>
            <a:lvl4pPr>
              <a:defRPr sz="3600"/>
            </a:lvl4pPr>
            <a:lvl5pPr>
              <a:defRPr sz="3600"/>
            </a:lvl5p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1307276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left, content right">
    <p:spTree>
      <p:nvGrpSpPr>
        <p:cNvPr id="1" name=""/>
        <p:cNvGrpSpPr/>
        <p:nvPr/>
      </p:nvGrpSpPr>
      <p:grpSpPr>
        <a:xfrm>
          <a:off x="0" y="0"/>
          <a:ext cx="0" cy="0"/>
          <a:chOff x="0" y="0"/>
          <a:chExt cx="0" cy="0"/>
        </a:xfrm>
      </p:grpSpPr>
      <p:sp>
        <p:nvSpPr>
          <p:cNvPr id="3" name="Content Placeholder 2"/>
          <p:cNvSpPr>
            <a:spLocks noGrp="1"/>
          </p:cNvSpPr>
          <p:nvPr>
            <p:ph idx="1"/>
          </p:nvPr>
        </p:nvSpPr>
        <p:spPr>
          <a:xfrm>
            <a:off x="3132000" y="324000"/>
            <a:ext cx="5652000" cy="4140000"/>
          </a:xfrm>
        </p:spPr>
        <p:txBody>
          <a:bodyPr numCol="2" spcCol="180000">
            <a:noAutofit/>
          </a:bodyPr>
          <a:lstStyle>
            <a:lvl1pPr>
              <a:defRPr sz="800">
                <a:solidFill>
                  <a:schemeClr val="accent1"/>
                </a:solidFill>
                <a:latin typeface="+mj-lt"/>
              </a:defRPr>
            </a:lvl1pPr>
            <a:lvl2pPr>
              <a:defRPr sz="800"/>
            </a:lvl2pPr>
            <a:lvl3pPr marL="90000" indent="-90000">
              <a:defRPr sz="800"/>
            </a:lvl3pPr>
            <a:lvl4pPr marL="180000" indent="-90000">
              <a:defRPr sz="800"/>
            </a:lvl4pPr>
            <a:lvl5pPr marL="270000" indent="-90000">
              <a:defRPr sz="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p:cNvSpPr>
            <a:spLocks noGrp="1"/>
          </p:cNvSpPr>
          <p:nvPr>
            <p:ph type="ftr" sz="quarter" idx="11"/>
          </p:nvPr>
        </p:nvSpPr>
        <p:spPr/>
        <p:txBody>
          <a:bodyPr/>
          <a:lstStyle/>
          <a:p>
            <a:r>
              <a:rPr lang="en-US"/>
              <a:t>ANU SCHOOL OF LAW   |   PRESENTATION NAME GOES HERE</a:t>
            </a:r>
            <a:endParaRPr lang="en-AU"/>
          </a:p>
        </p:txBody>
      </p:sp>
      <p:sp>
        <p:nvSpPr>
          <p:cNvPr id="6" name="Slide Number Placeholder 5"/>
          <p:cNvSpPr>
            <a:spLocks noGrp="1"/>
          </p:cNvSpPr>
          <p:nvPr>
            <p:ph type="sldNum" sz="quarter" idx="12"/>
          </p:nvPr>
        </p:nvSpPr>
        <p:spPr/>
        <p:txBody>
          <a:bodyPr/>
          <a:lstStyle>
            <a:lvl1pPr algn="l">
              <a:defRPr/>
            </a:lvl1pPr>
          </a:lstStyle>
          <a:p>
            <a:fld id="{10A01DC5-1685-4615-8240-15192985C6A2}" type="slidenum">
              <a:rPr lang="en-AU" smtClean="0"/>
              <a:pPr/>
              <a:t>‹#›</a:t>
            </a:fld>
            <a:endParaRPr lang="en-AU"/>
          </a:p>
        </p:txBody>
      </p:sp>
      <p:sp>
        <p:nvSpPr>
          <p:cNvPr id="7" name="Date Placeholder 10">
            <a:extLst>
              <a:ext uri="{FF2B5EF4-FFF2-40B4-BE49-F238E27FC236}">
                <a16:creationId xmlns:a16="http://schemas.microsoft.com/office/drawing/2014/main" id="{72E4F78E-88AE-49DC-94D5-AD2C60619063}"/>
              </a:ext>
            </a:extLst>
          </p:cNvPr>
          <p:cNvSpPr>
            <a:spLocks noGrp="1"/>
          </p:cNvSpPr>
          <p:nvPr>
            <p:ph type="dt" sz="half" idx="2"/>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defRPr>
            </a:lvl1pPr>
          </a:lstStyle>
          <a:p>
            <a:r>
              <a:rPr lang="en-US"/>
              <a:t>DD MMM YY</a:t>
            </a:r>
            <a:endParaRPr lang="en-AU" dirty="0"/>
          </a:p>
        </p:txBody>
      </p:sp>
      <p:sp>
        <p:nvSpPr>
          <p:cNvPr id="4" name="Text Placeholder 3">
            <a:extLst>
              <a:ext uri="{FF2B5EF4-FFF2-40B4-BE49-F238E27FC236}">
                <a16:creationId xmlns:a16="http://schemas.microsoft.com/office/drawing/2014/main" id="{B8587F0A-3EF9-46A9-A8FF-9715CF092942}"/>
              </a:ext>
            </a:extLst>
          </p:cNvPr>
          <p:cNvSpPr>
            <a:spLocks noGrp="1"/>
          </p:cNvSpPr>
          <p:nvPr>
            <p:ph type="body" sz="quarter" idx="13"/>
          </p:nvPr>
        </p:nvSpPr>
        <p:spPr>
          <a:xfrm>
            <a:off x="323850" y="324000"/>
            <a:ext cx="2520000" cy="4140000"/>
          </a:xfrm>
        </p:spPr>
        <p:txBody>
          <a:bodyPr/>
          <a:lstStyle>
            <a:lvl1pPr>
              <a:lnSpc>
                <a:spcPct val="80000"/>
              </a:lnSpc>
              <a:defRPr sz="3600">
                <a:solidFill>
                  <a:schemeClr val="accent1"/>
                </a:solidFill>
              </a:defRPr>
            </a:lvl1pPr>
            <a:lvl2pPr>
              <a:spcAft>
                <a:spcPts val="1200"/>
              </a:spcAft>
              <a:defRPr sz="1800">
                <a:solidFill>
                  <a:schemeClr val="tx1"/>
                </a:solidFill>
              </a:defRPr>
            </a:lvl2pPr>
            <a:lvl3pPr>
              <a:buNone/>
              <a:defRPr/>
            </a:lvl3pPr>
            <a:lvl4pPr marL="179388" indent="-179388">
              <a:buFont typeface="Arial" panose="020B0604020202020204" pitchFamily="34" charset="0"/>
              <a:buChar char="•"/>
              <a:defRPr/>
            </a:lvl4pPr>
            <a:lvl5pPr marL="357188" indent="-179388">
              <a:buFont typeface="Times New Roman" panose="02020603050405020304" pitchFamily="18" charset="0"/>
              <a:buChar cha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dirty="0"/>
          </a:p>
        </p:txBody>
      </p:sp>
    </p:spTree>
    <p:extLst>
      <p:ext uri="{BB962C8B-B14F-4D97-AF65-F5344CB8AC3E}">
        <p14:creationId xmlns:p14="http://schemas.microsoft.com/office/powerpoint/2010/main" val="34440002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smaller left, content right">
    <p:spTree>
      <p:nvGrpSpPr>
        <p:cNvPr id="1" name=""/>
        <p:cNvGrpSpPr/>
        <p:nvPr/>
      </p:nvGrpSpPr>
      <p:grpSpPr>
        <a:xfrm>
          <a:off x="0" y="0"/>
          <a:ext cx="0" cy="0"/>
          <a:chOff x="0" y="0"/>
          <a:chExt cx="0" cy="0"/>
        </a:xfrm>
      </p:grpSpPr>
      <p:sp>
        <p:nvSpPr>
          <p:cNvPr id="3" name="Content Placeholder 2"/>
          <p:cNvSpPr>
            <a:spLocks noGrp="1"/>
          </p:cNvSpPr>
          <p:nvPr>
            <p:ph idx="1"/>
          </p:nvPr>
        </p:nvSpPr>
        <p:spPr>
          <a:xfrm>
            <a:off x="3132000" y="324000"/>
            <a:ext cx="5652000" cy="4140000"/>
          </a:xfrm>
        </p:spPr>
        <p:txBody>
          <a:bodyPr numCol="2" spcCol="180000">
            <a:noAutofit/>
          </a:bodyPr>
          <a:lstStyle>
            <a:lvl1pPr>
              <a:defRPr sz="800">
                <a:solidFill>
                  <a:schemeClr val="accent1"/>
                </a:solidFill>
                <a:latin typeface="+mj-lt"/>
              </a:defRPr>
            </a:lvl1pPr>
            <a:lvl2pPr>
              <a:defRPr sz="800"/>
            </a:lvl2pPr>
            <a:lvl3pPr marL="90000" indent="-90000">
              <a:defRPr sz="800"/>
            </a:lvl3pPr>
            <a:lvl4pPr marL="180000" indent="-90000">
              <a:defRPr sz="800"/>
            </a:lvl4pPr>
            <a:lvl5pPr marL="270000" indent="-90000">
              <a:defRPr sz="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p:cNvSpPr>
            <a:spLocks noGrp="1"/>
          </p:cNvSpPr>
          <p:nvPr>
            <p:ph type="ftr" sz="quarter" idx="11"/>
          </p:nvPr>
        </p:nvSpPr>
        <p:spPr/>
        <p:txBody>
          <a:bodyPr/>
          <a:lstStyle/>
          <a:p>
            <a:r>
              <a:rPr lang="en-US"/>
              <a:t>ANU SCHOOL OF LAW   |   PRESENTATION NAME GOES HERE</a:t>
            </a:r>
            <a:endParaRPr lang="en-AU"/>
          </a:p>
        </p:txBody>
      </p:sp>
      <p:sp>
        <p:nvSpPr>
          <p:cNvPr id="6" name="Slide Number Placeholder 5"/>
          <p:cNvSpPr>
            <a:spLocks noGrp="1"/>
          </p:cNvSpPr>
          <p:nvPr>
            <p:ph type="sldNum" sz="quarter" idx="12"/>
          </p:nvPr>
        </p:nvSpPr>
        <p:spPr/>
        <p:txBody>
          <a:bodyPr/>
          <a:lstStyle>
            <a:lvl1pPr algn="l">
              <a:defRPr/>
            </a:lvl1pPr>
          </a:lstStyle>
          <a:p>
            <a:fld id="{10A01DC5-1685-4615-8240-15192985C6A2}" type="slidenum">
              <a:rPr lang="en-AU" smtClean="0"/>
              <a:pPr/>
              <a:t>‹#›</a:t>
            </a:fld>
            <a:endParaRPr lang="en-AU"/>
          </a:p>
        </p:txBody>
      </p:sp>
      <p:sp>
        <p:nvSpPr>
          <p:cNvPr id="7" name="Date Placeholder 10">
            <a:extLst>
              <a:ext uri="{FF2B5EF4-FFF2-40B4-BE49-F238E27FC236}">
                <a16:creationId xmlns:a16="http://schemas.microsoft.com/office/drawing/2014/main" id="{72E4F78E-88AE-49DC-94D5-AD2C60619063}"/>
              </a:ext>
            </a:extLst>
          </p:cNvPr>
          <p:cNvSpPr>
            <a:spLocks noGrp="1"/>
          </p:cNvSpPr>
          <p:nvPr>
            <p:ph type="dt" sz="half" idx="2"/>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defRPr>
            </a:lvl1pPr>
          </a:lstStyle>
          <a:p>
            <a:r>
              <a:rPr lang="en-US"/>
              <a:t>DD MMM YY</a:t>
            </a:r>
            <a:endParaRPr lang="en-AU" dirty="0"/>
          </a:p>
        </p:txBody>
      </p:sp>
      <p:sp>
        <p:nvSpPr>
          <p:cNvPr id="4" name="Text Placeholder 3">
            <a:extLst>
              <a:ext uri="{FF2B5EF4-FFF2-40B4-BE49-F238E27FC236}">
                <a16:creationId xmlns:a16="http://schemas.microsoft.com/office/drawing/2014/main" id="{B8587F0A-3EF9-46A9-A8FF-9715CF092942}"/>
              </a:ext>
            </a:extLst>
          </p:cNvPr>
          <p:cNvSpPr>
            <a:spLocks noGrp="1"/>
          </p:cNvSpPr>
          <p:nvPr>
            <p:ph type="body" sz="quarter" idx="13"/>
          </p:nvPr>
        </p:nvSpPr>
        <p:spPr>
          <a:xfrm>
            <a:off x="323850" y="324000"/>
            <a:ext cx="2520000" cy="4140000"/>
          </a:xfrm>
        </p:spPr>
        <p:txBody>
          <a:bodyPr/>
          <a:lstStyle>
            <a:lvl1pPr>
              <a:lnSpc>
                <a:spcPct val="80000"/>
              </a:lnSpc>
              <a:defRPr sz="3600">
                <a:solidFill>
                  <a:schemeClr val="tx1"/>
                </a:solidFill>
              </a:defRPr>
            </a:lvl1pPr>
            <a:lvl2pPr>
              <a:spcAft>
                <a:spcPts val="1200"/>
              </a:spcAft>
              <a:defRPr sz="1800">
                <a:solidFill>
                  <a:schemeClr val="accent1"/>
                </a:solidFill>
              </a:defRPr>
            </a:lvl2pPr>
            <a:lvl3pPr>
              <a:buNone/>
              <a:defRPr sz="800"/>
            </a:lvl3pPr>
            <a:lvl4pPr marL="179388" indent="-179388">
              <a:buFont typeface="Arial" panose="020B0604020202020204" pitchFamily="34" charset="0"/>
              <a:buChar char="•"/>
              <a:defRPr sz="800"/>
            </a:lvl4pPr>
            <a:lvl5pPr marL="357188" indent="-179388">
              <a:buFont typeface="Times New Roman" panose="02020603050405020304" pitchFamily="18" charset="0"/>
              <a:buChar char="–"/>
              <a:defRPr sz="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dirty="0"/>
          </a:p>
        </p:txBody>
      </p:sp>
    </p:spTree>
    <p:extLst>
      <p:ext uri="{BB962C8B-B14F-4D97-AF65-F5344CB8AC3E}">
        <p14:creationId xmlns:p14="http://schemas.microsoft.com/office/powerpoint/2010/main" val="28997053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p:cNvSpPr>
            <a:spLocks noGrp="1"/>
          </p:cNvSpPr>
          <p:nvPr>
            <p:ph type="ftr" sz="quarter" idx="11"/>
          </p:nvPr>
        </p:nvSpPr>
        <p:spPr/>
        <p:txBody>
          <a:bodyPr/>
          <a:lstStyle/>
          <a:p>
            <a:r>
              <a:rPr lang="en-US"/>
              <a:t>ANU SCHOOL OF LAW   |   PRESENTATION NAME GOES HERE</a:t>
            </a:r>
            <a:endParaRPr lang="en-AU"/>
          </a:p>
        </p:txBody>
      </p:sp>
      <p:sp>
        <p:nvSpPr>
          <p:cNvPr id="6" name="Slide Number Placeholder 5"/>
          <p:cNvSpPr>
            <a:spLocks noGrp="1"/>
          </p:cNvSpPr>
          <p:nvPr>
            <p:ph type="sldNum" sz="quarter" idx="12"/>
          </p:nvPr>
        </p:nvSpPr>
        <p:spPr/>
        <p:txBody>
          <a:bodyPr/>
          <a:lstStyle>
            <a:lvl1pPr algn="l">
              <a:defRPr/>
            </a:lvl1pPr>
          </a:lstStyle>
          <a:p>
            <a:fld id="{10A01DC5-1685-4615-8240-15192985C6A2}" type="slidenum">
              <a:rPr lang="en-AU" smtClean="0"/>
              <a:pPr/>
              <a:t>‹#›</a:t>
            </a:fld>
            <a:endParaRPr lang="en-AU"/>
          </a:p>
        </p:txBody>
      </p:sp>
      <p:sp>
        <p:nvSpPr>
          <p:cNvPr id="7" name="Date Placeholder 10">
            <a:extLst>
              <a:ext uri="{FF2B5EF4-FFF2-40B4-BE49-F238E27FC236}">
                <a16:creationId xmlns:a16="http://schemas.microsoft.com/office/drawing/2014/main" id="{72E4F78E-88AE-49DC-94D5-AD2C60619063}"/>
              </a:ext>
            </a:extLst>
          </p:cNvPr>
          <p:cNvSpPr>
            <a:spLocks noGrp="1"/>
          </p:cNvSpPr>
          <p:nvPr>
            <p:ph type="dt" sz="half" idx="2"/>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defRPr>
            </a:lvl1pPr>
          </a:lstStyle>
          <a:p>
            <a:r>
              <a:rPr lang="en-US"/>
              <a:t>DD MMM YY</a:t>
            </a:r>
            <a:endParaRPr lang="en-AU" dirty="0"/>
          </a:p>
        </p:txBody>
      </p:sp>
      <p:sp>
        <p:nvSpPr>
          <p:cNvPr id="11" name="Text Placeholder 7">
            <a:extLst>
              <a:ext uri="{FF2B5EF4-FFF2-40B4-BE49-F238E27FC236}">
                <a16:creationId xmlns:a16="http://schemas.microsoft.com/office/drawing/2014/main" id="{94117324-6B4D-4511-9A09-354F37701177}"/>
              </a:ext>
            </a:extLst>
          </p:cNvPr>
          <p:cNvSpPr>
            <a:spLocks noGrp="1"/>
          </p:cNvSpPr>
          <p:nvPr>
            <p:ph type="body" sz="quarter" idx="13"/>
          </p:nvPr>
        </p:nvSpPr>
        <p:spPr>
          <a:xfrm>
            <a:off x="323850" y="324000"/>
            <a:ext cx="8459788" cy="1512887"/>
          </a:xfrm>
        </p:spPr>
        <p:txBody>
          <a:bodyPr/>
          <a:lstStyle>
            <a:lvl1pPr>
              <a:lnSpc>
                <a:spcPct val="80000"/>
              </a:lnSpc>
              <a:defRPr sz="3600">
                <a:solidFill>
                  <a:schemeClr val="accent1"/>
                </a:solidFill>
              </a:defRPr>
            </a:lvl1pPr>
            <a:lvl2pPr>
              <a:defRPr sz="1800"/>
            </a:lvl2pPr>
            <a:lvl3pPr>
              <a:buNone/>
              <a:defRPr/>
            </a:lvl3p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37040763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left, image right">
    <p:spTree>
      <p:nvGrpSpPr>
        <p:cNvPr id="1" name=""/>
        <p:cNvGrpSpPr/>
        <p:nvPr/>
      </p:nvGrpSpPr>
      <p:grpSpPr>
        <a:xfrm>
          <a:off x="0" y="0"/>
          <a:ext cx="0" cy="0"/>
          <a:chOff x="0" y="0"/>
          <a:chExt cx="0" cy="0"/>
        </a:xfrm>
      </p:grpSpPr>
      <p:sp>
        <p:nvSpPr>
          <p:cNvPr id="3" name="Content Placeholder 2"/>
          <p:cNvSpPr>
            <a:spLocks noGrp="1"/>
          </p:cNvSpPr>
          <p:nvPr>
            <p:ph idx="1"/>
          </p:nvPr>
        </p:nvSpPr>
        <p:spPr>
          <a:xfrm>
            <a:off x="324000" y="1800000"/>
            <a:ext cx="3600000" cy="2700000"/>
          </a:xfrm>
        </p:spPr>
        <p:txBody>
          <a:bodyPr/>
          <a:lstStyle>
            <a:lvl1pPr>
              <a:defRPr sz="1400"/>
            </a:lvl1pPr>
            <a:lvl2pPr>
              <a:defRPr sz="1100"/>
            </a:lvl2pPr>
            <a:lvl3pPr>
              <a:defRPr sz="1100"/>
            </a:lvl3pPr>
            <a:lvl4pPr>
              <a:defRPr sz="1100"/>
            </a:lvl4pPr>
            <a:lvl5pPr>
              <a:defRPr sz="11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p:cNvSpPr>
            <a:spLocks noGrp="1"/>
          </p:cNvSpPr>
          <p:nvPr>
            <p:ph type="ftr" sz="quarter" idx="11"/>
          </p:nvPr>
        </p:nvSpPr>
        <p:spPr/>
        <p:txBody>
          <a:bodyPr/>
          <a:lstStyle/>
          <a:p>
            <a:r>
              <a:rPr lang="en-US"/>
              <a:t>ANU SCHOOL OF LAW   |   PRESENTATION NAME GOES HERE</a:t>
            </a:r>
            <a:endParaRPr lang="en-AU"/>
          </a:p>
        </p:txBody>
      </p:sp>
      <p:sp>
        <p:nvSpPr>
          <p:cNvPr id="6" name="Slide Number Placeholder 5"/>
          <p:cNvSpPr>
            <a:spLocks noGrp="1"/>
          </p:cNvSpPr>
          <p:nvPr>
            <p:ph type="sldNum" sz="quarter" idx="12"/>
          </p:nvPr>
        </p:nvSpPr>
        <p:spPr/>
        <p:txBody>
          <a:bodyPr/>
          <a:lstStyle>
            <a:lvl1pPr algn="l">
              <a:defRPr/>
            </a:lvl1pPr>
          </a:lstStyle>
          <a:p>
            <a:fld id="{10A01DC5-1685-4615-8240-15192985C6A2}" type="slidenum">
              <a:rPr lang="en-AU" smtClean="0"/>
              <a:pPr/>
              <a:t>‹#›</a:t>
            </a:fld>
            <a:endParaRPr lang="en-AU"/>
          </a:p>
        </p:txBody>
      </p:sp>
      <p:sp>
        <p:nvSpPr>
          <p:cNvPr id="7" name="Date Placeholder 10">
            <a:extLst>
              <a:ext uri="{FF2B5EF4-FFF2-40B4-BE49-F238E27FC236}">
                <a16:creationId xmlns:a16="http://schemas.microsoft.com/office/drawing/2014/main" id="{72E4F78E-88AE-49DC-94D5-AD2C60619063}"/>
              </a:ext>
            </a:extLst>
          </p:cNvPr>
          <p:cNvSpPr>
            <a:spLocks noGrp="1"/>
          </p:cNvSpPr>
          <p:nvPr>
            <p:ph type="dt" sz="half" idx="2"/>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defRPr>
            </a:lvl1pPr>
          </a:lstStyle>
          <a:p>
            <a:r>
              <a:rPr lang="en-US"/>
              <a:t>DD MMM YY</a:t>
            </a:r>
            <a:endParaRPr lang="en-AU" dirty="0"/>
          </a:p>
        </p:txBody>
      </p:sp>
      <p:sp>
        <p:nvSpPr>
          <p:cNvPr id="8" name="Text Placeholder 7">
            <a:extLst>
              <a:ext uri="{FF2B5EF4-FFF2-40B4-BE49-F238E27FC236}">
                <a16:creationId xmlns:a16="http://schemas.microsoft.com/office/drawing/2014/main" id="{1523145E-4A65-4D12-BF17-1E376D23E49C}"/>
              </a:ext>
            </a:extLst>
          </p:cNvPr>
          <p:cNvSpPr>
            <a:spLocks noGrp="1"/>
          </p:cNvSpPr>
          <p:nvPr>
            <p:ph type="body" sz="quarter" idx="13"/>
          </p:nvPr>
        </p:nvSpPr>
        <p:spPr>
          <a:xfrm>
            <a:off x="323850" y="324000"/>
            <a:ext cx="3600000" cy="1512887"/>
          </a:xfrm>
        </p:spPr>
        <p:txBody>
          <a:bodyPr/>
          <a:lstStyle>
            <a:lvl1pPr>
              <a:lnSpc>
                <a:spcPct val="80000"/>
              </a:lnSpc>
              <a:defRPr sz="3600">
                <a:solidFill>
                  <a:schemeClr val="accent1"/>
                </a:solidFill>
              </a:defRPr>
            </a:lvl1pPr>
            <a:lvl2pPr>
              <a:defRPr sz="1800"/>
            </a:lvl2pPr>
            <a:lvl3pPr>
              <a:buNone/>
              <a:defRPr/>
            </a:lvl3pPr>
          </a:lstStyle>
          <a:p>
            <a:pPr lvl="0"/>
            <a:r>
              <a:rPr lang="en-GB"/>
              <a:t>Click to edit Master text styles</a:t>
            </a:r>
          </a:p>
          <a:p>
            <a:pPr lvl="1"/>
            <a:r>
              <a:rPr lang="en-GB"/>
              <a:t>Second level</a:t>
            </a:r>
          </a:p>
        </p:txBody>
      </p:sp>
      <p:cxnSp>
        <p:nvCxnSpPr>
          <p:cNvPr id="12" name="Straight Connector 11">
            <a:extLst>
              <a:ext uri="{FF2B5EF4-FFF2-40B4-BE49-F238E27FC236}">
                <a16:creationId xmlns:a16="http://schemas.microsoft.com/office/drawing/2014/main" id="{AE17CBD4-5DAE-4848-BC50-36416D91C4AD}"/>
              </a:ext>
            </a:extLst>
          </p:cNvPr>
          <p:cNvCxnSpPr/>
          <p:nvPr userDrawn="1"/>
        </p:nvCxnSpPr>
        <p:spPr>
          <a:xfrm>
            <a:off x="4572000" y="324000"/>
            <a:ext cx="0" cy="4104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Picture Placeholder 13">
            <a:extLst>
              <a:ext uri="{FF2B5EF4-FFF2-40B4-BE49-F238E27FC236}">
                <a16:creationId xmlns:a16="http://schemas.microsoft.com/office/drawing/2014/main" id="{52B441EC-09C6-4B4A-9603-C02952057BC3}"/>
              </a:ext>
            </a:extLst>
          </p:cNvPr>
          <p:cNvSpPr>
            <a:spLocks noGrp="1"/>
          </p:cNvSpPr>
          <p:nvPr>
            <p:ph type="pic" sz="quarter" idx="14"/>
          </p:nvPr>
        </p:nvSpPr>
        <p:spPr>
          <a:xfrm>
            <a:off x="5256000" y="323850"/>
            <a:ext cx="3528000" cy="4104000"/>
          </a:xfrm>
        </p:spPr>
        <p:txBody>
          <a:bodyPr/>
          <a:lstStyle/>
          <a:p>
            <a:r>
              <a:rPr lang="en-GB"/>
              <a:t>Click icon to add picture</a:t>
            </a:r>
            <a:endParaRPr lang="en-AU"/>
          </a:p>
        </p:txBody>
      </p:sp>
      <p:sp>
        <p:nvSpPr>
          <p:cNvPr id="16" name="Text Placeholder 15">
            <a:extLst>
              <a:ext uri="{FF2B5EF4-FFF2-40B4-BE49-F238E27FC236}">
                <a16:creationId xmlns:a16="http://schemas.microsoft.com/office/drawing/2014/main" id="{FC4D845E-CFE4-4388-98CF-2B7CD087A960}"/>
              </a:ext>
            </a:extLst>
          </p:cNvPr>
          <p:cNvSpPr>
            <a:spLocks noGrp="1"/>
          </p:cNvSpPr>
          <p:nvPr>
            <p:ph type="body" sz="quarter" idx="15" hasCustomPrompt="1"/>
          </p:nvPr>
        </p:nvSpPr>
        <p:spPr>
          <a:xfrm>
            <a:off x="5112000" y="630621"/>
            <a:ext cx="108000" cy="3796917"/>
          </a:xfrm>
        </p:spPr>
        <p:txBody>
          <a:bodyPr vert="vert270" anchor="t"/>
          <a:lstStyle>
            <a:lvl1pPr>
              <a:defRPr sz="600">
                <a:solidFill>
                  <a:schemeClr val="tx1"/>
                </a:solidFill>
                <a:latin typeface="+mn-lt"/>
              </a:defRPr>
            </a:lvl1pPr>
          </a:lstStyle>
          <a:p>
            <a:pPr lvl="0"/>
            <a:r>
              <a:rPr lang="en-US" dirty="0"/>
              <a:t>Image credit here</a:t>
            </a:r>
          </a:p>
        </p:txBody>
      </p:sp>
    </p:spTree>
    <p:extLst>
      <p:ext uri="{BB962C8B-B14F-4D97-AF65-F5344CB8AC3E}">
        <p14:creationId xmlns:p14="http://schemas.microsoft.com/office/powerpoint/2010/main" val="23093478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left, text right">
    <p:spTree>
      <p:nvGrpSpPr>
        <p:cNvPr id="1" name=""/>
        <p:cNvGrpSpPr/>
        <p:nvPr/>
      </p:nvGrpSpPr>
      <p:grpSpPr>
        <a:xfrm>
          <a:off x="0" y="0"/>
          <a:ext cx="0" cy="0"/>
          <a:chOff x="0" y="0"/>
          <a:chExt cx="0" cy="0"/>
        </a:xfrm>
      </p:grpSpPr>
      <p:sp>
        <p:nvSpPr>
          <p:cNvPr id="3" name="Content Placeholder 2"/>
          <p:cNvSpPr>
            <a:spLocks noGrp="1"/>
          </p:cNvSpPr>
          <p:nvPr>
            <p:ph idx="1"/>
          </p:nvPr>
        </p:nvSpPr>
        <p:spPr>
          <a:xfrm>
            <a:off x="5220150" y="1080000"/>
            <a:ext cx="3600000" cy="3347538"/>
          </a:xfrm>
        </p:spPr>
        <p:txBody>
          <a:bodyPr/>
          <a:lstStyle>
            <a:lvl1pPr>
              <a:defRPr sz="1400"/>
            </a:lvl1pPr>
            <a:lvl2pPr>
              <a:defRPr sz="1100"/>
            </a:lvl2pPr>
            <a:lvl3pPr>
              <a:defRPr sz="1100"/>
            </a:lvl3pPr>
            <a:lvl4pPr>
              <a:defRPr sz="1100"/>
            </a:lvl4pPr>
            <a:lvl5pPr>
              <a:defRPr sz="11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a:extLst>
              <a:ext uri="{FF2B5EF4-FFF2-40B4-BE49-F238E27FC236}">
                <a16:creationId xmlns:a16="http://schemas.microsoft.com/office/drawing/2014/main" id="{1523145E-4A65-4D12-BF17-1E376D23E49C}"/>
              </a:ext>
            </a:extLst>
          </p:cNvPr>
          <p:cNvSpPr>
            <a:spLocks noGrp="1"/>
          </p:cNvSpPr>
          <p:nvPr>
            <p:ph type="body" sz="quarter" idx="13"/>
          </p:nvPr>
        </p:nvSpPr>
        <p:spPr>
          <a:xfrm>
            <a:off x="5220000" y="324000"/>
            <a:ext cx="3600000" cy="1512887"/>
          </a:xfrm>
        </p:spPr>
        <p:txBody>
          <a:bodyPr/>
          <a:lstStyle>
            <a:lvl1pPr>
              <a:lnSpc>
                <a:spcPct val="80000"/>
              </a:lnSpc>
              <a:defRPr sz="3600">
                <a:solidFill>
                  <a:schemeClr val="tx1"/>
                </a:solidFill>
              </a:defRPr>
            </a:lvl1pPr>
            <a:lvl2pPr>
              <a:defRPr sz="1800">
                <a:solidFill>
                  <a:schemeClr val="accent1"/>
                </a:solidFill>
              </a:defRPr>
            </a:lvl2pPr>
            <a:lvl3pPr>
              <a:buNone/>
              <a:defRPr/>
            </a:lvl3pPr>
          </a:lstStyle>
          <a:p>
            <a:pPr lvl="0"/>
            <a:r>
              <a:rPr lang="en-GB"/>
              <a:t>Click to edit Master text styles</a:t>
            </a:r>
          </a:p>
          <a:p>
            <a:pPr lvl="1"/>
            <a:r>
              <a:rPr lang="en-GB"/>
              <a:t>Second level</a:t>
            </a:r>
          </a:p>
        </p:txBody>
      </p:sp>
      <p:sp>
        <p:nvSpPr>
          <p:cNvPr id="5" name="Footer Placeholder 4"/>
          <p:cNvSpPr>
            <a:spLocks noGrp="1"/>
          </p:cNvSpPr>
          <p:nvPr>
            <p:ph type="ftr" sz="quarter" idx="11"/>
          </p:nvPr>
        </p:nvSpPr>
        <p:spPr/>
        <p:txBody>
          <a:bodyPr/>
          <a:lstStyle/>
          <a:p>
            <a:r>
              <a:rPr lang="en-US"/>
              <a:t>ANU SCHOOL OF LAW   |   PRESENTATION NAME GOES HERE</a:t>
            </a:r>
            <a:endParaRPr lang="en-AU"/>
          </a:p>
        </p:txBody>
      </p:sp>
      <p:sp>
        <p:nvSpPr>
          <p:cNvPr id="6" name="Slide Number Placeholder 5"/>
          <p:cNvSpPr>
            <a:spLocks noGrp="1"/>
          </p:cNvSpPr>
          <p:nvPr>
            <p:ph type="sldNum" sz="quarter" idx="12"/>
          </p:nvPr>
        </p:nvSpPr>
        <p:spPr/>
        <p:txBody>
          <a:bodyPr/>
          <a:lstStyle>
            <a:lvl1pPr algn="l">
              <a:defRPr/>
            </a:lvl1pPr>
          </a:lstStyle>
          <a:p>
            <a:fld id="{10A01DC5-1685-4615-8240-15192985C6A2}" type="slidenum">
              <a:rPr lang="en-AU" smtClean="0"/>
              <a:pPr/>
              <a:t>‹#›</a:t>
            </a:fld>
            <a:endParaRPr lang="en-AU"/>
          </a:p>
        </p:txBody>
      </p:sp>
      <p:sp>
        <p:nvSpPr>
          <p:cNvPr id="7" name="Date Placeholder 10">
            <a:extLst>
              <a:ext uri="{FF2B5EF4-FFF2-40B4-BE49-F238E27FC236}">
                <a16:creationId xmlns:a16="http://schemas.microsoft.com/office/drawing/2014/main" id="{72E4F78E-88AE-49DC-94D5-AD2C60619063}"/>
              </a:ext>
            </a:extLst>
          </p:cNvPr>
          <p:cNvSpPr>
            <a:spLocks noGrp="1"/>
          </p:cNvSpPr>
          <p:nvPr>
            <p:ph type="dt" sz="half" idx="2"/>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defRPr>
            </a:lvl1pPr>
          </a:lstStyle>
          <a:p>
            <a:r>
              <a:rPr lang="en-US"/>
              <a:t>DD MMM YY</a:t>
            </a:r>
            <a:endParaRPr lang="en-AU" dirty="0"/>
          </a:p>
        </p:txBody>
      </p:sp>
      <p:cxnSp>
        <p:nvCxnSpPr>
          <p:cNvPr id="12" name="Straight Connector 11">
            <a:extLst>
              <a:ext uri="{FF2B5EF4-FFF2-40B4-BE49-F238E27FC236}">
                <a16:creationId xmlns:a16="http://schemas.microsoft.com/office/drawing/2014/main" id="{AE17CBD4-5DAE-4848-BC50-36416D91C4AD}"/>
              </a:ext>
            </a:extLst>
          </p:cNvPr>
          <p:cNvCxnSpPr/>
          <p:nvPr userDrawn="1"/>
        </p:nvCxnSpPr>
        <p:spPr>
          <a:xfrm>
            <a:off x="4572000" y="324000"/>
            <a:ext cx="0" cy="4104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Picture Placeholder 13">
            <a:extLst>
              <a:ext uri="{FF2B5EF4-FFF2-40B4-BE49-F238E27FC236}">
                <a16:creationId xmlns:a16="http://schemas.microsoft.com/office/drawing/2014/main" id="{52B441EC-09C6-4B4A-9603-C02952057BC3}"/>
              </a:ext>
            </a:extLst>
          </p:cNvPr>
          <p:cNvSpPr>
            <a:spLocks noGrp="1"/>
          </p:cNvSpPr>
          <p:nvPr>
            <p:ph type="pic" sz="quarter" idx="14"/>
          </p:nvPr>
        </p:nvSpPr>
        <p:spPr>
          <a:xfrm>
            <a:off x="324000" y="323850"/>
            <a:ext cx="3528000" cy="4104000"/>
          </a:xfrm>
        </p:spPr>
        <p:txBody>
          <a:bodyPr/>
          <a:lstStyle/>
          <a:p>
            <a:r>
              <a:rPr lang="en-GB"/>
              <a:t>Click icon to add picture</a:t>
            </a:r>
            <a:endParaRPr lang="en-AU"/>
          </a:p>
        </p:txBody>
      </p:sp>
      <p:sp>
        <p:nvSpPr>
          <p:cNvPr id="16" name="Text Placeholder 15">
            <a:extLst>
              <a:ext uri="{FF2B5EF4-FFF2-40B4-BE49-F238E27FC236}">
                <a16:creationId xmlns:a16="http://schemas.microsoft.com/office/drawing/2014/main" id="{FC4D845E-CFE4-4388-98CF-2B7CD087A960}"/>
              </a:ext>
            </a:extLst>
          </p:cNvPr>
          <p:cNvSpPr>
            <a:spLocks noGrp="1"/>
          </p:cNvSpPr>
          <p:nvPr>
            <p:ph type="body" sz="quarter" idx="15" hasCustomPrompt="1"/>
          </p:nvPr>
        </p:nvSpPr>
        <p:spPr>
          <a:xfrm>
            <a:off x="3960000" y="630621"/>
            <a:ext cx="108000" cy="3796917"/>
          </a:xfrm>
        </p:spPr>
        <p:txBody>
          <a:bodyPr vert="vert270" anchor="t"/>
          <a:lstStyle>
            <a:lvl1pPr>
              <a:defRPr sz="600">
                <a:solidFill>
                  <a:schemeClr val="tx1"/>
                </a:solidFill>
                <a:latin typeface="+mn-lt"/>
              </a:defRPr>
            </a:lvl1pPr>
          </a:lstStyle>
          <a:p>
            <a:pPr lvl="0"/>
            <a:r>
              <a:rPr lang="en-US" dirty="0"/>
              <a:t>Image credit here</a:t>
            </a:r>
          </a:p>
        </p:txBody>
      </p:sp>
    </p:spTree>
    <p:extLst>
      <p:ext uri="{BB962C8B-B14F-4D97-AF65-F5344CB8AC3E}">
        <p14:creationId xmlns:p14="http://schemas.microsoft.com/office/powerpoint/2010/main" val="3002268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left, large image righ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ANU SCHOOL OF LAW   |   PRESENTATION NAME GOES HERE</a:t>
            </a:r>
            <a:endParaRPr lang="en-AU"/>
          </a:p>
        </p:txBody>
      </p:sp>
      <p:sp>
        <p:nvSpPr>
          <p:cNvPr id="6" name="Slide Number Placeholder 5"/>
          <p:cNvSpPr>
            <a:spLocks noGrp="1"/>
          </p:cNvSpPr>
          <p:nvPr>
            <p:ph type="sldNum" sz="quarter" idx="12"/>
          </p:nvPr>
        </p:nvSpPr>
        <p:spPr/>
        <p:txBody>
          <a:bodyPr/>
          <a:lstStyle>
            <a:lvl1pPr algn="l">
              <a:defRPr/>
            </a:lvl1pPr>
          </a:lstStyle>
          <a:p>
            <a:fld id="{10A01DC5-1685-4615-8240-15192985C6A2}" type="slidenum">
              <a:rPr lang="en-AU" smtClean="0"/>
              <a:pPr/>
              <a:t>‹#›</a:t>
            </a:fld>
            <a:endParaRPr lang="en-AU"/>
          </a:p>
        </p:txBody>
      </p:sp>
      <p:sp>
        <p:nvSpPr>
          <p:cNvPr id="7" name="Date Placeholder 10">
            <a:extLst>
              <a:ext uri="{FF2B5EF4-FFF2-40B4-BE49-F238E27FC236}">
                <a16:creationId xmlns:a16="http://schemas.microsoft.com/office/drawing/2014/main" id="{72E4F78E-88AE-49DC-94D5-AD2C60619063}"/>
              </a:ext>
            </a:extLst>
          </p:cNvPr>
          <p:cNvSpPr>
            <a:spLocks noGrp="1"/>
          </p:cNvSpPr>
          <p:nvPr>
            <p:ph type="dt" sz="half" idx="2"/>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defRPr>
            </a:lvl1pPr>
          </a:lstStyle>
          <a:p>
            <a:r>
              <a:rPr lang="en-US"/>
              <a:t>DD MMM YY</a:t>
            </a:r>
            <a:endParaRPr lang="en-AU" dirty="0"/>
          </a:p>
        </p:txBody>
      </p:sp>
      <p:sp>
        <p:nvSpPr>
          <p:cNvPr id="14" name="Picture Placeholder 13">
            <a:extLst>
              <a:ext uri="{FF2B5EF4-FFF2-40B4-BE49-F238E27FC236}">
                <a16:creationId xmlns:a16="http://schemas.microsoft.com/office/drawing/2014/main" id="{52B441EC-09C6-4B4A-9603-C02952057BC3}"/>
              </a:ext>
            </a:extLst>
          </p:cNvPr>
          <p:cNvSpPr>
            <a:spLocks noGrp="1"/>
          </p:cNvSpPr>
          <p:nvPr>
            <p:ph type="pic" sz="quarter" idx="14"/>
          </p:nvPr>
        </p:nvSpPr>
        <p:spPr>
          <a:xfrm>
            <a:off x="3132000" y="323850"/>
            <a:ext cx="5652000" cy="4104000"/>
          </a:xfrm>
        </p:spPr>
        <p:txBody>
          <a:bodyPr/>
          <a:lstStyle/>
          <a:p>
            <a:r>
              <a:rPr lang="en-GB"/>
              <a:t>Click icon to add picture</a:t>
            </a:r>
            <a:endParaRPr lang="en-AU"/>
          </a:p>
        </p:txBody>
      </p:sp>
      <p:sp>
        <p:nvSpPr>
          <p:cNvPr id="16" name="Text Placeholder 15">
            <a:extLst>
              <a:ext uri="{FF2B5EF4-FFF2-40B4-BE49-F238E27FC236}">
                <a16:creationId xmlns:a16="http://schemas.microsoft.com/office/drawing/2014/main" id="{FC4D845E-CFE4-4388-98CF-2B7CD087A960}"/>
              </a:ext>
            </a:extLst>
          </p:cNvPr>
          <p:cNvSpPr>
            <a:spLocks noGrp="1"/>
          </p:cNvSpPr>
          <p:nvPr>
            <p:ph type="body" sz="quarter" idx="15" hasCustomPrompt="1"/>
          </p:nvPr>
        </p:nvSpPr>
        <p:spPr>
          <a:xfrm>
            <a:off x="2952000" y="630621"/>
            <a:ext cx="108000" cy="3796917"/>
          </a:xfrm>
        </p:spPr>
        <p:txBody>
          <a:bodyPr vert="vert270" anchor="t"/>
          <a:lstStyle>
            <a:lvl1pPr>
              <a:defRPr sz="600">
                <a:solidFill>
                  <a:schemeClr val="tx1"/>
                </a:solidFill>
                <a:latin typeface="+mn-lt"/>
              </a:defRPr>
            </a:lvl1pPr>
          </a:lstStyle>
          <a:p>
            <a:pPr lvl="0"/>
            <a:r>
              <a:rPr lang="en-US" dirty="0"/>
              <a:t>Image credit here</a:t>
            </a:r>
          </a:p>
        </p:txBody>
      </p:sp>
      <p:sp>
        <p:nvSpPr>
          <p:cNvPr id="13" name="Text Placeholder 3">
            <a:extLst>
              <a:ext uri="{FF2B5EF4-FFF2-40B4-BE49-F238E27FC236}">
                <a16:creationId xmlns:a16="http://schemas.microsoft.com/office/drawing/2014/main" id="{86B4478A-1BDA-4472-A289-4B0C4E795994}"/>
              </a:ext>
            </a:extLst>
          </p:cNvPr>
          <p:cNvSpPr>
            <a:spLocks noGrp="1"/>
          </p:cNvSpPr>
          <p:nvPr>
            <p:ph type="body" sz="quarter" idx="13"/>
          </p:nvPr>
        </p:nvSpPr>
        <p:spPr>
          <a:xfrm>
            <a:off x="323850" y="324000"/>
            <a:ext cx="2160000" cy="4140000"/>
          </a:xfrm>
        </p:spPr>
        <p:txBody>
          <a:bodyPr/>
          <a:lstStyle>
            <a:lvl1pPr>
              <a:lnSpc>
                <a:spcPct val="80000"/>
              </a:lnSpc>
              <a:defRPr sz="3600">
                <a:solidFill>
                  <a:schemeClr val="tx1"/>
                </a:solidFill>
              </a:defRPr>
            </a:lvl1pPr>
            <a:lvl2pPr>
              <a:spcAft>
                <a:spcPts val="1200"/>
              </a:spcAft>
              <a:defRPr sz="1800">
                <a:solidFill>
                  <a:schemeClr val="accent1"/>
                </a:solidFill>
              </a:defRPr>
            </a:lvl2pPr>
            <a:lvl3pPr>
              <a:buNone/>
              <a:defRPr sz="800"/>
            </a:lvl3pPr>
            <a:lvl4pPr marL="179388" indent="-179388">
              <a:buFont typeface="Arial" panose="020B0604020202020204" pitchFamily="34" charset="0"/>
              <a:buChar char="•"/>
              <a:defRPr sz="800"/>
            </a:lvl4pPr>
            <a:lvl5pPr marL="357188" indent="-179388">
              <a:buFont typeface="Times New Roman" panose="02020603050405020304" pitchFamily="18" charset="0"/>
              <a:buChar char="–"/>
              <a:defRPr sz="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dirty="0"/>
          </a:p>
        </p:txBody>
      </p:sp>
    </p:spTree>
    <p:extLst>
      <p:ext uri="{BB962C8B-B14F-4D97-AF65-F5344CB8AC3E}">
        <p14:creationId xmlns:p14="http://schemas.microsoft.com/office/powerpoint/2010/main" val="21889458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only">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ANU SCHOOL OF LAW   |   PRESENTATION NAME GOES HERE</a:t>
            </a:r>
            <a:endParaRPr lang="en-AU"/>
          </a:p>
        </p:txBody>
      </p:sp>
      <p:sp>
        <p:nvSpPr>
          <p:cNvPr id="4" name="Slide Number Placeholder 3"/>
          <p:cNvSpPr>
            <a:spLocks noGrp="1"/>
          </p:cNvSpPr>
          <p:nvPr>
            <p:ph type="sldNum" sz="quarter" idx="12"/>
          </p:nvPr>
        </p:nvSpPr>
        <p:spPr/>
        <p:txBody>
          <a:bodyPr/>
          <a:lstStyle>
            <a:lvl1pPr algn="l">
              <a:defRPr/>
            </a:lvl1pPr>
          </a:lstStyle>
          <a:p>
            <a:fld id="{10A01DC5-1685-4615-8240-15192985C6A2}" type="slidenum">
              <a:rPr lang="en-AU" smtClean="0"/>
              <a:pPr/>
              <a:t>‹#›</a:t>
            </a:fld>
            <a:endParaRPr lang="en-AU" dirty="0"/>
          </a:p>
        </p:txBody>
      </p:sp>
      <p:sp>
        <p:nvSpPr>
          <p:cNvPr id="5" name="Date Placeholder 10">
            <a:extLst>
              <a:ext uri="{FF2B5EF4-FFF2-40B4-BE49-F238E27FC236}">
                <a16:creationId xmlns:a16="http://schemas.microsoft.com/office/drawing/2014/main" id="{17E45197-8F27-48C7-B54F-6D8F7E295482}"/>
              </a:ext>
            </a:extLst>
          </p:cNvPr>
          <p:cNvSpPr>
            <a:spLocks noGrp="1"/>
          </p:cNvSpPr>
          <p:nvPr>
            <p:ph type="dt" sz="half" idx="2"/>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defRPr>
            </a:lvl1pPr>
          </a:lstStyle>
          <a:p>
            <a:r>
              <a:rPr lang="en-US"/>
              <a:t>DD MMM YY</a:t>
            </a:r>
            <a:endParaRPr lang="en-AU" dirty="0"/>
          </a:p>
        </p:txBody>
      </p:sp>
      <p:sp>
        <p:nvSpPr>
          <p:cNvPr id="8" name="Picture Placeholder 7">
            <a:extLst>
              <a:ext uri="{FF2B5EF4-FFF2-40B4-BE49-F238E27FC236}">
                <a16:creationId xmlns:a16="http://schemas.microsoft.com/office/drawing/2014/main" id="{73307DB3-CBE2-4A55-BE8E-C26CBADA0D74}"/>
              </a:ext>
            </a:extLst>
          </p:cNvPr>
          <p:cNvSpPr>
            <a:spLocks noGrp="1"/>
          </p:cNvSpPr>
          <p:nvPr>
            <p:ph type="pic" sz="quarter" idx="13"/>
          </p:nvPr>
        </p:nvSpPr>
        <p:spPr>
          <a:xfrm>
            <a:off x="323850" y="324000"/>
            <a:ext cx="8460000" cy="4104000"/>
          </a:xfrm>
        </p:spPr>
        <p:txBody>
          <a:bodyPr/>
          <a:lstStyle/>
          <a:p>
            <a:r>
              <a:rPr lang="en-GB"/>
              <a:t>Click icon to add picture</a:t>
            </a:r>
            <a:endParaRPr lang="en-AU"/>
          </a:p>
        </p:txBody>
      </p:sp>
      <p:sp>
        <p:nvSpPr>
          <p:cNvPr id="9" name="Text Placeholder 15">
            <a:extLst>
              <a:ext uri="{FF2B5EF4-FFF2-40B4-BE49-F238E27FC236}">
                <a16:creationId xmlns:a16="http://schemas.microsoft.com/office/drawing/2014/main" id="{F005714D-B845-45B5-AB70-7040C7217277}"/>
              </a:ext>
            </a:extLst>
          </p:cNvPr>
          <p:cNvSpPr>
            <a:spLocks noGrp="1"/>
          </p:cNvSpPr>
          <p:nvPr>
            <p:ph type="body" sz="quarter" idx="15" hasCustomPrompt="1"/>
          </p:nvPr>
        </p:nvSpPr>
        <p:spPr>
          <a:xfrm>
            <a:off x="180000" y="630621"/>
            <a:ext cx="108000" cy="3796917"/>
          </a:xfrm>
        </p:spPr>
        <p:txBody>
          <a:bodyPr vert="vert270" anchor="t"/>
          <a:lstStyle>
            <a:lvl1pPr>
              <a:defRPr sz="600">
                <a:solidFill>
                  <a:schemeClr val="tx1"/>
                </a:solidFill>
                <a:latin typeface="+mn-lt"/>
              </a:defRPr>
            </a:lvl1pPr>
          </a:lstStyle>
          <a:p>
            <a:pPr lvl="0"/>
            <a:r>
              <a:rPr lang="en-US" dirty="0"/>
              <a:t>Image credit here</a:t>
            </a:r>
          </a:p>
        </p:txBody>
      </p:sp>
    </p:spTree>
    <p:extLst>
      <p:ext uri="{BB962C8B-B14F-4D97-AF65-F5344CB8AC3E}">
        <p14:creationId xmlns:p14="http://schemas.microsoft.com/office/powerpoint/2010/main" val="30116877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images only">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ANU SCHOOL OF LAW   |   PRESENTATION NAME GOES HERE</a:t>
            </a:r>
            <a:endParaRPr lang="en-AU"/>
          </a:p>
        </p:txBody>
      </p:sp>
      <p:sp>
        <p:nvSpPr>
          <p:cNvPr id="4" name="Slide Number Placeholder 3"/>
          <p:cNvSpPr>
            <a:spLocks noGrp="1"/>
          </p:cNvSpPr>
          <p:nvPr>
            <p:ph type="sldNum" sz="quarter" idx="12"/>
          </p:nvPr>
        </p:nvSpPr>
        <p:spPr/>
        <p:txBody>
          <a:bodyPr/>
          <a:lstStyle>
            <a:lvl1pPr algn="l">
              <a:defRPr/>
            </a:lvl1pPr>
          </a:lstStyle>
          <a:p>
            <a:fld id="{10A01DC5-1685-4615-8240-15192985C6A2}" type="slidenum">
              <a:rPr lang="en-AU" smtClean="0"/>
              <a:pPr/>
              <a:t>‹#›</a:t>
            </a:fld>
            <a:endParaRPr lang="en-AU" dirty="0"/>
          </a:p>
        </p:txBody>
      </p:sp>
      <p:sp>
        <p:nvSpPr>
          <p:cNvPr id="5" name="Date Placeholder 10">
            <a:extLst>
              <a:ext uri="{FF2B5EF4-FFF2-40B4-BE49-F238E27FC236}">
                <a16:creationId xmlns:a16="http://schemas.microsoft.com/office/drawing/2014/main" id="{17E45197-8F27-48C7-B54F-6D8F7E295482}"/>
              </a:ext>
            </a:extLst>
          </p:cNvPr>
          <p:cNvSpPr>
            <a:spLocks noGrp="1"/>
          </p:cNvSpPr>
          <p:nvPr>
            <p:ph type="dt" sz="half" idx="2"/>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defRPr>
            </a:lvl1pPr>
          </a:lstStyle>
          <a:p>
            <a:r>
              <a:rPr lang="en-US"/>
              <a:t>DD MMM YY</a:t>
            </a:r>
            <a:endParaRPr lang="en-AU" dirty="0"/>
          </a:p>
        </p:txBody>
      </p:sp>
      <p:sp>
        <p:nvSpPr>
          <p:cNvPr id="8" name="Picture Placeholder 7">
            <a:extLst>
              <a:ext uri="{FF2B5EF4-FFF2-40B4-BE49-F238E27FC236}">
                <a16:creationId xmlns:a16="http://schemas.microsoft.com/office/drawing/2014/main" id="{73307DB3-CBE2-4A55-BE8E-C26CBADA0D74}"/>
              </a:ext>
            </a:extLst>
          </p:cNvPr>
          <p:cNvSpPr>
            <a:spLocks noGrp="1"/>
          </p:cNvSpPr>
          <p:nvPr>
            <p:ph type="pic" sz="quarter" idx="13"/>
          </p:nvPr>
        </p:nvSpPr>
        <p:spPr>
          <a:xfrm>
            <a:off x="323850" y="324000"/>
            <a:ext cx="4104000" cy="4104000"/>
          </a:xfrm>
        </p:spPr>
        <p:txBody>
          <a:bodyPr/>
          <a:lstStyle/>
          <a:p>
            <a:r>
              <a:rPr lang="en-GB"/>
              <a:t>Click icon to add picture</a:t>
            </a:r>
            <a:endParaRPr lang="en-AU"/>
          </a:p>
        </p:txBody>
      </p:sp>
      <p:sp>
        <p:nvSpPr>
          <p:cNvPr id="9" name="Text Placeholder 15">
            <a:extLst>
              <a:ext uri="{FF2B5EF4-FFF2-40B4-BE49-F238E27FC236}">
                <a16:creationId xmlns:a16="http://schemas.microsoft.com/office/drawing/2014/main" id="{5CD301A0-52A4-469E-ACAD-84A14A2181F2}"/>
              </a:ext>
            </a:extLst>
          </p:cNvPr>
          <p:cNvSpPr>
            <a:spLocks noGrp="1"/>
          </p:cNvSpPr>
          <p:nvPr>
            <p:ph type="body" sz="quarter" idx="15" hasCustomPrompt="1"/>
          </p:nvPr>
        </p:nvSpPr>
        <p:spPr>
          <a:xfrm>
            <a:off x="180000" y="630621"/>
            <a:ext cx="108000" cy="3796917"/>
          </a:xfrm>
        </p:spPr>
        <p:txBody>
          <a:bodyPr vert="vert270" anchor="t"/>
          <a:lstStyle>
            <a:lvl1pPr>
              <a:defRPr sz="600">
                <a:solidFill>
                  <a:schemeClr val="tx1"/>
                </a:solidFill>
                <a:latin typeface="+mn-lt"/>
              </a:defRPr>
            </a:lvl1pPr>
          </a:lstStyle>
          <a:p>
            <a:pPr lvl="0"/>
            <a:r>
              <a:rPr lang="en-US" dirty="0"/>
              <a:t>Image credit here</a:t>
            </a:r>
          </a:p>
        </p:txBody>
      </p:sp>
      <p:sp>
        <p:nvSpPr>
          <p:cNvPr id="10" name="Picture Placeholder 7">
            <a:extLst>
              <a:ext uri="{FF2B5EF4-FFF2-40B4-BE49-F238E27FC236}">
                <a16:creationId xmlns:a16="http://schemas.microsoft.com/office/drawing/2014/main" id="{46B417A0-A601-4DF8-833D-2F1065E5A80D}"/>
              </a:ext>
            </a:extLst>
          </p:cNvPr>
          <p:cNvSpPr>
            <a:spLocks noGrp="1"/>
          </p:cNvSpPr>
          <p:nvPr>
            <p:ph type="pic" sz="quarter" idx="16"/>
          </p:nvPr>
        </p:nvSpPr>
        <p:spPr>
          <a:xfrm>
            <a:off x="4680000" y="324000"/>
            <a:ext cx="4104000" cy="4104000"/>
          </a:xfrm>
        </p:spPr>
        <p:txBody>
          <a:bodyPr/>
          <a:lstStyle/>
          <a:p>
            <a:r>
              <a:rPr lang="en-GB"/>
              <a:t>Click icon to add picture</a:t>
            </a:r>
            <a:endParaRPr lang="en-AU"/>
          </a:p>
        </p:txBody>
      </p:sp>
      <p:sp>
        <p:nvSpPr>
          <p:cNvPr id="11" name="Text Placeholder 15">
            <a:extLst>
              <a:ext uri="{FF2B5EF4-FFF2-40B4-BE49-F238E27FC236}">
                <a16:creationId xmlns:a16="http://schemas.microsoft.com/office/drawing/2014/main" id="{C8112A07-2578-4C64-9E60-0E0913ABA16B}"/>
              </a:ext>
            </a:extLst>
          </p:cNvPr>
          <p:cNvSpPr>
            <a:spLocks noGrp="1"/>
          </p:cNvSpPr>
          <p:nvPr>
            <p:ph type="body" sz="quarter" idx="17" hasCustomPrompt="1"/>
          </p:nvPr>
        </p:nvSpPr>
        <p:spPr>
          <a:xfrm>
            <a:off x="4536000" y="630621"/>
            <a:ext cx="108000" cy="3796917"/>
          </a:xfrm>
        </p:spPr>
        <p:txBody>
          <a:bodyPr vert="vert270" anchor="t"/>
          <a:lstStyle>
            <a:lvl1pPr>
              <a:defRPr sz="600">
                <a:solidFill>
                  <a:schemeClr val="tx1"/>
                </a:solidFill>
                <a:latin typeface="+mn-lt"/>
              </a:defRPr>
            </a:lvl1pPr>
          </a:lstStyle>
          <a:p>
            <a:pPr lvl="0"/>
            <a:r>
              <a:rPr lang="en-US" dirty="0"/>
              <a:t>Image credit here</a:t>
            </a:r>
          </a:p>
        </p:txBody>
      </p:sp>
    </p:spTree>
    <p:extLst>
      <p:ext uri="{BB962C8B-B14F-4D97-AF65-F5344CB8AC3E}">
        <p14:creationId xmlns:p14="http://schemas.microsoft.com/office/powerpoint/2010/main" val="22489869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hree staggered images">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ANU SCHOOL OF LAW   |   PRESENTATION NAME GOES HERE</a:t>
            </a:r>
            <a:endParaRPr lang="en-AU"/>
          </a:p>
        </p:txBody>
      </p:sp>
      <p:sp>
        <p:nvSpPr>
          <p:cNvPr id="4" name="Slide Number Placeholder 3"/>
          <p:cNvSpPr>
            <a:spLocks noGrp="1"/>
          </p:cNvSpPr>
          <p:nvPr>
            <p:ph type="sldNum" sz="quarter" idx="12"/>
          </p:nvPr>
        </p:nvSpPr>
        <p:spPr/>
        <p:txBody>
          <a:bodyPr/>
          <a:lstStyle>
            <a:lvl1pPr algn="l">
              <a:defRPr/>
            </a:lvl1pPr>
          </a:lstStyle>
          <a:p>
            <a:fld id="{10A01DC5-1685-4615-8240-15192985C6A2}" type="slidenum">
              <a:rPr lang="en-AU" smtClean="0"/>
              <a:pPr/>
              <a:t>‹#›</a:t>
            </a:fld>
            <a:endParaRPr lang="en-AU" dirty="0"/>
          </a:p>
        </p:txBody>
      </p:sp>
      <p:sp>
        <p:nvSpPr>
          <p:cNvPr id="5" name="Date Placeholder 10">
            <a:extLst>
              <a:ext uri="{FF2B5EF4-FFF2-40B4-BE49-F238E27FC236}">
                <a16:creationId xmlns:a16="http://schemas.microsoft.com/office/drawing/2014/main" id="{17E45197-8F27-48C7-B54F-6D8F7E295482}"/>
              </a:ext>
            </a:extLst>
          </p:cNvPr>
          <p:cNvSpPr>
            <a:spLocks noGrp="1"/>
          </p:cNvSpPr>
          <p:nvPr>
            <p:ph type="dt" sz="half" idx="2"/>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defRPr>
            </a:lvl1pPr>
          </a:lstStyle>
          <a:p>
            <a:r>
              <a:rPr lang="en-US"/>
              <a:t>DD MMM YY</a:t>
            </a:r>
            <a:endParaRPr lang="en-AU" dirty="0"/>
          </a:p>
        </p:txBody>
      </p:sp>
      <p:sp>
        <p:nvSpPr>
          <p:cNvPr id="8" name="Picture Placeholder 7">
            <a:extLst>
              <a:ext uri="{FF2B5EF4-FFF2-40B4-BE49-F238E27FC236}">
                <a16:creationId xmlns:a16="http://schemas.microsoft.com/office/drawing/2014/main" id="{73307DB3-CBE2-4A55-BE8E-C26CBADA0D74}"/>
              </a:ext>
            </a:extLst>
          </p:cNvPr>
          <p:cNvSpPr>
            <a:spLocks noGrp="1"/>
          </p:cNvSpPr>
          <p:nvPr>
            <p:ph type="pic" sz="quarter" idx="13"/>
          </p:nvPr>
        </p:nvSpPr>
        <p:spPr>
          <a:xfrm>
            <a:off x="323850" y="324000"/>
            <a:ext cx="3528000" cy="4104000"/>
          </a:xfrm>
        </p:spPr>
        <p:txBody>
          <a:bodyPr/>
          <a:lstStyle/>
          <a:p>
            <a:r>
              <a:rPr lang="en-GB"/>
              <a:t>Click icon to add picture</a:t>
            </a:r>
            <a:endParaRPr lang="en-AU"/>
          </a:p>
        </p:txBody>
      </p:sp>
      <p:sp>
        <p:nvSpPr>
          <p:cNvPr id="9" name="Text Placeholder 15">
            <a:extLst>
              <a:ext uri="{FF2B5EF4-FFF2-40B4-BE49-F238E27FC236}">
                <a16:creationId xmlns:a16="http://schemas.microsoft.com/office/drawing/2014/main" id="{5CD301A0-52A4-469E-ACAD-84A14A2181F2}"/>
              </a:ext>
            </a:extLst>
          </p:cNvPr>
          <p:cNvSpPr>
            <a:spLocks noGrp="1"/>
          </p:cNvSpPr>
          <p:nvPr>
            <p:ph type="body" sz="quarter" idx="15" hasCustomPrompt="1"/>
          </p:nvPr>
        </p:nvSpPr>
        <p:spPr>
          <a:xfrm>
            <a:off x="180000" y="630621"/>
            <a:ext cx="108000" cy="3796917"/>
          </a:xfrm>
        </p:spPr>
        <p:txBody>
          <a:bodyPr vert="vert270" anchor="t"/>
          <a:lstStyle>
            <a:lvl1pPr>
              <a:defRPr sz="600">
                <a:solidFill>
                  <a:schemeClr val="tx1"/>
                </a:solidFill>
                <a:latin typeface="+mn-lt"/>
              </a:defRPr>
            </a:lvl1pPr>
          </a:lstStyle>
          <a:p>
            <a:pPr lvl="0"/>
            <a:r>
              <a:rPr lang="en-US" dirty="0"/>
              <a:t>Image credit here</a:t>
            </a:r>
          </a:p>
        </p:txBody>
      </p:sp>
      <p:sp>
        <p:nvSpPr>
          <p:cNvPr id="10" name="Picture Placeholder 7">
            <a:extLst>
              <a:ext uri="{FF2B5EF4-FFF2-40B4-BE49-F238E27FC236}">
                <a16:creationId xmlns:a16="http://schemas.microsoft.com/office/drawing/2014/main" id="{46B417A0-A601-4DF8-833D-2F1065E5A80D}"/>
              </a:ext>
            </a:extLst>
          </p:cNvPr>
          <p:cNvSpPr>
            <a:spLocks noGrp="1"/>
          </p:cNvSpPr>
          <p:nvPr>
            <p:ph type="pic" sz="quarter" idx="16"/>
          </p:nvPr>
        </p:nvSpPr>
        <p:spPr>
          <a:xfrm>
            <a:off x="4572000" y="324000"/>
            <a:ext cx="3528000" cy="2304000"/>
          </a:xfrm>
        </p:spPr>
        <p:txBody>
          <a:bodyPr/>
          <a:lstStyle/>
          <a:p>
            <a:r>
              <a:rPr lang="en-GB"/>
              <a:t>Click icon to add picture</a:t>
            </a:r>
            <a:endParaRPr lang="en-AU"/>
          </a:p>
        </p:txBody>
      </p:sp>
      <p:sp>
        <p:nvSpPr>
          <p:cNvPr id="11" name="Text Placeholder 15">
            <a:extLst>
              <a:ext uri="{FF2B5EF4-FFF2-40B4-BE49-F238E27FC236}">
                <a16:creationId xmlns:a16="http://schemas.microsoft.com/office/drawing/2014/main" id="{C8112A07-2578-4C64-9E60-0E0913ABA16B}"/>
              </a:ext>
            </a:extLst>
          </p:cNvPr>
          <p:cNvSpPr>
            <a:spLocks noGrp="1"/>
          </p:cNvSpPr>
          <p:nvPr>
            <p:ph type="body" sz="quarter" idx="17" hasCustomPrompt="1"/>
          </p:nvPr>
        </p:nvSpPr>
        <p:spPr>
          <a:xfrm>
            <a:off x="4428000" y="324000"/>
            <a:ext cx="108000" cy="2304000"/>
          </a:xfrm>
        </p:spPr>
        <p:txBody>
          <a:bodyPr vert="vert270" anchor="t"/>
          <a:lstStyle>
            <a:lvl1pPr>
              <a:defRPr sz="600">
                <a:solidFill>
                  <a:schemeClr val="tx1"/>
                </a:solidFill>
                <a:latin typeface="+mn-lt"/>
              </a:defRPr>
            </a:lvl1pPr>
          </a:lstStyle>
          <a:p>
            <a:pPr lvl="0"/>
            <a:r>
              <a:rPr lang="en-US" dirty="0"/>
              <a:t>Image credit here</a:t>
            </a:r>
          </a:p>
        </p:txBody>
      </p:sp>
      <p:sp>
        <p:nvSpPr>
          <p:cNvPr id="12" name="Picture Placeholder 7">
            <a:extLst>
              <a:ext uri="{FF2B5EF4-FFF2-40B4-BE49-F238E27FC236}">
                <a16:creationId xmlns:a16="http://schemas.microsoft.com/office/drawing/2014/main" id="{55C4169D-51A2-418E-95CB-AE67319994E9}"/>
              </a:ext>
            </a:extLst>
          </p:cNvPr>
          <p:cNvSpPr>
            <a:spLocks noGrp="1"/>
          </p:cNvSpPr>
          <p:nvPr>
            <p:ph type="pic" sz="quarter" idx="18"/>
          </p:nvPr>
        </p:nvSpPr>
        <p:spPr>
          <a:xfrm>
            <a:off x="6660000" y="2916000"/>
            <a:ext cx="2124000" cy="1476000"/>
          </a:xfrm>
        </p:spPr>
        <p:txBody>
          <a:bodyPr/>
          <a:lstStyle/>
          <a:p>
            <a:r>
              <a:rPr lang="en-GB"/>
              <a:t>Click icon to add picture</a:t>
            </a:r>
            <a:endParaRPr lang="en-AU"/>
          </a:p>
        </p:txBody>
      </p:sp>
      <p:sp>
        <p:nvSpPr>
          <p:cNvPr id="13" name="Text Placeholder 15">
            <a:extLst>
              <a:ext uri="{FF2B5EF4-FFF2-40B4-BE49-F238E27FC236}">
                <a16:creationId xmlns:a16="http://schemas.microsoft.com/office/drawing/2014/main" id="{651BCC0A-46D4-42B0-987C-A33E38A571C3}"/>
              </a:ext>
            </a:extLst>
          </p:cNvPr>
          <p:cNvSpPr>
            <a:spLocks noGrp="1"/>
          </p:cNvSpPr>
          <p:nvPr>
            <p:ph type="body" sz="quarter" idx="19" hasCustomPrompt="1"/>
          </p:nvPr>
        </p:nvSpPr>
        <p:spPr>
          <a:xfrm>
            <a:off x="6523767" y="2916000"/>
            <a:ext cx="108000" cy="1476000"/>
          </a:xfrm>
        </p:spPr>
        <p:txBody>
          <a:bodyPr vert="vert270" anchor="t"/>
          <a:lstStyle>
            <a:lvl1pPr>
              <a:defRPr sz="600">
                <a:solidFill>
                  <a:schemeClr val="tx1"/>
                </a:solidFill>
                <a:latin typeface="+mn-lt"/>
              </a:defRPr>
            </a:lvl1pPr>
          </a:lstStyle>
          <a:p>
            <a:pPr lvl="0"/>
            <a:r>
              <a:rPr lang="en-US" dirty="0"/>
              <a:t>Image credit here</a:t>
            </a:r>
          </a:p>
        </p:txBody>
      </p:sp>
    </p:spTree>
    <p:extLst>
      <p:ext uri="{BB962C8B-B14F-4D97-AF65-F5344CB8AC3E}">
        <p14:creationId xmlns:p14="http://schemas.microsoft.com/office/powerpoint/2010/main" val="17925023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mage with quote">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1523145E-4A65-4D12-BF17-1E376D23E49C}"/>
              </a:ext>
            </a:extLst>
          </p:cNvPr>
          <p:cNvSpPr>
            <a:spLocks noGrp="1"/>
          </p:cNvSpPr>
          <p:nvPr>
            <p:ph type="body" sz="quarter" idx="13"/>
          </p:nvPr>
        </p:nvSpPr>
        <p:spPr>
          <a:xfrm>
            <a:off x="5472000" y="323999"/>
            <a:ext cx="3312000" cy="1980000"/>
          </a:xfrm>
        </p:spPr>
        <p:txBody>
          <a:bodyPr/>
          <a:lstStyle>
            <a:lvl1pPr>
              <a:lnSpc>
                <a:spcPct val="80000"/>
              </a:lnSpc>
              <a:defRPr sz="2000">
                <a:solidFill>
                  <a:schemeClr val="tx1"/>
                </a:solidFill>
              </a:defRPr>
            </a:lvl1pPr>
            <a:lvl2pPr>
              <a:defRPr sz="2000">
                <a:solidFill>
                  <a:schemeClr val="accent1"/>
                </a:solidFill>
              </a:defRPr>
            </a:lvl2pPr>
            <a:lvl3pPr>
              <a:buNone/>
              <a:defRPr/>
            </a:lvl3pPr>
          </a:lstStyle>
          <a:p>
            <a:pPr lvl="0"/>
            <a:r>
              <a:rPr lang="en-GB"/>
              <a:t>Click to edit Master text styles</a:t>
            </a:r>
          </a:p>
        </p:txBody>
      </p:sp>
      <p:sp>
        <p:nvSpPr>
          <p:cNvPr id="5" name="Footer Placeholder 4"/>
          <p:cNvSpPr>
            <a:spLocks noGrp="1"/>
          </p:cNvSpPr>
          <p:nvPr>
            <p:ph type="ftr" sz="quarter" idx="11"/>
          </p:nvPr>
        </p:nvSpPr>
        <p:spPr/>
        <p:txBody>
          <a:bodyPr/>
          <a:lstStyle/>
          <a:p>
            <a:r>
              <a:rPr lang="en-US"/>
              <a:t>ANU SCHOOL OF LAW   |   PRESENTATION NAME GOES HERE</a:t>
            </a:r>
            <a:endParaRPr lang="en-AU"/>
          </a:p>
        </p:txBody>
      </p:sp>
      <p:sp>
        <p:nvSpPr>
          <p:cNvPr id="6" name="Slide Number Placeholder 5"/>
          <p:cNvSpPr>
            <a:spLocks noGrp="1"/>
          </p:cNvSpPr>
          <p:nvPr>
            <p:ph type="sldNum" sz="quarter" idx="12"/>
          </p:nvPr>
        </p:nvSpPr>
        <p:spPr/>
        <p:txBody>
          <a:bodyPr/>
          <a:lstStyle>
            <a:lvl1pPr algn="l">
              <a:defRPr/>
            </a:lvl1pPr>
          </a:lstStyle>
          <a:p>
            <a:fld id="{10A01DC5-1685-4615-8240-15192985C6A2}" type="slidenum">
              <a:rPr lang="en-AU" smtClean="0"/>
              <a:pPr/>
              <a:t>‹#›</a:t>
            </a:fld>
            <a:endParaRPr lang="en-AU"/>
          </a:p>
        </p:txBody>
      </p:sp>
      <p:sp>
        <p:nvSpPr>
          <p:cNvPr id="7" name="Date Placeholder 10">
            <a:extLst>
              <a:ext uri="{FF2B5EF4-FFF2-40B4-BE49-F238E27FC236}">
                <a16:creationId xmlns:a16="http://schemas.microsoft.com/office/drawing/2014/main" id="{72E4F78E-88AE-49DC-94D5-AD2C60619063}"/>
              </a:ext>
            </a:extLst>
          </p:cNvPr>
          <p:cNvSpPr>
            <a:spLocks noGrp="1"/>
          </p:cNvSpPr>
          <p:nvPr>
            <p:ph type="dt" sz="half" idx="2"/>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defRPr>
            </a:lvl1pPr>
          </a:lstStyle>
          <a:p>
            <a:r>
              <a:rPr lang="en-US"/>
              <a:t>DD MMM YY</a:t>
            </a:r>
            <a:endParaRPr lang="en-AU" dirty="0"/>
          </a:p>
        </p:txBody>
      </p:sp>
      <p:sp>
        <p:nvSpPr>
          <p:cNvPr id="14" name="Picture Placeholder 13">
            <a:extLst>
              <a:ext uri="{FF2B5EF4-FFF2-40B4-BE49-F238E27FC236}">
                <a16:creationId xmlns:a16="http://schemas.microsoft.com/office/drawing/2014/main" id="{52B441EC-09C6-4B4A-9603-C02952057BC3}"/>
              </a:ext>
            </a:extLst>
          </p:cNvPr>
          <p:cNvSpPr>
            <a:spLocks noGrp="1"/>
          </p:cNvSpPr>
          <p:nvPr>
            <p:ph type="pic" sz="quarter" idx="14"/>
          </p:nvPr>
        </p:nvSpPr>
        <p:spPr>
          <a:xfrm>
            <a:off x="324000" y="323850"/>
            <a:ext cx="4104000" cy="4104000"/>
          </a:xfrm>
        </p:spPr>
        <p:txBody>
          <a:bodyPr/>
          <a:lstStyle/>
          <a:p>
            <a:r>
              <a:rPr lang="en-GB"/>
              <a:t>Click icon to add picture</a:t>
            </a:r>
            <a:endParaRPr lang="en-AU"/>
          </a:p>
        </p:txBody>
      </p:sp>
      <p:sp>
        <p:nvSpPr>
          <p:cNvPr id="16" name="Text Placeholder 15">
            <a:extLst>
              <a:ext uri="{FF2B5EF4-FFF2-40B4-BE49-F238E27FC236}">
                <a16:creationId xmlns:a16="http://schemas.microsoft.com/office/drawing/2014/main" id="{FC4D845E-CFE4-4388-98CF-2B7CD087A960}"/>
              </a:ext>
            </a:extLst>
          </p:cNvPr>
          <p:cNvSpPr>
            <a:spLocks noGrp="1"/>
          </p:cNvSpPr>
          <p:nvPr>
            <p:ph type="body" sz="quarter" idx="15" hasCustomPrompt="1"/>
          </p:nvPr>
        </p:nvSpPr>
        <p:spPr>
          <a:xfrm>
            <a:off x="180000" y="630621"/>
            <a:ext cx="108000" cy="3796917"/>
          </a:xfrm>
        </p:spPr>
        <p:txBody>
          <a:bodyPr vert="vert270" anchor="t"/>
          <a:lstStyle>
            <a:lvl1pPr>
              <a:defRPr sz="600">
                <a:solidFill>
                  <a:schemeClr val="tx1"/>
                </a:solidFill>
                <a:latin typeface="+mn-lt"/>
              </a:defRPr>
            </a:lvl1pPr>
          </a:lstStyle>
          <a:p>
            <a:pPr lvl="0"/>
            <a:r>
              <a:rPr lang="en-US" dirty="0"/>
              <a:t>Image credit here</a:t>
            </a:r>
          </a:p>
        </p:txBody>
      </p:sp>
      <p:sp>
        <p:nvSpPr>
          <p:cNvPr id="4" name="Text Placeholder 3">
            <a:extLst>
              <a:ext uri="{FF2B5EF4-FFF2-40B4-BE49-F238E27FC236}">
                <a16:creationId xmlns:a16="http://schemas.microsoft.com/office/drawing/2014/main" id="{2718C956-62EE-4375-80BD-F88AA733C3D8}"/>
              </a:ext>
            </a:extLst>
          </p:cNvPr>
          <p:cNvSpPr>
            <a:spLocks noGrp="1"/>
          </p:cNvSpPr>
          <p:nvPr>
            <p:ph type="body" sz="quarter" idx="16"/>
          </p:nvPr>
        </p:nvSpPr>
        <p:spPr>
          <a:xfrm>
            <a:off x="5472000" y="3024000"/>
            <a:ext cx="3311525" cy="1511214"/>
          </a:xfrm>
        </p:spPr>
        <p:txBody>
          <a:bodyPr/>
          <a:lstStyle>
            <a:lvl1pPr>
              <a:spcAft>
                <a:spcPts val="0"/>
              </a:spcAft>
              <a:defRPr sz="900">
                <a:solidFill>
                  <a:schemeClr val="tx1"/>
                </a:solidFill>
              </a:defRPr>
            </a:lvl1pPr>
            <a:lvl2pPr>
              <a:spcAft>
                <a:spcPts val="0"/>
              </a:spcAft>
              <a:defRPr sz="900">
                <a:solidFill>
                  <a:schemeClr val="tx1"/>
                </a:solidFill>
              </a:defRPr>
            </a:lvl2pPr>
            <a:lvl3pPr>
              <a:defRPr sz="900"/>
            </a:lvl3pPr>
            <a:lvl4pPr>
              <a:defRPr sz="900"/>
            </a:lvl4pPr>
            <a:lvl5pPr>
              <a:defRPr sz="900"/>
            </a:lvl5p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12004508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Gold quote">
    <p:bg>
      <p:bgPr>
        <a:solidFill>
          <a:schemeClr val="accent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1523145E-4A65-4D12-BF17-1E376D23E49C}"/>
              </a:ext>
            </a:extLst>
          </p:cNvPr>
          <p:cNvSpPr>
            <a:spLocks noGrp="1"/>
          </p:cNvSpPr>
          <p:nvPr>
            <p:ph type="body" sz="quarter" idx="13"/>
          </p:nvPr>
        </p:nvSpPr>
        <p:spPr>
          <a:xfrm>
            <a:off x="2664000" y="323999"/>
            <a:ext cx="4770000" cy="2880000"/>
          </a:xfrm>
        </p:spPr>
        <p:txBody>
          <a:bodyPr/>
          <a:lstStyle>
            <a:lvl1pPr>
              <a:lnSpc>
                <a:spcPct val="80000"/>
              </a:lnSpc>
              <a:defRPr sz="2800">
                <a:solidFill>
                  <a:schemeClr val="tx1"/>
                </a:solidFill>
              </a:defRPr>
            </a:lvl1pPr>
            <a:lvl2pPr>
              <a:defRPr sz="2000">
                <a:solidFill>
                  <a:schemeClr val="accent1"/>
                </a:solidFill>
              </a:defRPr>
            </a:lvl2pPr>
            <a:lvl3pPr>
              <a:buNone/>
              <a:defRPr/>
            </a:lvl3pPr>
          </a:lstStyle>
          <a:p>
            <a:pPr lvl="0"/>
            <a:r>
              <a:rPr lang="en-GB"/>
              <a:t>Click to edit Master text styles</a:t>
            </a:r>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a:t>ANU SCHOOL OF LAW   |   PRESENTATION NAME GOES HERE</a:t>
            </a:r>
            <a:endParaRPr lang="en-AU"/>
          </a:p>
        </p:txBody>
      </p:sp>
      <p:sp>
        <p:nvSpPr>
          <p:cNvPr id="6" name="Slide Number Placeholder 5"/>
          <p:cNvSpPr>
            <a:spLocks noGrp="1"/>
          </p:cNvSpPr>
          <p:nvPr>
            <p:ph type="sldNum" sz="quarter" idx="12"/>
          </p:nvPr>
        </p:nvSpPr>
        <p:spPr/>
        <p:txBody>
          <a:bodyPr/>
          <a:lstStyle>
            <a:lvl1pPr algn="l">
              <a:defRPr>
                <a:solidFill>
                  <a:schemeClr val="tx1"/>
                </a:solidFill>
              </a:defRPr>
            </a:lvl1pPr>
          </a:lstStyle>
          <a:p>
            <a:fld id="{10A01DC5-1685-4615-8240-15192985C6A2}" type="slidenum">
              <a:rPr lang="en-AU" smtClean="0"/>
              <a:pPr/>
              <a:t>‹#›</a:t>
            </a:fld>
            <a:endParaRPr lang="en-AU"/>
          </a:p>
        </p:txBody>
      </p:sp>
      <p:sp>
        <p:nvSpPr>
          <p:cNvPr id="7" name="Date Placeholder 10">
            <a:extLst>
              <a:ext uri="{FF2B5EF4-FFF2-40B4-BE49-F238E27FC236}">
                <a16:creationId xmlns:a16="http://schemas.microsoft.com/office/drawing/2014/main" id="{72E4F78E-88AE-49DC-94D5-AD2C60619063}"/>
              </a:ext>
            </a:extLst>
          </p:cNvPr>
          <p:cNvSpPr>
            <a:spLocks noGrp="1"/>
          </p:cNvSpPr>
          <p:nvPr>
            <p:ph type="dt" sz="half" idx="2"/>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defRPr>
            </a:lvl1pPr>
          </a:lstStyle>
          <a:p>
            <a:r>
              <a:rPr lang="en-US"/>
              <a:t>DD MMM YY</a:t>
            </a:r>
            <a:endParaRPr lang="en-AU" dirty="0"/>
          </a:p>
        </p:txBody>
      </p:sp>
      <p:sp>
        <p:nvSpPr>
          <p:cNvPr id="4" name="Text Placeholder 3">
            <a:extLst>
              <a:ext uri="{FF2B5EF4-FFF2-40B4-BE49-F238E27FC236}">
                <a16:creationId xmlns:a16="http://schemas.microsoft.com/office/drawing/2014/main" id="{2718C956-62EE-4375-80BD-F88AA733C3D8}"/>
              </a:ext>
            </a:extLst>
          </p:cNvPr>
          <p:cNvSpPr>
            <a:spLocks noGrp="1"/>
          </p:cNvSpPr>
          <p:nvPr>
            <p:ph type="body" sz="quarter" idx="16"/>
          </p:nvPr>
        </p:nvSpPr>
        <p:spPr>
          <a:xfrm>
            <a:off x="2664000" y="3024000"/>
            <a:ext cx="3311525" cy="1511214"/>
          </a:xfrm>
        </p:spPr>
        <p:txBody>
          <a:bodyPr/>
          <a:lstStyle>
            <a:lvl1pPr>
              <a:spcAft>
                <a:spcPts val="0"/>
              </a:spcAft>
              <a:defRPr sz="900">
                <a:solidFill>
                  <a:schemeClr val="tx1"/>
                </a:solidFill>
              </a:defRPr>
            </a:lvl1pPr>
            <a:lvl2pPr>
              <a:spcAft>
                <a:spcPts val="0"/>
              </a:spcAft>
              <a:defRPr sz="900">
                <a:solidFill>
                  <a:schemeClr val="tx1"/>
                </a:solidFill>
              </a:defRPr>
            </a:lvl2pPr>
            <a:lvl3pPr>
              <a:defRPr sz="900"/>
            </a:lvl3pPr>
            <a:lvl4pPr>
              <a:defRPr sz="900"/>
            </a:lvl4pPr>
            <a:lvl5pPr>
              <a:defRPr sz="900"/>
            </a:lvl5pPr>
          </a:lstStyle>
          <a:p>
            <a:pPr lvl="0"/>
            <a:r>
              <a:rPr lang="en-GB"/>
              <a:t>Click to edit Master text styles</a:t>
            </a:r>
          </a:p>
          <a:p>
            <a:pPr lvl="1"/>
            <a:r>
              <a:rPr lang="en-GB"/>
              <a:t>Second level</a:t>
            </a:r>
          </a:p>
        </p:txBody>
      </p:sp>
      <p:pic>
        <p:nvPicPr>
          <p:cNvPr id="15" name="Picture 14">
            <a:extLst>
              <a:ext uri="{FF2B5EF4-FFF2-40B4-BE49-F238E27FC236}">
                <a16:creationId xmlns:a16="http://schemas.microsoft.com/office/drawing/2014/main" id="{5CCBDA75-3AB1-4C8B-B29D-537B8B1FAC6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690800"/>
            <a:ext cx="9144000" cy="256032"/>
          </a:xfrm>
          <a:prstGeom prst="rect">
            <a:avLst/>
          </a:prstGeom>
        </p:spPr>
      </p:pic>
    </p:spTree>
    <p:extLst>
      <p:ext uri="{BB962C8B-B14F-4D97-AF65-F5344CB8AC3E}">
        <p14:creationId xmlns:p14="http://schemas.microsoft.com/office/powerpoint/2010/main" val="2086011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mage_quote">
    <p:bg>
      <p:bgRef idx="1001">
        <a:schemeClr val="bg2"/>
      </p:bgRef>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1523145E-4A65-4D12-BF17-1E376D23E49C}"/>
              </a:ext>
            </a:extLst>
          </p:cNvPr>
          <p:cNvSpPr>
            <a:spLocks noGrp="1"/>
          </p:cNvSpPr>
          <p:nvPr>
            <p:ph type="body" sz="quarter" idx="13"/>
          </p:nvPr>
        </p:nvSpPr>
        <p:spPr>
          <a:xfrm>
            <a:off x="540000" y="323999"/>
            <a:ext cx="4770000" cy="2880000"/>
          </a:xfrm>
        </p:spPr>
        <p:txBody>
          <a:bodyPr/>
          <a:lstStyle>
            <a:lvl1pPr>
              <a:lnSpc>
                <a:spcPct val="80000"/>
              </a:lnSpc>
              <a:defRPr sz="2800">
                <a:solidFill>
                  <a:schemeClr val="tx1"/>
                </a:solidFill>
              </a:defRPr>
            </a:lvl1pPr>
            <a:lvl2pPr>
              <a:defRPr sz="2000">
                <a:solidFill>
                  <a:schemeClr val="accent1"/>
                </a:solidFill>
              </a:defRPr>
            </a:lvl2pPr>
            <a:lvl3pPr>
              <a:buNone/>
              <a:defRPr/>
            </a:lvl3pPr>
          </a:lstStyle>
          <a:p>
            <a:pPr lvl="0"/>
            <a:r>
              <a:rPr lang="en-GB"/>
              <a:t>Click to edit Master text styles</a:t>
            </a:r>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a:t>ANU SCHOOL OF LAW   |   PRESENTATION NAME GOES HERE</a:t>
            </a:r>
            <a:endParaRPr lang="en-AU"/>
          </a:p>
        </p:txBody>
      </p:sp>
      <p:sp>
        <p:nvSpPr>
          <p:cNvPr id="6" name="Slide Number Placeholder 5"/>
          <p:cNvSpPr>
            <a:spLocks noGrp="1"/>
          </p:cNvSpPr>
          <p:nvPr>
            <p:ph type="sldNum" sz="quarter" idx="12"/>
          </p:nvPr>
        </p:nvSpPr>
        <p:spPr/>
        <p:txBody>
          <a:bodyPr/>
          <a:lstStyle>
            <a:lvl1pPr algn="l">
              <a:defRPr>
                <a:solidFill>
                  <a:schemeClr val="tx1"/>
                </a:solidFill>
              </a:defRPr>
            </a:lvl1pPr>
          </a:lstStyle>
          <a:p>
            <a:fld id="{10A01DC5-1685-4615-8240-15192985C6A2}" type="slidenum">
              <a:rPr lang="en-AU" smtClean="0"/>
              <a:pPr/>
              <a:t>‹#›</a:t>
            </a:fld>
            <a:endParaRPr lang="en-AU"/>
          </a:p>
        </p:txBody>
      </p:sp>
      <p:sp>
        <p:nvSpPr>
          <p:cNvPr id="7" name="Date Placeholder 10">
            <a:extLst>
              <a:ext uri="{FF2B5EF4-FFF2-40B4-BE49-F238E27FC236}">
                <a16:creationId xmlns:a16="http://schemas.microsoft.com/office/drawing/2014/main" id="{72E4F78E-88AE-49DC-94D5-AD2C60619063}"/>
              </a:ext>
            </a:extLst>
          </p:cNvPr>
          <p:cNvSpPr>
            <a:spLocks noGrp="1"/>
          </p:cNvSpPr>
          <p:nvPr>
            <p:ph type="dt" sz="half" idx="2"/>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defRPr>
            </a:lvl1pPr>
          </a:lstStyle>
          <a:p>
            <a:r>
              <a:rPr lang="en-US"/>
              <a:t>DD MMM YY</a:t>
            </a:r>
            <a:endParaRPr lang="en-AU" dirty="0"/>
          </a:p>
        </p:txBody>
      </p:sp>
      <p:sp>
        <p:nvSpPr>
          <p:cNvPr id="4" name="Text Placeholder 3">
            <a:extLst>
              <a:ext uri="{FF2B5EF4-FFF2-40B4-BE49-F238E27FC236}">
                <a16:creationId xmlns:a16="http://schemas.microsoft.com/office/drawing/2014/main" id="{2718C956-62EE-4375-80BD-F88AA733C3D8}"/>
              </a:ext>
            </a:extLst>
          </p:cNvPr>
          <p:cNvSpPr>
            <a:spLocks noGrp="1"/>
          </p:cNvSpPr>
          <p:nvPr>
            <p:ph type="body" sz="quarter" idx="16"/>
          </p:nvPr>
        </p:nvSpPr>
        <p:spPr>
          <a:xfrm>
            <a:off x="540000" y="3024000"/>
            <a:ext cx="3311525" cy="1511214"/>
          </a:xfrm>
        </p:spPr>
        <p:txBody>
          <a:bodyPr/>
          <a:lstStyle>
            <a:lvl1pPr>
              <a:spcAft>
                <a:spcPts val="0"/>
              </a:spcAft>
              <a:defRPr sz="900">
                <a:solidFill>
                  <a:schemeClr val="tx1"/>
                </a:solidFill>
              </a:defRPr>
            </a:lvl1pPr>
            <a:lvl2pPr>
              <a:spcAft>
                <a:spcPts val="0"/>
              </a:spcAft>
              <a:defRPr sz="900">
                <a:solidFill>
                  <a:schemeClr val="tx1"/>
                </a:solidFill>
              </a:defRPr>
            </a:lvl2pPr>
            <a:lvl3pPr>
              <a:defRPr sz="900"/>
            </a:lvl3pPr>
            <a:lvl4pPr>
              <a:defRPr sz="900"/>
            </a:lvl4pPr>
            <a:lvl5pPr>
              <a:defRPr sz="900"/>
            </a:lvl5pPr>
          </a:lstStyle>
          <a:p>
            <a:pPr lvl="0"/>
            <a:r>
              <a:rPr lang="en-GB"/>
              <a:t>Click to edit Master text styles</a:t>
            </a:r>
          </a:p>
          <a:p>
            <a:pPr lvl="1"/>
            <a:r>
              <a:rPr lang="en-GB"/>
              <a:t>Second level</a:t>
            </a:r>
          </a:p>
        </p:txBody>
      </p:sp>
      <p:sp>
        <p:nvSpPr>
          <p:cNvPr id="9" name="Footer Placeholder 4">
            <a:extLst>
              <a:ext uri="{FF2B5EF4-FFF2-40B4-BE49-F238E27FC236}">
                <a16:creationId xmlns:a16="http://schemas.microsoft.com/office/drawing/2014/main" id="{D49A01F5-92DF-1D48-B3C0-D8F1FC50B6AB}"/>
              </a:ext>
            </a:extLst>
          </p:cNvPr>
          <p:cNvSpPr txBox="1">
            <a:spLocks/>
          </p:cNvSpPr>
          <p:nvPr userDrawn="1"/>
        </p:nvSpPr>
        <p:spPr>
          <a:xfrm>
            <a:off x="7380000" y="5054290"/>
            <a:ext cx="1035570" cy="89210"/>
          </a:xfrm>
          <a:prstGeom prst="rect">
            <a:avLst/>
          </a:prstGeom>
        </p:spPr>
        <p:txBody>
          <a:bodyPr vert="horz" lIns="0" tIns="0" rIns="0" bIns="0" rtlCol="0" anchor="t"/>
          <a:lstStyle>
            <a:defPPr>
              <a:defRPr lang="en-US"/>
            </a:defPPr>
            <a:lvl1pPr marL="0" algn="l" defTabSz="457200" rtl="0" eaLnBrk="1" latinLnBrk="0" hangingPunct="1">
              <a:defRPr sz="600" kern="1200" cap="all" baseline="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500" dirty="0">
                <a:solidFill>
                  <a:schemeClr val="tx2">
                    <a:lumMod val="75000"/>
                  </a:schemeClr>
                </a:solidFill>
              </a:rPr>
              <a:t>CRICOS Provider #00120C</a:t>
            </a:r>
            <a:endParaRPr lang="en-AU" sz="500" dirty="0">
              <a:solidFill>
                <a:schemeClr val="tx2">
                  <a:lumMod val="75000"/>
                </a:schemeClr>
              </a:solidFill>
            </a:endParaRPr>
          </a:p>
        </p:txBody>
      </p:sp>
    </p:spTree>
    <p:extLst>
      <p:ext uri="{BB962C8B-B14F-4D97-AF65-F5344CB8AC3E}">
        <p14:creationId xmlns:p14="http://schemas.microsoft.com/office/powerpoint/2010/main" val="182373611"/>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24000" y="1260000"/>
            <a:ext cx="3960000" cy="32400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824000" y="1260000"/>
            <a:ext cx="3960000" cy="32400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Footer Placeholder 5"/>
          <p:cNvSpPr>
            <a:spLocks noGrp="1"/>
          </p:cNvSpPr>
          <p:nvPr>
            <p:ph type="ftr" sz="quarter" idx="11"/>
          </p:nvPr>
        </p:nvSpPr>
        <p:spPr/>
        <p:txBody>
          <a:bodyPr/>
          <a:lstStyle/>
          <a:p>
            <a:r>
              <a:rPr lang="en-US"/>
              <a:t>ANU SCHOOL OF LAW   |   PRESENTATION NAME GOES HERE</a:t>
            </a:r>
            <a:endParaRPr lang="en-AU"/>
          </a:p>
        </p:txBody>
      </p:sp>
      <p:sp>
        <p:nvSpPr>
          <p:cNvPr id="7" name="Slide Number Placeholder 6"/>
          <p:cNvSpPr>
            <a:spLocks noGrp="1"/>
          </p:cNvSpPr>
          <p:nvPr>
            <p:ph type="sldNum" sz="quarter" idx="12"/>
          </p:nvPr>
        </p:nvSpPr>
        <p:spPr/>
        <p:txBody>
          <a:bodyPr/>
          <a:lstStyle>
            <a:lvl1pPr algn="l">
              <a:defRPr/>
            </a:lvl1pPr>
          </a:lstStyle>
          <a:p>
            <a:fld id="{10A01DC5-1685-4615-8240-15192985C6A2}" type="slidenum">
              <a:rPr lang="en-AU" smtClean="0"/>
              <a:pPr/>
              <a:t>‹#›</a:t>
            </a:fld>
            <a:endParaRPr lang="en-AU" dirty="0"/>
          </a:p>
        </p:txBody>
      </p:sp>
      <p:sp>
        <p:nvSpPr>
          <p:cNvPr id="8" name="Date Placeholder 10">
            <a:extLst>
              <a:ext uri="{FF2B5EF4-FFF2-40B4-BE49-F238E27FC236}">
                <a16:creationId xmlns:a16="http://schemas.microsoft.com/office/drawing/2014/main" id="{CA85DCDF-C5A3-43A1-9E40-308CB7A5F96D}"/>
              </a:ext>
            </a:extLst>
          </p:cNvPr>
          <p:cNvSpPr>
            <a:spLocks noGrp="1"/>
          </p:cNvSpPr>
          <p:nvPr>
            <p:ph type="dt" sz="half" idx="13"/>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defRPr>
            </a:lvl1pPr>
          </a:lstStyle>
          <a:p>
            <a:r>
              <a:rPr lang="en-US"/>
              <a:t>DD MMM YY</a:t>
            </a:r>
            <a:endParaRPr lang="en-AU" dirty="0"/>
          </a:p>
        </p:txBody>
      </p:sp>
      <p:sp>
        <p:nvSpPr>
          <p:cNvPr id="11" name="Text Placeholder 7">
            <a:extLst>
              <a:ext uri="{FF2B5EF4-FFF2-40B4-BE49-F238E27FC236}">
                <a16:creationId xmlns:a16="http://schemas.microsoft.com/office/drawing/2014/main" id="{0CF810F9-EC51-4622-9468-3349A7AFA499}"/>
              </a:ext>
            </a:extLst>
          </p:cNvPr>
          <p:cNvSpPr>
            <a:spLocks noGrp="1"/>
          </p:cNvSpPr>
          <p:nvPr>
            <p:ph type="body" sz="quarter" idx="14"/>
          </p:nvPr>
        </p:nvSpPr>
        <p:spPr>
          <a:xfrm>
            <a:off x="323850" y="324001"/>
            <a:ext cx="8459788" cy="936000"/>
          </a:xfrm>
        </p:spPr>
        <p:txBody>
          <a:bodyPr/>
          <a:lstStyle>
            <a:lvl1pPr>
              <a:lnSpc>
                <a:spcPct val="80000"/>
              </a:lnSpc>
              <a:defRPr sz="3600">
                <a:solidFill>
                  <a:schemeClr val="accent1"/>
                </a:solidFill>
              </a:defRPr>
            </a:lvl1pPr>
            <a:lvl2pPr>
              <a:defRPr sz="1800"/>
            </a:lvl2pPr>
            <a:lvl3pPr>
              <a:buNone/>
              <a:defRPr/>
            </a:lvl3p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30163793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24000" y="1260872"/>
            <a:ext cx="3960000" cy="540000"/>
          </a:xfrm>
        </p:spPr>
        <p:txBody>
          <a:bodyPr anchor="ctr">
            <a:normAutofit/>
          </a:bodyPr>
          <a:lstStyle>
            <a:lvl1pPr marL="0" indent="0">
              <a:buNone/>
              <a:defRPr sz="14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324000" y="1800000"/>
            <a:ext cx="3960000" cy="2700000"/>
          </a:xfrm>
        </p:spPr>
        <p:txBody>
          <a:bodyPr>
            <a:normAutofit/>
          </a:bodyPr>
          <a:lstStyle>
            <a:lvl1pPr>
              <a:defRPr sz="1200"/>
            </a:lvl1pPr>
            <a:lvl2pPr>
              <a:defRPr sz="1100"/>
            </a:lvl2pPr>
            <a:lvl3pPr>
              <a:defRPr sz="1100"/>
            </a:lvl3pPr>
            <a:lvl4pPr>
              <a:defRPr sz="1100"/>
            </a:lvl4pPr>
            <a:lvl5pPr>
              <a:defRPr sz="11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824000" y="1260872"/>
            <a:ext cx="3960000" cy="540000"/>
          </a:xfrm>
        </p:spPr>
        <p:txBody>
          <a:bodyPr anchor="ctr">
            <a:normAutofit/>
          </a:bodyPr>
          <a:lstStyle>
            <a:lvl1pPr marL="0" indent="0">
              <a:buNone/>
              <a:defRPr sz="14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824000" y="1800000"/>
            <a:ext cx="3960000" cy="2700000"/>
          </a:xfrm>
        </p:spPr>
        <p:txBody>
          <a:bodyPr>
            <a:normAutofit/>
          </a:bodyPr>
          <a:lstStyle>
            <a:lvl1pPr>
              <a:defRPr sz="1200"/>
            </a:lvl1pPr>
            <a:lvl2pPr>
              <a:defRPr sz="1100"/>
            </a:lvl2pPr>
            <a:lvl3pPr>
              <a:defRPr sz="1100"/>
            </a:lvl3pPr>
            <a:lvl4pPr>
              <a:defRPr sz="1100"/>
            </a:lvl4pPr>
            <a:lvl5pPr>
              <a:defRPr sz="11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Footer Placeholder 7"/>
          <p:cNvSpPr>
            <a:spLocks noGrp="1"/>
          </p:cNvSpPr>
          <p:nvPr>
            <p:ph type="ftr" sz="quarter" idx="11"/>
          </p:nvPr>
        </p:nvSpPr>
        <p:spPr/>
        <p:txBody>
          <a:bodyPr/>
          <a:lstStyle/>
          <a:p>
            <a:r>
              <a:rPr lang="en-US"/>
              <a:t>ANU SCHOOL OF LAW   |   PRESENTATION NAME GOES HERE</a:t>
            </a:r>
            <a:endParaRPr lang="en-AU"/>
          </a:p>
        </p:txBody>
      </p:sp>
      <p:sp>
        <p:nvSpPr>
          <p:cNvPr id="9" name="Slide Number Placeholder 8"/>
          <p:cNvSpPr>
            <a:spLocks noGrp="1"/>
          </p:cNvSpPr>
          <p:nvPr>
            <p:ph type="sldNum" sz="quarter" idx="12"/>
          </p:nvPr>
        </p:nvSpPr>
        <p:spPr/>
        <p:txBody>
          <a:bodyPr/>
          <a:lstStyle>
            <a:lvl1pPr algn="l">
              <a:defRPr/>
            </a:lvl1pPr>
          </a:lstStyle>
          <a:p>
            <a:fld id="{10A01DC5-1685-4615-8240-15192985C6A2}" type="slidenum">
              <a:rPr lang="en-AU" smtClean="0"/>
              <a:pPr/>
              <a:t>‹#›</a:t>
            </a:fld>
            <a:endParaRPr lang="en-AU"/>
          </a:p>
        </p:txBody>
      </p:sp>
      <p:sp>
        <p:nvSpPr>
          <p:cNvPr id="11" name="Date Placeholder 10">
            <a:extLst>
              <a:ext uri="{FF2B5EF4-FFF2-40B4-BE49-F238E27FC236}">
                <a16:creationId xmlns:a16="http://schemas.microsoft.com/office/drawing/2014/main" id="{314F034C-2451-4BE6-BB2F-13B71E82B300}"/>
              </a:ext>
            </a:extLst>
          </p:cNvPr>
          <p:cNvSpPr>
            <a:spLocks noGrp="1"/>
          </p:cNvSpPr>
          <p:nvPr>
            <p:ph type="dt" sz="half" idx="13"/>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defRPr>
            </a:lvl1pPr>
          </a:lstStyle>
          <a:p>
            <a:r>
              <a:rPr lang="en-US"/>
              <a:t>DD MMM YY</a:t>
            </a:r>
            <a:endParaRPr lang="en-AU" dirty="0"/>
          </a:p>
        </p:txBody>
      </p:sp>
      <p:sp>
        <p:nvSpPr>
          <p:cNvPr id="14" name="Text Placeholder 7">
            <a:extLst>
              <a:ext uri="{FF2B5EF4-FFF2-40B4-BE49-F238E27FC236}">
                <a16:creationId xmlns:a16="http://schemas.microsoft.com/office/drawing/2014/main" id="{8FFA563F-7AE3-402E-9587-9C3CED7B3A93}"/>
              </a:ext>
            </a:extLst>
          </p:cNvPr>
          <p:cNvSpPr>
            <a:spLocks noGrp="1"/>
          </p:cNvSpPr>
          <p:nvPr>
            <p:ph type="body" sz="quarter" idx="14"/>
          </p:nvPr>
        </p:nvSpPr>
        <p:spPr>
          <a:xfrm>
            <a:off x="323850" y="324001"/>
            <a:ext cx="8459788" cy="936872"/>
          </a:xfrm>
        </p:spPr>
        <p:txBody>
          <a:bodyPr/>
          <a:lstStyle>
            <a:lvl1pPr>
              <a:lnSpc>
                <a:spcPct val="80000"/>
              </a:lnSpc>
              <a:defRPr sz="3600">
                <a:solidFill>
                  <a:schemeClr val="accent1"/>
                </a:solidFill>
              </a:defRPr>
            </a:lvl1pPr>
            <a:lvl2pPr>
              <a:defRPr sz="1800"/>
            </a:lvl2pPr>
            <a:lvl3pPr>
              <a:buNone/>
              <a:defRPr/>
            </a:lvl3p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9659563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a:t>ANU SCHOOL OF LAW   |   PRESENTATION NAME GOES HERE</a:t>
            </a:r>
            <a:endParaRPr lang="en-AU"/>
          </a:p>
        </p:txBody>
      </p:sp>
      <p:sp>
        <p:nvSpPr>
          <p:cNvPr id="5" name="Slide Number Placeholder 4"/>
          <p:cNvSpPr>
            <a:spLocks noGrp="1"/>
          </p:cNvSpPr>
          <p:nvPr>
            <p:ph type="sldNum" sz="quarter" idx="12"/>
          </p:nvPr>
        </p:nvSpPr>
        <p:spPr/>
        <p:txBody>
          <a:bodyPr/>
          <a:lstStyle>
            <a:lvl1pPr algn="l">
              <a:defRPr/>
            </a:lvl1pPr>
          </a:lstStyle>
          <a:p>
            <a:fld id="{10A01DC5-1685-4615-8240-15192985C6A2}" type="slidenum">
              <a:rPr lang="en-AU" smtClean="0"/>
              <a:pPr/>
              <a:t>‹#›</a:t>
            </a:fld>
            <a:endParaRPr lang="en-AU"/>
          </a:p>
        </p:txBody>
      </p:sp>
      <p:sp>
        <p:nvSpPr>
          <p:cNvPr id="6" name="Date Placeholder 10">
            <a:extLst>
              <a:ext uri="{FF2B5EF4-FFF2-40B4-BE49-F238E27FC236}">
                <a16:creationId xmlns:a16="http://schemas.microsoft.com/office/drawing/2014/main" id="{8CE9A8DC-B386-48E5-A2B7-FF03052B9392}"/>
              </a:ext>
            </a:extLst>
          </p:cNvPr>
          <p:cNvSpPr>
            <a:spLocks noGrp="1"/>
          </p:cNvSpPr>
          <p:nvPr>
            <p:ph type="dt" sz="half" idx="2"/>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defRPr>
            </a:lvl1pPr>
          </a:lstStyle>
          <a:p>
            <a:r>
              <a:rPr lang="en-US"/>
              <a:t>DD MMM YY</a:t>
            </a:r>
            <a:endParaRPr lang="en-AU" dirty="0"/>
          </a:p>
        </p:txBody>
      </p:sp>
      <p:sp>
        <p:nvSpPr>
          <p:cNvPr id="9" name="Text Placeholder 7">
            <a:extLst>
              <a:ext uri="{FF2B5EF4-FFF2-40B4-BE49-F238E27FC236}">
                <a16:creationId xmlns:a16="http://schemas.microsoft.com/office/drawing/2014/main" id="{F515565A-8448-45B8-888E-3D8DE57354CA}"/>
              </a:ext>
            </a:extLst>
          </p:cNvPr>
          <p:cNvSpPr>
            <a:spLocks noGrp="1"/>
          </p:cNvSpPr>
          <p:nvPr>
            <p:ph type="body" sz="quarter" idx="13"/>
          </p:nvPr>
        </p:nvSpPr>
        <p:spPr>
          <a:xfrm>
            <a:off x="323850" y="324000"/>
            <a:ext cx="8459788" cy="1512887"/>
          </a:xfrm>
        </p:spPr>
        <p:txBody>
          <a:bodyPr/>
          <a:lstStyle>
            <a:lvl1pPr>
              <a:lnSpc>
                <a:spcPct val="80000"/>
              </a:lnSpc>
              <a:defRPr sz="3600">
                <a:solidFill>
                  <a:schemeClr val="accent1"/>
                </a:solidFill>
              </a:defRPr>
            </a:lvl1pPr>
            <a:lvl2pPr>
              <a:defRPr sz="1800"/>
            </a:lvl2pPr>
            <a:lvl3pPr>
              <a:buNone/>
              <a:defRPr/>
            </a:lvl3p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19668512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a:solidFill>
                  <a:schemeClr val="tx1"/>
                </a:solidFill>
              </a:defRPr>
            </a:lvl1pPr>
          </a:lstStyle>
          <a:p>
            <a:r>
              <a:rPr lang="en-US"/>
              <a:t>ANU SCHOOL OF LAW   |   PRESENTATION NAME GOES HERE</a:t>
            </a:r>
            <a:endParaRPr lang="en-AU"/>
          </a:p>
        </p:txBody>
      </p:sp>
      <p:sp>
        <p:nvSpPr>
          <p:cNvPr id="4" name="Slide Number Placeholder 3"/>
          <p:cNvSpPr>
            <a:spLocks noGrp="1"/>
          </p:cNvSpPr>
          <p:nvPr>
            <p:ph type="sldNum" sz="quarter" idx="12"/>
          </p:nvPr>
        </p:nvSpPr>
        <p:spPr/>
        <p:txBody>
          <a:bodyPr/>
          <a:lstStyle>
            <a:lvl1pPr algn="l">
              <a:defRPr>
                <a:solidFill>
                  <a:schemeClr val="tx1"/>
                </a:solidFill>
              </a:defRPr>
            </a:lvl1pPr>
          </a:lstStyle>
          <a:p>
            <a:fld id="{10A01DC5-1685-4615-8240-15192985C6A2}" type="slidenum">
              <a:rPr lang="en-AU" smtClean="0"/>
              <a:pPr/>
              <a:t>‹#›</a:t>
            </a:fld>
            <a:endParaRPr lang="en-AU" dirty="0"/>
          </a:p>
        </p:txBody>
      </p:sp>
      <p:sp>
        <p:nvSpPr>
          <p:cNvPr id="5" name="Date Placeholder 10">
            <a:extLst>
              <a:ext uri="{FF2B5EF4-FFF2-40B4-BE49-F238E27FC236}">
                <a16:creationId xmlns:a16="http://schemas.microsoft.com/office/drawing/2014/main" id="{17E45197-8F27-48C7-B54F-6D8F7E295482}"/>
              </a:ext>
            </a:extLst>
          </p:cNvPr>
          <p:cNvSpPr>
            <a:spLocks noGrp="1"/>
          </p:cNvSpPr>
          <p:nvPr>
            <p:ph type="dt" sz="half" idx="2"/>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defRPr>
            </a:lvl1pPr>
          </a:lstStyle>
          <a:p>
            <a:r>
              <a:rPr lang="en-US"/>
              <a:t>DD MMM YY</a:t>
            </a:r>
            <a:endParaRPr lang="en-AU" dirty="0"/>
          </a:p>
        </p:txBody>
      </p:sp>
    </p:spTree>
    <p:extLst>
      <p:ext uri="{BB962C8B-B14F-4D97-AF65-F5344CB8AC3E}">
        <p14:creationId xmlns:p14="http://schemas.microsoft.com/office/powerpoint/2010/main" val="30397023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3A6D05FB-9E00-4E05-8A11-8AC6AA5F17EF}"/>
              </a:ext>
            </a:extLst>
          </p:cNvPr>
          <p:cNvSpPr>
            <a:spLocks noGrp="1"/>
          </p:cNvSpPr>
          <p:nvPr>
            <p:ph type="body" sz="quarter" idx="13"/>
          </p:nvPr>
        </p:nvSpPr>
        <p:spPr>
          <a:xfrm>
            <a:off x="3131999" y="373063"/>
            <a:ext cx="5612607" cy="1702730"/>
          </a:xfrm>
        </p:spPr>
        <p:txBody>
          <a:bodyPr/>
          <a:lstStyle>
            <a:lvl1pPr>
              <a:lnSpc>
                <a:spcPct val="80000"/>
              </a:lnSpc>
              <a:spcBef>
                <a:spcPts val="0"/>
              </a:spcBef>
              <a:spcAft>
                <a:spcPts val="2835"/>
              </a:spcAft>
              <a:defRPr sz="6400" cap="all" baseline="0">
                <a:solidFill>
                  <a:schemeClr val="tx1"/>
                </a:solidFill>
              </a:defRPr>
            </a:lvl1pPr>
            <a:lvl2pPr>
              <a:lnSpc>
                <a:spcPct val="80000"/>
              </a:lnSpc>
              <a:defRPr sz="1800">
                <a:solidFill>
                  <a:schemeClr val="tx1"/>
                </a:solidFill>
              </a:defRPr>
            </a:lvl2pPr>
          </a:lstStyle>
          <a:p>
            <a:pPr lvl="0"/>
            <a:r>
              <a:rPr lang="en-GB"/>
              <a:t>Click to edit Master text styles</a:t>
            </a:r>
          </a:p>
        </p:txBody>
      </p:sp>
      <p:sp>
        <p:nvSpPr>
          <p:cNvPr id="5" name="Text Placeholder 4">
            <a:extLst>
              <a:ext uri="{FF2B5EF4-FFF2-40B4-BE49-F238E27FC236}">
                <a16:creationId xmlns:a16="http://schemas.microsoft.com/office/drawing/2014/main" id="{B57B2C6D-31F3-4B5D-8AEA-D378B3F6B193}"/>
              </a:ext>
            </a:extLst>
          </p:cNvPr>
          <p:cNvSpPr>
            <a:spLocks noGrp="1"/>
          </p:cNvSpPr>
          <p:nvPr>
            <p:ph type="body" sz="quarter" idx="14"/>
          </p:nvPr>
        </p:nvSpPr>
        <p:spPr>
          <a:xfrm>
            <a:off x="3132138" y="1260000"/>
            <a:ext cx="5611812" cy="2921000"/>
          </a:xfrm>
        </p:spPr>
        <p:txBody>
          <a:bodyPr/>
          <a:lstStyle>
            <a:lvl1pPr>
              <a:spcAft>
                <a:spcPts val="2835"/>
              </a:spcAft>
              <a:defRPr sz="1800"/>
            </a:lvl1pPr>
            <a:lvl2pPr>
              <a:spcAft>
                <a:spcPts val="0"/>
              </a:spcAft>
              <a:defRPr sz="1200">
                <a:latin typeface="+mj-lt"/>
              </a:defRPr>
            </a:lvl2pPr>
            <a:lvl3pPr>
              <a:defRPr sz="1200"/>
            </a:lvl3pPr>
            <a:lvl4pPr>
              <a:defRPr sz="1200"/>
            </a:lvl4pPr>
            <a:lvl5pPr>
              <a:defRPr sz="1200"/>
            </a:lvl5pPr>
          </a:lstStyle>
          <a:p>
            <a:pPr lvl="0"/>
            <a:r>
              <a:rPr lang="en-GB"/>
              <a:t>Click to edit Master text styles</a:t>
            </a:r>
          </a:p>
          <a:p>
            <a:pPr lvl="1"/>
            <a:r>
              <a:rPr lang="en-GB"/>
              <a:t>Second level</a:t>
            </a:r>
          </a:p>
        </p:txBody>
      </p:sp>
      <p:pic>
        <p:nvPicPr>
          <p:cNvPr id="6" name="Picture 5">
            <a:extLst>
              <a:ext uri="{FF2B5EF4-FFF2-40B4-BE49-F238E27FC236}">
                <a16:creationId xmlns:a16="http://schemas.microsoft.com/office/drawing/2014/main" id="{CAEE533D-B90B-4984-80AF-6A213C6C34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3536" y="0"/>
            <a:ext cx="1736846" cy="5143500"/>
          </a:xfrm>
          <a:prstGeom prst="rect">
            <a:avLst/>
          </a:prstGeom>
        </p:spPr>
      </p:pic>
      <p:sp>
        <p:nvSpPr>
          <p:cNvPr id="7" name="Footer Placeholder 4">
            <a:extLst>
              <a:ext uri="{FF2B5EF4-FFF2-40B4-BE49-F238E27FC236}">
                <a16:creationId xmlns:a16="http://schemas.microsoft.com/office/drawing/2014/main" id="{BC1CA678-19D7-8442-96F0-22E27EFC3DED}"/>
              </a:ext>
            </a:extLst>
          </p:cNvPr>
          <p:cNvSpPr txBox="1">
            <a:spLocks/>
          </p:cNvSpPr>
          <p:nvPr userDrawn="1"/>
        </p:nvSpPr>
        <p:spPr>
          <a:xfrm>
            <a:off x="1397212" y="5054290"/>
            <a:ext cx="1035570" cy="89210"/>
          </a:xfrm>
          <a:prstGeom prst="rect">
            <a:avLst/>
          </a:prstGeom>
        </p:spPr>
        <p:txBody>
          <a:bodyPr vert="horz" lIns="0" tIns="0" rIns="0" bIns="0" rtlCol="0" anchor="t"/>
          <a:lstStyle>
            <a:defPPr>
              <a:defRPr lang="en-US"/>
            </a:defPPr>
            <a:lvl1pPr marL="0" algn="l" defTabSz="457200" rtl="0" eaLnBrk="1" latinLnBrk="0" hangingPunct="1">
              <a:defRPr sz="600" kern="1200" cap="all" baseline="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500" dirty="0">
                <a:solidFill>
                  <a:schemeClr val="bg2">
                    <a:lumMod val="75000"/>
                  </a:schemeClr>
                </a:solidFill>
              </a:rPr>
              <a:t>CRICOS Provider #00120C</a:t>
            </a:r>
            <a:endParaRPr lang="en-AU" sz="500" dirty="0">
              <a:solidFill>
                <a:schemeClr val="bg2">
                  <a:lumMod val="75000"/>
                </a:schemeClr>
              </a:solidFill>
            </a:endParaRPr>
          </a:p>
        </p:txBody>
      </p:sp>
    </p:spTree>
    <p:extLst>
      <p:ext uri="{BB962C8B-B14F-4D97-AF65-F5344CB8AC3E}">
        <p14:creationId xmlns:p14="http://schemas.microsoft.com/office/powerpoint/2010/main" val="115480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24000" y="324000"/>
            <a:ext cx="8460000" cy="757239"/>
          </a:xfrm>
          <a:prstGeom prst="rect">
            <a:avLst/>
          </a:prstGeom>
        </p:spPr>
        <p:txBody>
          <a:bodyPr vert="horz" lIns="0" tIns="0" rIns="0" bIns="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324000" y="1800000"/>
            <a:ext cx="8460000" cy="270000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p:cNvSpPr>
            <a:spLocks noGrp="1"/>
          </p:cNvSpPr>
          <p:nvPr>
            <p:ph type="ftr" sz="quarter" idx="3"/>
          </p:nvPr>
        </p:nvSpPr>
        <p:spPr>
          <a:xfrm>
            <a:off x="1440000" y="4914000"/>
            <a:ext cx="5400000" cy="108000"/>
          </a:xfrm>
          <a:prstGeom prst="rect">
            <a:avLst/>
          </a:prstGeom>
        </p:spPr>
        <p:txBody>
          <a:bodyPr vert="horz" lIns="0" tIns="0" rIns="0" bIns="0" rtlCol="0" anchor="t"/>
          <a:lstStyle>
            <a:lvl1pPr algn="l">
              <a:defRPr sz="600" cap="all" baseline="0">
                <a:solidFill>
                  <a:schemeClr val="tx1"/>
                </a:solidFill>
                <a:latin typeface="+mn-lt"/>
              </a:defRPr>
            </a:lvl1pPr>
          </a:lstStyle>
          <a:p>
            <a:r>
              <a:rPr lang="en-US" dirty="0"/>
              <a:t>ANU SCHOOL OF LAW  |   PRESENTATION NAME GOES HERE</a:t>
            </a:r>
            <a:endParaRPr lang="en-AU" dirty="0"/>
          </a:p>
        </p:txBody>
      </p:sp>
      <p:sp>
        <p:nvSpPr>
          <p:cNvPr id="6" name="Slide Number Placeholder 5"/>
          <p:cNvSpPr>
            <a:spLocks noGrp="1"/>
          </p:cNvSpPr>
          <p:nvPr>
            <p:ph type="sldNum" sz="quarter" idx="4"/>
          </p:nvPr>
        </p:nvSpPr>
        <p:spPr>
          <a:xfrm>
            <a:off x="324000" y="4914000"/>
            <a:ext cx="360000" cy="108000"/>
          </a:xfrm>
          <a:prstGeom prst="rect">
            <a:avLst/>
          </a:prstGeom>
        </p:spPr>
        <p:txBody>
          <a:bodyPr vert="horz" lIns="0" tIns="0" rIns="0" bIns="0" rtlCol="0" anchor="t"/>
          <a:lstStyle>
            <a:lvl1pPr algn="l">
              <a:defRPr sz="600" cap="all" baseline="0">
                <a:solidFill>
                  <a:schemeClr val="tx1"/>
                </a:solidFill>
                <a:latin typeface="+mn-lt"/>
              </a:defRPr>
            </a:lvl1pPr>
          </a:lstStyle>
          <a:p>
            <a:fld id="{10A01DC5-1685-4615-8240-15192985C6A2}" type="slidenum">
              <a:rPr lang="en-AU" smtClean="0"/>
              <a:pPr/>
              <a:t>‹#›</a:t>
            </a:fld>
            <a:endParaRPr lang="en-AU" dirty="0"/>
          </a:p>
        </p:txBody>
      </p:sp>
      <p:sp>
        <p:nvSpPr>
          <p:cNvPr id="10" name="TextBox 9">
            <a:extLst>
              <a:ext uri="{FF2B5EF4-FFF2-40B4-BE49-F238E27FC236}">
                <a16:creationId xmlns:a16="http://schemas.microsoft.com/office/drawing/2014/main" id="{FCEA9F80-8DAB-4E35-8304-FAC3410EE5CB}"/>
              </a:ext>
            </a:extLst>
          </p:cNvPr>
          <p:cNvSpPr txBox="1"/>
          <p:nvPr userDrawn="1"/>
        </p:nvSpPr>
        <p:spPr>
          <a:xfrm>
            <a:off x="-1967198" y="10969"/>
            <a:ext cx="1908720" cy="3785652"/>
          </a:xfrm>
          <a:prstGeom prst="rect">
            <a:avLst/>
          </a:prstGeom>
          <a:noFill/>
        </p:spPr>
        <p:txBody>
          <a:bodyPr wrap="square" lIns="0" tIns="0" rIns="0" bIns="0" rtlCol="0">
            <a:spAutoFit/>
          </a:bodyPr>
          <a:lstStyle/>
          <a:p>
            <a:pPr marL="122764" indent="-122764" algn="l">
              <a:buFont typeface="+mj-lt"/>
              <a:buNone/>
            </a:pPr>
            <a:r>
              <a:rPr lang="en-US" sz="600" b="1" kern="1200" baseline="0" dirty="0">
                <a:solidFill>
                  <a:schemeClr val="bg1">
                    <a:lumMod val="65000"/>
                  </a:schemeClr>
                </a:solidFill>
                <a:latin typeface="Arial" panose="020B0604020202020204" pitchFamily="34" charset="0"/>
                <a:ea typeface="+mn-ea"/>
                <a:cs typeface="Arial" panose="020B0604020202020204" pitchFamily="34" charset="0"/>
              </a:rPr>
              <a:t>CHOOSE A SLIDE STYLE FROM </a:t>
            </a:r>
          </a:p>
          <a:p>
            <a:pPr marL="179388" indent="-179388" algn="l">
              <a:buFont typeface="+mj-lt"/>
              <a:buAutoNum type="arabicPeriod"/>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Home tab</a:t>
            </a:r>
          </a:p>
          <a:p>
            <a:pPr marL="179388" indent="-179388" algn="l">
              <a:buFont typeface="+mj-lt"/>
              <a:buAutoNum type="arabicPeriod"/>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New Slide</a:t>
            </a:r>
          </a:p>
          <a:p>
            <a:pPr marL="179388" indent="-179388" algn="l">
              <a:buFont typeface="+mj-lt"/>
              <a:buAutoNum type="arabicPeriod"/>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Choose layout</a:t>
            </a:r>
          </a:p>
          <a:p>
            <a:pPr marL="179388" indent="-179388" algn="l">
              <a:buFont typeface="+mj-lt"/>
              <a:buAutoNum type="arabicPeriod"/>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If layout goes awry, select Reset</a:t>
            </a:r>
            <a:endParaRPr lang="en-US" sz="600" b="1" kern="1200" baseline="0" dirty="0">
              <a:solidFill>
                <a:schemeClr val="bg1">
                  <a:lumMod val="65000"/>
                </a:schemeClr>
              </a:solidFill>
              <a:latin typeface="Arial" panose="020B0604020202020204" pitchFamily="34" charset="0"/>
              <a:ea typeface="+mn-ea"/>
              <a:cs typeface="Arial" panose="020B0604020202020204" pitchFamily="34" charset="0"/>
            </a:endParaRPr>
          </a:p>
          <a:p>
            <a:pPr marL="122764" indent="-122764" algn="l">
              <a:buFont typeface="+mj-lt"/>
              <a:buNone/>
            </a:pPr>
            <a:endParaRPr lang="en-US" sz="600" b="1" kern="1200" baseline="0" dirty="0">
              <a:solidFill>
                <a:schemeClr val="bg1">
                  <a:lumMod val="65000"/>
                </a:schemeClr>
              </a:solidFill>
              <a:latin typeface="Arial" panose="020B0604020202020204" pitchFamily="34" charset="0"/>
              <a:ea typeface="+mn-ea"/>
              <a:cs typeface="Arial" panose="020B0604020202020204" pitchFamily="34" charset="0"/>
            </a:endParaRPr>
          </a:p>
          <a:p>
            <a:pPr marL="122764" indent="-122764" algn="l">
              <a:buFont typeface="+mj-lt"/>
              <a:buNone/>
            </a:pPr>
            <a:r>
              <a:rPr lang="en-US" sz="600" b="1" kern="1200" baseline="0" dirty="0">
                <a:solidFill>
                  <a:schemeClr val="bg1">
                    <a:lumMod val="65000"/>
                  </a:schemeClr>
                </a:solidFill>
                <a:latin typeface="Arial" panose="020B0604020202020204" pitchFamily="34" charset="0"/>
                <a:ea typeface="+mn-ea"/>
                <a:cs typeface="Arial" panose="020B0604020202020204" pitchFamily="34" charset="0"/>
              </a:rPr>
              <a:t>TEXT</a:t>
            </a:r>
          </a:p>
          <a:p>
            <a:pPr marL="0" indent="0" algn="l">
              <a:buFont typeface="+mj-lt"/>
              <a:buNone/>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There are 5 levels of formatted text available.</a:t>
            </a:r>
          </a:p>
          <a:p>
            <a:pPr marL="0" indent="0" algn="l">
              <a:buFont typeface="+mj-lt"/>
              <a:buNone/>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Please move between text  levels using the increase/decrease button on the menu above.</a:t>
            </a:r>
          </a:p>
          <a:p>
            <a:pPr marL="122764" indent="-122764" algn="l">
              <a:buFont typeface="+mj-lt"/>
              <a:buNone/>
            </a:pPr>
            <a:endParaRPr lang="en-US" sz="600" b="1" kern="1200" baseline="0" dirty="0">
              <a:solidFill>
                <a:schemeClr val="bg1">
                  <a:lumMod val="65000"/>
                </a:schemeClr>
              </a:solidFill>
              <a:latin typeface="Arial" panose="020B0604020202020204" pitchFamily="34" charset="0"/>
              <a:ea typeface="+mn-ea"/>
              <a:cs typeface="Arial" panose="020B0604020202020204" pitchFamily="34" charset="0"/>
            </a:endParaRPr>
          </a:p>
          <a:p>
            <a:pPr marL="122764" indent="-122764" algn="l">
              <a:buFont typeface="+mj-lt"/>
              <a:buNone/>
            </a:pPr>
            <a:endParaRPr lang="en-US" sz="600" b="1" kern="1200" baseline="0" dirty="0">
              <a:solidFill>
                <a:schemeClr val="bg1">
                  <a:lumMod val="65000"/>
                </a:schemeClr>
              </a:solidFill>
              <a:latin typeface="Arial" panose="020B0604020202020204" pitchFamily="34" charset="0"/>
              <a:ea typeface="+mn-ea"/>
              <a:cs typeface="Arial" panose="020B0604020202020204" pitchFamily="34" charset="0"/>
            </a:endParaRPr>
          </a:p>
          <a:p>
            <a:pPr marL="122764" indent="-122764" algn="l">
              <a:buFont typeface="+mj-lt"/>
              <a:buNone/>
            </a:pPr>
            <a:endParaRPr lang="en-US" sz="600" b="1" kern="1200" baseline="0" dirty="0">
              <a:solidFill>
                <a:schemeClr val="bg1">
                  <a:lumMod val="65000"/>
                </a:schemeClr>
              </a:solidFill>
              <a:latin typeface="Arial" panose="020B0604020202020204" pitchFamily="34" charset="0"/>
              <a:ea typeface="+mn-ea"/>
              <a:cs typeface="Arial" panose="020B0604020202020204" pitchFamily="34" charset="0"/>
            </a:endParaRPr>
          </a:p>
          <a:p>
            <a:pPr marL="122764" indent="-122764" algn="l">
              <a:buFont typeface="+mj-lt"/>
              <a:buNone/>
            </a:pPr>
            <a:r>
              <a:rPr lang="en-US" sz="600" b="1" kern="1200" baseline="0" dirty="0">
                <a:solidFill>
                  <a:schemeClr val="bg1">
                    <a:lumMod val="65000"/>
                  </a:schemeClr>
                </a:solidFill>
                <a:latin typeface="Arial" panose="020B0604020202020204" pitchFamily="34" charset="0"/>
                <a:ea typeface="+mn-ea"/>
                <a:cs typeface="Arial" panose="020B0604020202020204" pitchFamily="34" charset="0"/>
              </a:rPr>
              <a:t>CHANGE SLIDE BACKGROUND</a:t>
            </a:r>
          </a:p>
          <a:p>
            <a:pPr marL="179388" indent="-179388" algn="l">
              <a:buFont typeface="+mj-lt"/>
              <a:buAutoNum type="arabicPeriod"/>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Design Menu</a:t>
            </a:r>
          </a:p>
          <a:p>
            <a:pPr marL="179388" indent="-179388" algn="l">
              <a:buFont typeface="+mj-lt"/>
              <a:buAutoNum type="arabicPeriod"/>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Format Background</a:t>
            </a:r>
          </a:p>
          <a:p>
            <a:pPr marL="179388" indent="-179388" algn="l">
              <a:buFont typeface="+mj-lt"/>
              <a:buAutoNum type="arabicPeriod"/>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Picture or Texture Fill</a:t>
            </a:r>
          </a:p>
          <a:p>
            <a:pPr marL="179388" indent="-179388" algn="l">
              <a:buFont typeface="+mj-lt"/>
              <a:buAutoNum type="arabicPeriod"/>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Find image </a:t>
            </a:r>
          </a:p>
          <a:p>
            <a:pPr marL="122764" indent="-122764" algn="l">
              <a:buFont typeface="+mj-lt"/>
              <a:buNone/>
            </a:pPr>
            <a:endParaRPr lang="en-US" sz="600" b="1" kern="1200" baseline="0" dirty="0">
              <a:solidFill>
                <a:schemeClr val="bg1">
                  <a:lumMod val="65000"/>
                </a:schemeClr>
              </a:solidFill>
              <a:latin typeface="Arial" panose="020B0604020202020204" pitchFamily="34" charset="0"/>
              <a:ea typeface="+mn-ea"/>
              <a:cs typeface="Arial" panose="020B0604020202020204" pitchFamily="34" charset="0"/>
            </a:endParaRPr>
          </a:p>
          <a:p>
            <a:pPr marL="122764" indent="-122764" algn="l">
              <a:buFont typeface="+mj-lt"/>
              <a:buNone/>
            </a:pPr>
            <a:r>
              <a:rPr lang="en-US" sz="600" b="1" kern="1200" baseline="0" dirty="0">
                <a:solidFill>
                  <a:schemeClr val="bg1">
                    <a:lumMod val="65000"/>
                  </a:schemeClr>
                </a:solidFill>
                <a:latin typeface="Arial" panose="020B0604020202020204" pitchFamily="34" charset="0"/>
                <a:ea typeface="+mn-ea"/>
                <a:cs typeface="Arial" panose="020B0604020202020204" pitchFamily="34" charset="0"/>
              </a:rPr>
              <a:t>REPLACE IMAGE IN SHAPE OR ON PAGE</a:t>
            </a:r>
          </a:p>
          <a:p>
            <a:pPr marL="179388" indent="-179388" algn="l">
              <a:buFont typeface="+mj-lt"/>
              <a:buAutoNum type="arabicPeriod"/>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Right click on image</a:t>
            </a:r>
          </a:p>
          <a:p>
            <a:pPr marL="179388" indent="-179388" algn="l">
              <a:buFont typeface="+mj-lt"/>
              <a:buAutoNum type="arabicPeriod"/>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Change Picture</a:t>
            </a:r>
          </a:p>
          <a:p>
            <a:pPr marL="179388" indent="-179388" algn="l">
              <a:buFont typeface="+mj-lt"/>
              <a:buAutoNum type="arabicPeriod"/>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Select your image</a:t>
            </a:r>
          </a:p>
          <a:p>
            <a:pPr marL="0" indent="0" algn="l">
              <a:buFont typeface="+mj-lt"/>
              <a:buNone/>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OR</a:t>
            </a:r>
          </a:p>
          <a:p>
            <a:pPr marL="179388" indent="-179388" algn="l">
              <a:buFont typeface="+mj-lt"/>
              <a:buAutoNum type="arabicPeriod"/>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Delete the image</a:t>
            </a:r>
          </a:p>
          <a:p>
            <a:pPr marL="179388" indent="-179388" algn="l">
              <a:buFont typeface="+mj-lt"/>
              <a:buAutoNum type="arabicPeriod"/>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Click on icon</a:t>
            </a:r>
          </a:p>
          <a:p>
            <a:pPr marL="179388" indent="-179388" algn="l">
              <a:buFont typeface="+mj-lt"/>
              <a:buAutoNum type="arabicPeriod"/>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Find the new image</a:t>
            </a:r>
          </a:p>
          <a:p>
            <a:pPr marL="122764" indent="-122764" algn="l">
              <a:buFont typeface="+mj-lt"/>
              <a:buNone/>
            </a:pPr>
            <a:endParaRPr lang="en-US" sz="600" b="1" kern="1200" baseline="0" dirty="0">
              <a:solidFill>
                <a:schemeClr val="bg1">
                  <a:lumMod val="65000"/>
                </a:schemeClr>
              </a:solidFill>
              <a:latin typeface="Arial" panose="020B0604020202020204" pitchFamily="34" charset="0"/>
              <a:ea typeface="+mn-ea"/>
              <a:cs typeface="Arial" panose="020B0604020202020204" pitchFamily="34" charset="0"/>
            </a:endParaRPr>
          </a:p>
          <a:p>
            <a:pPr marL="122764" indent="-122764" algn="l">
              <a:buFont typeface="+mj-lt"/>
              <a:buNone/>
            </a:pPr>
            <a:r>
              <a:rPr lang="en-US" sz="600" b="1" kern="1200" baseline="0" dirty="0">
                <a:solidFill>
                  <a:schemeClr val="bg1">
                    <a:lumMod val="65000"/>
                  </a:schemeClr>
                </a:solidFill>
                <a:latin typeface="Arial" panose="020B0604020202020204" pitchFamily="34" charset="0"/>
                <a:ea typeface="+mn-ea"/>
                <a:cs typeface="Arial" panose="020B0604020202020204" pitchFamily="34" charset="0"/>
              </a:rPr>
              <a:t>TO REPOSITION IMAGE WITHIN SHAPE </a:t>
            </a:r>
          </a:p>
          <a:p>
            <a:pPr marL="179388" indent="-179388" algn="l">
              <a:buFont typeface="+mj-lt"/>
              <a:buAutoNum type="arabicPeriod"/>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Click on image</a:t>
            </a:r>
          </a:p>
          <a:p>
            <a:pPr marL="179388" indent="-179388" algn="l">
              <a:buFont typeface="+mj-lt"/>
              <a:buAutoNum type="arabicPeriod"/>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Format menu</a:t>
            </a:r>
          </a:p>
          <a:p>
            <a:pPr marL="179388" indent="-179388" algn="l">
              <a:buFont typeface="+mj-lt"/>
              <a:buAutoNum type="arabicPeriod"/>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Click on Crop button</a:t>
            </a:r>
          </a:p>
          <a:p>
            <a:pPr marL="179388" indent="-179388" algn="l">
              <a:buFont typeface="+mj-lt"/>
              <a:buAutoNum type="arabicPeriod"/>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To fit the whole image inside select FIT</a:t>
            </a:r>
          </a:p>
          <a:p>
            <a:pPr marL="179388" indent="-179388" algn="l">
              <a:buFont typeface="+mj-lt"/>
              <a:buAutoNum type="arabicPeriod"/>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To use only a portion select FILL then crop, move or resize image to show properly within shape.</a:t>
            </a:r>
          </a:p>
          <a:p>
            <a:pPr marL="122764" indent="-122764" algn="l">
              <a:buFont typeface="+mj-lt"/>
              <a:buNone/>
            </a:pPr>
            <a:endParaRPr lang="en-US" sz="600" b="1" kern="1200" baseline="0" dirty="0">
              <a:solidFill>
                <a:schemeClr val="bg1">
                  <a:lumMod val="65000"/>
                </a:schemeClr>
              </a:solidFill>
              <a:latin typeface="Arial" panose="020B0604020202020204" pitchFamily="34" charset="0"/>
              <a:ea typeface="+mn-ea"/>
              <a:cs typeface="Arial" panose="020B0604020202020204" pitchFamily="34" charset="0"/>
            </a:endParaRPr>
          </a:p>
          <a:p>
            <a:pPr marL="122764" indent="-122764" algn="l">
              <a:buFont typeface="+mj-lt"/>
              <a:buNone/>
            </a:pPr>
            <a:r>
              <a:rPr lang="en-US" sz="600" b="1" kern="1200" baseline="0" dirty="0">
                <a:solidFill>
                  <a:schemeClr val="bg1">
                    <a:lumMod val="65000"/>
                  </a:schemeClr>
                </a:solidFill>
                <a:latin typeface="Arial" panose="020B0604020202020204" pitchFamily="34" charset="0"/>
                <a:ea typeface="+mn-ea"/>
                <a:cs typeface="Arial" panose="020B0604020202020204" pitchFamily="34" charset="0"/>
              </a:rPr>
              <a:t>ADD/CHANGE FOOTER</a:t>
            </a:r>
          </a:p>
          <a:p>
            <a:pPr marL="179388" lvl="0" indent="-179388" algn="l" defTabSz="914400" rtl="0" eaLnBrk="1" latinLnBrk="0" hangingPunct="1">
              <a:buFont typeface="+mj-lt"/>
              <a:buAutoNum type="arabicPeriod"/>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Insert Menu</a:t>
            </a:r>
          </a:p>
          <a:p>
            <a:pPr marL="179388" lvl="0" indent="-179388" algn="l" defTabSz="914400" rtl="0" eaLnBrk="1" latinLnBrk="0" hangingPunct="1">
              <a:buFont typeface="+mj-lt"/>
              <a:buAutoNum type="arabicPeriod"/>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Header &amp; Footer</a:t>
            </a:r>
          </a:p>
          <a:p>
            <a:pPr marL="179388" lvl="0" indent="-179388" algn="l" defTabSz="914400" rtl="0" eaLnBrk="1" latinLnBrk="0" hangingPunct="1">
              <a:buFont typeface="+mj-lt"/>
              <a:buAutoNum type="arabicPeriod"/>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Tick to activate/Untick to remove</a:t>
            </a:r>
          </a:p>
          <a:p>
            <a:pPr marL="179388" lvl="0" indent="-179388" algn="l" defTabSz="914400" rtl="0" eaLnBrk="1" latinLnBrk="0" hangingPunct="1">
              <a:buFont typeface="+mj-lt"/>
              <a:buAutoNum type="arabicPeriod"/>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Change text</a:t>
            </a:r>
          </a:p>
        </p:txBody>
      </p:sp>
      <p:sp>
        <p:nvSpPr>
          <p:cNvPr id="11" name="Date Placeholder 10">
            <a:extLst>
              <a:ext uri="{FF2B5EF4-FFF2-40B4-BE49-F238E27FC236}">
                <a16:creationId xmlns:a16="http://schemas.microsoft.com/office/drawing/2014/main" id="{32F70BC5-DBE8-42FB-9A35-2E8AC821B1A4}"/>
              </a:ext>
            </a:extLst>
          </p:cNvPr>
          <p:cNvSpPr>
            <a:spLocks noGrp="1"/>
          </p:cNvSpPr>
          <p:nvPr>
            <p:ph type="dt" sz="half" idx="2"/>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latin typeface="+mn-lt"/>
              </a:defRPr>
            </a:lvl1pPr>
          </a:lstStyle>
          <a:p>
            <a:r>
              <a:rPr lang="en-US"/>
              <a:t>DD MMM YY</a:t>
            </a:r>
            <a:endParaRPr lang="en-AU" dirty="0"/>
          </a:p>
        </p:txBody>
      </p:sp>
      <p:pic>
        <p:nvPicPr>
          <p:cNvPr id="15" name="Picture 14">
            <a:extLst>
              <a:ext uri="{FF2B5EF4-FFF2-40B4-BE49-F238E27FC236}">
                <a16:creationId xmlns:a16="http://schemas.microsoft.com/office/drawing/2014/main" id="{44DEE85A-4266-4E69-A969-DFA7B1E14139}"/>
              </a:ext>
            </a:extLst>
          </p:cNvPr>
          <p:cNvPicPr>
            <a:picLocks noChangeAspect="1"/>
          </p:cNvPicPr>
          <p:nvPr userDrawn="1"/>
        </p:nvPicPr>
        <p:blipFill>
          <a:blip r:embed="rId29">
            <a:extLst>
              <a:ext uri="{28A0092B-C50C-407E-A947-70E740481C1C}">
                <a14:useLocalDpi xmlns:a14="http://schemas.microsoft.com/office/drawing/2010/main" val="0"/>
              </a:ext>
            </a:extLst>
          </a:blip>
          <a:stretch>
            <a:fillRect/>
          </a:stretch>
        </p:blipFill>
        <p:spPr>
          <a:xfrm>
            <a:off x="-1967198" y="947672"/>
            <a:ext cx="474729" cy="161721"/>
          </a:xfrm>
          <a:prstGeom prst="rect">
            <a:avLst/>
          </a:prstGeom>
        </p:spPr>
      </p:pic>
      <p:pic>
        <p:nvPicPr>
          <p:cNvPr id="12" name="Picture 11">
            <a:extLst>
              <a:ext uri="{FF2B5EF4-FFF2-40B4-BE49-F238E27FC236}">
                <a16:creationId xmlns:a16="http://schemas.microsoft.com/office/drawing/2014/main" id="{997071D7-58A8-4D10-B668-7A37D63450FB}"/>
              </a:ext>
            </a:extLst>
          </p:cNvPr>
          <p:cNvPicPr>
            <a:picLocks noChangeAspect="1"/>
          </p:cNvPicPr>
          <p:nvPr userDrawn="1"/>
        </p:nvPicPr>
        <p:blipFill>
          <a:blip r:embed="rId30">
            <a:extLst>
              <a:ext uri="{28A0092B-C50C-407E-A947-70E740481C1C}">
                <a14:useLocalDpi xmlns:a14="http://schemas.microsoft.com/office/drawing/2010/main" val="0"/>
              </a:ext>
            </a:extLst>
          </a:blip>
          <a:stretch>
            <a:fillRect/>
          </a:stretch>
        </p:blipFill>
        <p:spPr>
          <a:xfrm>
            <a:off x="0" y="4690800"/>
            <a:ext cx="9144000" cy="256032"/>
          </a:xfrm>
          <a:prstGeom prst="rect">
            <a:avLst/>
          </a:prstGeom>
        </p:spPr>
      </p:pic>
      <p:sp>
        <p:nvSpPr>
          <p:cNvPr id="13" name="Footer Placeholder 4">
            <a:extLst>
              <a:ext uri="{FF2B5EF4-FFF2-40B4-BE49-F238E27FC236}">
                <a16:creationId xmlns:a16="http://schemas.microsoft.com/office/drawing/2014/main" id="{6F38DE2A-A10B-154D-A8BE-8E54C3DBFD94}"/>
              </a:ext>
            </a:extLst>
          </p:cNvPr>
          <p:cNvSpPr txBox="1">
            <a:spLocks/>
          </p:cNvSpPr>
          <p:nvPr userDrawn="1"/>
        </p:nvSpPr>
        <p:spPr>
          <a:xfrm>
            <a:off x="7380000" y="5054290"/>
            <a:ext cx="1035570" cy="89210"/>
          </a:xfrm>
          <a:prstGeom prst="rect">
            <a:avLst/>
          </a:prstGeom>
        </p:spPr>
        <p:txBody>
          <a:bodyPr vert="horz" lIns="0" tIns="0" rIns="0" bIns="0" rtlCol="0" anchor="t"/>
          <a:lstStyle>
            <a:defPPr>
              <a:defRPr lang="en-US"/>
            </a:defPPr>
            <a:lvl1pPr marL="0" algn="l" defTabSz="457200" rtl="0" eaLnBrk="1" latinLnBrk="0" hangingPunct="1">
              <a:defRPr sz="600" kern="1200" cap="all" baseline="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500" dirty="0">
                <a:solidFill>
                  <a:schemeClr val="bg2">
                    <a:lumMod val="75000"/>
                  </a:schemeClr>
                </a:solidFill>
              </a:rPr>
              <a:t>CRICOS Provider #00120C</a:t>
            </a:r>
            <a:endParaRPr lang="en-AU" sz="500" dirty="0">
              <a:solidFill>
                <a:schemeClr val="bg2">
                  <a:lumMod val="75000"/>
                </a:schemeClr>
              </a:solidFill>
            </a:endParaRPr>
          </a:p>
        </p:txBody>
      </p:sp>
    </p:spTree>
    <p:extLst>
      <p:ext uri="{BB962C8B-B14F-4D97-AF65-F5344CB8AC3E}">
        <p14:creationId xmlns:p14="http://schemas.microsoft.com/office/powerpoint/2010/main" val="4123316428"/>
      </p:ext>
    </p:extLst>
  </p:cSld>
  <p:clrMap bg1="lt1" tx1="dk1" bg2="lt2" tx2="dk2" accent1="accent1" accent2="accent2" accent3="accent3" accent4="accent4" accent5="accent5" accent6="accent6" hlink="hlink" folHlink="folHlink"/>
  <p:sldLayoutIdLst>
    <p:sldLayoutId id="2147483661" r:id="rId1"/>
    <p:sldLayoutId id="2147483668" r:id="rId2"/>
    <p:sldLayoutId id="2147483663" r:id="rId3"/>
    <p:sldLayoutId id="2147483669" r:id="rId4"/>
    <p:sldLayoutId id="2147483670" r:id="rId5"/>
    <p:sldLayoutId id="2147483687" r:id="rId6"/>
    <p:sldLayoutId id="2147483671" r:id="rId7"/>
    <p:sldLayoutId id="2147483672" r:id="rId8"/>
    <p:sldLayoutId id="2147483673" r:id="rId9"/>
    <p:sldLayoutId id="2147483674" r:id="rId10"/>
    <p:sldLayoutId id="2147483677" r:id="rId11"/>
    <p:sldLayoutId id="2147483678" r:id="rId12"/>
    <p:sldLayoutId id="2147483662" r:id="rId13"/>
    <p:sldLayoutId id="2147483676" r:id="rId14"/>
    <p:sldLayoutId id="2147483675" r:id="rId15"/>
    <p:sldLayoutId id="2147483679" r:id="rId16"/>
    <p:sldLayoutId id="2147483680" r:id="rId17"/>
    <p:sldLayoutId id="2147483681" r:id="rId18"/>
    <p:sldLayoutId id="2147483682" r:id="rId19"/>
    <p:sldLayoutId id="2147483683" r:id="rId20"/>
    <p:sldLayoutId id="2147483684" r:id="rId21"/>
    <p:sldLayoutId id="2147483685" r:id="rId22"/>
    <p:sldLayoutId id="2147483664" r:id="rId23"/>
    <p:sldLayoutId id="2147483665" r:id="rId24"/>
    <p:sldLayoutId id="2147483666" r:id="rId25"/>
    <p:sldLayoutId id="2147483667" r:id="rId26"/>
    <p:sldLayoutId id="2147483686" r:id="rId27"/>
  </p:sldLayoutIdLst>
  <p:hf hdr="0"/>
  <p:txStyles>
    <p:titleStyle>
      <a:lvl1pPr algn="l" defTabSz="685800" rtl="0" eaLnBrk="1" latinLnBrk="0" hangingPunct="1">
        <a:lnSpc>
          <a:spcPct val="80000"/>
        </a:lnSpc>
        <a:spcBef>
          <a:spcPct val="0"/>
        </a:spcBef>
        <a:buNone/>
        <a:defRPr sz="3600" kern="1200">
          <a:solidFill>
            <a:schemeClr val="accent1"/>
          </a:solidFill>
          <a:latin typeface="+mj-lt"/>
          <a:ea typeface="+mj-ea"/>
          <a:cs typeface="+mj-cs"/>
        </a:defRPr>
      </a:lvl1pPr>
    </p:titleStyle>
    <p:bodyStyle>
      <a:lvl1pPr marL="0" indent="0" algn="l" defTabSz="685800" rtl="0" eaLnBrk="1" latinLnBrk="0" hangingPunct="1">
        <a:lnSpc>
          <a:spcPct val="100000"/>
        </a:lnSpc>
        <a:spcBef>
          <a:spcPts val="0"/>
        </a:spcBef>
        <a:spcAft>
          <a:spcPts val="600"/>
        </a:spcAft>
        <a:buFont typeface="Arial" panose="020B0604020202020204" pitchFamily="34" charset="0"/>
        <a:buNone/>
        <a:defRPr sz="1400" b="0" kern="1200">
          <a:solidFill>
            <a:schemeClr val="accent1"/>
          </a:solidFill>
          <a:latin typeface="+mj-lt"/>
          <a:ea typeface="+mn-ea"/>
          <a:cs typeface="+mn-cs"/>
        </a:defRPr>
      </a:lvl1pPr>
      <a:lvl2pPr marL="0" indent="0" algn="l" defTabSz="685800" rtl="0" eaLnBrk="1" latinLnBrk="0" hangingPunct="1">
        <a:lnSpc>
          <a:spcPct val="10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2pPr>
      <a:lvl3pPr marL="180000" indent="-180000" algn="l" defTabSz="685800" rtl="0" eaLnBrk="1" latinLnBrk="0" hangingPunct="1">
        <a:lnSpc>
          <a:spcPct val="100000"/>
        </a:lnSpc>
        <a:spcBef>
          <a:spcPts val="0"/>
        </a:spcBef>
        <a:spcAft>
          <a:spcPts val="600"/>
        </a:spcAft>
        <a:buClr>
          <a:schemeClr val="accent1"/>
        </a:buClr>
        <a:buFont typeface="Arial" panose="020B0604020202020204" pitchFamily="34" charset="0"/>
        <a:buChar char="•"/>
        <a:defRPr sz="1100" kern="1200">
          <a:solidFill>
            <a:schemeClr val="tx1"/>
          </a:solidFill>
          <a:latin typeface="+mn-lt"/>
          <a:ea typeface="+mn-ea"/>
          <a:cs typeface="+mn-cs"/>
        </a:defRPr>
      </a:lvl3pPr>
      <a:lvl4pPr marL="360000" indent="-180000" algn="l" defTabSz="685800" rtl="0" eaLnBrk="1" latinLnBrk="0" hangingPunct="1">
        <a:lnSpc>
          <a:spcPct val="100000"/>
        </a:lnSpc>
        <a:spcBef>
          <a:spcPts val="0"/>
        </a:spcBef>
        <a:spcAft>
          <a:spcPts val="600"/>
        </a:spcAft>
        <a:buClr>
          <a:schemeClr val="accent1"/>
        </a:buClr>
        <a:buFont typeface="Times New Roman" panose="02020603050405020304" pitchFamily="18" charset="0"/>
        <a:buChar char="–"/>
        <a:defRPr sz="1100" kern="1200">
          <a:solidFill>
            <a:schemeClr val="tx1"/>
          </a:solidFill>
          <a:latin typeface="+mn-lt"/>
          <a:ea typeface="+mn-ea"/>
          <a:cs typeface="+mn-cs"/>
        </a:defRPr>
      </a:lvl4pPr>
      <a:lvl5pPr marL="540000" indent="-180000" algn="l" defTabSz="685800" rtl="0" eaLnBrk="1" latinLnBrk="0" hangingPunct="1">
        <a:lnSpc>
          <a:spcPct val="100000"/>
        </a:lnSpc>
        <a:spcBef>
          <a:spcPts val="0"/>
        </a:spcBef>
        <a:spcAft>
          <a:spcPts val="600"/>
        </a:spcAft>
        <a:buClr>
          <a:schemeClr val="accent1"/>
        </a:buClr>
        <a:buFont typeface="Sofia Pro Light" panose="020B0000000000000000" pitchFamily="34" charset="0"/>
        <a:buChar char="»"/>
        <a:defRPr sz="11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mailto:Aino.Suomi@anu.edu.au" TargetMode="External"/><Relationship Id="rId2" Type="http://schemas.openxmlformats.org/officeDocument/2006/relationships/notesSlide" Target="../notesSlides/notesSlide14.xml"/><Relationship Id="rId1" Type="http://schemas.openxmlformats.org/officeDocument/2006/relationships/slideLayout" Target="../slideLayouts/slideLayout27.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CCF4046B-2D6E-4241-ACA9-D9782353F029}"/>
              </a:ext>
            </a:extLst>
          </p:cNvPr>
          <p:cNvSpPr>
            <a:spLocks noGrp="1"/>
          </p:cNvSpPr>
          <p:nvPr>
            <p:ph type="body" sz="quarter" idx="13"/>
          </p:nvPr>
        </p:nvSpPr>
        <p:spPr>
          <a:xfrm>
            <a:off x="1157668" y="265112"/>
            <a:ext cx="7829170" cy="4878388"/>
          </a:xfrm>
        </p:spPr>
        <p:txBody>
          <a:bodyPr>
            <a:normAutofit/>
          </a:bodyPr>
          <a:lstStyle/>
          <a:p>
            <a:pPr>
              <a:lnSpc>
                <a:spcPct val="114000"/>
              </a:lnSpc>
            </a:pPr>
            <a:r>
              <a:rPr lang="en-AU" sz="2600" b="1" dirty="0">
                <a:effectLst/>
                <a:latin typeface="Arial" panose="020B0604020202020204" pitchFamily="34" charset="0"/>
                <a:cs typeface="Arial" panose="020B0604020202020204" pitchFamily="34" charset="0"/>
              </a:rPr>
              <a:t>Gambling after COVID-19: Insights from an Australian sample </a:t>
            </a:r>
            <a:endParaRPr lang="en-AU" sz="2600" b="1" cap="none" dirty="0">
              <a:latin typeface="Arial" panose="020B0604020202020204" pitchFamily="34" charset="0"/>
              <a:cs typeface="Arial" panose="020B0604020202020204" pitchFamily="34" charset="0"/>
            </a:endParaRPr>
          </a:p>
          <a:p>
            <a:pPr algn="r">
              <a:lnSpc>
                <a:spcPct val="100000"/>
              </a:lnSpc>
            </a:pPr>
            <a:endParaRPr lang="en-AU" sz="2400" cap="none" dirty="0"/>
          </a:p>
          <a:p>
            <a:pPr algn="r">
              <a:lnSpc>
                <a:spcPct val="100000"/>
              </a:lnSpc>
            </a:pPr>
            <a:r>
              <a:rPr lang="en-AU" sz="2400" cap="none" dirty="0"/>
              <a:t>Dr Aino Suomi </a:t>
            </a:r>
          </a:p>
          <a:p>
            <a:pPr algn="r">
              <a:lnSpc>
                <a:spcPct val="100000"/>
              </a:lnSpc>
              <a:spcAft>
                <a:spcPts val="0"/>
              </a:spcAft>
            </a:pPr>
            <a:r>
              <a:rPr lang="en-AU" sz="2000" cap="none" dirty="0"/>
              <a:t>Director</a:t>
            </a:r>
          </a:p>
          <a:p>
            <a:pPr algn="r">
              <a:lnSpc>
                <a:spcPct val="100000"/>
              </a:lnSpc>
              <a:spcAft>
                <a:spcPts val="0"/>
              </a:spcAft>
            </a:pPr>
            <a:r>
              <a:rPr lang="en-AU" sz="2000" cap="none" dirty="0"/>
              <a:t>ANU Centre for Gambling Research</a:t>
            </a:r>
          </a:p>
          <a:p>
            <a:pPr algn="r">
              <a:lnSpc>
                <a:spcPct val="100000"/>
              </a:lnSpc>
              <a:spcAft>
                <a:spcPts val="0"/>
              </a:spcAft>
            </a:pPr>
            <a:endParaRPr lang="en-AU" sz="2000" cap="none" dirty="0"/>
          </a:p>
          <a:p>
            <a:pPr algn="r">
              <a:lnSpc>
                <a:spcPct val="100000"/>
              </a:lnSpc>
              <a:spcAft>
                <a:spcPts val="0"/>
              </a:spcAft>
            </a:pPr>
            <a:r>
              <a:rPr lang="en-AU" sz="1400" cap="none" dirty="0"/>
              <a:t>CAGR conference </a:t>
            </a:r>
          </a:p>
          <a:p>
            <a:pPr algn="r">
              <a:lnSpc>
                <a:spcPct val="100000"/>
              </a:lnSpc>
              <a:spcAft>
                <a:spcPts val="0"/>
              </a:spcAft>
            </a:pPr>
            <a:r>
              <a:rPr lang="en-AU" sz="1400" cap="none" dirty="0"/>
              <a:t> </a:t>
            </a:r>
          </a:p>
          <a:p>
            <a:pPr algn="r">
              <a:lnSpc>
                <a:spcPct val="100000"/>
              </a:lnSpc>
              <a:spcAft>
                <a:spcPts val="0"/>
              </a:spcAft>
            </a:pPr>
            <a:r>
              <a:rPr lang="en-AU" sz="1400" cap="none" dirty="0"/>
              <a:t>29 June  2023</a:t>
            </a:r>
          </a:p>
          <a:p>
            <a:pPr>
              <a:lnSpc>
                <a:spcPct val="114000"/>
              </a:lnSpc>
              <a:spcAft>
                <a:spcPts val="0"/>
              </a:spcAft>
            </a:pPr>
            <a:endParaRPr lang="en-AU" sz="1400" cap="none" dirty="0"/>
          </a:p>
          <a:p>
            <a:pPr>
              <a:lnSpc>
                <a:spcPct val="114000"/>
              </a:lnSpc>
              <a:spcAft>
                <a:spcPts val="0"/>
              </a:spcAft>
            </a:pPr>
            <a:endParaRPr lang="en-AU" sz="1400" cap="none" dirty="0"/>
          </a:p>
        </p:txBody>
      </p:sp>
      <p:pic>
        <p:nvPicPr>
          <p:cNvPr id="7" name="Picture 6">
            <a:extLst>
              <a:ext uri="{FF2B5EF4-FFF2-40B4-BE49-F238E27FC236}">
                <a16:creationId xmlns:a16="http://schemas.microsoft.com/office/drawing/2014/main" id="{E4304D6D-9631-A7F4-DE9E-7F6B6B64D0A7}"/>
              </a:ext>
            </a:extLst>
          </p:cNvPr>
          <p:cNvPicPr>
            <a:picLocks noChangeAspect="1"/>
          </p:cNvPicPr>
          <p:nvPr/>
        </p:nvPicPr>
        <p:blipFill>
          <a:blip r:embed="rId3"/>
          <a:stretch>
            <a:fillRect/>
          </a:stretch>
        </p:blipFill>
        <p:spPr>
          <a:xfrm>
            <a:off x="9868890" y="1667678"/>
            <a:ext cx="1796330" cy="641547"/>
          </a:xfrm>
          <a:prstGeom prst="rect">
            <a:avLst/>
          </a:prstGeom>
        </p:spPr>
      </p:pic>
      <p:pic>
        <p:nvPicPr>
          <p:cNvPr id="1026" name="Picture 2" descr="Young Adults Gam(bl)ing Online page">
            <a:extLst>
              <a:ext uri="{FF2B5EF4-FFF2-40B4-BE49-F238E27FC236}">
                <a16:creationId xmlns:a16="http://schemas.microsoft.com/office/drawing/2014/main" id="{BB4A4D97-798D-D538-A9CF-E0403E5FCA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7668" y="1594546"/>
            <a:ext cx="4418013" cy="14293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4896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1375" y="653304"/>
            <a:ext cx="8441541" cy="990600"/>
          </a:xfrm>
        </p:spPr>
        <p:txBody>
          <a:bodyPr>
            <a:normAutofit/>
          </a:bodyPr>
          <a:lstStyle/>
          <a:p>
            <a:r>
              <a:rPr lang="en-AU" sz="2800" dirty="0"/>
              <a:t>Conflict of interest (COI) and acknowledgments </a:t>
            </a:r>
          </a:p>
        </p:txBody>
      </p:sp>
      <p:sp>
        <p:nvSpPr>
          <p:cNvPr id="27" name="Content Placeholder 2"/>
          <p:cNvSpPr>
            <a:spLocks noGrp="1"/>
          </p:cNvSpPr>
          <p:nvPr>
            <p:ph idx="1"/>
          </p:nvPr>
        </p:nvSpPr>
        <p:spPr>
          <a:xfrm>
            <a:off x="530723" y="1148604"/>
            <a:ext cx="8211901" cy="3463384"/>
          </a:xfrm>
        </p:spPr>
        <p:txBody>
          <a:bodyPr>
            <a:noAutofit/>
          </a:bodyPr>
          <a:lstStyle/>
          <a:p>
            <a:endParaRPr lang="en-AU" sz="1600" dirty="0">
              <a:solidFill>
                <a:schemeClr val="tx1"/>
              </a:solidFill>
              <a:effectLst/>
              <a:latin typeface="Sanskrit Text" panose="020B0604020202020204" pitchFamily="34" charset="0"/>
              <a:ea typeface="Calibri" panose="020F0502020204030204" pitchFamily="34" charset="0"/>
              <a:cs typeface="Sanskrit Text" panose="020B0604020202020204" pitchFamily="34" charset="0"/>
            </a:endParaRPr>
          </a:p>
          <a:p>
            <a:r>
              <a:rPr lang="en-AU" sz="1600" b="1" dirty="0">
                <a:solidFill>
                  <a:schemeClr val="tx1"/>
                </a:solidFill>
                <a:latin typeface="Sanskrit Text" panose="020B0604020202020204" pitchFamily="34" charset="0"/>
                <a:ea typeface="Calibri" panose="020F0502020204030204" pitchFamily="34" charset="0"/>
                <a:cs typeface="Sanskrit Text" panose="020B0604020202020204" pitchFamily="34" charset="0"/>
              </a:rPr>
              <a:t>Declaration of COI: </a:t>
            </a:r>
            <a:r>
              <a:rPr lang="en-AU" sz="1600" dirty="0">
                <a:solidFill>
                  <a:schemeClr val="tx1"/>
                </a:solidFill>
                <a:effectLst/>
                <a:latin typeface="Sanskrit Text" panose="020B0604020202020204" pitchFamily="34" charset="0"/>
                <a:ea typeface="Calibri" panose="020F0502020204030204" pitchFamily="34" charset="0"/>
                <a:cs typeface="Sanskrit Text" panose="020B0604020202020204" pitchFamily="34" charset="0"/>
              </a:rPr>
              <a:t>I declare that no conflict of interest in relation to this paper. </a:t>
            </a:r>
            <a:br>
              <a:rPr lang="en-AU" sz="1600" dirty="0">
                <a:solidFill>
                  <a:schemeClr val="tx1"/>
                </a:solidFill>
                <a:effectLst/>
                <a:latin typeface="Sanskrit Text" panose="020B0604020202020204" pitchFamily="34" charset="0"/>
                <a:ea typeface="Calibri" panose="020F0502020204030204" pitchFamily="34" charset="0"/>
                <a:cs typeface="Sanskrit Text" panose="020B0604020202020204" pitchFamily="34" charset="0"/>
              </a:rPr>
            </a:br>
            <a:endParaRPr lang="en-AU" sz="1600" dirty="0">
              <a:solidFill>
                <a:schemeClr val="tx1"/>
              </a:solidFill>
              <a:effectLst/>
              <a:latin typeface="Sanskrit Text" panose="020B0604020202020204" pitchFamily="34" charset="0"/>
              <a:ea typeface="Calibri" panose="020F0502020204030204" pitchFamily="34" charset="0"/>
              <a:cs typeface="Sanskrit Text" panose="020B0604020202020204" pitchFamily="34" charset="0"/>
            </a:endParaRPr>
          </a:p>
          <a:p>
            <a:r>
              <a:rPr lang="en-AU" sz="1600" b="1" dirty="0">
                <a:solidFill>
                  <a:schemeClr val="tx1"/>
                </a:solidFill>
                <a:latin typeface="Sanskrit Text" panose="020B0604020202020204" pitchFamily="34" charset="0"/>
                <a:ea typeface="Calibri" panose="020F0502020204030204" pitchFamily="34" charset="0"/>
                <a:cs typeface="Sanskrit Text" panose="020B0604020202020204" pitchFamily="34" charset="0"/>
              </a:rPr>
              <a:t>5-year COI: </a:t>
            </a:r>
            <a:r>
              <a:rPr lang="en-AU" sz="1600" dirty="0">
                <a:solidFill>
                  <a:schemeClr val="tx1"/>
                </a:solidFill>
                <a:latin typeface="Sanskrit Text" panose="020B0604020202020204" pitchFamily="34" charset="0"/>
                <a:ea typeface="Calibri" panose="020F0502020204030204" pitchFamily="34" charset="0"/>
                <a:cs typeface="Sanskrit Text" panose="020B0604020202020204" pitchFamily="34" charset="0"/>
              </a:rPr>
              <a:t>I</a:t>
            </a:r>
            <a:r>
              <a:rPr lang="en-AU" sz="1600" dirty="0">
                <a:solidFill>
                  <a:schemeClr val="tx1"/>
                </a:solidFill>
                <a:effectLst/>
                <a:latin typeface="Sanskrit Text" panose="020B0604020202020204" pitchFamily="34" charset="0"/>
                <a:ea typeface="Calibri" panose="020F0502020204030204" pitchFamily="34" charset="0"/>
                <a:cs typeface="Sanskrit Text" panose="020B0604020202020204" pitchFamily="34" charset="0"/>
              </a:rPr>
              <a:t> have received funding from multiple sources, including philanthropic organisations, and Australian federal and state/</a:t>
            </a:r>
            <a:r>
              <a:rPr lang="en-AU" sz="1600" dirty="0">
                <a:solidFill>
                  <a:schemeClr val="tx1"/>
                </a:solidFill>
                <a:latin typeface="Sanskrit Text" panose="020B0604020202020204" pitchFamily="34" charset="0"/>
                <a:ea typeface="Calibri" panose="020F0502020204030204" pitchFamily="34" charset="0"/>
                <a:cs typeface="Sanskrit Text" panose="020B0604020202020204" pitchFamily="34" charset="0"/>
              </a:rPr>
              <a:t>territory </a:t>
            </a:r>
            <a:r>
              <a:rPr lang="en-AU" sz="1600" dirty="0">
                <a:solidFill>
                  <a:schemeClr val="tx1"/>
                </a:solidFill>
                <a:effectLst/>
                <a:latin typeface="Sanskrit Text" panose="020B0604020202020204" pitchFamily="34" charset="0"/>
                <a:ea typeface="Calibri" panose="020F0502020204030204" pitchFamily="34" charset="0"/>
                <a:cs typeface="Sanskrit Text" panose="020B0604020202020204" pitchFamily="34" charset="0"/>
              </a:rPr>
              <a:t>government departments including the Victorian Responsible Gambling Foundation and the ACT Gambling and Racing Commission (through hypothecated taxes from gambling revenue).</a:t>
            </a:r>
          </a:p>
          <a:p>
            <a:endParaRPr lang="en-AU" sz="1600" dirty="0">
              <a:solidFill>
                <a:schemeClr val="tx1"/>
              </a:solidFill>
              <a:latin typeface="Sanskrit Text" panose="020B0604020202020204" pitchFamily="34" charset="0"/>
              <a:ea typeface="Calibri" panose="020F0502020204030204" pitchFamily="34" charset="0"/>
              <a:cs typeface="Sanskrit Text" panose="020B0604020202020204" pitchFamily="34" charset="0"/>
            </a:endParaRPr>
          </a:p>
          <a:p>
            <a:r>
              <a:rPr lang="en-AU" sz="1600" b="1" dirty="0">
                <a:solidFill>
                  <a:schemeClr val="tx1"/>
                </a:solidFill>
                <a:effectLst/>
                <a:latin typeface="Sanskrit Text" panose="020B0604020202020204" pitchFamily="34" charset="0"/>
                <a:ea typeface="Calibri" panose="020F0502020204030204" pitchFamily="34" charset="0"/>
                <a:cs typeface="Sanskrit Text" panose="020B0604020202020204" pitchFamily="34" charset="0"/>
              </a:rPr>
              <a:t>Acknowledgments: </a:t>
            </a:r>
            <a:r>
              <a:rPr lang="en-AU" sz="1600" dirty="0">
                <a:solidFill>
                  <a:schemeClr val="tx1"/>
                </a:solidFill>
                <a:effectLst/>
                <a:latin typeface="Sanskrit Text" panose="020B0604020202020204" pitchFamily="34" charset="0"/>
                <a:ea typeface="Calibri" panose="020F0502020204030204" pitchFamily="34" charset="0"/>
                <a:cs typeface="Sanskrit Text" panose="020B0604020202020204" pitchFamily="34" charset="0"/>
              </a:rPr>
              <a:t>Co-authors Dr Jeff Kim, Dr Markus Hahn, &amp; Social Research Centre</a:t>
            </a:r>
          </a:p>
          <a:p>
            <a:endParaRPr lang="en-AU" sz="1600" dirty="0">
              <a:solidFill>
                <a:schemeClr val="tx1"/>
              </a:solidFill>
              <a:latin typeface="Sanskrit Text" panose="020B0604020202020204" pitchFamily="34" charset="0"/>
              <a:cs typeface="Sanskrit Text" panose="020B0604020202020204" pitchFamily="34" charset="0"/>
            </a:endParaRPr>
          </a:p>
        </p:txBody>
      </p:sp>
    </p:spTree>
    <p:extLst>
      <p:ext uri="{BB962C8B-B14F-4D97-AF65-F5344CB8AC3E}">
        <p14:creationId xmlns:p14="http://schemas.microsoft.com/office/powerpoint/2010/main" val="31375019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1376" y="390478"/>
            <a:ext cx="6447501" cy="990600"/>
          </a:xfrm>
        </p:spPr>
        <p:txBody>
          <a:bodyPr>
            <a:normAutofit/>
          </a:bodyPr>
          <a:lstStyle/>
          <a:p>
            <a:r>
              <a:rPr lang="en-AU" sz="2800" dirty="0"/>
              <a:t>Gambling and COVID19</a:t>
            </a:r>
          </a:p>
        </p:txBody>
      </p:sp>
      <p:sp>
        <p:nvSpPr>
          <p:cNvPr id="27" name="Content Placeholder 2"/>
          <p:cNvSpPr>
            <a:spLocks noGrp="1"/>
          </p:cNvSpPr>
          <p:nvPr>
            <p:ph idx="1"/>
          </p:nvPr>
        </p:nvSpPr>
        <p:spPr>
          <a:xfrm>
            <a:off x="401376" y="885778"/>
            <a:ext cx="8211901" cy="3463384"/>
          </a:xfrm>
        </p:spPr>
        <p:txBody>
          <a:bodyPr>
            <a:noAutofit/>
          </a:bodyPr>
          <a:lstStyle/>
          <a:p>
            <a:r>
              <a:rPr lang="en-AU" sz="2000" kern="100" dirty="0">
                <a:solidFill>
                  <a:schemeClr val="tx1"/>
                </a:solidFill>
                <a:latin typeface="Public Sans" pitchFamily="2" charset="77"/>
                <a:ea typeface="Calibri" panose="020F0502020204030204" pitchFamily="34" charset="0"/>
                <a:cs typeface="Times New Roman" panose="02020603050405020304" pitchFamily="18" charset="0"/>
              </a:rPr>
              <a:t>Reduction in gambling frequency and expenditure during COVID-19</a:t>
            </a:r>
          </a:p>
          <a:p>
            <a:endParaRPr lang="en-AU" sz="2000" kern="100" dirty="0">
              <a:solidFill>
                <a:schemeClr val="tx1"/>
              </a:solidFill>
              <a:latin typeface="Public Sans" pitchFamily="2" charset="77"/>
              <a:ea typeface="Calibri" panose="020F0502020204030204" pitchFamily="34" charset="0"/>
              <a:cs typeface="Times New Roman" panose="02020603050405020304" pitchFamily="18" charset="0"/>
            </a:endParaRPr>
          </a:p>
          <a:p>
            <a:r>
              <a:rPr lang="en-AU" sz="2000" kern="100" dirty="0">
                <a:solidFill>
                  <a:schemeClr val="tx1"/>
                </a:solidFill>
                <a:latin typeface="Public Sans" pitchFamily="2" charset="77"/>
                <a:ea typeface="Calibri" panose="020F0502020204030204" pitchFamily="34" charset="0"/>
                <a:cs typeface="Times New Roman" panose="02020603050405020304" pitchFamily="18" charset="0"/>
              </a:rPr>
              <a:t>Early evidence (2020) shows </a:t>
            </a:r>
            <a:r>
              <a:rPr lang="en-AU" sz="2000" kern="100" dirty="0">
                <a:solidFill>
                  <a:schemeClr val="tx1"/>
                </a:solidFill>
                <a:effectLst/>
                <a:latin typeface="Public Sans" pitchFamily="2" charset="77"/>
                <a:ea typeface="Calibri" panose="020F0502020204030204" pitchFamily="34" charset="0"/>
                <a:cs typeface="Times New Roman" panose="02020603050405020304" pitchFamily="18" charset="0"/>
              </a:rPr>
              <a:t>predictors of gambling increase</a:t>
            </a:r>
          </a:p>
          <a:p>
            <a:pPr marL="285750" indent="-285750">
              <a:buFont typeface="Arial" panose="020B0604020202020204" pitchFamily="34" charset="0"/>
              <a:buChar char="•"/>
            </a:pPr>
            <a:r>
              <a:rPr lang="en-AU" sz="2000" kern="100" dirty="0">
                <a:latin typeface="Public Sans" pitchFamily="2" charset="77"/>
                <a:ea typeface="Calibri" panose="020F0502020204030204" pitchFamily="34" charset="0"/>
                <a:cs typeface="Times New Roman" panose="02020603050405020304" pitchFamily="18" charset="0"/>
              </a:rPr>
              <a:t>M</a:t>
            </a:r>
            <a:r>
              <a:rPr lang="en-AU" sz="2000" kern="100" dirty="0">
                <a:effectLst/>
                <a:latin typeface="Public Sans" pitchFamily="2" charset="77"/>
                <a:ea typeface="Calibri" panose="020F0502020204030204" pitchFamily="34" charset="0"/>
                <a:cs typeface="Times New Roman" panose="02020603050405020304" pitchFamily="18" charset="0"/>
              </a:rPr>
              <a:t>ale gender, </a:t>
            </a:r>
          </a:p>
          <a:p>
            <a:pPr marL="285750" indent="-285750">
              <a:buFont typeface="Arial" panose="020B0604020202020204" pitchFamily="34" charset="0"/>
              <a:buChar char="•"/>
            </a:pPr>
            <a:r>
              <a:rPr lang="en-AU" sz="2000" kern="100" dirty="0">
                <a:latin typeface="Public Sans" pitchFamily="2" charset="77"/>
                <a:ea typeface="Calibri" panose="020F0502020204030204" pitchFamily="34" charset="0"/>
                <a:cs typeface="Times New Roman" panose="02020603050405020304" pitchFamily="18" charset="0"/>
              </a:rPr>
              <a:t>Y</a:t>
            </a:r>
            <a:r>
              <a:rPr lang="en-AU" sz="2000" kern="100" dirty="0">
                <a:effectLst/>
                <a:latin typeface="Public Sans" pitchFamily="2" charset="77"/>
                <a:ea typeface="Calibri" panose="020F0502020204030204" pitchFamily="34" charset="0"/>
                <a:cs typeface="Times New Roman" panose="02020603050405020304" pitchFamily="18" charset="0"/>
              </a:rPr>
              <a:t>ounger age, </a:t>
            </a:r>
          </a:p>
          <a:p>
            <a:pPr marL="285750" indent="-285750">
              <a:buFont typeface="Arial" panose="020B0604020202020204" pitchFamily="34" charset="0"/>
              <a:buChar char="•"/>
            </a:pPr>
            <a:r>
              <a:rPr lang="en-AU" sz="2000" kern="100" dirty="0">
                <a:latin typeface="Public Sans" pitchFamily="2" charset="77"/>
                <a:ea typeface="Calibri" panose="020F0502020204030204" pitchFamily="34" charset="0"/>
                <a:cs typeface="Times New Roman" panose="02020603050405020304" pitchFamily="18" charset="0"/>
              </a:rPr>
              <a:t>H</a:t>
            </a:r>
            <a:r>
              <a:rPr lang="en-AU" sz="2000" kern="100" dirty="0">
                <a:effectLst/>
                <a:latin typeface="Public Sans" pitchFamily="2" charset="77"/>
                <a:ea typeface="Calibri" panose="020F0502020204030204" pitchFamily="34" charset="0"/>
                <a:cs typeface="Times New Roman" panose="02020603050405020304" pitchFamily="18" charset="0"/>
              </a:rPr>
              <a:t>igher problem gambling severity, </a:t>
            </a:r>
          </a:p>
          <a:p>
            <a:pPr marL="285750" indent="-285750">
              <a:buFont typeface="Arial" panose="020B0604020202020204" pitchFamily="34" charset="0"/>
              <a:buChar char="•"/>
            </a:pPr>
            <a:r>
              <a:rPr lang="en-AU" sz="2000" kern="100" dirty="0">
                <a:latin typeface="Public Sans" pitchFamily="2" charset="77"/>
                <a:ea typeface="Calibri" panose="020F0502020204030204" pitchFamily="34" charset="0"/>
                <a:cs typeface="Times New Roman" panose="02020603050405020304" pitchFamily="18" charset="0"/>
              </a:rPr>
              <a:t>P</a:t>
            </a:r>
            <a:r>
              <a:rPr lang="en-AU" sz="2000" kern="100" dirty="0">
                <a:effectLst/>
                <a:latin typeface="Public Sans" pitchFamily="2" charset="77"/>
                <a:ea typeface="Calibri" panose="020F0502020204030204" pitchFamily="34" charset="0"/>
                <a:cs typeface="Times New Roman" panose="02020603050405020304" pitchFamily="18" charset="0"/>
              </a:rPr>
              <a:t>oor mental health history</a:t>
            </a:r>
          </a:p>
          <a:p>
            <a:pPr marL="285750" indent="-285750">
              <a:buFont typeface="Arial" panose="020B0604020202020204" pitchFamily="34" charset="0"/>
              <a:buChar char="•"/>
            </a:pPr>
            <a:endParaRPr lang="en-AU" sz="2000" kern="100" dirty="0">
              <a:latin typeface="Public Sans" pitchFamily="2" charset="77"/>
              <a:ea typeface="Calibri" panose="020F0502020204030204" pitchFamily="34" charset="0"/>
              <a:cs typeface="Times New Roman" panose="02020603050405020304" pitchFamily="18" charset="0"/>
            </a:endParaRPr>
          </a:p>
          <a:p>
            <a:r>
              <a:rPr lang="en-AU" sz="2000" kern="100" dirty="0">
                <a:solidFill>
                  <a:schemeClr val="tx1"/>
                </a:solidFill>
                <a:latin typeface="Public Sans" pitchFamily="2" charset="77"/>
                <a:ea typeface="Calibri" panose="020F0502020204030204" pitchFamily="34" charset="0"/>
                <a:cs typeface="Times New Roman" panose="02020603050405020304" pitchFamily="18" charset="0"/>
              </a:rPr>
              <a:t>Problem gambling severity and younger age remain significant predictors of gambling during later lockdowns (2021 data)</a:t>
            </a:r>
            <a:endParaRPr lang="en-AU" sz="2000" dirty="0">
              <a:latin typeface="Public Sans" pitchFamily="2" charset="77"/>
            </a:endParaRPr>
          </a:p>
        </p:txBody>
      </p:sp>
    </p:spTree>
    <p:extLst>
      <p:ext uri="{BB962C8B-B14F-4D97-AF65-F5344CB8AC3E}">
        <p14:creationId xmlns:p14="http://schemas.microsoft.com/office/powerpoint/2010/main" val="5739750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1376" y="390478"/>
            <a:ext cx="6447501" cy="990600"/>
          </a:xfrm>
        </p:spPr>
        <p:txBody>
          <a:bodyPr>
            <a:normAutofit/>
          </a:bodyPr>
          <a:lstStyle/>
          <a:p>
            <a:r>
              <a:rPr lang="en-AU" sz="2800" dirty="0">
                <a:solidFill>
                  <a:schemeClr val="tx1"/>
                </a:solidFill>
              </a:rPr>
              <a:t>Australian context for COVID19</a:t>
            </a:r>
          </a:p>
        </p:txBody>
      </p:sp>
      <p:sp>
        <p:nvSpPr>
          <p:cNvPr id="27" name="Content Placeholder 2"/>
          <p:cNvSpPr>
            <a:spLocks noGrp="1"/>
          </p:cNvSpPr>
          <p:nvPr>
            <p:ph idx="1"/>
          </p:nvPr>
        </p:nvSpPr>
        <p:spPr>
          <a:xfrm>
            <a:off x="315379" y="1038642"/>
            <a:ext cx="5867402" cy="3622568"/>
          </a:xfrm>
        </p:spPr>
        <p:txBody>
          <a:bodyPr>
            <a:noAutofit/>
          </a:bodyPr>
          <a:lstStyle/>
          <a:p>
            <a:r>
              <a:rPr lang="en-AU" sz="2000" b="1" dirty="0">
                <a:effectLst/>
                <a:latin typeface="Public Sans" pitchFamily="2" charset="77"/>
                <a:ea typeface="Calibri" panose="020F0502020204030204" pitchFamily="34" charset="0"/>
                <a:cs typeface="Arial" panose="020B0604020202020204" pitchFamily="34" charset="0"/>
              </a:rPr>
              <a:t>2020-2022</a:t>
            </a:r>
            <a:r>
              <a:rPr lang="en-AU" sz="2000" dirty="0">
                <a:effectLst/>
                <a:latin typeface="Public Sans" pitchFamily="2" charset="77"/>
                <a:ea typeface="Calibri" panose="020F0502020204030204" pitchFamily="34" charset="0"/>
                <a:cs typeface="Arial" panose="020B0604020202020204" pitchFamily="34" charset="0"/>
              </a:rPr>
              <a:t>: particularly strict social restriction measures</a:t>
            </a:r>
            <a:r>
              <a:rPr lang="en-AU" sz="2000" dirty="0">
                <a:effectLst/>
                <a:latin typeface="Public Sans" pitchFamily="2" charset="77"/>
              </a:rPr>
              <a:t> </a:t>
            </a:r>
          </a:p>
          <a:p>
            <a:pPr marL="577850" indent="-177800">
              <a:buFont typeface="Arial" panose="020B0604020202020204" pitchFamily="34" charset="0"/>
              <a:buChar char="•"/>
            </a:pPr>
            <a:r>
              <a:rPr lang="en-AU" sz="1800" kern="100" dirty="0">
                <a:solidFill>
                  <a:srgbClr val="2E2E2E"/>
                </a:solidFill>
                <a:latin typeface="Public Sans" pitchFamily="2" charset="77"/>
                <a:ea typeface="Calibri" panose="020F0502020204030204" pitchFamily="34" charset="0"/>
                <a:cs typeface="Times New Roman" panose="02020603050405020304" pitchFamily="18" charset="0"/>
              </a:rPr>
              <a:t>venue closures, </a:t>
            </a:r>
          </a:p>
          <a:p>
            <a:pPr marL="577850" indent="-177800">
              <a:buFont typeface="Arial" panose="020B0604020202020204" pitchFamily="34" charset="0"/>
              <a:buChar char="•"/>
            </a:pPr>
            <a:r>
              <a:rPr lang="en-AU" sz="1800" kern="100" dirty="0">
                <a:solidFill>
                  <a:srgbClr val="2E2E2E"/>
                </a:solidFill>
                <a:latin typeface="Public Sans" pitchFamily="2" charset="77"/>
                <a:ea typeface="Calibri" panose="020F0502020204030204" pitchFamily="34" charset="0"/>
                <a:cs typeface="Times New Roman" panose="02020603050405020304" pitchFamily="18" charset="0"/>
              </a:rPr>
              <a:t>cancellation in sports</a:t>
            </a:r>
          </a:p>
          <a:p>
            <a:pPr marL="577850" indent="-177800">
              <a:buFont typeface="Arial" panose="020B0604020202020204" pitchFamily="34" charset="0"/>
              <a:buChar char="•"/>
            </a:pPr>
            <a:r>
              <a:rPr lang="en-AU" sz="1800" kern="100" dirty="0">
                <a:solidFill>
                  <a:srgbClr val="2E2E2E"/>
                </a:solidFill>
                <a:latin typeface="Public Sans" pitchFamily="2" charset="77"/>
                <a:ea typeface="Calibri" panose="020F0502020204030204" pitchFamily="34" charset="0"/>
                <a:cs typeface="Times New Roman" panose="02020603050405020304" pitchFamily="18" charset="0"/>
              </a:rPr>
              <a:t>reduction in racing events</a:t>
            </a:r>
          </a:p>
          <a:p>
            <a:r>
              <a:rPr lang="en-AU" sz="2000" kern="100" dirty="0">
                <a:latin typeface="Public Sans" pitchFamily="2" charset="77"/>
                <a:ea typeface="Calibri" panose="020F0502020204030204" pitchFamily="34" charset="0"/>
                <a:cs typeface="Times New Roman" panose="02020603050405020304" pitchFamily="18" charset="0"/>
              </a:rPr>
              <a:t>Limited evidence shows increase in online gambling</a:t>
            </a:r>
            <a:endParaRPr lang="en-AU" sz="2000" kern="100" dirty="0">
              <a:effectLst/>
              <a:latin typeface="Public Sans" pitchFamily="2" charset="77"/>
              <a:ea typeface="Calibri" panose="020F0502020204030204" pitchFamily="34" charset="0"/>
              <a:cs typeface="Times New Roman" panose="02020603050405020304" pitchFamily="18" charset="0"/>
            </a:endParaRPr>
          </a:p>
          <a:p>
            <a:r>
              <a:rPr lang="en-AU" sz="2000" kern="100" dirty="0">
                <a:latin typeface="Public Sans" pitchFamily="2" charset="77"/>
                <a:ea typeface="Calibri" panose="020F0502020204030204" pitchFamily="34" charset="0"/>
                <a:cs typeface="Times New Roman" panose="02020603050405020304" pitchFamily="18" charset="0"/>
              </a:rPr>
              <a:t>D</a:t>
            </a:r>
            <a:r>
              <a:rPr lang="en-AU" sz="2000" kern="100" dirty="0">
                <a:effectLst/>
                <a:latin typeface="Public Sans" pitchFamily="2" charset="77"/>
                <a:ea typeface="Calibri" panose="020F0502020204030204" pitchFamily="34" charset="0"/>
                <a:cs typeface="Times New Roman" panose="02020603050405020304" pitchFamily="18" charset="0"/>
              </a:rPr>
              <a:t>ata beyond 2020-2021 is needed to ascertain the longer-term impacts of the pandemic on gambling</a:t>
            </a:r>
          </a:p>
          <a:p>
            <a:endParaRPr lang="en-AU" sz="2000" kern="100" dirty="0">
              <a:solidFill>
                <a:srgbClr val="2E2E2E"/>
              </a:solidFill>
              <a:latin typeface="Public Sans" pitchFamily="2" charset="77"/>
              <a:ea typeface="Calibri" panose="020F0502020204030204" pitchFamily="34" charset="0"/>
              <a:cs typeface="Times New Roman" panose="02020603050405020304" pitchFamily="18" charset="0"/>
            </a:endParaRPr>
          </a:p>
          <a:p>
            <a:endParaRPr lang="en-AU" sz="2000" kern="100" dirty="0">
              <a:solidFill>
                <a:srgbClr val="2E2E2E"/>
              </a:solidFill>
              <a:effectLst/>
              <a:latin typeface="Public Sans" pitchFamily="2" charset="77"/>
              <a:ea typeface="Calibri" panose="020F0502020204030204" pitchFamily="34" charset="0"/>
              <a:cs typeface="Times New Roman" panose="02020603050405020304" pitchFamily="18" charset="0"/>
            </a:endParaRPr>
          </a:p>
          <a:p>
            <a:endParaRPr lang="en-AU" sz="2000" kern="100" dirty="0">
              <a:solidFill>
                <a:srgbClr val="2E2E2E"/>
              </a:solidFill>
              <a:effectLst/>
              <a:latin typeface="Public Sans" pitchFamily="2" charset="77"/>
              <a:ea typeface="Calibri" panose="020F0502020204030204" pitchFamily="34" charset="0"/>
              <a:cs typeface="Times New Roman" panose="02020603050405020304" pitchFamily="18" charset="0"/>
            </a:endParaRPr>
          </a:p>
          <a:p>
            <a:pPr>
              <a:lnSpc>
                <a:spcPct val="90000"/>
              </a:lnSpc>
            </a:pPr>
            <a:endParaRPr lang="en-AU" sz="2000" dirty="0">
              <a:latin typeface="Public Sans" pitchFamily="2" charset="77"/>
            </a:endParaRPr>
          </a:p>
        </p:txBody>
      </p:sp>
      <p:pic>
        <p:nvPicPr>
          <p:cNvPr id="3" name="Picture 2" descr="18 per cent of Aboriginal children in WA have no 'official' identity | SBS  Life">
            <a:extLst>
              <a:ext uri="{FF2B5EF4-FFF2-40B4-BE49-F238E27FC236}">
                <a16:creationId xmlns:a16="http://schemas.microsoft.com/office/drawing/2014/main" id="{FD69C75C-3FB8-C9E5-DC88-61380FB328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2781" y="1628481"/>
            <a:ext cx="2819326" cy="1886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9895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1737" y="591200"/>
            <a:ext cx="6447501" cy="990600"/>
          </a:xfrm>
        </p:spPr>
        <p:txBody>
          <a:bodyPr>
            <a:normAutofit/>
          </a:bodyPr>
          <a:lstStyle/>
          <a:p>
            <a:r>
              <a:rPr lang="en-AU" sz="2800" dirty="0"/>
              <a:t>Research questions</a:t>
            </a:r>
          </a:p>
        </p:txBody>
      </p:sp>
      <p:sp>
        <p:nvSpPr>
          <p:cNvPr id="27" name="Content Placeholder 2"/>
          <p:cNvSpPr>
            <a:spLocks noGrp="1"/>
          </p:cNvSpPr>
          <p:nvPr>
            <p:ph idx="1"/>
          </p:nvPr>
        </p:nvSpPr>
        <p:spPr>
          <a:xfrm>
            <a:off x="401376" y="992775"/>
            <a:ext cx="8341248" cy="3463384"/>
          </a:xfrm>
        </p:spPr>
        <p:txBody>
          <a:bodyPr>
            <a:noAutofit/>
          </a:bodyPr>
          <a:lstStyle/>
          <a:p>
            <a:pPr lvl="0"/>
            <a:endParaRPr lang="en-AU" sz="1800" kern="100" dirty="0">
              <a:solidFill>
                <a:srgbClr val="212121"/>
              </a:solidFill>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15000"/>
              </a:lnSpc>
              <a:spcAft>
                <a:spcPts val="600"/>
              </a:spcAft>
              <a:buFont typeface="+mj-lt"/>
              <a:buAutoNum type="arabicPeriod"/>
            </a:pPr>
            <a:r>
              <a:rPr lang="en-AU"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What proportion of Australians gambled across gambling risk categories 2019, 2020, 2021, and 2023, overall and by activity (</a:t>
            </a:r>
            <a:r>
              <a:rPr lang="en-AU" sz="1800" dirty="0">
                <a:solidFill>
                  <a:srgbClr val="000000"/>
                </a:solidFill>
                <a:effectLst/>
                <a:latin typeface="Arial" panose="020B0604020202020204" pitchFamily="34" charset="0"/>
                <a:ea typeface="Cambria" panose="02040503050406030204" pitchFamily="18" charset="0"/>
                <a:cs typeface="Arial" panose="020B0604020202020204" pitchFamily="34" charset="0"/>
              </a:rPr>
              <a:t>EGM play, race betting, lottery games, sports betting)</a:t>
            </a:r>
          </a:p>
          <a:p>
            <a:pPr marL="342900" lvl="0" indent="-342900" algn="just">
              <a:lnSpc>
                <a:spcPct val="115000"/>
              </a:lnSpc>
              <a:spcAft>
                <a:spcPts val="600"/>
              </a:spcAft>
              <a:buFont typeface="+mj-lt"/>
              <a:buAutoNum type="arabicPeriod"/>
            </a:pPr>
            <a:r>
              <a:rPr lang="en-AU" sz="1800" dirty="0">
                <a:solidFill>
                  <a:srgbClr val="000000"/>
                </a:solidFill>
                <a:effectLst/>
                <a:latin typeface="Arial" panose="020B0604020202020204" pitchFamily="34" charset="0"/>
                <a:ea typeface="Cambria" panose="02040503050406030204" pitchFamily="18" charset="0"/>
                <a:cs typeface="Arial" panose="020B0604020202020204" pitchFamily="34" charset="0"/>
              </a:rPr>
              <a:t>What proportion of at-risk gamblers in Australia participated in EGM play, race betting, lottery games, sports betting in 2019, 2020, 2021 and 2023 </a:t>
            </a:r>
          </a:p>
          <a:p>
            <a:pPr marL="342900" lvl="0" indent="-342900" algn="just">
              <a:lnSpc>
                <a:spcPct val="115000"/>
              </a:lnSpc>
              <a:spcAft>
                <a:spcPts val="600"/>
              </a:spcAft>
              <a:buFont typeface="+mj-lt"/>
              <a:buAutoNum type="arabicPeriod"/>
            </a:pPr>
            <a:r>
              <a:rPr lang="en-AU" sz="1800" dirty="0">
                <a:solidFill>
                  <a:srgbClr val="000000"/>
                </a:solidFill>
                <a:latin typeface="Arial" panose="020B0604020202020204" pitchFamily="34" charset="0"/>
                <a:ea typeface="Cambria" panose="02040503050406030204" pitchFamily="18" charset="0"/>
                <a:cs typeface="Arial" panose="020B0604020202020204" pitchFamily="34" charset="0"/>
              </a:rPr>
              <a:t>What factors were related to low-risk gambling transitions between 2021 and 2023?</a:t>
            </a:r>
            <a:endParaRPr lang="en-AU" sz="18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p>
            <a:pPr>
              <a:lnSpc>
                <a:spcPct val="90000"/>
              </a:lnSpc>
            </a:pPr>
            <a:endParaRPr lang="en-AU"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431753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1376" y="390478"/>
            <a:ext cx="6447501" cy="990600"/>
          </a:xfrm>
        </p:spPr>
        <p:txBody>
          <a:bodyPr>
            <a:normAutofit/>
          </a:bodyPr>
          <a:lstStyle/>
          <a:p>
            <a:r>
              <a:rPr lang="en-AU" sz="2800" dirty="0" err="1"/>
              <a:t>ANUPoll</a:t>
            </a:r>
            <a:r>
              <a:rPr lang="en-AU" sz="2800" dirty="0"/>
              <a:t> data</a:t>
            </a:r>
          </a:p>
        </p:txBody>
      </p:sp>
      <p:sp>
        <p:nvSpPr>
          <p:cNvPr id="27" name="Content Placeholder 2"/>
          <p:cNvSpPr>
            <a:spLocks noGrp="1"/>
          </p:cNvSpPr>
          <p:nvPr>
            <p:ph idx="1"/>
          </p:nvPr>
        </p:nvSpPr>
        <p:spPr>
          <a:xfrm>
            <a:off x="401375" y="885778"/>
            <a:ext cx="8341248" cy="3463384"/>
          </a:xfrm>
        </p:spPr>
        <p:txBody>
          <a:bodyPr>
            <a:noAutofit/>
          </a:bodyPr>
          <a:lstStyle/>
          <a:p>
            <a:pPr marL="285750" indent="-285750" algn="just">
              <a:spcAft>
                <a:spcPts val="600"/>
              </a:spcAft>
              <a:buFont typeface="Arial" panose="020B0604020202020204" pitchFamily="34" charset="0"/>
              <a:buChar char="•"/>
            </a:pPr>
            <a:r>
              <a:rPr lang="en-AU" sz="1800" kern="0" dirty="0">
                <a:solidFill>
                  <a:srgbClr val="212121"/>
                </a:solidFill>
                <a:effectLst/>
                <a:latin typeface="Arial" panose="020B0604020202020204" pitchFamily="34" charset="0"/>
                <a:ea typeface="Times New Roman" panose="02020603050405020304" pitchFamily="18" charset="0"/>
                <a:cs typeface="Arial" panose="020B0604020202020204" pitchFamily="34" charset="0"/>
              </a:rPr>
              <a:t>GAMBLING QUESTIONS: April 2019 (n = 2,054), November 2020 (n = 3,029), October 2021 (n = 3,474), and January 2023 (n = 3,370). </a:t>
            </a:r>
          </a:p>
          <a:p>
            <a:pPr marL="285750" indent="-285750" algn="just">
              <a:spcAft>
                <a:spcPts val="600"/>
              </a:spcAft>
              <a:buFont typeface="Arial" panose="020B0604020202020204" pitchFamily="34" charset="0"/>
              <a:buChar char="•"/>
            </a:pPr>
            <a:r>
              <a:rPr lang="en-AU" sz="1800" kern="0" dirty="0">
                <a:solidFill>
                  <a:srgbClr val="212121"/>
                </a:solidFill>
                <a:latin typeface="Arial" panose="020B0604020202020204" pitchFamily="34" charset="0"/>
                <a:ea typeface="Times New Roman" panose="02020603050405020304" pitchFamily="18" charset="0"/>
                <a:cs typeface="Arial" panose="020B0604020202020204" pitchFamily="34" charset="0"/>
              </a:rPr>
              <a:t>n=2950 longitudinal data at least 2 timepoints. </a:t>
            </a:r>
            <a:endParaRPr lang="en-AU" sz="1800" kern="0" dirty="0">
              <a:solidFill>
                <a:srgbClr val="212121"/>
              </a:solidFill>
              <a:effectLst/>
              <a:latin typeface="Arial" panose="020B0604020202020204" pitchFamily="34" charset="0"/>
              <a:ea typeface="Times New Roman" panose="02020603050405020304" pitchFamily="18" charset="0"/>
              <a:cs typeface="Arial" panose="020B0604020202020204" pitchFamily="34" charset="0"/>
            </a:endParaRPr>
          </a:p>
          <a:p>
            <a:pPr>
              <a:lnSpc>
                <a:spcPct val="90000"/>
              </a:lnSpc>
            </a:pPr>
            <a:endParaRPr lang="en-AU" sz="2000" dirty="0">
              <a:latin typeface="Arial" panose="020B0604020202020204" pitchFamily="34" charset="0"/>
              <a:cs typeface="Arial" panose="020B0604020202020204" pitchFamily="34" charset="0"/>
            </a:endParaRPr>
          </a:p>
        </p:txBody>
      </p:sp>
      <p:graphicFrame>
        <p:nvGraphicFramePr>
          <p:cNvPr id="3" name="Table 2">
            <a:extLst>
              <a:ext uri="{FF2B5EF4-FFF2-40B4-BE49-F238E27FC236}">
                <a16:creationId xmlns:a16="http://schemas.microsoft.com/office/drawing/2014/main" id="{9C5BC882-B164-4D72-0FD8-8D88CD58C847}"/>
              </a:ext>
            </a:extLst>
          </p:cNvPr>
          <p:cNvGraphicFramePr>
            <a:graphicFrameLocks noGrp="1"/>
          </p:cNvGraphicFramePr>
          <p:nvPr>
            <p:extLst>
              <p:ext uri="{D42A27DB-BD31-4B8C-83A1-F6EECF244321}">
                <p14:modId xmlns:p14="http://schemas.microsoft.com/office/powerpoint/2010/main" val="2435493128"/>
              </p:ext>
            </p:extLst>
          </p:nvPr>
        </p:nvGraphicFramePr>
        <p:xfrm>
          <a:off x="675560" y="2090074"/>
          <a:ext cx="7792879" cy="2509709"/>
        </p:xfrm>
        <a:graphic>
          <a:graphicData uri="http://schemas.openxmlformats.org/drawingml/2006/table">
            <a:tbl>
              <a:tblPr firstRow="1" firstCol="1" bandRow="1">
                <a:tableStyleId>{91EBBBCC-DAD2-459C-BE2E-F6DE35CF9A28}</a:tableStyleId>
              </a:tblPr>
              <a:tblGrid>
                <a:gridCol w="2604140">
                  <a:extLst>
                    <a:ext uri="{9D8B030D-6E8A-4147-A177-3AD203B41FA5}">
                      <a16:colId xmlns:a16="http://schemas.microsoft.com/office/drawing/2014/main" val="3471413450"/>
                    </a:ext>
                  </a:extLst>
                </a:gridCol>
                <a:gridCol w="2604140">
                  <a:extLst>
                    <a:ext uri="{9D8B030D-6E8A-4147-A177-3AD203B41FA5}">
                      <a16:colId xmlns:a16="http://schemas.microsoft.com/office/drawing/2014/main" val="1050082138"/>
                    </a:ext>
                  </a:extLst>
                </a:gridCol>
                <a:gridCol w="655202">
                  <a:extLst>
                    <a:ext uri="{9D8B030D-6E8A-4147-A177-3AD203B41FA5}">
                      <a16:colId xmlns:a16="http://schemas.microsoft.com/office/drawing/2014/main" val="263711572"/>
                    </a:ext>
                  </a:extLst>
                </a:gridCol>
                <a:gridCol w="655202">
                  <a:extLst>
                    <a:ext uri="{9D8B030D-6E8A-4147-A177-3AD203B41FA5}">
                      <a16:colId xmlns:a16="http://schemas.microsoft.com/office/drawing/2014/main" val="3582532104"/>
                    </a:ext>
                  </a:extLst>
                </a:gridCol>
                <a:gridCol w="655202">
                  <a:extLst>
                    <a:ext uri="{9D8B030D-6E8A-4147-A177-3AD203B41FA5}">
                      <a16:colId xmlns:a16="http://schemas.microsoft.com/office/drawing/2014/main" val="3901439195"/>
                    </a:ext>
                  </a:extLst>
                </a:gridCol>
                <a:gridCol w="618993">
                  <a:extLst>
                    <a:ext uri="{9D8B030D-6E8A-4147-A177-3AD203B41FA5}">
                      <a16:colId xmlns:a16="http://schemas.microsoft.com/office/drawing/2014/main" val="1567691576"/>
                    </a:ext>
                  </a:extLst>
                </a:gridCol>
              </a:tblGrid>
              <a:tr h="391357">
                <a:tc>
                  <a:txBody>
                    <a:bodyPr/>
                    <a:lstStyle/>
                    <a:p>
                      <a:pPr algn="just">
                        <a:lnSpc>
                          <a:spcPct val="115000"/>
                        </a:lnSpc>
                        <a:spcAft>
                          <a:spcPts val="1000"/>
                        </a:spcAft>
                      </a:pP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tc>
                  <a:txBody>
                    <a:bodyPr/>
                    <a:lstStyle/>
                    <a:p>
                      <a:pPr algn="just">
                        <a:lnSpc>
                          <a:spcPct val="115000"/>
                        </a:lnSpc>
                        <a:spcAft>
                          <a:spcPts val="1000"/>
                        </a:spcAft>
                      </a:pP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tc>
                  <a:txBody>
                    <a:bodyPr/>
                    <a:lstStyle/>
                    <a:p>
                      <a:pPr algn="ctr">
                        <a:lnSpc>
                          <a:spcPct val="115000"/>
                        </a:lnSpc>
                        <a:spcAft>
                          <a:spcPts val="1000"/>
                        </a:spcAft>
                      </a:pPr>
                      <a:r>
                        <a:rPr lang="en-AU" sz="1400" dirty="0">
                          <a:effectLst/>
                          <a:latin typeface="Arial" panose="020B0604020202020204" pitchFamily="34" charset="0"/>
                          <a:cs typeface="Arial" panose="020B0604020202020204" pitchFamily="34" charset="0"/>
                        </a:rPr>
                        <a:t>2019</a:t>
                      </a: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tc>
                  <a:txBody>
                    <a:bodyPr/>
                    <a:lstStyle/>
                    <a:p>
                      <a:pPr algn="ctr">
                        <a:lnSpc>
                          <a:spcPct val="115000"/>
                        </a:lnSpc>
                        <a:spcAft>
                          <a:spcPts val="1000"/>
                        </a:spcAft>
                      </a:pPr>
                      <a:r>
                        <a:rPr lang="en-AU" sz="1400" dirty="0">
                          <a:effectLst/>
                          <a:latin typeface="Arial" panose="020B0604020202020204" pitchFamily="34" charset="0"/>
                          <a:cs typeface="Arial" panose="020B0604020202020204" pitchFamily="34" charset="0"/>
                        </a:rPr>
                        <a:t>2020</a:t>
                      </a: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tc>
                  <a:txBody>
                    <a:bodyPr/>
                    <a:lstStyle/>
                    <a:p>
                      <a:pPr algn="ctr">
                        <a:lnSpc>
                          <a:spcPct val="115000"/>
                        </a:lnSpc>
                        <a:spcAft>
                          <a:spcPts val="1000"/>
                        </a:spcAft>
                      </a:pPr>
                      <a:r>
                        <a:rPr lang="en-AU" sz="1400" dirty="0">
                          <a:effectLst/>
                          <a:latin typeface="Arial" panose="020B0604020202020204" pitchFamily="34" charset="0"/>
                          <a:cs typeface="Arial" panose="020B0604020202020204" pitchFamily="34" charset="0"/>
                        </a:rPr>
                        <a:t>2021</a:t>
                      </a: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tc>
                  <a:txBody>
                    <a:bodyPr/>
                    <a:lstStyle/>
                    <a:p>
                      <a:pPr algn="ctr">
                        <a:lnSpc>
                          <a:spcPct val="115000"/>
                        </a:lnSpc>
                        <a:spcAft>
                          <a:spcPts val="1000"/>
                        </a:spcAft>
                      </a:pPr>
                      <a:r>
                        <a:rPr lang="en-AU" sz="1400" dirty="0">
                          <a:effectLst/>
                          <a:latin typeface="Arial" panose="020B0604020202020204" pitchFamily="34" charset="0"/>
                          <a:cs typeface="Arial" panose="020B0604020202020204" pitchFamily="34" charset="0"/>
                        </a:rPr>
                        <a:t>2023</a:t>
                      </a: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extLst>
                  <a:ext uri="{0D108BD9-81ED-4DB2-BD59-A6C34878D82A}">
                    <a16:rowId xmlns:a16="http://schemas.microsoft.com/office/drawing/2014/main" val="500210479"/>
                  </a:ext>
                </a:extLst>
              </a:tr>
              <a:tr h="264794">
                <a:tc>
                  <a:txBody>
                    <a:bodyPr/>
                    <a:lstStyle/>
                    <a:p>
                      <a:pPr algn="just">
                        <a:lnSpc>
                          <a:spcPct val="115000"/>
                        </a:lnSpc>
                        <a:spcAft>
                          <a:spcPts val="1000"/>
                        </a:spcAft>
                      </a:pPr>
                      <a:r>
                        <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rPr>
                        <a:t>Gender</a:t>
                      </a:r>
                    </a:p>
                  </a:txBody>
                  <a:tcPr marL="68580" marR="68580" marT="0" marB="0"/>
                </a:tc>
                <a:tc>
                  <a:txBody>
                    <a:bodyPr/>
                    <a:lstStyle/>
                    <a:p>
                      <a:pPr algn="just">
                        <a:lnSpc>
                          <a:spcPct val="115000"/>
                        </a:lnSpc>
                        <a:spcAft>
                          <a:spcPts val="1000"/>
                        </a:spcAft>
                      </a:pPr>
                      <a:r>
                        <a:rPr lang="en-AU" sz="1400" dirty="0">
                          <a:effectLst/>
                          <a:latin typeface="Arial" panose="020B0604020202020204" pitchFamily="34" charset="0"/>
                          <a:cs typeface="Arial" panose="020B0604020202020204" pitchFamily="34" charset="0"/>
                        </a:rPr>
                        <a:t>Female</a:t>
                      </a: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tc>
                  <a:txBody>
                    <a:bodyPr/>
                    <a:lstStyle/>
                    <a:p>
                      <a:pPr algn="ctr">
                        <a:lnSpc>
                          <a:spcPct val="115000"/>
                        </a:lnSpc>
                        <a:spcAft>
                          <a:spcPts val="1000"/>
                        </a:spcAft>
                      </a:pPr>
                      <a:r>
                        <a:rPr lang="en-AU" sz="1400" dirty="0">
                          <a:effectLst/>
                          <a:latin typeface="Arial" panose="020B0604020202020204" pitchFamily="34" charset="0"/>
                          <a:cs typeface="Arial" panose="020B0604020202020204" pitchFamily="34" charset="0"/>
                        </a:rPr>
                        <a:t>53.1</a:t>
                      </a: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tc>
                  <a:txBody>
                    <a:bodyPr/>
                    <a:lstStyle/>
                    <a:p>
                      <a:pPr algn="ctr">
                        <a:lnSpc>
                          <a:spcPct val="115000"/>
                        </a:lnSpc>
                        <a:spcAft>
                          <a:spcPts val="1000"/>
                        </a:spcAft>
                      </a:pPr>
                      <a:r>
                        <a:rPr lang="en-AU" sz="1400" dirty="0">
                          <a:effectLst/>
                          <a:latin typeface="Arial" panose="020B0604020202020204" pitchFamily="34" charset="0"/>
                          <a:cs typeface="Arial" panose="020B0604020202020204" pitchFamily="34" charset="0"/>
                        </a:rPr>
                        <a:t>55.6</a:t>
                      </a: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tc>
                  <a:txBody>
                    <a:bodyPr/>
                    <a:lstStyle/>
                    <a:p>
                      <a:pPr algn="ctr">
                        <a:lnSpc>
                          <a:spcPct val="115000"/>
                        </a:lnSpc>
                        <a:spcAft>
                          <a:spcPts val="1000"/>
                        </a:spcAft>
                      </a:pPr>
                      <a:r>
                        <a:rPr lang="en-AU" sz="1400" dirty="0">
                          <a:effectLst/>
                          <a:latin typeface="Arial" panose="020B0604020202020204" pitchFamily="34" charset="0"/>
                          <a:cs typeface="Arial" panose="020B0604020202020204" pitchFamily="34" charset="0"/>
                        </a:rPr>
                        <a:t>55.8</a:t>
                      </a: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tc>
                  <a:txBody>
                    <a:bodyPr/>
                    <a:lstStyle/>
                    <a:p>
                      <a:pPr algn="ctr">
                        <a:lnSpc>
                          <a:spcPct val="115000"/>
                        </a:lnSpc>
                        <a:spcAft>
                          <a:spcPts val="1000"/>
                        </a:spcAft>
                      </a:pPr>
                      <a:r>
                        <a:rPr lang="en-AU" sz="1400" dirty="0">
                          <a:effectLst/>
                          <a:latin typeface="Arial" panose="020B0604020202020204" pitchFamily="34" charset="0"/>
                          <a:cs typeface="Arial" panose="020B0604020202020204" pitchFamily="34" charset="0"/>
                        </a:rPr>
                        <a:t>55.9</a:t>
                      </a: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extLst>
                  <a:ext uri="{0D108BD9-81ED-4DB2-BD59-A6C34878D82A}">
                    <a16:rowId xmlns:a16="http://schemas.microsoft.com/office/drawing/2014/main" val="244593732"/>
                  </a:ext>
                </a:extLst>
              </a:tr>
              <a:tr h="264794">
                <a:tc>
                  <a:txBody>
                    <a:bodyPr/>
                    <a:lstStyle/>
                    <a:p>
                      <a:pPr algn="just">
                        <a:lnSpc>
                          <a:spcPct val="115000"/>
                        </a:lnSpc>
                        <a:spcAft>
                          <a:spcPts val="1000"/>
                        </a:spcAft>
                      </a:pPr>
                      <a:r>
                        <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rPr>
                        <a:t>Age</a:t>
                      </a:r>
                    </a:p>
                  </a:txBody>
                  <a:tcPr marL="68580" marR="68580" marT="0" marB="0"/>
                </a:tc>
                <a:tc>
                  <a:txBody>
                    <a:bodyPr/>
                    <a:lstStyle/>
                    <a:p>
                      <a:pPr algn="just">
                        <a:lnSpc>
                          <a:spcPct val="115000"/>
                        </a:lnSpc>
                        <a:spcAft>
                          <a:spcPts val="1000"/>
                        </a:spcAft>
                      </a:pPr>
                      <a:r>
                        <a:rPr lang="en-AU" sz="1400" dirty="0">
                          <a:effectLst/>
                          <a:latin typeface="Arial" panose="020B0604020202020204" pitchFamily="34" charset="0"/>
                          <a:cs typeface="Arial" panose="020B0604020202020204" pitchFamily="34" charset="0"/>
                        </a:rPr>
                        <a:t>18 to 24</a:t>
                      </a: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tc>
                  <a:txBody>
                    <a:bodyPr/>
                    <a:lstStyle/>
                    <a:p>
                      <a:pPr algn="ctr">
                        <a:lnSpc>
                          <a:spcPct val="115000"/>
                        </a:lnSpc>
                        <a:spcAft>
                          <a:spcPts val="1000"/>
                        </a:spcAft>
                      </a:pPr>
                      <a:r>
                        <a:rPr lang="en-AU" sz="1400" dirty="0">
                          <a:effectLst/>
                          <a:latin typeface="Arial" panose="020B0604020202020204" pitchFamily="34" charset="0"/>
                          <a:cs typeface="Arial" panose="020B0604020202020204" pitchFamily="34" charset="0"/>
                        </a:rPr>
                        <a:t>4.3</a:t>
                      </a: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tc>
                  <a:txBody>
                    <a:bodyPr/>
                    <a:lstStyle/>
                    <a:p>
                      <a:pPr algn="ctr">
                        <a:lnSpc>
                          <a:spcPct val="115000"/>
                        </a:lnSpc>
                        <a:spcAft>
                          <a:spcPts val="1000"/>
                        </a:spcAft>
                      </a:pPr>
                      <a:r>
                        <a:rPr lang="en-AU" sz="1400" dirty="0">
                          <a:effectLst/>
                          <a:latin typeface="Arial" panose="020B0604020202020204" pitchFamily="34" charset="0"/>
                          <a:cs typeface="Arial" panose="020B0604020202020204" pitchFamily="34" charset="0"/>
                        </a:rPr>
                        <a:t>2.7</a:t>
                      </a: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tc>
                  <a:txBody>
                    <a:bodyPr/>
                    <a:lstStyle/>
                    <a:p>
                      <a:pPr algn="ctr">
                        <a:lnSpc>
                          <a:spcPct val="115000"/>
                        </a:lnSpc>
                        <a:spcAft>
                          <a:spcPts val="1000"/>
                        </a:spcAft>
                      </a:pPr>
                      <a:r>
                        <a:rPr lang="en-AU" sz="1400" dirty="0">
                          <a:effectLst/>
                          <a:latin typeface="Arial" panose="020B0604020202020204" pitchFamily="34" charset="0"/>
                          <a:cs typeface="Arial" panose="020B0604020202020204" pitchFamily="34" charset="0"/>
                        </a:rPr>
                        <a:t>3.7</a:t>
                      </a: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tc>
                  <a:txBody>
                    <a:bodyPr/>
                    <a:lstStyle/>
                    <a:p>
                      <a:pPr algn="ctr">
                        <a:lnSpc>
                          <a:spcPct val="115000"/>
                        </a:lnSpc>
                        <a:spcAft>
                          <a:spcPts val="1000"/>
                        </a:spcAft>
                      </a:pPr>
                      <a:r>
                        <a:rPr lang="en-AU" sz="1400" dirty="0">
                          <a:effectLst/>
                          <a:latin typeface="Arial" panose="020B0604020202020204" pitchFamily="34" charset="0"/>
                          <a:cs typeface="Arial" panose="020B0604020202020204" pitchFamily="34" charset="0"/>
                        </a:rPr>
                        <a:t>4.1</a:t>
                      </a: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extLst>
                  <a:ext uri="{0D108BD9-81ED-4DB2-BD59-A6C34878D82A}">
                    <a16:rowId xmlns:a16="http://schemas.microsoft.com/office/drawing/2014/main" val="2454303583"/>
                  </a:ext>
                </a:extLst>
              </a:tr>
              <a:tr h="264794">
                <a:tc>
                  <a:txBody>
                    <a:bodyPr/>
                    <a:lstStyle/>
                    <a:p>
                      <a:pPr algn="just">
                        <a:lnSpc>
                          <a:spcPct val="115000"/>
                        </a:lnSpc>
                        <a:spcAft>
                          <a:spcPts val="1000"/>
                        </a:spcAft>
                      </a:pP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tc>
                  <a:txBody>
                    <a:bodyPr/>
                    <a:lstStyle/>
                    <a:p>
                      <a:pPr algn="just">
                        <a:lnSpc>
                          <a:spcPct val="115000"/>
                        </a:lnSpc>
                        <a:spcAft>
                          <a:spcPts val="1000"/>
                        </a:spcAft>
                      </a:pPr>
                      <a:r>
                        <a:rPr lang="en-AU" sz="1400" dirty="0">
                          <a:effectLst/>
                          <a:latin typeface="Arial" panose="020B0604020202020204" pitchFamily="34" charset="0"/>
                          <a:cs typeface="Arial" panose="020B0604020202020204" pitchFamily="34" charset="0"/>
                        </a:rPr>
                        <a:t>25 to 34</a:t>
                      </a: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tc>
                  <a:txBody>
                    <a:bodyPr/>
                    <a:lstStyle/>
                    <a:p>
                      <a:pPr algn="ctr">
                        <a:lnSpc>
                          <a:spcPct val="115000"/>
                        </a:lnSpc>
                        <a:spcAft>
                          <a:spcPts val="1000"/>
                        </a:spcAft>
                      </a:pPr>
                      <a:r>
                        <a:rPr lang="en-AU" sz="1400" dirty="0">
                          <a:effectLst/>
                          <a:latin typeface="Arial" panose="020B0604020202020204" pitchFamily="34" charset="0"/>
                          <a:cs typeface="Arial" panose="020B0604020202020204" pitchFamily="34" charset="0"/>
                        </a:rPr>
                        <a:t>11.8</a:t>
                      </a: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tc>
                  <a:txBody>
                    <a:bodyPr/>
                    <a:lstStyle/>
                    <a:p>
                      <a:pPr algn="ctr">
                        <a:lnSpc>
                          <a:spcPct val="115000"/>
                        </a:lnSpc>
                        <a:spcAft>
                          <a:spcPts val="1000"/>
                        </a:spcAft>
                      </a:pPr>
                      <a:r>
                        <a:rPr lang="en-AU" sz="1400" dirty="0">
                          <a:effectLst/>
                          <a:latin typeface="Arial" panose="020B0604020202020204" pitchFamily="34" charset="0"/>
                          <a:cs typeface="Arial" panose="020B0604020202020204" pitchFamily="34" charset="0"/>
                        </a:rPr>
                        <a:t>11.4</a:t>
                      </a: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tc>
                  <a:txBody>
                    <a:bodyPr/>
                    <a:lstStyle/>
                    <a:p>
                      <a:pPr algn="ctr">
                        <a:lnSpc>
                          <a:spcPct val="115000"/>
                        </a:lnSpc>
                        <a:spcAft>
                          <a:spcPts val="1000"/>
                        </a:spcAft>
                      </a:pPr>
                      <a:r>
                        <a:rPr lang="en-AU" sz="1400" dirty="0">
                          <a:effectLst/>
                          <a:latin typeface="Arial" panose="020B0604020202020204" pitchFamily="34" charset="0"/>
                          <a:cs typeface="Arial" panose="020B0604020202020204" pitchFamily="34" charset="0"/>
                        </a:rPr>
                        <a:t>11.4</a:t>
                      </a: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tc>
                  <a:txBody>
                    <a:bodyPr/>
                    <a:lstStyle/>
                    <a:p>
                      <a:pPr algn="ctr">
                        <a:lnSpc>
                          <a:spcPct val="115000"/>
                        </a:lnSpc>
                        <a:spcAft>
                          <a:spcPts val="1000"/>
                        </a:spcAft>
                      </a:pPr>
                      <a:r>
                        <a:rPr lang="en-AU" sz="1400" dirty="0">
                          <a:effectLst/>
                          <a:latin typeface="Arial" panose="020B0604020202020204" pitchFamily="34" charset="0"/>
                          <a:cs typeface="Arial" panose="020B0604020202020204" pitchFamily="34" charset="0"/>
                        </a:rPr>
                        <a:t>11.5</a:t>
                      </a: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extLst>
                  <a:ext uri="{0D108BD9-81ED-4DB2-BD59-A6C34878D82A}">
                    <a16:rowId xmlns:a16="http://schemas.microsoft.com/office/drawing/2014/main" val="4259009858"/>
                  </a:ext>
                </a:extLst>
              </a:tr>
              <a:tr h="264794">
                <a:tc>
                  <a:txBody>
                    <a:bodyPr/>
                    <a:lstStyle/>
                    <a:p>
                      <a:pPr algn="just">
                        <a:lnSpc>
                          <a:spcPct val="115000"/>
                        </a:lnSpc>
                        <a:spcAft>
                          <a:spcPts val="1000"/>
                        </a:spcAft>
                      </a:pP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tc>
                  <a:txBody>
                    <a:bodyPr/>
                    <a:lstStyle/>
                    <a:p>
                      <a:pPr algn="just">
                        <a:lnSpc>
                          <a:spcPct val="115000"/>
                        </a:lnSpc>
                        <a:spcAft>
                          <a:spcPts val="1000"/>
                        </a:spcAft>
                      </a:pPr>
                      <a:r>
                        <a:rPr lang="en-AU" sz="1400" dirty="0">
                          <a:effectLst/>
                          <a:latin typeface="Arial" panose="020B0604020202020204" pitchFamily="34" charset="0"/>
                          <a:cs typeface="Arial" panose="020B0604020202020204" pitchFamily="34" charset="0"/>
                        </a:rPr>
                        <a:t>35 to 44</a:t>
                      </a: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tc>
                  <a:txBody>
                    <a:bodyPr/>
                    <a:lstStyle/>
                    <a:p>
                      <a:pPr algn="ctr">
                        <a:lnSpc>
                          <a:spcPct val="115000"/>
                        </a:lnSpc>
                        <a:spcAft>
                          <a:spcPts val="1000"/>
                        </a:spcAft>
                      </a:pPr>
                      <a:r>
                        <a:rPr lang="en-AU" sz="1400" dirty="0">
                          <a:effectLst/>
                          <a:latin typeface="Arial" panose="020B0604020202020204" pitchFamily="34" charset="0"/>
                          <a:cs typeface="Arial" panose="020B0604020202020204" pitchFamily="34" charset="0"/>
                        </a:rPr>
                        <a:t>14.6</a:t>
                      </a: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tc>
                  <a:txBody>
                    <a:bodyPr/>
                    <a:lstStyle/>
                    <a:p>
                      <a:pPr algn="ctr">
                        <a:lnSpc>
                          <a:spcPct val="115000"/>
                        </a:lnSpc>
                        <a:spcAft>
                          <a:spcPts val="1000"/>
                        </a:spcAft>
                      </a:pPr>
                      <a:r>
                        <a:rPr lang="en-AU" sz="1400" dirty="0">
                          <a:effectLst/>
                          <a:latin typeface="Arial" panose="020B0604020202020204" pitchFamily="34" charset="0"/>
                          <a:cs typeface="Arial" panose="020B0604020202020204" pitchFamily="34" charset="0"/>
                        </a:rPr>
                        <a:t>15.5</a:t>
                      </a: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tc>
                  <a:txBody>
                    <a:bodyPr/>
                    <a:lstStyle/>
                    <a:p>
                      <a:pPr algn="ctr">
                        <a:lnSpc>
                          <a:spcPct val="115000"/>
                        </a:lnSpc>
                        <a:spcAft>
                          <a:spcPts val="1000"/>
                        </a:spcAft>
                      </a:pPr>
                      <a:r>
                        <a:rPr lang="en-AU" sz="1400" dirty="0">
                          <a:effectLst/>
                          <a:latin typeface="Arial" panose="020B0604020202020204" pitchFamily="34" charset="0"/>
                          <a:cs typeface="Arial" panose="020B0604020202020204" pitchFamily="34" charset="0"/>
                        </a:rPr>
                        <a:t>14.5</a:t>
                      </a: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tc>
                  <a:txBody>
                    <a:bodyPr/>
                    <a:lstStyle/>
                    <a:p>
                      <a:pPr algn="ctr">
                        <a:lnSpc>
                          <a:spcPct val="115000"/>
                        </a:lnSpc>
                        <a:spcAft>
                          <a:spcPts val="1000"/>
                        </a:spcAft>
                      </a:pPr>
                      <a:r>
                        <a:rPr lang="en-AU" sz="1400" dirty="0">
                          <a:effectLst/>
                          <a:latin typeface="Arial" panose="020B0604020202020204" pitchFamily="34" charset="0"/>
                          <a:cs typeface="Arial" panose="020B0604020202020204" pitchFamily="34" charset="0"/>
                        </a:rPr>
                        <a:t>16.3</a:t>
                      </a: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extLst>
                  <a:ext uri="{0D108BD9-81ED-4DB2-BD59-A6C34878D82A}">
                    <a16:rowId xmlns:a16="http://schemas.microsoft.com/office/drawing/2014/main" val="635679231"/>
                  </a:ext>
                </a:extLst>
              </a:tr>
              <a:tr h="264794">
                <a:tc>
                  <a:txBody>
                    <a:bodyPr/>
                    <a:lstStyle/>
                    <a:p>
                      <a:pPr algn="just">
                        <a:lnSpc>
                          <a:spcPct val="115000"/>
                        </a:lnSpc>
                        <a:spcAft>
                          <a:spcPts val="1000"/>
                        </a:spcAft>
                      </a:pP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tc>
                  <a:txBody>
                    <a:bodyPr/>
                    <a:lstStyle/>
                    <a:p>
                      <a:pPr algn="just">
                        <a:lnSpc>
                          <a:spcPct val="115000"/>
                        </a:lnSpc>
                        <a:spcAft>
                          <a:spcPts val="1000"/>
                        </a:spcAft>
                      </a:pPr>
                      <a:r>
                        <a:rPr lang="en-AU" sz="1400" dirty="0">
                          <a:effectLst/>
                          <a:latin typeface="Arial" panose="020B0604020202020204" pitchFamily="34" charset="0"/>
                          <a:cs typeface="Arial" panose="020B0604020202020204" pitchFamily="34" charset="0"/>
                        </a:rPr>
                        <a:t>45 to 54</a:t>
                      </a: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tc>
                  <a:txBody>
                    <a:bodyPr/>
                    <a:lstStyle/>
                    <a:p>
                      <a:pPr algn="ctr">
                        <a:lnSpc>
                          <a:spcPct val="115000"/>
                        </a:lnSpc>
                        <a:spcAft>
                          <a:spcPts val="1000"/>
                        </a:spcAft>
                      </a:pPr>
                      <a:r>
                        <a:rPr lang="en-AU" sz="1400" dirty="0">
                          <a:effectLst/>
                          <a:latin typeface="Arial" panose="020B0604020202020204" pitchFamily="34" charset="0"/>
                          <a:cs typeface="Arial" panose="020B0604020202020204" pitchFamily="34" charset="0"/>
                        </a:rPr>
                        <a:t>18.0</a:t>
                      </a: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tc>
                  <a:txBody>
                    <a:bodyPr/>
                    <a:lstStyle/>
                    <a:p>
                      <a:pPr algn="ctr">
                        <a:lnSpc>
                          <a:spcPct val="115000"/>
                        </a:lnSpc>
                        <a:spcAft>
                          <a:spcPts val="1000"/>
                        </a:spcAft>
                      </a:pPr>
                      <a:r>
                        <a:rPr lang="en-AU" sz="1400" dirty="0">
                          <a:effectLst/>
                          <a:latin typeface="Arial" panose="020B0604020202020204" pitchFamily="34" charset="0"/>
                          <a:cs typeface="Arial" panose="020B0604020202020204" pitchFamily="34" charset="0"/>
                        </a:rPr>
                        <a:t>16.3</a:t>
                      </a: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tc>
                  <a:txBody>
                    <a:bodyPr/>
                    <a:lstStyle/>
                    <a:p>
                      <a:pPr algn="ctr">
                        <a:lnSpc>
                          <a:spcPct val="115000"/>
                        </a:lnSpc>
                        <a:spcAft>
                          <a:spcPts val="1000"/>
                        </a:spcAft>
                      </a:pPr>
                      <a:r>
                        <a:rPr lang="en-AU" sz="1400" dirty="0">
                          <a:effectLst/>
                          <a:latin typeface="Arial" panose="020B0604020202020204" pitchFamily="34" charset="0"/>
                          <a:cs typeface="Arial" panose="020B0604020202020204" pitchFamily="34" charset="0"/>
                        </a:rPr>
                        <a:t>16.3</a:t>
                      </a: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tc>
                  <a:txBody>
                    <a:bodyPr/>
                    <a:lstStyle/>
                    <a:p>
                      <a:pPr algn="ctr">
                        <a:lnSpc>
                          <a:spcPct val="115000"/>
                        </a:lnSpc>
                        <a:spcAft>
                          <a:spcPts val="1000"/>
                        </a:spcAft>
                      </a:pPr>
                      <a:r>
                        <a:rPr lang="en-AU" sz="1400" dirty="0">
                          <a:effectLst/>
                          <a:latin typeface="Arial" panose="020B0604020202020204" pitchFamily="34" charset="0"/>
                          <a:cs typeface="Arial" panose="020B0604020202020204" pitchFamily="34" charset="0"/>
                        </a:rPr>
                        <a:t>16.3</a:t>
                      </a: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extLst>
                  <a:ext uri="{0D108BD9-81ED-4DB2-BD59-A6C34878D82A}">
                    <a16:rowId xmlns:a16="http://schemas.microsoft.com/office/drawing/2014/main" val="329731172"/>
                  </a:ext>
                </a:extLst>
              </a:tr>
              <a:tr h="264794">
                <a:tc>
                  <a:txBody>
                    <a:bodyPr/>
                    <a:lstStyle/>
                    <a:p>
                      <a:pPr algn="just">
                        <a:lnSpc>
                          <a:spcPct val="115000"/>
                        </a:lnSpc>
                        <a:spcAft>
                          <a:spcPts val="1000"/>
                        </a:spcAft>
                      </a:pP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tc>
                  <a:txBody>
                    <a:bodyPr/>
                    <a:lstStyle/>
                    <a:p>
                      <a:pPr algn="just">
                        <a:lnSpc>
                          <a:spcPct val="115000"/>
                        </a:lnSpc>
                        <a:spcAft>
                          <a:spcPts val="1000"/>
                        </a:spcAft>
                      </a:pPr>
                      <a:r>
                        <a:rPr lang="en-AU" sz="1400" dirty="0">
                          <a:effectLst/>
                          <a:latin typeface="Arial" panose="020B0604020202020204" pitchFamily="34" charset="0"/>
                          <a:cs typeface="Arial" panose="020B0604020202020204" pitchFamily="34" charset="0"/>
                        </a:rPr>
                        <a:t>55 to 64</a:t>
                      </a: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tc>
                  <a:txBody>
                    <a:bodyPr/>
                    <a:lstStyle/>
                    <a:p>
                      <a:pPr algn="ctr">
                        <a:lnSpc>
                          <a:spcPct val="115000"/>
                        </a:lnSpc>
                        <a:spcAft>
                          <a:spcPts val="1000"/>
                        </a:spcAft>
                      </a:pPr>
                      <a:r>
                        <a:rPr lang="en-AU" sz="1400" dirty="0">
                          <a:effectLst/>
                          <a:latin typeface="Arial" panose="020B0604020202020204" pitchFamily="34" charset="0"/>
                          <a:cs typeface="Arial" panose="020B0604020202020204" pitchFamily="34" charset="0"/>
                        </a:rPr>
                        <a:t>19.6</a:t>
                      </a: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tc>
                  <a:txBody>
                    <a:bodyPr/>
                    <a:lstStyle/>
                    <a:p>
                      <a:pPr algn="ctr">
                        <a:lnSpc>
                          <a:spcPct val="115000"/>
                        </a:lnSpc>
                        <a:spcAft>
                          <a:spcPts val="1000"/>
                        </a:spcAft>
                      </a:pPr>
                      <a:r>
                        <a:rPr lang="en-AU" sz="1400" dirty="0">
                          <a:effectLst/>
                          <a:latin typeface="Arial" panose="020B0604020202020204" pitchFamily="34" charset="0"/>
                          <a:cs typeface="Arial" panose="020B0604020202020204" pitchFamily="34" charset="0"/>
                        </a:rPr>
                        <a:t>20.5</a:t>
                      </a: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tc>
                  <a:txBody>
                    <a:bodyPr/>
                    <a:lstStyle/>
                    <a:p>
                      <a:pPr algn="ctr">
                        <a:lnSpc>
                          <a:spcPct val="115000"/>
                        </a:lnSpc>
                        <a:spcAft>
                          <a:spcPts val="1000"/>
                        </a:spcAft>
                      </a:pPr>
                      <a:r>
                        <a:rPr lang="en-AU" sz="1400" dirty="0">
                          <a:effectLst/>
                          <a:latin typeface="Arial" panose="020B0604020202020204" pitchFamily="34" charset="0"/>
                          <a:cs typeface="Arial" panose="020B0604020202020204" pitchFamily="34" charset="0"/>
                        </a:rPr>
                        <a:t>20.1</a:t>
                      </a: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tc>
                  <a:txBody>
                    <a:bodyPr/>
                    <a:lstStyle/>
                    <a:p>
                      <a:pPr algn="ctr">
                        <a:lnSpc>
                          <a:spcPct val="115000"/>
                        </a:lnSpc>
                        <a:spcAft>
                          <a:spcPts val="1000"/>
                        </a:spcAft>
                      </a:pPr>
                      <a:r>
                        <a:rPr lang="en-AU" sz="1400" dirty="0">
                          <a:effectLst/>
                          <a:latin typeface="Arial" panose="020B0604020202020204" pitchFamily="34" charset="0"/>
                          <a:cs typeface="Arial" panose="020B0604020202020204" pitchFamily="34" charset="0"/>
                        </a:rPr>
                        <a:t>19.9</a:t>
                      </a: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extLst>
                  <a:ext uri="{0D108BD9-81ED-4DB2-BD59-A6C34878D82A}">
                    <a16:rowId xmlns:a16="http://schemas.microsoft.com/office/drawing/2014/main" val="3337705010"/>
                  </a:ext>
                </a:extLst>
              </a:tr>
              <a:tr h="264794">
                <a:tc>
                  <a:txBody>
                    <a:bodyPr/>
                    <a:lstStyle/>
                    <a:p>
                      <a:pPr algn="just">
                        <a:lnSpc>
                          <a:spcPct val="115000"/>
                        </a:lnSpc>
                        <a:spcAft>
                          <a:spcPts val="1000"/>
                        </a:spcAft>
                      </a:pP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tc>
                  <a:txBody>
                    <a:bodyPr/>
                    <a:lstStyle/>
                    <a:p>
                      <a:pPr algn="just">
                        <a:lnSpc>
                          <a:spcPct val="115000"/>
                        </a:lnSpc>
                        <a:spcAft>
                          <a:spcPts val="1000"/>
                        </a:spcAft>
                      </a:pPr>
                      <a:r>
                        <a:rPr lang="en-AU" sz="1400" dirty="0">
                          <a:effectLst/>
                          <a:latin typeface="Arial" panose="020B0604020202020204" pitchFamily="34" charset="0"/>
                          <a:cs typeface="Arial" panose="020B0604020202020204" pitchFamily="34" charset="0"/>
                        </a:rPr>
                        <a:t>65 to 74</a:t>
                      </a: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tc>
                  <a:txBody>
                    <a:bodyPr/>
                    <a:lstStyle/>
                    <a:p>
                      <a:pPr algn="ctr">
                        <a:lnSpc>
                          <a:spcPct val="115000"/>
                        </a:lnSpc>
                        <a:spcAft>
                          <a:spcPts val="1000"/>
                        </a:spcAft>
                      </a:pPr>
                      <a:r>
                        <a:rPr lang="en-AU" sz="1400" dirty="0">
                          <a:effectLst/>
                          <a:latin typeface="Arial" panose="020B0604020202020204" pitchFamily="34" charset="0"/>
                          <a:cs typeface="Arial" panose="020B0604020202020204" pitchFamily="34" charset="0"/>
                        </a:rPr>
                        <a:t>.21.1</a:t>
                      </a: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tc>
                  <a:txBody>
                    <a:bodyPr/>
                    <a:lstStyle/>
                    <a:p>
                      <a:pPr algn="ctr">
                        <a:lnSpc>
                          <a:spcPct val="115000"/>
                        </a:lnSpc>
                        <a:spcAft>
                          <a:spcPts val="1000"/>
                        </a:spcAft>
                      </a:pPr>
                      <a:r>
                        <a:rPr lang="en-AU" sz="1400" dirty="0">
                          <a:effectLst/>
                          <a:latin typeface="Arial" panose="020B0604020202020204" pitchFamily="34" charset="0"/>
                          <a:cs typeface="Arial" panose="020B0604020202020204" pitchFamily="34" charset="0"/>
                        </a:rPr>
                        <a:t>21.4</a:t>
                      </a: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tc>
                  <a:txBody>
                    <a:bodyPr/>
                    <a:lstStyle/>
                    <a:p>
                      <a:pPr algn="ctr">
                        <a:lnSpc>
                          <a:spcPct val="115000"/>
                        </a:lnSpc>
                        <a:spcAft>
                          <a:spcPts val="1000"/>
                        </a:spcAft>
                      </a:pPr>
                      <a:r>
                        <a:rPr lang="en-AU" sz="1400" dirty="0">
                          <a:effectLst/>
                          <a:latin typeface="Arial" panose="020B0604020202020204" pitchFamily="34" charset="0"/>
                          <a:cs typeface="Arial" panose="020B0604020202020204" pitchFamily="34" charset="0"/>
                        </a:rPr>
                        <a:t>23.0</a:t>
                      </a: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tc>
                  <a:txBody>
                    <a:bodyPr/>
                    <a:lstStyle/>
                    <a:p>
                      <a:pPr algn="ctr">
                        <a:lnSpc>
                          <a:spcPct val="115000"/>
                        </a:lnSpc>
                        <a:spcAft>
                          <a:spcPts val="1000"/>
                        </a:spcAft>
                      </a:pPr>
                      <a:r>
                        <a:rPr lang="en-AU" sz="1400" dirty="0">
                          <a:effectLst/>
                          <a:latin typeface="Arial" panose="020B0604020202020204" pitchFamily="34" charset="0"/>
                          <a:cs typeface="Arial" panose="020B0604020202020204" pitchFamily="34" charset="0"/>
                        </a:rPr>
                        <a:t>21.6</a:t>
                      </a: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extLst>
                  <a:ext uri="{0D108BD9-81ED-4DB2-BD59-A6C34878D82A}">
                    <a16:rowId xmlns:a16="http://schemas.microsoft.com/office/drawing/2014/main" val="2137634928"/>
                  </a:ext>
                </a:extLst>
              </a:tr>
              <a:tr h="264794">
                <a:tc>
                  <a:txBody>
                    <a:bodyPr/>
                    <a:lstStyle/>
                    <a:p>
                      <a:pPr algn="just">
                        <a:lnSpc>
                          <a:spcPct val="115000"/>
                        </a:lnSpc>
                        <a:spcAft>
                          <a:spcPts val="1000"/>
                        </a:spcAft>
                      </a:pP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tc>
                  <a:txBody>
                    <a:bodyPr/>
                    <a:lstStyle/>
                    <a:p>
                      <a:pPr algn="just">
                        <a:lnSpc>
                          <a:spcPct val="115000"/>
                        </a:lnSpc>
                        <a:spcAft>
                          <a:spcPts val="1000"/>
                        </a:spcAft>
                      </a:pPr>
                      <a:r>
                        <a:rPr lang="en-AU" sz="1400" dirty="0">
                          <a:effectLst/>
                          <a:latin typeface="Arial" panose="020B0604020202020204" pitchFamily="34" charset="0"/>
                          <a:cs typeface="Arial" panose="020B0604020202020204" pitchFamily="34" charset="0"/>
                        </a:rPr>
                        <a:t>75+</a:t>
                      </a: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tc>
                  <a:txBody>
                    <a:bodyPr/>
                    <a:lstStyle/>
                    <a:p>
                      <a:pPr algn="ctr">
                        <a:lnSpc>
                          <a:spcPct val="115000"/>
                        </a:lnSpc>
                        <a:spcAft>
                          <a:spcPts val="1000"/>
                        </a:spcAft>
                      </a:pPr>
                      <a:r>
                        <a:rPr lang="en-AU" sz="1400" dirty="0">
                          <a:effectLst/>
                          <a:latin typeface="Arial" panose="020B0604020202020204" pitchFamily="34" charset="0"/>
                          <a:cs typeface="Arial" panose="020B0604020202020204" pitchFamily="34" charset="0"/>
                        </a:rPr>
                        <a:t>10.4</a:t>
                      </a: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tc>
                  <a:txBody>
                    <a:bodyPr/>
                    <a:lstStyle/>
                    <a:p>
                      <a:pPr algn="ctr">
                        <a:lnSpc>
                          <a:spcPct val="115000"/>
                        </a:lnSpc>
                        <a:spcAft>
                          <a:spcPts val="1000"/>
                        </a:spcAft>
                      </a:pPr>
                      <a:r>
                        <a:rPr lang="en-AU" sz="1400" dirty="0">
                          <a:effectLst/>
                          <a:latin typeface="Arial" panose="020B0604020202020204" pitchFamily="34" charset="0"/>
                          <a:cs typeface="Arial" panose="020B0604020202020204" pitchFamily="34" charset="0"/>
                        </a:rPr>
                        <a:t>12.3</a:t>
                      </a: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tc>
                  <a:txBody>
                    <a:bodyPr/>
                    <a:lstStyle/>
                    <a:p>
                      <a:pPr algn="ctr">
                        <a:lnSpc>
                          <a:spcPct val="115000"/>
                        </a:lnSpc>
                        <a:spcAft>
                          <a:spcPts val="1000"/>
                        </a:spcAft>
                      </a:pPr>
                      <a:r>
                        <a:rPr lang="en-AU" sz="1400" dirty="0">
                          <a:effectLst/>
                          <a:latin typeface="Arial" panose="020B0604020202020204" pitchFamily="34" charset="0"/>
                          <a:cs typeface="Arial" panose="020B0604020202020204" pitchFamily="34" charset="0"/>
                        </a:rPr>
                        <a:t>11.1</a:t>
                      </a: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tc>
                  <a:txBody>
                    <a:bodyPr/>
                    <a:lstStyle/>
                    <a:p>
                      <a:pPr algn="ctr">
                        <a:lnSpc>
                          <a:spcPct val="115000"/>
                        </a:lnSpc>
                        <a:spcAft>
                          <a:spcPts val="1000"/>
                        </a:spcAft>
                      </a:pPr>
                      <a:r>
                        <a:rPr lang="en-AU" sz="1400" dirty="0">
                          <a:effectLst/>
                          <a:latin typeface="Arial" panose="020B0604020202020204" pitchFamily="34" charset="0"/>
                          <a:cs typeface="Arial" panose="020B0604020202020204" pitchFamily="34" charset="0"/>
                        </a:rPr>
                        <a:t>10.3</a:t>
                      </a:r>
                      <a:endParaRPr lang="en-AU" sz="1400" dirty="0">
                        <a:solidFill>
                          <a:srgbClr val="000000"/>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0" marB="0"/>
                </a:tc>
                <a:extLst>
                  <a:ext uri="{0D108BD9-81ED-4DB2-BD59-A6C34878D82A}">
                    <a16:rowId xmlns:a16="http://schemas.microsoft.com/office/drawing/2014/main" val="1928997365"/>
                  </a:ext>
                </a:extLst>
              </a:tr>
            </a:tbl>
          </a:graphicData>
        </a:graphic>
      </p:graphicFrame>
    </p:spTree>
    <p:extLst>
      <p:ext uri="{BB962C8B-B14F-4D97-AF65-F5344CB8AC3E}">
        <p14:creationId xmlns:p14="http://schemas.microsoft.com/office/powerpoint/2010/main" val="13281852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1376" y="390478"/>
            <a:ext cx="6447501" cy="990600"/>
          </a:xfrm>
        </p:spPr>
        <p:txBody>
          <a:bodyPr>
            <a:normAutofit/>
          </a:bodyPr>
          <a:lstStyle/>
          <a:p>
            <a:r>
              <a:rPr lang="en-AU" sz="2800" dirty="0"/>
              <a:t>Measures &amp; Analysis</a:t>
            </a:r>
          </a:p>
        </p:txBody>
      </p:sp>
      <p:sp>
        <p:nvSpPr>
          <p:cNvPr id="27" name="Content Placeholder 2"/>
          <p:cNvSpPr>
            <a:spLocks noGrp="1"/>
          </p:cNvSpPr>
          <p:nvPr>
            <p:ph idx="1"/>
          </p:nvPr>
        </p:nvSpPr>
        <p:spPr>
          <a:xfrm>
            <a:off x="506627" y="1289638"/>
            <a:ext cx="8235997" cy="3463384"/>
          </a:xfrm>
        </p:spPr>
        <p:txBody>
          <a:bodyPr>
            <a:noAutofit/>
          </a:bodyPr>
          <a:lstStyle/>
          <a:p>
            <a:pPr algn="just">
              <a:spcAft>
                <a:spcPts val="600"/>
              </a:spcAft>
            </a:pPr>
            <a:r>
              <a:rPr lang="en-AU" sz="1800" kern="0" dirty="0">
                <a:solidFill>
                  <a:srgbClr val="000000"/>
                </a:solidFill>
                <a:effectLst/>
                <a:latin typeface="Public Sans" pitchFamily="2" charset="77"/>
                <a:ea typeface="Times New Roman" panose="02020603050405020304" pitchFamily="18" charset="0"/>
                <a:cs typeface="Times New Roman" panose="02020603050405020304" pitchFamily="18" charset="0"/>
              </a:rPr>
              <a:t>Problem Gambling Severity Index</a:t>
            </a:r>
          </a:p>
          <a:p>
            <a:pPr marL="757238" indent="-268288" algn="just">
              <a:spcAft>
                <a:spcPts val="600"/>
              </a:spcAft>
              <a:buFont typeface="Arial" panose="020B0604020202020204" pitchFamily="34" charset="0"/>
              <a:buChar char="•"/>
            </a:pPr>
            <a:r>
              <a:rPr lang="en-AU" sz="1800" kern="0" dirty="0">
                <a:solidFill>
                  <a:schemeClr val="accent4"/>
                </a:solidFill>
                <a:effectLst/>
                <a:latin typeface="Public Sans" pitchFamily="2" charset="77"/>
                <a:ea typeface="Times New Roman" panose="02020603050405020304" pitchFamily="18" charset="0"/>
                <a:cs typeface="Times New Roman" panose="02020603050405020304" pitchFamily="18" charset="0"/>
              </a:rPr>
              <a:t>5 PGSI groups, including non-gamblers, </a:t>
            </a:r>
          </a:p>
          <a:p>
            <a:pPr marL="757238" indent="-268288" algn="just">
              <a:buFont typeface="Arial" panose="020B0604020202020204" pitchFamily="34" charset="0"/>
              <a:buChar char="•"/>
            </a:pPr>
            <a:r>
              <a:rPr lang="en-AU" sz="1800" kern="0" dirty="0">
                <a:solidFill>
                  <a:schemeClr val="accent4"/>
                </a:solidFill>
                <a:effectLst/>
                <a:latin typeface="Public Sans" pitchFamily="2" charset="77"/>
                <a:ea typeface="Times New Roman" panose="02020603050405020304" pitchFamily="18" charset="0"/>
                <a:cs typeface="Times New Roman" panose="02020603050405020304" pitchFamily="18" charset="0"/>
              </a:rPr>
              <a:t>‘risky’ gambling </a:t>
            </a:r>
            <a:r>
              <a:rPr lang="en-AU" sz="1800" kern="0" dirty="0">
                <a:solidFill>
                  <a:schemeClr val="accent4"/>
                </a:solidFill>
                <a:latin typeface="Public Sans" pitchFamily="2" charset="77"/>
                <a:ea typeface="Times New Roman" panose="02020603050405020304" pitchFamily="18" charset="0"/>
                <a:cs typeface="Times New Roman" panose="02020603050405020304" pitchFamily="18" charset="0"/>
              </a:rPr>
              <a:t>(PGSI 1+) </a:t>
            </a:r>
            <a:endParaRPr lang="en-AU" sz="1800" kern="0" dirty="0">
              <a:solidFill>
                <a:schemeClr val="accent4"/>
              </a:solidFill>
              <a:effectLst/>
              <a:latin typeface="Public Sans" pitchFamily="2" charset="77"/>
              <a:ea typeface="Times New Roman" panose="02020603050405020304" pitchFamily="18" charset="0"/>
              <a:cs typeface="Times New Roman" panose="02020603050405020304" pitchFamily="18" charset="0"/>
            </a:endParaRPr>
          </a:p>
          <a:p>
            <a:pPr marL="757238" indent="-268288" algn="just">
              <a:spcAft>
                <a:spcPts val="600"/>
              </a:spcAft>
              <a:buFont typeface="Arial" panose="020B0604020202020204" pitchFamily="34" charset="0"/>
              <a:buChar char="•"/>
            </a:pPr>
            <a:r>
              <a:rPr lang="en-AU" sz="1800" kern="0" dirty="0">
                <a:solidFill>
                  <a:schemeClr val="accent4"/>
                </a:solidFill>
                <a:effectLst/>
                <a:latin typeface="Public Sans" pitchFamily="2" charset="77"/>
                <a:ea typeface="Times New Roman" panose="02020603050405020304" pitchFamily="18" charset="0"/>
                <a:cs typeface="Times New Roman" panose="02020603050405020304" pitchFamily="18" charset="0"/>
              </a:rPr>
              <a:t>‘high risk’ gambling’ (PGSI 3+)</a:t>
            </a:r>
            <a:endParaRPr lang="en-AU" sz="1800" kern="0" dirty="0">
              <a:solidFill>
                <a:srgbClr val="000000"/>
              </a:solidFill>
              <a:latin typeface="Public Sans" pitchFamily="2" charset="77"/>
              <a:ea typeface="Times New Roman" panose="02020603050405020304" pitchFamily="18" charset="0"/>
              <a:cs typeface="Times New Roman" panose="02020603050405020304" pitchFamily="18" charset="0"/>
            </a:endParaRPr>
          </a:p>
          <a:p>
            <a:pPr algn="just">
              <a:spcBef>
                <a:spcPts val="600"/>
              </a:spcBef>
              <a:spcAft>
                <a:spcPts val="600"/>
              </a:spcAft>
            </a:pPr>
            <a:r>
              <a:rPr lang="en-AU" sz="1800" kern="0" dirty="0">
                <a:solidFill>
                  <a:srgbClr val="000000"/>
                </a:solidFill>
                <a:latin typeface="Public Sans" pitchFamily="2" charset="77"/>
                <a:ea typeface="Times New Roman" panose="02020603050405020304" pitchFamily="18" charset="0"/>
                <a:cs typeface="Times New Roman" panose="02020603050405020304" pitchFamily="18" charset="0"/>
              </a:rPr>
              <a:t>Loneliness scale, Psychological Distress (K6), demographics</a:t>
            </a:r>
          </a:p>
          <a:p>
            <a:pPr algn="just">
              <a:spcBef>
                <a:spcPts val="600"/>
              </a:spcBef>
              <a:spcAft>
                <a:spcPts val="0"/>
              </a:spcAft>
            </a:pPr>
            <a:r>
              <a:rPr lang="en-AU" sz="1800" kern="0" dirty="0">
                <a:solidFill>
                  <a:srgbClr val="000000"/>
                </a:solidFill>
                <a:latin typeface="Public Sans" pitchFamily="2" charset="77"/>
                <a:ea typeface="Times New Roman" panose="02020603050405020304" pitchFamily="18" charset="0"/>
                <a:cs typeface="Times New Roman" panose="02020603050405020304" pitchFamily="18" charset="0"/>
              </a:rPr>
              <a:t>Cross-sectional data </a:t>
            </a:r>
            <a:r>
              <a:rPr lang="en-AU" sz="1800" kern="0" dirty="0">
                <a:solidFill>
                  <a:srgbClr val="000000"/>
                </a:solidFill>
                <a:effectLst/>
                <a:latin typeface="Public Sans" pitchFamily="2" charset="77"/>
                <a:ea typeface="Times New Roman" panose="02020603050405020304" pitchFamily="18" charset="0"/>
                <a:cs typeface="Times New Roman" panose="02020603050405020304" pitchFamily="18" charset="0"/>
              </a:rPr>
              <a:t>in 2019, 2020, 2021, and 2023 by </a:t>
            </a:r>
          </a:p>
          <a:p>
            <a:pPr marL="801688" indent="-268288" algn="just">
              <a:spcAft>
                <a:spcPts val="600"/>
              </a:spcAft>
              <a:buFont typeface="Arial" panose="020B0604020202020204" pitchFamily="34" charset="0"/>
              <a:buChar char="•"/>
            </a:pPr>
            <a:r>
              <a:rPr lang="en-AU" sz="1800" kern="0" dirty="0">
                <a:solidFill>
                  <a:schemeClr val="accent4"/>
                </a:solidFill>
                <a:effectLst/>
                <a:latin typeface="Public Sans" pitchFamily="2" charset="77"/>
                <a:ea typeface="Times New Roman" panose="02020603050405020304" pitchFamily="18" charset="0"/>
                <a:cs typeface="Times New Roman" panose="02020603050405020304" pitchFamily="18" charset="0"/>
              </a:rPr>
              <a:t>PGSI category and overall</a:t>
            </a:r>
          </a:p>
          <a:p>
            <a:pPr marL="801688" indent="-268288" algn="just">
              <a:spcAft>
                <a:spcPts val="600"/>
              </a:spcAft>
              <a:buFont typeface="Arial" panose="020B0604020202020204" pitchFamily="34" charset="0"/>
              <a:buChar char="•"/>
            </a:pPr>
            <a:r>
              <a:rPr lang="en-AU" sz="1800" kern="0" dirty="0">
                <a:solidFill>
                  <a:schemeClr val="accent4"/>
                </a:solidFill>
                <a:latin typeface="Public Sans" pitchFamily="2" charset="77"/>
                <a:ea typeface="Times New Roman" panose="02020603050405020304" pitchFamily="18" charset="0"/>
                <a:cs typeface="Times New Roman" panose="02020603050405020304" pitchFamily="18" charset="0"/>
              </a:rPr>
              <a:t>G</a:t>
            </a:r>
            <a:r>
              <a:rPr lang="en-AU" sz="1800" kern="0" dirty="0">
                <a:solidFill>
                  <a:schemeClr val="accent4"/>
                </a:solidFill>
                <a:effectLst/>
                <a:latin typeface="Public Sans" pitchFamily="2" charset="77"/>
                <a:ea typeface="Times New Roman" panose="02020603050405020304" pitchFamily="18" charset="0"/>
                <a:cs typeface="Times New Roman" panose="02020603050405020304" pitchFamily="18" charset="0"/>
              </a:rPr>
              <a:t>ambling activities EGMs, Racing, </a:t>
            </a:r>
            <a:r>
              <a:rPr lang="en-AU" sz="1800" kern="0" dirty="0" err="1">
                <a:solidFill>
                  <a:schemeClr val="accent4"/>
                </a:solidFill>
                <a:effectLst/>
                <a:latin typeface="Public Sans" pitchFamily="2" charset="77"/>
                <a:ea typeface="Times New Roman" panose="02020603050405020304" pitchFamily="18" charset="0"/>
                <a:cs typeface="Times New Roman" panose="02020603050405020304" pitchFamily="18" charset="0"/>
              </a:rPr>
              <a:t>Sportsbetting</a:t>
            </a:r>
            <a:r>
              <a:rPr lang="en-AU" sz="1800" kern="0" dirty="0">
                <a:solidFill>
                  <a:schemeClr val="accent4"/>
                </a:solidFill>
                <a:effectLst/>
                <a:latin typeface="Public Sans" pitchFamily="2" charset="77"/>
                <a:ea typeface="Times New Roman" panose="02020603050405020304" pitchFamily="18" charset="0"/>
                <a:cs typeface="Times New Roman" panose="02020603050405020304" pitchFamily="18" charset="0"/>
              </a:rPr>
              <a:t>, Lottery</a:t>
            </a:r>
            <a:endParaRPr lang="en-AU" sz="1800" kern="0" dirty="0">
              <a:solidFill>
                <a:srgbClr val="000000"/>
              </a:solidFill>
              <a:effectLst/>
              <a:latin typeface="Public Sans" pitchFamily="2" charset="77"/>
              <a:ea typeface="Times New Roman" panose="02020603050405020304" pitchFamily="18" charset="0"/>
              <a:cs typeface="Times New Roman" panose="02020603050405020304" pitchFamily="18" charset="0"/>
            </a:endParaRPr>
          </a:p>
          <a:p>
            <a:pPr algn="just">
              <a:spcAft>
                <a:spcPts val="600"/>
              </a:spcAft>
            </a:pPr>
            <a:r>
              <a:rPr lang="en-AU" sz="1800" kern="0" dirty="0">
                <a:solidFill>
                  <a:srgbClr val="000000"/>
                </a:solidFill>
                <a:latin typeface="Public Sans" pitchFamily="2" charset="77"/>
                <a:ea typeface="Times New Roman" panose="02020603050405020304" pitchFamily="18" charset="0"/>
                <a:cs typeface="Times New Roman" panose="02020603050405020304" pitchFamily="18" charset="0"/>
              </a:rPr>
              <a:t>Longitudinal data examining post-COVID19 transitions</a:t>
            </a:r>
          </a:p>
          <a:p>
            <a:pPr marL="488950" indent="44450" algn="just">
              <a:spcAft>
                <a:spcPts val="600"/>
              </a:spcAft>
              <a:buFont typeface="Arial" panose="020B0604020202020204" pitchFamily="34" charset="0"/>
              <a:buChar char="•"/>
            </a:pPr>
            <a:r>
              <a:rPr lang="en-AU" sz="1800" kern="0" dirty="0">
                <a:solidFill>
                  <a:schemeClr val="accent4"/>
                </a:solidFill>
                <a:latin typeface="Public Sans" pitchFamily="2" charset="77"/>
                <a:ea typeface="Times New Roman" panose="02020603050405020304" pitchFamily="18" charset="0"/>
                <a:cs typeface="Times New Roman" panose="02020603050405020304" pitchFamily="18" charset="0"/>
              </a:rPr>
              <a:t>	Trajectory modelling for low-risk gamblers</a:t>
            </a:r>
            <a:endParaRPr lang="en-AU" sz="1800" kern="0" dirty="0">
              <a:solidFill>
                <a:srgbClr val="000000"/>
              </a:solidFill>
              <a:latin typeface="Public Sans" pitchFamily="2" charset="77"/>
              <a:ea typeface="Calibri" panose="020F0502020204030204" pitchFamily="34" charset="0"/>
              <a:cs typeface="Times New Roman" panose="02020603050405020304" pitchFamily="18" charset="0"/>
            </a:endParaRPr>
          </a:p>
          <a:p>
            <a:pPr algn="just">
              <a:spcAft>
                <a:spcPts val="600"/>
              </a:spcAft>
            </a:pPr>
            <a:endParaRPr lang="en-AU" sz="2000" kern="100" dirty="0">
              <a:effectLst/>
              <a:latin typeface="Public Sans" pitchFamily="2" charset="77"/>
              <a:ea typeface="Calibri" panose="020F0502020204030204" pitchFamily="34" charset="0"/>
              <a:cs typeface="Times New Roman" panose="02020603050405020304" pitchFamily="18" charset="0"/>
            </a:endParaRPr>
          </a:p>
          <a:p>
            <a:pPr>
              <a:lnSpc>
                <a:spcPct val="90000"/>
              </a:lnSpc>
            </a:pPr>
            <a:endParaRPr lang="en-AU" sz="2000" dirty="0">
              <a:latin typeface="Public Sans" pitchFamily="2" charset="77"/>
            </a:endParaRPr>
          </a:p>
        </p:txBody>
      </p:sp>
    </p:spTree>
    <p:extLst>
      <p:ext uri="{BB962C8B-B14F-4D97-AF65-F5344CB8AC3E}">
        <p14:creationId xmlns:p14="http://schemas.microsoft.com/office/powerpoint/2010/main" val="15305736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D5FF351-B78F-57D9-E040-3FEE9552619B}"/>
              </a:ext>
            </a:extLst>
          </p:cNvPr>
          <p:cNvSpPr>
            <a:spLocks noGrp="1"/>
          </p:cNvSpPr>
          <p:nvPr>
            <p:ph type="sldNum" sz="quarter" idx="12"/>
          </p:nvPr>
        </p:nvSpPr>
        <p:spPr/>
        <p:txBody>
          <a:bodyPr/>
          <a:lstStyle/>
          <a:p>
            <a:fld id="{10A01DC5-1685-4615-8240-15192985C6A2}" type="slidenum">
              <a:rPr lang="en-AU" smtClean="0"/>
              <a:pPr/>
              <a:t>8</a:t>
            </a:fld>
            <a:endParaRPr lang="en-AU"/>
          </a:p>
        </p:txBody>
      </p:sp>
      <p:pic>
        <p:nvPicPr>
          <p:cNvPr id="7" name="Picture 6">
            <a:extLst>
              <a:ext uri="{FF2B5EF4-FFF2-40B4-BE49-F238E27FC236}">
                <a16:creationId xmlns:a16="http://schemas.microsoft.com/office/drawing/2014/main" id="{CE250397-509F-A15D-F91B-1FA54D58AF09}"/>
              </a:ext>
            </a:extLst>
          </p:cNvPr>
          <p:cNvPicPr>
            <a:picLocks noChangeAspect="1"/>
          </p:cNvPicPr>
          <p:nvPr/>
        </p:nvPicPr>
        <p:blipFill>
          <a:blip r:embed="rId3"/>
          <a:stretch>
            <a:fillRect/>
          </a:stretch>
        </p:blipFill>
        <p:spPr>
          <a:xfrm>
            <a:off x="1626899" y="946062"/>
            <a:ext cx="6395041" cy="3524145"/>
          </a:xfrm>
          <a:prstGeom prst="rect">
            <a:avLst/>
          </a:prstGeom>
        </p:spPr>
      </p:pic>
      <p:sp>
        <p:nvSpPr>
          <p:cNvPr id="9" name="Content Placeholder 2">
            <a:extLst>
              <a:ext uri="{FF2B5EF4-FFF2-40B4-BE49-F238E27FC236}">
                <a16:creationId xmlns:a16="http://schemas.microsoft.com/office/drawing/2014/main" id="{9BE9B7B7-4E54-9BDE-A3BC-9E838215915A}"/>
              </a:ext>
            </a:extLst>
          </p:cNvPr>
          <p:cNvSpPr txBox="1">
            <a:spLocks/>
          </p:cNvSpPr>
          <p:nvPr/>
        </p:nvSpPr>
        <p:spPr>
          <a:xfrm>
            <a:off x="-190823" y="5472000"/>
            <a:ext cx="10515600" cy="4351338"/>
          </a:xfrm>
          <a:prstGeom prst="rect">
            <a:avLst/>
          </a:prstGeom>
        </p:spPr>
        <p:txBody>
          <a:bodyPr vert="horz" lIns="0" tIns="0" rIns="0" bIns="0" rtlCol="0">
            <a:normAutofit/>
          </a:bodyPr>
          <a:lstStyle>
            <a:lvl1pPr marL="0" indent="0" algn="l" defTabSz="685800" rtl="0" eaLnBrk="1" latinLnBrk="0" hangingPunct="1">
              <a:lnSpc>
                <a:spcPct val="100000"/>
              </a:lnSpc>
              <a:spcBef>
                <a:spcPts val="0"/>
              </a:spcBef>
              <a:spcAft>
                <a:spcPts val="600"/>
              </a:spcAft>
              <a:buFont typeface="Arial" panose="020B0604020202020204" pitchFamily="34" charset="0"/>
              <a:buNone/>
              <a:defRPr sz="1400" b="0" kern="1200">
                <a:solidFill>
                  <a:schemeClr val="accent1"/>
                </a:solidFill>
                <a:latin typeface="+mj-lt"/>
                <a:ea typeface="+mn-ea"/>
                <a:cs typeface="+mn-cs"/>
              </a:defRPr>
            </a:lvl1pPr>
            <a:lvl2pPr marL="0" indent="0" algn="l" defTabSz="685800" rtl="0" eaLnBrk="1" latinLnBrk="0" hangingPunct="1">
              <a:lnSpc>
                <a:spcPct val="10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2pPr>
            <a:lvl3pPr marL="180000" indent="-180000" algn="l" defTabSz="685800" rtl="0" eaLnBrk="1" latinLnBrk="0" hangingPunct="1">
              <a:lnSpc>
                <a:spcPct val="100000"/>
              </a:lnSpc>
              <a:spcBef>
                <a:spcPts val="0"/>
              </a:spcBef>
              <a:spcAft>
                <a:spcPts val="600"/>
              </a:spcAft>
              <a:buClr>
                <a:schemeClr val="accent1"/>
              </a:buClr>
              <a:buFont typeface="Arial" panose="020B0604020202020204" pitchFamily="34" charset="0"/>
              <a:buChar char="•"/>
              <a:defRPr sz="1100" kern="1200">
                <a:solidFill>
                  <a:schemeClr val="tx1"/>
                </a:solidFill>
                <a:latin typeface="+mn-lt"/>
                <a:ea typeface="+mn-ea"/>
                <a:cs typeface="+mn-cs"/>
              </a:defRPr>
            </a:lvl3pPr>
            <a:lvl4pPr marL="360000" indent="-180000" algn="l" defTabSz="685800" rtl="0" eaLnBrk="1" latinLnBrk="0" hangingPunct="1">
              <a:lnSpc>
                <a:spcPct val="100000"/>
              </a:lnSpc>
              <a:spcBef>
                <a:spcPts val="0"/>
              </a:spcBef>
              <a:spcAft>
                <a:spcPts val="600"/>
              </a:spcAft>
              <a:buClr>
                <a:schemeClr val="accent1"/>
              </a:buClr>
              <a:buFont typeface="Times New Roman" panose="02020603050405020304" pitchFamily="18" charset="0"/>
              <a:buChar char="–"/>
              <a:defRPr sz="1100" kern="1200">
                <a:solidFill>
                  <a:schemeClr val="tx1"/>
                </a:solidFill>
                <a:latin typeface="+mn-lt"/>
                <a:ea typeface="+mn-ea"/>
                <a:cs typeface="+mn-cs"/>
              </a:defRPr>
            </a:lvl4pPr>
            <a:lvl5pPr marL="540000" indent="-180000" algn="l" defTabSz="685800" rtl="0" eaLnBrk="1" latinLnBrk="0" hangingPunct="1">
              <a:lnSpc>
                <a:spcPct val="100000"/>
              </a:lnSpc>
              <a:spcBef>
                <a:spcPts val="0"/>
              </a:spcBef>
              <a:spcAft>
                <a:spcPts val="600"/>
              </a:spcAft>
              <a:buClr>
                <a:schemeClr val="accent1"/>
              </a:buClr>
              <a:buFont typeface="Sofia Pro Light" panose="020B0000000000000000" pitchFamily="34" charset="0"/>
              <a:buChar char="»"/>
              <a:defRPr sz="11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AU" sz="1800" kern="100" dirty="0">
                <a:solidFill>
                  <a:srgbClr val="212121"/>
                </a:solidFill>
                <a:latin typeface="Times New Roman" panose="02020603050405020304" pitchFamily="18" charset="0"/>
                <a:ea typeface="Calibri" panose="020F0502020204030204" pitchFamily="34" charset="0"/>
                <a:cs typeface="Times New Roman" panose="02020603050405020304" pitchFamily="18" charset="0"/>
              </a:rPr>
              <a:t>Graph X: Cross-sectional proportions of Australians who did not gamble, gambled without negative consequences, and those who gambled at risky levels (PGSI 1+) in 2019, 2021 and 2023.</a:t>
            </a:r>
            <a:endParaRPr lang="en-AU" sz="1800" kern="1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8" name="Title 1">
            <a:extLst>
              <a:ext uri="{FF2B5EF4-FFF2-40B4-BE49-F238E27FC236}">
                <a16:creationId xmlns:a16="http://schemas.microsoft.com/office/drawing/2014/main" id="{4461A995-96E7-6DCF-E975-76F53DA6045B}"/>
              </a:ext>
            </a:extLst>
          </p:cNvPr>
          <p:cNvSpPr>
            <a:spLocks noGrp="1"/>
          </p:cNvSpPr>
          <p:nvPr>
            <p:ph type="title"/>
          </p:nvPr>
        </p:nvSpPr>
        <p:spPr>
          <a:xfrm>
            <a:off x="323999" y="324000"/>
            <a:ext cx="8493430" cy="3144414"/>
          </a:xfrm>
        </p:spPr>
        <p:txBody>
          <a:bodyPr>
            <a:normAutofit/>
          </a:bodyPr>
          <a:lstStyle/>
          <a:p>
            <a:r>
              <a:rPr lang="en-AU" sz="2800" dirty="0"/>
              <a:t>Gambling participation 2019, 2020, 2021 and 2023</a:t>
            </a:r>
          </a:p>
        </p:txBody>
      </p:sp>
    </p:spTree>
    <p:extLst>
      <p:ext uri="{BB962C8B-B14F-4D97-AF65-F5344CB8AC3E}">
        <p14:creationId xmlns:p14="http://schemas.microsoft.com/office/powerpoint/2010/main" val="9226483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D5FF351-B78F-57D9-E040-3FEE9552619B}"/>
              </a:ext>
            </a:extLst>
          </p:cNvPr>
          <p:cNvSpPr>
            <a:spLocks noGrp="1"/>
          </p:cNvSpPr>
          <p:nvPr>
            <p:ph type="sldNum" sz="quarter" idx="12"/>
          </p:nvPr>
        </p:nvSpPr>
        <p:spPr/>
        <p:txBody>
          <a:bodyPr/>
          <a:lstStyle/>
          <a:p>
            <a:fld id="{10A01DC5-1685-4615-8240-15192985C6A2}" type="slidenum">
              <a:rPr lang="en-AU" smtClean="0"/>
              <a:pPr/>
              <a:t>9</a:t>
            </a:fld>
            <a:endParaRPr lang="en-AU"/>
          </a:p>
        </p:txBody>
      </p:sp>
      <p:sp>
        <p:nvSpPr>
          <p:cNvPr id="8" name="Content Placeholder 2">
            <a:extLst>
              <a:ext uri="{FF2B5EF4-FFF2-40B4-BE49-F238E27FC236}">
                <a16:creationId xmlns:a16="http://schemas.microsoft.com/office/drawing/2014/main" id="{67BC9DE6-FB34-8630-93CC-9A4244973BD1}"/>
              </a:ext>
            </a:extLst>
          </p:cNvPr>
          <p:cNvSpPr txBox="1">
            <a:spLocks/>
          </p:cNvSpPr>
          <p:nvPr/>
        </p:nvSpPr>
        <p:spPr>
          <a:xfrm>
            <a:off x="1983827" y="6375258"/>
            <a:ext cx="10515600" cy="4351338"/>
          </a:xfrm>
          <a:prstGeom prst="rect">
            <a:avLst/>
          </a:prstGeom>
        </p:spPr>
        <p:txBody>
          <a:bodyPr vert="horz" lIns="0" tIns="0" rIns="0" bIns="0" rtlCol="0">
            <a:normAutofit/>
          </a:bodyPr>
          <a:lstStyle>
            <a:lvl1pPr marL="0" indent="0" algn="l" defTabSz="685800" rtl="0" eaLnBrk="1" latinLnBrk="0" hangingPunct="1">
              <a:lnSpc>
                <a:spcPct val="100000"/>
              </a:lnSpc>
              <a:spcBef>
                <a:spcPts val="0"/>
              </a:spcBef>
              <a:spcAft>
                <a:spcPts val="600"/>
              </a:spcAft>
              <a:buFont typeface="Arial" panose="020B0604020202020204" pitchFamily="34" charset="0"/>
              <a:buNone/>
              <a:defRPr sz="1400" b="0" kern="1200">
                <a:solidFill>
                  <a:schemeClr val="accent1"/>
                </a:solidFill>
                <a:latin typeface="+mj-lt"/>
                <a:ea typeface="+mn-ea"/>
                <a:cs typeface="+mn-cs"/>
              </a:defRPr>
            </a:lvl1pPr>
            <a:lvl2pPr marL="0" indent="0" algn="l" defTabSz="685800" rtl="0" eaLnBrk="1" latinLnBrk="0" hangingPunct="1">
              <a:lnSpc>
                <a:spcPct val="10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2pPr>
            <a:lvl3pPr marL="180000" indent="-180000" algn="l" defTabSz="685800" rtl="0" eaLnBrk="1" latinLnBrk="0" hangingPunct="1">
              <a:lnSpc>
                <a:spcPct val="100000"/>
              </a:lnSpc>
              <a:spcBef>
                <a:spcPts val="0"/>
              </a:spcBef>
              <a:spcAft>
                <a:spcPts val="600"/>
              </a:spcAft>
              <a:buClr>
                <a:schemeClr val="accent1"/>
              </a:buClr>
              <a:buFont typeface="Arial" panose="020B0604020202020204" pitchFamily="34" charset="0"/>
              <a:buChar char="•"/>
              <a:defRPr sz="1100" kern="1200">
                <a:solidFill>
                  <a:schemeClr val="tx1"/>
                </a:solidFill>
                <a:latin typeface="+mn-lt"/>
                <a:ea typeface="+mn-ea"/>
                <a:cs typeface="+mn-cs"/>
              </a:defRPr>
            </a:lvl3pPr>
            <a:lvl4pPr marL="360000" indent="-180000" algn="l" defTabSz="685800" rtl="0" eaLnBrk="1" latinLnBrk="0" hangingPunct="1">
              <a:lnSpc>
                <a:spcPct val="100000"/>
              </a:lnSpc>
              <a:spcBef>
                <a:spcPts val="0"/>
              </a:spcBef>
              <a:spcAft>
                <a:spcPts val="600"/>
              </a:spcAft>
              <a:buClr>
                <a:schemeClr val="accent1"/>
              </a:buClr>
              <a:buFont typeface="Times New Roman" panose="02020603050405020304" pitchFamily="18" charset="0"/>
              <a:buChar char="–"/>
              <a:defRPr sz="1100" kern="1200">
                <a:solidFill>
                  <a:schemeClr val="tx1"/>
                </a:solidFill>
                <a:latin typeface="+mn-lt"/>
                <a:ea typeface="+mn-ea"/>
                <a:cs typeface="+mn-cs"/>
              </a:defRPr>
            </a:lvl4pPr>
            <a:lvl5pPr marL="540000" indent="-180000" algn="l" defTabSz="685800" rtl="0" eaLnBrk="1" latinLnBrk="0" hangingPunct="1">
              <a:lnSpc>
                <a:spcPct val="100000"/>
              </a:lnSpc>
              <a:spcBef>
                <a:spcPts val="0"/>
              </a:spcBef>
              <a:spcAft>
                <a:spcPts val="600"/>
              </a:spcAft>
              <a:buClr>
                <a:schemeClr val="accent1"/>
              </a:buClr>
              <a:buFont typeface="Sofia Pro Light" panose="020B0000000000000000" pitchFamily="34" charset="0"/>
              <a:buChar char="»"/>
              <a:defRPr sz="11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AU" sz="1800" kern="100" dirty="0">
                <a:solidFill>
                  <a:srgbClr val="212121"/>
                </a:solidFill>
                <a:latin typeface="Times New Roman" panose="02020603050405020304" pitchFamily="18" charset="0"/>
                <a:ea typeface="Calibri" panose="020F0502020204030204" pitchFamily="34" charset="0"/>
                <a:cs typeface="Times New Roman" panose="02020603050405020304" pitchFamily="18" charset="0"/>
              </a:rPr>
              <a:t>Graph XXX: Participation in gambling activities in 2019, 2020, 2021, and 2023</a:t>
            </a:r>
            <a:endParaRPr lang="en-AU" sz="1800" kern="1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9" name="Picture 8">
            <a:extLst>
              <a:ext uri="{FF2B5EF4-FFF2-40B4-BE49-F238E27FC236}">
                <a16:creationId xmlns:a16="http://schemas.microsoft.com/office/drawing/2014/main" id="{5D9B7D51-ADC3-14E7-FE14-1368E83CD0D2}"/>
              </a:ext>
            </a:extLst>
          </p:cNvPr>
          <p:cNvPicPr>
            <a:picLocks noChangeAspect="1"/>
          </p:cNvPicPr>
          <p:nvPr/>
        </p:nvPicPr>
        <p:blipFill rotWithShape="1">
          <a:blip r:embed="rId3"/>
          <a:srcRect l="2154" t="508" r="1289" b="3687"/>
          <a:stretch/>
        </p:blipFill>
        <p:spPr>
          <a:xfrm>
            <a:off x="3105624" y="856582"/>
            <a:ext cx="3734376" cy="3999571"/>
          </a:xfrm>
          <a:prstGeom prst="rect">
            <a:avLst/>
          </a:prstGeom>
        </p:spPr>
      </p:pic>
      <p:pic>
        <p:nvPicPr>
          <p:cNvPr id="10" name="Picture 9">
            <a:extLst>
              <a:ext uri="{FF2B5EF4-FFF2-40B4-BE49-F238E27FC236}">
                <a16:creationId xmlns:a16="http://schemas.microsoft.com/office/drawing/2014/main" id="{61DDB3D3-35AF-EBD8-73AB-9D849FD83E42}"/>
              </a:ext>
            </a:extLst>
          </p:cNvPr>
          <p:cNvPicPr>
            <a:picLocks noChangeAspect="1"/>
          </p:cNvPicPr>
          <p:nvPr/>
        </p:nvPicPr>
        <p:blipFill>
          <a:blip r:embed="rId4"/>
          <a:stretch>
            <a:fillRect/>
          </a:stretch>
        </p:blipFill>
        <p:spPr>
          <a:xfrm>
            <a:off x="10012101" y="5419988"/>
            <a:ext cx="196072" cy="862716"/>
          </a:xfrm>
          <a:prstGeom prst="rect">
            <a:avLst/>
          </a:prstGeom>
        </p:spPr>
      </p:pic>
      <p:sp>
        <p:nvSpPr>
          <p:cNvPr id="11" name="TextBox 10">
            <a:extLst>
              <a:ext uri="{FF2B5EF4-FFF2-40B4-BE49-F238E27FC236}">
                <a16:creationId xmlns:a16="http://schemas.microsoft.com/office/drawing/2014/main" id="{50C507C1-DC8E-EEBD-6DE6-FD35094C3F6E}"/>
              </a:ext>
            </a:extLst>
          </p:cNvPr>
          <p:cNvSpPr txBox="1"/>
          <p:nvPr/>
        </p:nvSpPr>
        <p:spPr>
          <a:xfrm>
            <a:off x="10192208" y="5374292"/>
            <a:ext cx="2307219" cy="95410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 April 2019</a:t>
            </a:r>
          </a:p>
          <a:p>
            <a:r>
              <a:rPr lang="en-US" sz="1400" dirty="0">
                <a:latin typeface="Arial" panose="020B0604020202020204" pitchFamily="34" charset="0"/>
                <a:cs typeface="Arial" panose="020B0604020202020204" pitchFamily="34" charset="0"/>
              </a:rPr>
              <a:t>= November 2020</a:t>
            </a:r>
          </a:p>
          <a:p>
            <a:r>
              <a:rPr lang="en-US" sz="1400" dirty="0">
                <a:latin typeface="Arial" panose="020B0604020202020204" pitchFamily="34" charset="0"/>
                <a:cs typeface="Arial" panose="020B0604020202020204" pitchFamily="34" charset="0"/>
              </a:rPr>
              <a:t>= October 2021</a:t>
            </a:r>
          </a:p>
          <a:p>
            <a:r>
              <a:rPr lang="en-US" sz="1400" dirty="0">
                <a:latin typeface="Arial" panose="020B0604020202020204" pitchFamily="34" charset="0"/>
                <a:cs typeface="Arial" panose="020B0604020202020204" pitchFamily="34" charset="0"/>
              </a:rPr>
              <a:t>= January 2023</a:t>
            </a:r>
          </a:p>
        </p:txBody>
      </p:sp>
      <p:sp>
        <p:nvSpPr>
          <p:cNvPr id="12" name="Rectangle 11">
            <a:extLst>
              <a:ext uri="{FF2B5EF4-FFF2-40B4-BE49-F238E27FC236}">
                <a16:creationId xmlns:a16="http://schemas.microsoft.com/office/drawing/2014/main" id="{952F5808-14FB-CCF2-A938-B4760F942C7D}"/>
              </a:ext>
            </a:extLst>
          </p:cNvPr>
          <p:cNvSpPr/>
          <p:nvPr/>
        </p:nvSpPr>
        <p:spPr>
          <a:xfrm>
            <a:off x="2497310" y="168964"/>
            <a:ext cx="2396009" cy="44264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 name="Group 1">
            <a:extLst>
              <a:ext uri="{FF2B5EF4-FFF2-40B4-BE49-F238E27FC236}">
                <a16:creationId xmlns:a16="http://schemas.microsoft.com/office/drawing/2014/main" id="{570D3E08-B69F-C1C8-7704-959DCD9B340B}"/>
              </a:ext>
            </a:extLst>
          </p:cNvPr>
          <p:cNvGrpSpPr/>
          <p:nvPr/>
        </p:nvGrpSpPr>
        <p:grpSpPr>
          <a:xfrm>
            <a:off x="604069" y="1101835"/>
            <a:ext cx="4289250" cy="3313440"/>
            <a:chOff x="604069" y="1235650"/>
            <a:chExt cx="4289250" cy="3313440"/>
          </a:xfrm>
        </p:grpSpPr>
        <p:sp>
          <p:nvSpPr>
            <p:cNvPr id="13" name="TextBox 12">
              <a:extLst>
                <a:ext uri="{FF2B5EF4-FFF2-40B4-BE49-F238E27FC236}">
                  <a16:creationId xmlns:a16="http://schemas.microsoft.com/office/drawing/2014/main" id="{F73E5332-5C4D-2376-A360-E6F31E40C00E}"/>
                </a:ext>
              </a:extLst>
            </p:cNvPr>
            <p:cNvSpPr txBox="1"/>
            <p:nvPr/>
          </p:nvSpPr>
          <p:spPr>
            <a:xfrm>
              <a:off x="1200667" y="1235650"/>
              <a:ext cx="3692652"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Poker machines at a venue (slots)</a:t>
              </a:r>
            </a:p>
          </p:txBody>
        </p:sp>
        <p:sp>
          <p:nvSpPr>
            <p:cNvPr id="14" name="TextBox 13">
              <a:extLst>
                <a:ext uri="{FF2B5EF4-FFF2-40B4-BE49-F238E27FC236}">
                  <a16:creationId xmlns:a16="http://schemas.microsoft.com/office/drawing/2014/main" id="{B90307E3-C731-9919-AE95-C81CDA7639FB}"/>
                </a:ext>
              </a:extLst>
            </p:cNvPr>
            <p:cNvSpPr txBox="1"/>
            <p:nvPr/>
          </p:nvSpPr>
          <p:spPr>
            <a:xfrm>
              <a:off x="1200667" y="1945415"/>
              <a:ext cx="3349853"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Races (dogs, horses)</a:t>
              </a:r>
            </a:p>
          </p:txBody>
        </p:sp>
        <p:sp>
          <p:nvSpPr>
            <p:cNvPr id="15" name="TextBox 14">
              <a:extLst>
                <a:ext uri="{FF2B5EF4-FFF2-40B4-BE49-F238E27FC236}">
                  <a16:creationId xmlns:a16="http://schemas.microsoft.com/office/drawing/2014/main" id="{BA4D0C6D-C30D-BE8D-C331-B8E703215C12}"/>
                </a:ext>
              </a:extLst>
            </p:cNvPr>
            <p:cNvSpPr txBox="1"/>
            <p:nvPr/>
          </p:nvSpPr>
          <p:spPr>
            <a:xfrm>
              <a:off x="1222147" y="2714367"/>
              <a:ext cx="3328373"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Lottery</a:t>
              </a:r>
            </a:p>
          </p:txBody>
        </p:sp>
        <p:sp>
          <p:nvSpPr>
            <p:cNvPr id="16" name="TextBox 15">
              <a:extLst>
                <a:ext uri="{FF2B5EF4-FFF2-40B4-BE49-F238E27FC236}">
                  <a16:creationId xmlns:a16="http://schemas.microsoft.com/office/drawing/2014/main" id="{EBDBA099-4E77-9279-1742-82CEA76B6D5F}"/>
                </a:ext>
              </a:extLst>
            </p:cNvPr>
            <p:cNvSpPr txBox="1"/>
            <p:nvPr/>
          </p:nvSpPr>
          <p:spPr>
            <a:xfrm>
              <a:off x="1222147" y="3483339"/>
              <a:ext cx="3349853" cy="369332"/>
            </a:xfrm>
            <a:prstGeom prst="rect">
              <a:avLst/>
            </a:prstGeom>
            <a:noFill/>
          </p:spPr>
          <p:txBody>
            <a:bodyPr wrap="square" rtlCol="0">
              <a:spAutoFit/>
            </a:bodyPr>
            <a:lstStyle/>
            <a:p>
              <a:pPr algn="just"/>
              <a:r>
                <a:rPr lang="en-US" dirty="0">
                  <a:latin typeface="Arial" panose="020B0604020202020204" pitchFamily="34" charset="0"/>
                  <a:cs typeface="Arial" panose="020B0604020202020204" pitchFamily="34" charset="0"/>
                </a:rPr>
                <a:t>Sports or special event betting</a:t>
              </a:r>
            </a:p>
          </p:txBody>
        </p:sp>
        <p:sp>
          <p:nvSpPr>
            <p:cNvPr id="17" name="TextBox 16">
              <a:extLst>
                <a:ext uri="{FF2B5EF4-FFF2-40B4-BE49-F238E27FC236}">
                  <a16:creationId xmlns:a16="http://schemas.microsoft.com/office/drawing/2014/main" id="{7EB3E2FD-7A44-5E5E-0027-26383B536A01}"/>
                </a:ext>
              </a:extLst>
            </p:cNvPr>
            <p:cNvSpPr txBox="1"/>
            <p:nvPr/>
          </p:nvSpPr>
          <p:spPr>
            <a:xfrm>
              <a:off x="604069" y="4179758"/>
              <a:ext cx="3867570" cy="369332"/>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Any form of gambling for money</a:t>
              </a:r>
            </a:p>
          </p:txBody>
        </p:sp>
      </p:grpSp>
      <p:sp>
        <p:nvSpPr>
          <p:cNvPr id="7" name="Title 1">
            <a:extLst>
              <a:ext uri="{FF2B5EF4-FFF2-40B4-BE49-F238E27FC236}">
                <a16:creationId xmlns:a16="http://schemas.microsoft.com/office/drawing/2014/main" id="{095DFCDE-2EB1-3859-E57E-F05B027A97C7}"/>
              </a:ext>
            </a:extLst>
          </p:cNvPr>
          <p:cNvSpPr txBox="1">
            <a:spLocks/>
          </p:cNvSpPr>
          <p:nvPr/>
        </p:nvSpPr>
        <p:spPr>
          <a:xfrm>
            <a:off x="323999" y="324000"/>
            <a:ext cx="7776001" cy="1955872"/>
          </a:xfrm>
          <a:prstGeom prst="rect">
            <a:avLst/>
          </a:prstGeom>
        </p:spPr>
        <p:txBody>
          <a:bodyPr vert="horz" lIns="0" tIns="0" rIns="0" bIns="0" rtlCol="0" anchor="t">
            <a:normAutofit/>
          </a:bodyPr>
          <a:lstStyle>
            <a:lvl1pPr algn="l" defTabSz="685800" rtl="0" eaLnBrk="1" latinLnBrk="0" hangingPunct="1">
              <a:lnSpc>
                <a:spcPct val="80000"/>
              </a:lnSpc>
              <a:spcBef>
                <a:spcPct val="0"/>
              </a:spcBef>
              <a:buNone/>
              <a:defRPr sz="4600" kern="1200">
                <a:solidFill>
                  <a:schemeClr val="accent1"/>
                </a:solidFill>
                <a:latin typeface="+mj-lt"/>
                <a:ea typeface="+mj-ea"/>
                <a:cs typeface="+mj-cs"/>
              </a:defRPr>
            </a:lvl1pPr>
          </a:lstStyle>
          <a:p>
            <a:r>
              <a:rPr lang="en-AU" sz="2800" dirty="0"/>
              <a:t>Gambling Participation by activity, overall</a:t>
            </a:r>
          </a:p>
        </p:txBody>
      </p:sp>
      <p:sp>
        <p:nvSpPr>
          <p:cNvPr id="3" name="TextBox 2">
            <a:extLst>
              <a:ext uri="{FF2B5EF4-FFF2-40B4-BE49-F238E27FC236}">
                <a16:creationId xmlns:a16="http://schemas.microsoft.com/office/drawing/2014/main" id="{B0D2D004-2AB8-9B56-E72A-70D41AAD8178}"/>
              </a:ext>
            </a:extLst>
          </p:cNvPr>
          <p:cNvSpPr txBox="1"/>
          <p:nvPr/>
        </p:nvSpPr>
        <p:spPr>
          <a:xfrm>
            <a:off x="4632059" y="4699400"/>
            <a:ext cx="2718790" cy="369332"/>
          </a:xfrm>
          <a:prstGeom prst="rect">
            <a:avLst/>
          </a:prstGeom>
          <a:solidFill>
            <a:schemeClr val="bg1"/>
          </a:solidFill>
        </p:spPr>
        <p:txBody>
          <a:bodyPr wrap="square" rtlCol="0">
            <a:spAutoFit/>
          </a:bodyPr>
          <a:lstStyle/>
          <a:p>
            <a:r>
              <a:rPr lang="en-US" dirty="0"/>
              <a:t>   0    20   40  60   80</a:t>
            </a:r>
          </a:p>
        </p:txBody>
      </p:sp>
    </p:spTree>
    <p:extLst>
      <p:ext uri="{BB962C8B-B14F-4D97-AF65-F5344CB8AC3E}">
        <p14:creationId xmlns:p14="http://schemas.microsoft.com/office/powerpoint/2010/main" val="18999970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6EEFD30-D19A-208F-89DC-80BB2ACD1D8B}"/>
              </a:ext>
            </a:extLst>
          </p:cNvPr>
          <p:cNvPicPr>
            <a:picLocks noChangeAspect="1"/>
          </p:cNvPicPr>
          <p:nvPr/>
        </p:nvPicPr>
        <p:blipFill rotWithShape="1">
          <a:blip r:embed="rId3"/>
          <a:srcRect l="3736" t="701" r="1410" b="3719"/>
          <a:stretch/>
        </p:blipFill>
        <p:spPr>
          <a:xfrm>
            <a:off x="3052379" y="512686"/>
            <a:ext cx="3936249" cy="4237750"/>
          </a:xfrm>
          <a:prstGeom prst="rect">
            <a:avLst/>
          </a:prstGeom>
        </p:spPr>
      </p:pic>
      <p:sp>
        <p:nvSpPr>
          <p:cNvPr id="5" name="Slide Number Placeholder 4">
            <a:extLst>
              <a:ext uri="{FF2B5EF4-FFF2-40B4-BE49-F238E27FC236}">
                <a16:creationId xmlns:a16="http://schemas.microsoft.com/office/drawing/2014/main" id="{6D5FF351-B78F-57D9-E040-3FEE9552619B}"/>
              </a:ext>
            </a:extLst>
          </p:cNvPr>
          <p:cNvSpPr>
            <a:spLocks noGrp="1"/>
          </p:cNvSpPr>
          <p:nvPr>
            <p:ph type="sldNum" sz="quarter" idx="12"/>
          </p:nvPr>
        </p:nvSpPr>
        <p:spPr/>
        <p:txBody>
          <a:bodyPr/>
          <a:lstStyle/>
          <a:p>
            <a:fld id="{10A01DC5-1685-4615-8240-15192985C6A2}" type="slidenum">
              <a:rPr lang="en-AU" smtClean="0"/>
              <a:pPr/>
              <a:t>10</a:t>
            </a:fld>
            <a:endParaRPr lang="en-AU"/>
          </a:p>
        </p:txBody>
      </p:sp>
      <p:sp>
        <p:nvSpPr>
          <p:cNvPr id="8" name="Content Placeholder 2">
            <a:extLst>
              <a:ext uri="{FF2B5EF4-FFF2-40B4-BE49-F238E27FC236}">
                <a16:creationId xmlns:a16="http://schemas.microsoft.com/office/drawing/2014/main" id="{67BC9DE6-FB34-8630-93CC-9A4244973BD1}"/>
              </a:ext>
            </a:extLst>
          </p:cNvPr>
          <p:cNvSpPr txBox="1">
            <a:spLocks/>
          </p:cNvSpPr>
          <p:nvPr/>
        </p:nvSpPr>
        <p:spPr>
          <a:xfrm>
            <a:off x="1983827" y="6375258"/>
            <a:ext cx="10515600" cy="4351338"/>
          </a:xfrm>
          <a:prstGeom prst="rect">
            <a:avLst/>
          </a:prstGeom>
        </p:spPr>
        <p:txBody>
          <a:bodyPr vert="horz" lIns="0" tIns="0" rIns="0" bIns="0" rtlCol="0">
            <a:normAutofit/>
          </a:bodyPr>
          <a:lstStyle>
            <a:lvl1pPr marL="0" indent="0" algn="l" defTabSz="685800" rtl="0" eaLnBrk="1" latinLnBrk="0" hangingPunct="1">
              <a:lnSpc>
                <a:spcPct val="100000"/>
              </a:lnSpc>
              <a:spcBef>
                <a:spcPts val="0"/>
              </a:spcBef>
              <a:spcAft>
                <a:spcPts val="600"/>
              </a:spcAft>
              <a:buFont typeface="Arial" panose="020B0604020202020204" pitchFamily="34" charset="0"/>
              <a:buNone/>
              <a:defRPr sz="1400" b="0" kern="1200">
                <a:solidFill>
                  <a:schemeClr val="accent1"/>
                </a:solidFill>
                <a:latin typeface="+mj-lt"/>
                <a:ea typeface="+mn-ea"/>
                <a:cs typeface="+mn-cs"/>
              </a:defRPr>
            </a:lvl1pPr>
            <a:lvl2pPr marL="0" indent="0" algn="l" defTabSz="685800" rtl="0" eaLnBrk="1" latinLnBrk="0" hangingPunct="1">
              <a:lnSpc>
                <a:spcPct val="10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2pPr>
            <a:lvl3pPr marL="180000" indent="-180000" algn="l" defTabSz="685800" rtl="0" eaLnBrk="1" latinLnBrk="0" hangingPunct="1">
              <a:lnSpc>
                <a:spcPct val="100000"/>
              </a:lnSpc>
              <a:spcBef>
                <a:spcPts val="0"/>
              </a:spcBef>
              <a:spcAft>
                <a:spcPts val="600"/>
              </a:spcAft>
              <a:buClr>
                <a:schemeClr val="accent1"/>
              </a:buClr>
              <a:buFont typeface="Arial" panose="020B0604020202020204" pitchFamily="34" charset="0"/>
              <a:buChar char="•"/>
              <a:defRPr sz="1100" kern="1200">
                <a:solidFill>
                  <a:schemeClr val="tx1"/>
                </a:solidFill>
                <a:latin typeface="+mn-lt"/>
                <a:ea typeface="+mn-ea"/>
                <a:cs typeface="+mn-cs"/>
              </a:defRPr>
            </a:lvl3pPr>
            <a:lvl4pPr marL="360000" indent="-180000" algn="l" defTabSz="685800" rtl="0" eaLnBrk="1" latinLnBrk="0" hangingPunct="1">
              <a:lnSpc>
                <a:spcPct val="100000"/>
              </a:lnSpc>
              <a:spcBef>
                <a:spcPts val="0"/>
              </a:spcBef>
              <a:spcAft>
                <a:spcPts val="600"/>
              </a:spcAft>
              <a:buClr>
                <a:schemeClr val="accent1"/>
              </a:buClr>
              <a:buFont typeface="Times New Roman" panose="02020603050405020304" pitchFamily="18" charset="0"/>
              <a:buChar char="–"/>
              <a:defRPr sz="1100" kern="1200">
                <a:solidFill>
                  <a:schemeClr val="tx1"/>
                </a:solidFill>
                <a:latin typeface="+mn-lt"/>
                <a:ea typeface="+mn-ea"/>
                <a:cs typeface="+mn-cs"/>
              </a:defRPr>
            </a:lvl4pPr>
            <a:lvl5pPr marL="540000" indent="-180000" algn="l" defTabSz="685800" rtl="0" eaLnBrk="1" latinLnBrk="0" hangingPunct="1">
              <a:lnSpc>
                <a:spcPct val="100000"/>
              </a:lnSpc>
              <a:spcBef>
                <a:spcPts val="0"/>
              </a:spcBef>
              <a:spcAft>
                <a:spcPts val="600"/>
              </a:spcAft>
              <a:buClr>
                <a:schemeClr val="accent1"/>
              </a:buClr>
              <a:buFont typeface="Sofia Pro Light" panose="020B0000000000000000" pitchFamily="34" charset="0"/>
              <a:buChar char="»"/>
              <a:defRPr sz="11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AU" sz="1800" kern="100" dirty="0">
                <a:solidFill>
                  <a:srgbClr val="212121"/>
                </a:solidFill>
                <a:latin typeface="Times New Roman" panose="02020603050405020304" pitchFamily="18" charset="0"/>
                <a:ea typeface="Calibri" panose="020F0502020204030204" pitchFamily="34" charset="0"/>
                <a:cs typeface="Times New Roman" panose="02020603050405020304" pitchFamily="18" charset="0"/>
              </a:rPr>
              <a:t>Graph XXX: Participation in gambling activities in 2019, 2020, 2021, and 2023</a:t>
            </a:r>
            <a:endParaRPr lang="en-AU" sz="1800" kern="1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10" name="Picture 9">
            <a:extLst>
              <a:ext uri="{FF2B5EF4-FFF2-40B4-BE49-F238E27FC236}">
                <a16:creationId xmlns:a16="http://schemas.microsoft.com/office/drawing/2014/main" id="{61DDB3D3-35AF-EBD8-73AB-9D849FD83E42}"/>
              </a:ext>
            </a:extLst>
          </p:cNvPr>
          <p:cNvPicPr>
            <a:picLocks noChangeAspect="1"/>
          </p:cNvPicPr>
          <p:nvPr/>
        </p:nvPicPr>
        <p:blipFill>
          <a:blip r:embed="rId4"/>
          <a:stretch>
            <a:fillRect/>
          </a:stretch>
        </p:blipFill>
        <p:spPr>
          <a:xfrm>
            <a:off x="10012101" y="5419988"/>
            <a:ext cx="196072" cy="862716"/>
          </a:xfrm>
          <a:prstGeom prst="rect">
            <a:avLst/>
          </a:prstGeom>
        </p:spPr>
      </p:pic>
      <p:sp>
        <p:nvSpPr>
          <p:cNvPr id="11" name="TextBox 10">
            <a:extLst>
              <a:ext uri="{FF2B5EF4-FFF2-40B4-BE49-F238E27FC236}">
                <a16:creationId xmlns:a16="http://schemas.microsoft.com/office/drawing/2014/main" id="{50C507C1-DC8E-EEBD-6DE6-FD35094C3F6E}"/>
              </a:ext>
            </a:extLst>
          </p:cNvPr>
          <p:cNvSpPr txBox="1"/>
          <p:nvPr/>
        </p:nvSpPr>
        <p:spPr>
          <a:xfrm>
            <a:off x="10192208" y="5374292"/>
            <a:ext cx="2307219" cy="95410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 April 2019</a:t>
            </a:r>
          </a:p>
          <a:p>
            <a:r>
              <a:rPr lang="en-US" sz="1400" dirty="0">
                <a:latin typeface="Arial" panose="020B0604020202020204" pitchFamily="34" charset="0"/>
                <a:cs typeface="Arial" panose="020B0604020202020204" pitchFamily="34" charset="0"/>
              </a:rPr>
              <a:t>= November 2020</a:t>
            </a:r>
          </a:p>
          <a:p>
            <a:r>
              <a:rPr lang="en-US" sz="1400" dirty="0">
                <a:latin typeface="Arial" panose="020B0604020202020204" pitchFamily="34" charset="0"/>
                <a:cs typeface="Arial" panose="020B0604020202020204" pitchFamily="34" charset="0"/>
              </a:rPr>
              <a:t>= October 2021</a:t>
            </a:r>
          </a:p>
          <a:p>
            <a:r>
              <a:rPr lang="en-US" sz="1400" dirty="0">
                <a:latin typeface="Arial" panose="020B0604020202020204" pitchFamily="34" charset="0"/>
                <a:cs typeface="Arial" panose="020B0604020202020204" pitchFamily="34" charset="0"/>
              </a:rPr>
              <a:t>= January 2023</a:t>
            </a:r>
          </a:p>
        </p:txBody>
      </p:sp>
      <p:sp>
        <p:nvSpPr>
          <p:cNvPr id="12" name="Rectangle 11">
            <a:extLst>
              <a:ext uri="{FF2B5EF4-FFF2-40B4-BE49-F238E27FC236}">
                <a16:creationId xmlns:a16="http://schemas.microsoft.com/office/drawing/2014/main" id="{952F5808-14FB-CCF2-A938-B4760F942C7D}"/>
              </a:ext>
            </a:extLst>
          </p:cNvPr>
          <p:cNvSpPr/>
          <p:nvPr/>
        </p:nvSpPr>
        <p:spPr>
          <a:xfrm>
            <a:off x="2497309" y="349122"/>
            <a:ext cx="2396009" cy="44264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
            <a:extLst>
              <a:ext uri="{FF2B5EF4-FFF2-40B4-BE49-F238E27FC236}">
                <a16:creationId xmlns:a16="http://schemas.microsoft.com/office/drawing/2014/main" id="{095DFCDE-2EB1-3859-E57E-F05B027A97C7}"/>
              </a:ext>
            </a:extLst>
          </p:cNvPr>
          <p:cNvSpPr txBox="1">
            <a:spLocks/>
          </p:cNvSpPr>
          <p:nvPr/>
        </p:nvSpPr>
        <p:spPr>
          <a:xfrm>
            <a:off x="251999" y="238846"/>
            <a:ext cx="7776001" cy="1955872"/>
          </a:xfrm>
          <a:prstGeom prst="rect">
            <a:avLst/>
          </a:prstGeom>
        </p:spPr>
        <p:txBody>
          <a:bodyPr vert="horz" lIns="0" tIns="0" rIns="0" bIns="0" rtlCol="0" anchor="t">
            <a:normAutofit/>
          </a:bodyPr>
          <a:lstStyle>
            <a:lvl1pPr algn="l" defTabSz="685800" rtl="0" eaLnBrk="1" latinLnBrk="0" hangingPunct="1">
              <a:lnSpc>
                <a:spcPct val="80000"/>
              </a:lnSpc>
              <a:spcBef>
                <a:spcPct val="0"/>
              </a:spcBef>
              <a:buNone/>
              <a:defRPr sz="4600" kern="1200">
                <a:solidFill>
                  <a:schemeClr val="accent1"/>
                </a:solidFill>
                <a:latin typeface="+mj-lt"/>
                <a:ea typeface="+mj-ea"/>
                <a:cs typeface="+mj-cs"/>
              </a:defRPr>
            </a:lvl1pPr>
          </a:lstStyle>
          <a:p>
            <a:r>
              <a:rPr lang="en-AU" sz="2800" dirty="0"/>
              <a:t>Participation by activity for PGSI 1+</a:t>
            </a:r>
          </a:p>
        </p:txBody>
      </p:sp>
      <p:grpSp>
        <p:nvGrpSpPr>
          <p:cNvPr id="17" name="Group 16">
            <a:extLst>
              <a:ext uri="{FF2B5EF4-FFF2-40B4-BE49-F238E27FC236}">
                <a16:creationId xmlns:a16="http://schemas.microsoft.com/office/drawing/2014/main" id="{55F7DA8D-5B6A-03EB-D041-043BBDEBA433}"/>
              </a:ext>
            </a:extLst>
          </p:cNvPr>
          <p:cNvGrpSpPr/>
          <p:nvPr/>
        </p:nvGrpSpPr>
        <p:grpSpPr>
          <a:xfrm>
            <a:off x="1486687" y="893073"/>
            <a:ext cx="3375464" cy="3398520"/>
            <a:chOff x="1164315" y="1223103"/>
            <a:chExt cx="3375464" cy="3398520"/>
          </a:xfrm>
        </p:grpSpPr>
        <p:sp>
          <p:nvSpPr>
            <p:cNvPr id="18" name="TextBox 17">
              <a:extLst>
                <a:ext uri="{FF2B5EF4-FFF2-40B4-BE49-F238E27FC236}">
                  <a16:creationId xmlns:a16="http://schemas.microsoft.com/office/drawing/2014/main" id="{AC48C398-7CA7-F05E-BA5F-BF306B63D1D1}"/>
                </a:ext>
              </a:extLst>
            </p:cNvPr>
            <p:cNvSpPr txBox="1"/>
            <p:nvPr/>
          </p:nvSpPr>
          <p:spPr>
            <a:xfrm>
              <a:off x="1211406" y="1223103"/>
              <a:ext cx="3055383"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Poker machines at a venue</a:t>
              </a:r>
            </a:p>
          </p:txBody>
        </p:sp>
        <p:sp>
          <p:nvSpPr>
            <p:cNvPr id="19" name="TextBox 18">
              <a:extLst>
                <a:ext uri="{FF2B5EF4-FFF2-40B4-BE49-F238E27FC236}">
                  <a16:creationId xmlns:a16="http://schemas.microsoft.com/office/drawing/2014/main" id="{B19E1F23-9794-3799-649A-1183A6B93119}"/>
                </a:ext>
              </a:extLst>
            </p:cNvPr>
            <p:cNvSpPr txBox="1"/>
            <p:nvPr/>
          </p:nvSpPr>
          <p:spPr>
            <a:xfrm>
              <a:off x="1189926" y="2170760"/>
              <a:ext cx="3349853"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Races (dogs, horses)</a:t>
              </a:r>
            </a:p>
          </p:txBody>
        </p:sp>
        <p:sp>
          <p:nvSpPr>
            <p:cNvPr id="20" name="TextBox 19">
              <a:extLst>
                <a:ext uri="{FF2B5EF4-FFF2-40B4-BE49-F238E27FC236}">
                  <a16:creationId xmlns:a16="http://schemas.microsoft.com/office/drawing/2014/main" id="{AA4CAF85-2E68-8FBE-19C0-83F7E30F12E9}"/>
                </a:ext>
              </a:extLst>
            </p:cNvPr>
            <p:cNvSpPr txBox="1"/>
            <p:nvPr/>
          </p:nvSpPr>
          <p:spPr>
            <a:xfrm>
              <a:off x="1211406" y="3210246"/>
              <a:ext cx="3328373"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Lottery</a:t>
              </a:r>
            </a:p>
          </p:txBody>
        </p:sp>
        <p:sp>
          <p:nvSpPr>
            <p:cNvPr id="21" name="TextBox 20">
              <a:extLst>
                <a:ext uri="{FF2B5EF4-FFF2-40B4-BE49-F238E27FC236}">
                  <a16:creationId xmlns:a16="http://schemas.microsoft.com/office/drawing/2014/main" id="{09826311-351E-02BD-C790-F653C80BC29F}"/>
                </a:ext>
              </a:extLst>
            </p:cNvPr>
            <p:cNvSpPr txBox="1"/>
            <p:nvPr/>
          </p:nvSpPr>
          <p:spPr>
            <a:xfrm>
              <a:off x="1164315" y="4252291"/>
              <a:ext cx="3349853" cy="369332"/>
            </a:xfrm>
            <a:prstGeom prst="rect">
              <a:avLst/>
            </a:prstGeom>
            <a:noFill/>
          </p:spPr>
          <p:txBody>
            <a:bodyPr wrap="square" rtlCol="0">
              <a:spAutoFit/>
            </a:bodyPr>
            <a:lstStyle/>
            <a:p>
              <a:pPr algn="just"/>
              <a:r>
                <a:rPr lang="en-US" dirty="0">
                  <a:latin typeface="Arial" panose="020B0604020202020204" pitchFamily="34" charset="0"/>
                  <a:cs typeface="Arial" panose="020B0604020202020204" pitchFamily="34" charset="0"/>
                </a:rPr>
                <a:t>Sports or special event betting</a:t>
              </a:r>
            </a:p>
          </p:txBody>
        </p:sp>
      </p:grpSp>
      <p:sp>
        <p:nvSpPr>
          <p:cNvPr id="23" name="TextBox 22">
            <a:extLst>
              <a:ext uri="{FF2B5EF4-FFF2-40B4-BE49-F238E27FC236}">
                <a16:creationId xmlns:a16="http://schemas.microsoft.com/office/drawing/2014/main" id="{F9134879-84E1-E4CD-6C08-E15D9A4111A8}"/>
              </a:ext>
            </a:extLst>
          </p:cNvPr>
          <p:cNvSpPr txBox="1"/>
          <p:nvPr/>
        </p:nvSpPr>
        <p:spPr>
          <a:xfrm>
            <a:off x="4661210" y="4647552"/>
            <a:ext cx="2718790" cy="369332"/>
          </a:xfrm>
          <a:prstGeom prst="rect">
            <a:avLst/>
          </a:prstGeom>
          <a:solidFill>
            <a:schemeClr val="bg1"/>
          </a:solidFill>
        </p:spPr>
        <p:txBody>
          <a:bodyPr wrap="square" rtlCol="0">
            <a:spAutoFit/>
          </a:bodyPr>
          <a:lstStyle/>
          <a:p>
            <a:r>
              <a:rPr lang="en-US" dirty="0"/>
              <a:t>   0    20   40  60   80</a:t>
            </a:r>
          </a:p>
        </p:txBody>
      </p:sp>
    </p:spTree>
    <p:extLst>
      <p:ext uri="{BB962C8B-B14F-4D97-AF65-F5344CB8AC3E}">
        <p14:creationId xmlns:p14="http://schemas.microsoft.com/office/powerpoint/2010/main" val="17520837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D5FF351-B78F-57D9-E040-3FEE9552619B}"/>
              </a:ext>
            </a:extLst>
          </p:cNvPr>
          <p:cNvSpPr>
            <a:spLocks noGrp="1"/>
          </p:cNvSpPr>
          <p:nvPr>
            <p:ph type="sldNum" sz="quarter" idx="12"/>
          </p:nvPr>
        </p:nvSpPr>
        <p:spPr/>
        <p:txBody>
          <a:bodyPr/>
          <a:lstStyle/>
          <a:p>
            <a:fld id="{10A01DC5-1685-4615-8240-15192985C6A2}" type="slidenum">
              <a:rPr lang="en-AU" smtClean="0"/>
              <a:pPr/>
              <a:t>11</a:t>
            </a:fld>
            <a:endParaRPr lang="en-AU"/>
          </a:p>
        </p:txBody>
      </p:sp>
      <p:sp>
        <p:nvSpPr>
          <p:cNvPr id="8" name="Content Placeholder 2">
            <a:extLst>
              <a:ext uri="{FF2B5EF4-FFF2-40B4-BE49-F238E27FC236}">
                <a16:creationId xmlns:a16="http://schemas.microsoft.com/office/drawing/2014/main" id="{C73C3379-7B74-8836-7CD0-4DAE642975E1}"/>
              </a:ext>
            </a:extLst>
          </p:cNvPr>
          <p:cNvSpPr txBox="1">
            <a:spLocks/>
          </p:cNvSpPr>
          <p:nvPr/>
        </p:nvSpPr>
        <p:spPr>
          <a:xfrm>
            <a:off x="2505053" y="5916025"/>
            <a:ext cx="7181894" cy="4152532"/>
          </a:xfrm>
          <a:prstGeom prst="rect">
            <a:avLst/>
          </a:prstGeom>
        </p:spPr>
        <p:txBody>
          <a:bodyPr vert="horz" lIns="0" tIns="0" rIns="0" bIns="0" rtlCol="0">
            <a:normAutofit/>
          </a:bodyPr>
          <a:lstStyle>
            <a:lvl1pPr marL="0" indent="0" algn="l" defTabSz="685800" rtl="0" eaLnBrk="1" latinLnBrk="0" hangingPunct="1">
              <a:lnSpc>
                <a:spcPct val="100000"/>
              </a:lnSpc>
              <a:spcBef>
                <a:spcPts val="0"/>
              </a:spcBef>
              <a:spcAft>
                <a:spcPts val="600"/>
              </a:spcAft>
              <a:buFont typeface="Arial" panose="020B0604020202020204" pitchFamily="34" charset="0"/>
              <a:buNone/>
              <a:defRPr sz="1400" b="0" kern="1200">
                <a:solidFill>
                  <a:schemeClr val="accent1"/>
                </a:solidFill>
                <a:latin typeface="+mj-lt"/>
                <a:ea typeface="+mn-ea"/>
                <a:cs typeface="+mn-cs"/>
              </a:defRPr>
            </a:lvl1pPr>
            <a:lvl2pPr marL="0" indent="0" algn="l" defTabSz="685800" rtl="0" eaLnBrk="1" latinLnBrk="0" hangingPunct="1">
              <a:lnSpc>
                <a:spcPct val="10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2pPr>
            <a:lvl3pPr marL="180000" indent="-180000" algn="l" defTabSz="685800" rtl="0" eaLnBrk="1" latinLnBrk="0" hangingPunct="1">
              <a:lnSpc>
                <a:spcPct val="100000"/>
              </a:lnSpc>
              <a:spcBef>
                <a:spcPts val="0"/>
              </a:spcBef>
              <a:spcAft>
                <a:spcPts val="600"/>
              </a:spcAft>
              <a:buClr>
                <a:schemeClr val="accent1"/>
              </a:buClr>
              <a:buFont typeface="Arial" panose="020B0604020202020204" pitchFamily="34" charset="0"/>
              <a:buChar char="•"/>
              <a:defRPr sz="1100" kern="1200">
                <a:solidFill>
                  <a:schemeClr val="tx1"/>
                </a:solidFill>
                <a:latin typeface="+mn-lt"/>
                <a:ea typeface="+mn-ea"/>
                <a:cs typeface="+mn-cs"/>
              </a:defRPr>
            </a:lvl3pPr>
            <a:lvl4pPr marL="360000" indent="-180000" algn="l" defTabSz="685800" rtl="0" eaLnBrk="1" latinLnBrk="0" hangingPunct="1">
              <a:lnSpc>
                <a:spcPct val="100000"/>
              </a:lnSpc>
              <a:spcBef>
                <a:spcPts val="0"/>
              </a:spcBef>
              <a:spcAft>
                <a:spcPts val="600"/>
              </a:spcAft>
              <a:buClr>
                <a:schemeClr val="accent1"/>
              </a:buClr>
              <a:buFont typeface="Times New Roman" panose="02020603050405020304" pitchFamily="18" charset="0"/>
              <a:buChar char="–"/>
              <a:defRPr sz="1100" kern="1200">
                <a:solidFill>
                  <a:schemeClr val="tx1"/>
                </a:solidFill>
                <a:latin typeface="+mn-lt"/>
                <a:ea typeface="+mn-ea"/>
                <a:cs typeface="+mn-cs"/>
              </a:defRPr>
            </a:lvl4pPr>
            <a:lvl5pPr marL="540000" indent="-180000" algn="l" defTabSz="685800" rtl="0" eaLnBrk="1" latinLnBrk="0" hangingPunct="1">
              <a:lnSpc>
                <a:spcPct val="100000"/>
              </a:lnSpc>
              <a:spcBef>
                <a:spcPts val="0"/>
              </a:spcBef>
              <a:spcAft>
                <a:spcPts val="600"/>
              </a:spcAft>
              <a:buClr>
                <a:schemeClr val="accent1"/>
              </a:buClr>
              <a:buFont typeface="Sofia Pro Light" panose="020B0000000000000000" pitchFamily="34" charset="0"/>
              <a:buChar char="»"/>
              <a:defRPr sz="11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a:r>
              <a:rPr lang="en-AU" kern="100">
                <a:solidFill>
                  <a:srgbClr val="212121"/>
                </a:solidFill>
                <a:latin typeface="Times New Roman" panose="02020603050405020304" pitchFamily="18" charset="0"/>
                <a:ea typeface="Calibri" panose="020F0502020204030204" pitchFamily="34" charset="0"/>
                <a:cs typeface="Times New Roman" panose="02020603050405020304" pitchFamily="18" charset="0"/>
              </a:rPr>
              <a:t>Graph XX: Proportions (%) of Australians between 2019 and 2021, and 2021 to 2023 transitioning between non-gamblers (NG), non-problem (NPG), low risk (LR) and high risk (HR) (percentages do not match Graph X due to missing data). </a:t>
            </a:r>
            <a:endParaRPr lang="en-AU" kern="10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10" name="TextBox 9">
            <a:extLst>
              <a:ext uri="{FF2B5EF4-FFF2-40B4-BE49-F238E27FC236}">
                <a16:creationId xmlns:a16="http://schemas.microsoft.com/office/drawing/2014/main" id="{D3E6850D-31C6-5E1E-9DE1-BD453BB80F5D}"/>
              </a:ext>
            </a:extLst>
          </p:cNvPr>
          <p:cNvSpPr txBox="1"/>
          <p:nvPr/>
        </p:nvSpPr>
        <p:spPr>
          <a:xfrm>
            <a:off x="3524362" y="5152273"/>
            <a:ext cx="5653712" cy="307777"/>
          </a:xfrm>
          <a:prstGeom prst="rect">
            <a:avLst/>
          </a:prstGeom>
          <a:noFill/>
        </p:spPr>
        <p:txBody>
          <a:bodyPr wrap="square" rtlCol="0">
            <a:spAutoFit/>
          </a:bodyPr>
          <a:lstStyle/>
          <a:p>
            <a:r>
              <a:rPr lang="en-US" sz="1400" b="1" dirty="0">
                <a:latin typeface="Arial" panose="020B0604020202020204" pitchFamily="34" charset="0"/>
                <a:cs typeface="Arial" panose="020B0604020202020204" pitchFamily="34" charset="0"/>
              </a:rPr>
              <a:t>2019 		   2021   		      2023</a:t>
            </a:r>
          </a:p>
        </p:txBody>
      </p:sp>
      <p:sp>
        <p:nvSpPr>
          <p:cNvPr id="12" name="TextBox 11">
            <a:extLst>
              <a:ext uri="{FF2B5EF4-FFF2-40B4-BE49-F238E27FC236}">
                <a16:creationId xmlns:a16="http://schemas.microsoft.com/office/drawing/2014/main" id="{C06FA7B4-9FA9-EF61-595E-68EB61DE37F1}"/>
              </a:ext>
            </a:extLst>
          </p:cNvPr>
          <p:cNvSpPr txBox="1"/>
          <p:nvPr/>
        </p:nvSpPr>
        <p:spPr>
          <a:xfrm>
            <a:off x="5462673" y="5442658"/>
            <a:ext cx="2814320" cy="307777"/>
          </a:xfrm>
          <a:prstGeom prst="rect">
            <a:avLst/>
          </a:prstGeom>
          <a:noFill/>
        </p:spPr>
        <p:txBody>
          <a:bodyPr wrap="square" rtlCol="0">
            <a:spAutoFit/>
          </a:bodyPr>
          <a:lstStyle/>
          <a:p>
            <a:r>
              <a:rPr lang="en-US" sz="1400" b="1" dirty="0">
                <a:latin typeface="Arial" panose="020B0604020202020204" pitchFamily="34" charset="0"/>
                <a:cs typeface="Arial" panose="020B0604020202020204" pitchFamily="34" charset="0"/>
              </a:rPr>
              <a:t>Years</a:t>
            </a:r>
          </a:p>
        </p:txBody>
      </p:sp>
      <p:sp>
        <p:nvSpPr>
          <p:cNvPr id="7" name="Title 1">
            <a:extLst>
              <a:ext uri="{FF2B5EF4-FFF2-40B4-BE49-F238E27FC236}">
                <a16:creationId xmlns:a16="http://schemas.microsoft.com/office/drawing/2014/main" id="{C75BBD6B-8FFC-EDF4-5D2C-DD3B7C57633C}"/>
              </a:ext>
            </a:extLst>
          </p:cNvPr>
          <p:cNvSpPr txBox="1">
            <a:spLocks/>
          </p:cNvSpPr>
          <p:nvPr/>
        </p:nvSpPr>
        <p:spPr>
          <a:xfrm>
            <a:off x="323999" y="324000"/>
            <a:ext cx="7776001" cy="3144414"/>
          </a:xfrm>
          <a:prstGeom prst="rect">
            <a:avLst/>
          </a:prstGeom>
        </p:spPr>
        <p:txBody>
          <a:bodyPr vert="horz" lIns="0" tIns="0" rIns="0" bIns="0" rtlCol="0" anchor="t">
            <a:normAutofit/>
          </a:bodyPr>
          <a:lstStyle>
            <a:lvl1pPr algn="l" defTabSz="685800" rtl="0" eaLnBrk="1" latinLnBrk="0" hangingPunct="1">
              <a:lnSpc>
                <a:spcPct val="80000"/>
              </a:lnSpc>
              <a:spcBef>
                <a:spcPct val="0"/>
              </a:spcBef>
              <a:buNone/>
              <a:defRPr sz="4600" kern="1200">
                <a:solidFill>
                  <a:schemeClr val="accent1"/>
                </a:solidFill>
                <a:latin typeface="+mj-lt"/>
                <a:ea typeface="+mj-ea"/>
                <a:cs typeface="+mj-cs"/>
              </a:defRPr>
            </a:lvl1pPr>
          </a:lstStyle>
          <a:p>
            <a:endParaRPr lang="en-AU" sz="2800" dirty="0"/>
          </a:p>
        </p:txBody>
      </p:sp>
      <p:pic>
        <p:nvPicPr>
          <p:cNvPr id="2" name="Picture 1" descr="A picture containing text, screenshot, line, diagram&#10;&#10;Description automatically generated">
            <a:extLst>
              <a:ext uri="{FF2B5EF4-FFF2-40B4-BE49-F238E27FC236}">
                <a16:creationId xmlns:a16="http://schemas.microsoft.com/office/drawing/2014/main" id="{CF24768A-4333-25C1-EEEE-59D7F9BC21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8447" y="897784"/>
            <a:ext cx="3824051" cy="3824051"/>
          </a:xfrm>
          <a:prstGeom prst="rect">
            <a:avLst/>
          </a:prstGeom>
        </p:spPr>
      </p:pic>
      <p:sp>
        <p:nvSpPr>
          <p:cNvPr id="3" name="Text Box 8">
            <a:extLst>
              <a:ext uri="{FF2B5EF4-FFF2-40B4-BE49-F238E27FC236}">
                <a16:creationId xmlns:a16="http://schemas.microsoft.com/office/drawing/2014/main" id="{A84BEB6B-75B8-E2A9-C508-59424A97DE46}"/>
              </a:ext>
            </a:extLst>
          </p:cNvPr>
          <p:cNvSpPr txBox="1"/>
          <p:nvPr/>
        </p:nvSpPr>
        <p:spPr>
          <a:xfrm>
            <a:off x="983268" y="105532"/>
            <a:ext cx="2672817" cy="447040"/>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AU" sz="1600" dirty="0">
                <a:effectLst/>
                <a:latin typeface="Public Sans" pitchFamily="2" charset="77"/>
                <a:ea typeface="Times New Roman" panose="02020603050405020304" pitchFamily="18" charset="0"/>
              </a:rPr>
              <a:t>Gambling risk transitions </a:t>
            </a:r>
          </a:p>
          <a:p>
            <a:pPr algn="ctr"/>
            <a:r>
              <a:rPr lang="en-AU" sz="1600" dirty="0">
                <a:effectLst/>
                <a:latin typeface="Public Sans" pitchFamily="2" charset="77"/>
                <a:ea typeface="Times New Roman" panose="02020603050405020304" pitchFamily="18" charset="0"/>
              </a:rPr>
              <a:t>2019 to 2021</a:t>
            </a:r>
          </a:p>
        </p:txBody>
      </p:sp>
      <p:pic>
        <p:nvPicPr>
          <p:cNvPr id="11" name="Picture 10" descr="A picture containing text, screenshot, line, diagram&#10;&#10;Description automatically generated">
            <a:extLst>
              <a:ext uri="{FF2B5EF4-FFF2-40B4-BE49-F238E27FC236}">
                <a16:creationId xmlns:a16="http://schemas.microsoft.com/office/drawing/2014/main" id="{119D0C59-1B4B-902E-6DB7-0FB844F35BC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82961" y="960576"/>
            <a:ext cx="3761259" cy="3761259"/>
          </a:xfrm>
          <a:prstGeom prst="rect">
            <a:avLst/>
          </a:prstGeom>
        </p:spPr>
      </p:pic>
      <p:sp>
        <p:nvSpPr>
          <p:cNvPr id="13" name="Text Box 8">
            <a:extLst>
              <a:ext uri="{FF2B5EF4-FFF2-40B4-BE49-F238E27FC236}">
                <a16:creationId xmlns:a16="http://schemas.microsoft.com/office/drawing/2014/main" id="{2D5F69BB-20B6-11B3-5BFA-932D125542F4}"/>
              </a:ext>
            </a:extLst>
          </p:cNvPr>
          <p:cNvSpPr txBox="1"/>
          <p:nvPr/>
        </p:nvSpPr>
        <p:spPr>
          <a:xfrm>
            <a:off x="5427183" y="149965"/>
            <a:ext cx="2672817" cy="447040"/>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AU" sz="1600" dirty="0">
                <a:effectLst/>
                <a:latin typeface="Public Sans" pitchFamily="2" charset="77"/>
                <a:ea typeface="Times New Roman" panose="02020603050405020304" pitchFamily="18" charset="0"/>
              </a:rPr>
              <a:t>Gambling risk transitions </a:t>
            </a:r>
          </a:p>
          <a:p>
            <a:pPr algn="ctr"/>
            <a:r>
              <a:rPr lang="en-AU" sz="1600" dirty="0">
                <a:effectLst/>
                <a:latin typeface="Public Sans" pitchFamily="2" charset="77"/>
                <a:ea typeface="Times New Roman" panose="02020603050405020304" pitchFamily="18" charset="0"/>
              </a:rPr>
              <a:t>2021 to 2023</a:t>
            </a:r>
          </a:p>
        </p:txBody>
      </p:sp>
    </p:spTree>
    <p:extLst>
      <p:ext uri="{BB962C8B-B14F-4D97-AF65-F5344CB8AC3E}">
        <p14:creationId xmlns:p14="http://schemas.microsoft.com/office/powerpoint/2010/main" val="20176739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095DFCDE-2EB1-3859-E57E-F05B027A97C7}"/>
              </a:ext>
            </a:extLst>
          </p:cNvPr>
          <p:cNvSpPr txBox="1">
            <a:spLocks/>
          </p:cNvSpPr>
          <p:nvPr/>
        </p:nvSpPr>
        <p:spPr>
          <a:xfrm>
            <a:off x="781199" y="245941"/>
            <a:ext cx="2202225" cy="2247750"/>
          </a:xfrm>
          <a:prstGeom prst="rect">
            <a:avLst/>
          </a:prstGeom>
        </p:spPr>
        <p:txBody>
          <a:bodyPr vert="horz" lIns="0" tIns="0" rIns="0" bIns="0" rtlCol="0" anchor="t">
            <a:normAutofit/>
          </a:bodyPr>
          <a:lstStyle>
            <a:lvl1pPr algn="l" defTabSz="685800" rtl="0" eaLnBrk="1" latinLnBrk="0" hangingPunct="1">
              <a:lnSpc>
                <a:spcPct val="80000"/>
              </a:lnSpc>
              <a:spcBef>
                <a:spcPct val="0"/>
              </a:spcBef>
              <a:buNone/>
              <a:defRPr sz="4600" kern="1200">
                <a:solidFill>
                  <a:schemeClr val="accent1"/>
                </a:solidFill>
                <a:latin typeface="+mj-lt"/>
                <a:ea typeface="+mj-ea"/>
                <a:cs typeface="+mj-cs"/>
              </a:defRPr>
            </a:lvl1pPr>
          </a:lstStyle>
          <a:p>
            <a:pPr>
              <a:lnSpc>
                <a:spcPct val="100000"/>
              </a:lnSpc>
            </a:pPr>
            <a:r>
              <a:rPr lang="en-AU" sz="2800" dirty="0"/>
              <a:t>Low risk gambling transitions</a:t>
            </a:r>
          </a:p>
          <a:p>
            <a:pPr>
              <a:lnSpc>
                <a:spcPct val="100000"/>
              </a:lnSpc>
            </a:pPr>
            <a:r>
              <a:rPr lang="en-AU" sz="2800" dirty="0"/>
              <a:t>2021-2023</a:t>
            </a:r>
          </a:p>
        </p:txBody>
      </p:sp>
      <p:pic>
        <p:nvPicPr>
          <p:cNvPr id="6" name="Picture 5">
            <a:extLst>
              <a:ext uri="{FF2B5EF4-FFF2-40B4-BE49-F238E27FC236}">
                <a16:creationId xmlns:a16="http://schemas.microsoft.com/office/drawing/2014/main" id="{A0C6E30E-8E01-754C-915A-4E4D1D86507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6969" b="2433"/>
          <a:stretch/>
        </p:blipFill>
        <p:spPr bwMode="auto">
          <a:xfrm>
            <a:off x="324000" y="2192983"/>
            <a:ext cx="2453741" cy="2222997"/>
          </a:xfrm>
          <a:prstGeom prst="rect">
            <a:avLst/>
          </a:prstGeom>
          <a:ln>
            <a:noFill/>
          </a:ln>
          <a:extLst>
            <a:ext uri="{53640926-AAD7-44D8-BBD7-CCE9431645EC}">
              <a14:shadowObscured xmlns:a14="http://schemas.microsoft.com/office/drawing/2010/main"/>
            </a:ext>
          </a:extLst>
        </p:spPr>
      </p:pic>
      <p:sp>
        <p:nvSpPr>
          <p:cNvPr id="8" name="Rectangle 7">
            <a:extLst>
              <a:ext uri="{FF2B5EF4-FFF2-40B4-BE49-F238E27FC236}">
                <a16:creationId xmlns:a16="http://schemas.microsoft.com/office/drawing/2014/main" id="{CFD7DC1D-E9B3-A48B-E8D5-0CC6A66D7BA2}"/>
              </a:ext>
            </a:extLst>
          </p:cNvPr>
          <p:cNvSpPr/>
          <p:nvPr/>
        </p:nvSpPr>
        <p:spPr>
          <a:xfrm>
            <a:off x="489273" y="3787233"/>
            <a:ext cx="583852" cy="36925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pic>
        <p:nvPicPr>
          <p:cNvPr id="9" name="Picture 8">
            <a:extLst>
              <a:ext uri="{FF2B5EF4-FFF2-40B4-BE49-F238E27FC236}">
                <a16:creationId xmlns:a16="http://schemas.microsoft.com/office/drawing/2014/main" id="{ACB0093C-06BC-4395-C3BD-D185D7F0E4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40623" y="627581"/>
            <a:ext cx="5214103" cy="3788399"/>
          </a:xfrm>
          <a:prstGeom prst="rect">
            <a:avLst/>
          </a:prstGeom>
        </p:spPr>
      </p:pic>
    </p:spTree>
    <p:extLst>
      <p:ext uri="{BB962C8B-B14F-4D97-AF65-F5344CB8AC3E}">
        <p14:creationId xmlns:p14="http://schemas.microsoft.com/office/powerpoint/2010/main" val="7090466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14AF5EE7-20AA-238F-EF21-51AD8EF9D376}"/>
              </a:ext>
            </a:extLst>
          </p:cNvPr>
          <p:cNvSpPr>
            <a:spLocks noGrp="1"/>
          </p:cNvSpPr>
          <p:nvPr>
            <p:ph type="ftr" sz="quarter" idx="11"/>
          </p:nvPr>
        </p:nvSpPr>
        <p:spPr/>
        <p:txBody>
          <a:bodyPr/>
          <a:lstStyle/>
          <a:p>
            <a:r>
              <a:rPr lang="en-US"/>
              <a:t>ANU SCHOOL OF LAW   |   PRESENTATION NAME GOES HERE</a:t>
            </a:r>
            <a:endParaRPr lang="en-AU"/>
          </a:p>
        </p:txBody>
      </p:sp>
      <p:sp>
        <p:nvSpPr>
          <p:cNvPr id="5" name="Slide Number Placeholder 4">
            <a:extLst>
              <a:ext uri="{FF2B5EF4-FFF2-40B4-BE49-F238E27FC236}">
                <a16:creationId xmlns:a16="http://schemas.microsoft.com/office/drawing/2014/main" id="{E01CF789-2924-8245-6F93-97903137AB78}"/>
              </a:ext>
            </a:extLst>
          </p:cNvPr>
          <p:cNvSpPr>
            <a:spLocks noGrp="1"/>
          </p:cNvSpPr>
          <p:nvPr>
            <p:ph type="sldNum" sz="quarter" idx="12"/>
          </p:nvPr>
        </p:nvSpPr>
        <p:spPr/>
        <p:txBody>
          <a:bodyPr/>
          <a:lstStyle/>
          <a:p>
            <a:fld id="{10A01DC5-1685-4615-8240-15192985C6A2}" type="slidenum">
              <a:rPr lang="en-AU" smtClean="0"/>
              <a:pPr/>
              <a:t>13</a:t>
            </a:fld>
            <a:endParaRPr lang="en-AU"/>
          </a:p>
        </p:txBody>
      </p:sp>
      <p:sp>
        <p:nvSpPr>
          <p:cNvPr id="6" name="Date Placeholder 5">
            <a:extLst>
              <a:ext uri="{FF2B5EF4-FFF2-40B4-BE49-F238E27FC236}">
                <a16:creationId xmlns:a16="http://schemas.microsoft.com/office/drawing/2014/main" id="{7C581893-0A65-34AD-B16D-24BB6A6176DB}"/>
              </a:ext>
            </a:extLst>
          </p:cNvPr>
          <p:cNvSpPr>
            <a:spLocks noGrp="1"/>
          </p:cNvSpPr>
          <p:nvPr>
            <p:ph type="dt" sz="half" idx="2"/>
          </p:nvPr>
        </p:nvSpPr>
        <p:spPr/>
        <p:txBody>
          <a:bodyPr/>
          <a:lstStyle/>
          <a:p>
            <a:r>
              <a:rPr lang="en-US"/>
              <a:t>DD MMM YY</a:t>
            </a:r>
            <a:endParaRPr lang="en-AU" dirty="0"/>
          </a:p>
        </p:txBody>
      </p:sp>
      <p:sp>
        <p:nvSpPr>
          <p:cNvPr id="7" name="TextBox 6">
            <a:extLst>
              <a:ext uri="{FF2B5EF4-FFF2-40B4-BE49-F238E27FC236}">
                <a16:creationId xmlns:a16="http://schemas.microsoft.com/office/drawing/2014/main" id="{9D94628C-B3F4-C036-09C9-7E061545E3FB}"/>
              </a:ext>
            </a:extLst>
          </p:cNvPr>
          <p:cNvSpPr txBox="1"/>
          <p:nvPr/>
        </p:nvSpPr>
        <p:spPr>
          <a:xfrm>
            <a:off x="674602" y="1230433"/>
            <a:ext cx="8496003" cy="4585871"/>
          </a:xfrm>
          <a:prstGeom prst="rect">
            <a:avLst/>
          </a:prstGeom>
          <a:noFill/>
        </p:spPr>
        <p:txBody>
          <a:bodyPr wrap="square">
            <a:spAutoFit/>
          </a:bodyPr>
          <a:lstStyle/>
          <a:p>
            <a:pPr marL="285750" indent="-285750">
              <a:buFont typeface="Arial" panose="020B0604020202020204" pitchFamily="34" charset="0"/>
              <a:buChar char="•"/>
            </a:pPr>
            <a:r>
              <a:rPr lang="en-AU" sz="2400" kern="100" dirty="0">
                <a:solidFill>
                  <a:srgbClr val="0070C0"/>
                </a:solidFill>
                <a:latin typeface="Arial" panose="020B0604020202020204" pitchFamily="34" charset="0"/>
                <a:ea typeface="Calibri" panose="020F0502020204030204" pitchFamily="34" charset="0"/>
                <a:cs typeface="Arial" panose="020B0604020202020204" pitchFamily="34" charset="0"/>
              </a:rPr>
              <a:t>Group 1: stable low risk gambling (40%)</a:t>
            </a:r>
          </a:p>
          <a:p>
            <a:pPr marL="742950" lvl="1" indent="-285750">
              <a:buFont typeface="Arial" panose="020B0604020202020204" pitchFamily="34" charset="0"/>
              <a:buChar char="•"/>
            </a:pPr>
            <a:r>
              <a:rPr lang="en-AU" sz="2000" kern="100" dirty="0">
                <a:solidFill>
                  <a:srgbClr val="0070C0"/>
                </a:solidFill>
                <a:latin typeface="Arial" panose="020B0604020202020204" pitchFamily="34" charset="0"/>
                <a:ea typeface="Calibri" panose="020F0502020204030204" pitchFamily="34" charset="0"/>
                <a:cs typeface="Arial" panose="020B0604020202020204" pitchFamily="34" charset="0"/>
              </a:rPr>
              <a:t>More not completed high school</a:t>
            </a:r>
          </a:p>
          <a:p>
            <a:pPr marL="742950" lvl="1" indent="-285750">
              <a:buFont typeface="Arial" panose="020B0604020202020204" pitchFamily="34" charset="0"/>
              <a:buChar char="•"/>
            </a:pPr>
            <a:r>
              <a:rPr lang="en-AU" sz="2000" kern="100" dirty="0">
                <a:solidFill>
                  <a:srgbClr val="0070C0"/>
                </a:solidFill>
                <a:latin typeface="Arial" panose="020B0604020202020204" pitchFamily="34" charset="0"/>
                <a:ea typeface="Calibri" panose="020F0502020204030204" pitchFamily="34" charset="0"/>
                <a:cs typeface="Arial" panose="020B0604020202020204" pitchFamily="34" charset="0"/>
              </a:rPr>
              <a:t>No children</a:t>
            </a:r>
          </a:p>
          <a:p>
            <a:pPr marL="285750" indent="-285750">
              <a:buFont typeface="Arial" panose="020B0604020202020204" pitchFamily="34" charset="0"/>
              <a:buChar char="•"/>
            </a:pPr>
            <a:r>
              <a:rPr lang="en-AU" sz="2400" kern="100" dirty="0">
                <a:solidFill>
                  <a:schemeClr val="accent4"/>
                </a:solidFill>
                <a:latin typeface="Arial" panose="020B0604020202020204" pitchFamily="34" charset="0"/>
                <a:ea typeface="Calibri" panose="020F0502020204030204" pitchFamily="34" charset="0"/>
                <a:cs typeface="Arial" panose="020B0604020202020204" pitchFamily="34" charset="0"/>
              </a:rPr>
              <a:t>Group 2: increase to high risk gambling (8%)</a:t>
            </a:r>
          </a:p>
          <a:p>
            <a:pPr marL="742950" lvl="1" indent="-285750">
              <a:buFont typeface="Arial" panose="020B0604020202020204" pitchFamily="34" charset="0"/>
              <a:buChar char="•"/>
            </a:pPr>
            <a:r>
              <a:rPr lang="en-AU" sz="2000" kern="100" dirty="0">
                <a:solidFill>
                  <a:schemeClr val="accent4"/>
                </a:solidFill>
                <a:latin typeface="Arial" panose="020B0604020202020204" pitchFamily="34" charset="0"/>
                <a:ea typeface="Calibri" panose="020F0502020204030204" pitchFamily="34" charset="0"/>
                <a:cs typeface="Arial" panose="020B0604020202020204" pitchFamily="34" charset="0"/>
              </a:rPr>
              <a:t>More unemployed in 2023</a:t>
            </a:r>
          </a:p>
          <a:p>
            <a:pPr marL="742950" lvl="1" indent="-285750">
              <a:buFont typeface="Arial" panose="020B0604020202020204" pitchFamily="34" charset="0"/>
              <a:buChar char="•"/>
            </a:pPr>
            <a:r>
              <a:rPr lang="en-AU" sz="2000" kern="100" dirty="0">
                <a:solidFill>
                  <a:schemeClr val="accent4"/>
                </a:solidFill>
                <a:latin typeface="Arial" panose="020B0604020202020204" pitchFamily="34" charset="0"/>
                <a:ea typeface="Calibri" panose="020F0502020204030204" pitchFamily="34" charset="0"/>
                <a:cs typeface="Arial" panose="020B0604020202020204" pitchFamily="34" charset="0"/>
              </a:rPr>
              <a:t>Loneliness, Psychological Distress in 2021</a:t>
            </a:r>
          </a:p>
          <a:p>
            <a:pPr marL="285750" indent="-285750">
              <a:buFont typeface="Arial" panose="020B0604020202020204" pitchFamily="34" charset="0"/>
              <a:buChar char="•"/>
            </a:pPr>
            <a:r>
              <a:rPr lang="en-AU" sz="2400" kern="100" dirty="0">
                <a:solidFill>
                  <a:srgbClr val="00B050"/>
                </a:solidFill>
                <a:latin typeface="Arial" panose="020B0604020202020204" pitchFamily="34" charset="0"/>
                <a:ea typeface="Calibri" panose="020F0502020204030204" pitchFamily="34" charset="0"/>
                <a:cs typeface="Arial" panose="020B0604020202020204" pitchFamily="34" charset="0"/>
              </a:rPr>
              <a:t>Group 3: decrease to NPG/NG (52%)</a:t>
            </a:r>
          </a:p>
          <a:p>
            <a:pPr marL="742950" lvl="1" indent="-285750">
              <a:buFont typeface="Arial" panose="020B0604020202020204" pitchFamily="34" charset="0"/>
              <a:buChar char="•"/>
            </a:pPr>
            <a:r>
              <a:rPr lang="en-AU" sz="2000" kern="100" dirty="0">
                <a:solidFill>
                  <a:srgbClr val="00B050"/>
                </a:solidFill>
                <a:latin typeface="Arial" panose="020B0604020202020204" pitchFamily="34" charset="0"/>
                <a:ea typeface="Calibri" panose="020F0502020204030204" pitchFamily="34" charset="0"/>
                <a:cs typeface="Arial" panose="020B0604020202020204" pitchFamily="34" charset="0"/>
              </a:rPr>
              <a:t>Financial hardship in 2021</a:t>
            </a:r>
          </a:p>
          <a:p>
            <a:pPr marL="742950" lvl="1" indent="-285750">
              <a:buFont typeface="Arial" panose="020B0604020202020204" pitchFamily="34" charset="0"/>
              <a:buChar char="•"/>
            </a:pPr>
            <a:r>
              <a:rPr lang="en-AU" sz="2000" kern="100" dirty="0">
                <a:solidFill>
                  <a:srgbClr val="00B050"/>
                </a:solidFill>
                <a:latin typeface="Arial" panose="020B0604020202020204" pitchFamily="34" charset="0"/>
                <a:ea typeface="Calibri" panose="020F0502020204030204" pitchFamily="34" charset="0"/>
                <a:cs typeface="Arial" panose="020B0604020202020204" pitchFamily="34" charset="0"/>
              </a:rPr>
              <a:t>More employed in 2023</a:t>
            </a:r>
          </a:p>
          <a:p>
            <a:pPr marL="742950" lvl="1" indent="-285750">
              <a:buFont typeface="Arial" panose="020B0604020202020204" pitchFamily="34" charset="0"/>
              <a:buChar char="•"/>
            </a:pPr>
            <a:r>
              <a:rPr lang="en-AU" sz="2000" kern="100" dirty="0">
                <a:solidFill>
                  <a:srgbClr val="00B050"/>
                </a:solidFill>
                <a:latin typeface="Arial" panose="020B0604020202020204" pitchFamily="34" charset="0"/>
                <a:ea typeface="Calibri" panose="020F0502020204030204" pitchFamily="34" charset="0"/>
                <a:cs typeface="Arial" panose="020B0604020202020204" pitchFamily="34" charset="0"/>
              </a:rPr>
              <a:t>More tertiary educated</a:t>
            </a:r>
          </a:p>
          <a:p>
            <a:pPr marL="742950" lvl="1" indent="-285750">
              <a:buFont typeface="Arial" panose="020B0604020202020204" pitchFamily="34" charset="0"/>
              <a:buChar char="•"/>
            </a:pPr>
            <a:endParaRPr lang="en-AU" sz="2400" kern="100" dirty="0">
              <a:solidFill>
                <a:srgbClr val="00B050"/>
              </a:solidFill>
              <a:latin typeface="Arial" panose="020B0604020202020204" pitchFamily="34" charset="0"/>
              <a:ea typeface="Calibri" panose="020F0502020204030204" pitchFamily="34" charset="0"/>
              <a:cs typeface="Arial" panose="020B0604020202020204" pitchFamily="34" charset="0"/>
            </a:endParaRPr>
          </a:p>
          <a:p>
            <a:pPr marL="742950" lvl="1" indent="-285750">
              <a:buFont typeface="Arial" panose="020B0604020202020204" pitchFamily="34" charset="0"/>
              <a:buChar char="•"/>
            </a:pPr>
            <a:endParaRPr lang="en-AU" sz="2400" kern="100" dirty="0">
              <a:solidFill>
                <a:srgbClr val="00B050"/>
              </a:solidFill>
              <a:latin typeface="Arial" panose="020B0604020202020204" pitchFamily="34" charset="0"/>
              <a:ea typeface="Calibri" panose="020F0502020204030204" pitchFamily="34" charset="0"/>
              <a:cs typeface="Arial" panose="020B0604020202020204" pitchFamily="34" charset="0"/>
            </a:endParaRPr>
          </a:p>
          <a:p>
            <a:endParaRPr lang="en-AU" sz="2400" kern="100" dirty="0">
              <a:effectLst/>
              <a:latin typeface="Arial" panose="020B0604020202020204" pitchFamily="34" charset="0"/>
              <a:ea typeface="Calibri" panose="020F0502020204030204" pitchFamily="34" charset="0"/>
              <a:cs typeface="Arial" panose="020B0604020202020204" pitchFamily="34" charset="0"/>
            </a:endParaRPr>
          </a:p>
        </p:txBody>
      </p:sp>
      <p:sp>
        <p:nvSpPr>
          <p:cNvPr id="8" name="Title 1">
            <a:extLst>
              <a:ext uri="{FF2B5EF4-FFF2-40B4-BE49-F238E27FC236}">
                <a16:creationId xmlns:a16="http://schemas.microsoft.com/office/drawing/2014/main" id="{BD8C1420-3B28-E11F-FE80-8BA46E765AA0}"/>
              </a:ext>
            </a:extLst>
          </p:cNvPr>
          <p:cNvSpPr txBox="1">
            <a:spLocks/>
          </p:cNvSpPr>
          <p:nvPr/>
        </p:nvSpPr>
        <p:spPr>
          <a:xfrm>
            <a:off x="251999" y="150412"/>
            <a:ext cx="7776001" cy="1955872"/>
          </a:xfrm>
          <a:prstGeom prst="rect">
            <a:avLst/>
          </a:prstGeom>
        </p:spPr>
        <p:txBody>
          <a:bodyPr vert="horz" lIns="0" tIns="0" rIns="0" bIns="0" rtlCol="0" anchor="t">
            <a:normAutofit/>
          </a:bodyPr>
          <a:lstStyle>
            <a:lvl1pPr algn="l" defTabSz="685800" rtl="0" eaLnBrk="1" latinLnBrk="0" hangingPunct="1">
              <a:lnSpc>
                <a:spcPct val="80000"/>
              </a:lnSpc>
              <a:spcBef>
                <a:spcPct val="0"/>
              </a:spcBef>
              <a:buNone/>
              <a:defRPr sz="4600" kern="1200">
                <a:solidFill>
                  <a:schemeClr val="accent1"/>
                </a:solidFill>
                <a:latin typeface="+mj-lt"/>
                <a:ea typeface="+mj-ea"/>
                <a:cs typeface="+mj-cs"/>
              </a:defRPr>
            </a:lvl1pPr>
          </a:lstStyle>
          <a:p>
            <a:r>
              <a:rPr lang="en-AU" sz="2800" dirty="0"/>
              <a:t>Trajectory groups from Low Risk gambling (preliminary)</a:t>
            </a:r>
          </a:p>
        </p:txBody>
      </p:sp>
    </p:spTree>
    <p:extLst>
      <p:ext uri="{BB962C8B-B14F-4D97-AF65-F5344CB8AC3E}">
        <p14:creationId xmlns:p14="http://schemas.microsoft.com/office/powerpoint/2010/main" val="13840910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14AF5EE7-20AA-238F-EF21-51AD8EF9D376}"/>
              </a:ext>
            </a:extLst>
          </p:cNvPr>
          <p:cNvSpPr>
            <a:spLocks noGrp="1"/>
          </p:cNvSpPr>
          <p:nvPr>
            <p:ph type="ftr" sz="quarter" idx="11"/>
          </p:nvPr>
        </p:nvSpPr>
        <p:spPr/>
        <p:txBody>
          <a:bodyPr/>
          <a:lstStyle/>
          <a:p>
            <a:r>
              <a:rPr lang="en-US"/>
              <a:t>ANU SCHOOL OF LAW   |   PRESENTATION NAME GOES HERE</a:t>
            </a:r>
            <a:endParaRPr lang="en-AU"/>
          </a:p>
        </p:txBody>
      </p:sp>
      <p:sp>
        <p:nvSpPr>
          <p:cNvPr id="5" name="Slide Number Placeholder 4">
            <a:extLst>
              <a:ext uri="{FF2B5EF4-FFF2-40B4-BE49-F238E27FC236}">
                <a16:creationId xmlns:a16="http://schemas.microsoft.com/office/drawing/2014/main" id="{E01CF789-2924-8245-6F93-97903137AB78}"/>
              </a:ext>
            </a:extLst>
          </p:cNvPr>
          <p:cNvSpPr>
            <a:spLocks noGrp="1"/>
          </p:cNvSpPr>
          <p:nvPr>
            <p:ph type="sldNum" sz="quarter" idx="12"/>
          </p:nvPr>
        </p:nvSpPr>
        <p:spPr/>
        <p:txBody>
          <a:bodyPr/>
          <a:lstStyle/>
          <a:p>
            <a:fld id="{10A01DC5-1685-4615-8240-15192985C6A2}" type="slidenum">
              <a:rPr lang="en-AU" smtClean="0"/>
              <a:pPr/>
              <a:t>14</a:t>
            </a:fld>
            <a:endParaRPr lang="en-AU"/>
          </a:p>
        </p:txBody>
      </p:sp>
      <p:sp>
        <p:nvSpPr>
          <p:cNvPr id="6" name="Date Placeholder 5">
            <a:extLst>
              <a:ext uri="{FF2B5EF4-FFF2-40B4-BE49-F238E27FC236}">
                <a16:creationId xmlns:a16="http://schemas.microsoft.com/office/drawing/2014/main" id="{7C581893-0A65-34AD-B16D-24BB6A6176DB}"/>
              </a:ext>
            </a:extLst>
          </p:cNvPr>
          <p:cNvSpPr>
            <a:spLocks noGrp="1"/>
          </p:cNvSpPr>
          <p:nvPr>
            <p:ph type="dt" sz="half" idx="2"/>
          </p:nvPr>
        </p:nvSpPr>
        <p:spPr/>
        <p:txBody>
          <a:bodyPr/>
          <a:lstStyle/>
          <a:p>
            <a:r>
              <a:rPr lang="en-US"/>
              <a:t>DD MMM YY</a:t>
            </a:r>
            <a:endParaRPr lang="en-AU" dirty="0"/>
          </a:p>
        </p:txBody>
      </p:sp>
      <p:sp>
        <p:nvSpPr>
          <p:cNvPr id="7" name="TextBox 6">
            <a:extLst>
              <a:ext uri="{FF2B5EF4-FFF2-40B4-BE49-F238E27FC236}">
                <a16:creationId xmlns:a16="http://schemas.microsoft.com/office/drawing/2014/main" id="{9D94628C-B3F4-C036-09C9-7E061545E3FB}"/>
              </a:ext>
            </a:extLst>
          </p:cNvPr>
          <p:cNvSpPr txBox="1"/>
          <p:nvPr/>
        </p:nvSpPr>
        <p:spPr>
          <a:xfrm>
            <a:off x="504000" y="1042390"/>
            <a:ext cx="4650755" cy="3631763"/>
          </a:xfrm>
          <a:prstGeom prst="rect">
            <a:avLst/>
          </a:prstGeom>
          <a:noFill/>
        </p:spPr>
        <p:txBody>
          <a:bodyPr wrap="square">
            <a:spAutoFit/>
          </a:bodyPr>
          <a:lstStyle/>
          <a:p>
            <a:pPr marL="285750" indent="-285750">
              <a:spcBef>
                <a:spcPts val="600"/>
              </a:spcBef>
              <a:spcAft>
                <a:spcPts val="600"/>
              </a:spcAft>
              <a:buFont typeface="Arial" panose="020B0604020202020204" pitchFamily="34" charset="0"/>
              <a:buChar char="•"/>
            </a:pPr>
            <a:r>
              <a:rPr lang="en-AU" sz="2000" kern="100" dirty="0">
                <a:solidFill>
                  <a:srgbClr val="222222"/>
                </a:solidFill>
                <a:effectLst/>
                <a:latin typeface="Public Sans" pitchFamily="2" charset="77"/>
                <a:ea typeface="Calibri" panose="020F0502020204030204" pitchFamily="34" charset="0"/>
                <a:cs typeface="Arial" panose="020B0604020202020204" pitchFamily="34" charset="0"/>
              </a:rPr>
              <a:t>Gambling returning to pre-COVID19 levels, overall </a:t>
            </a:r>
          </a:p>
          <a:p>
            <a:pPr marL="285750" indent="-285750">
              <a:spcBef>
                <a:spcPts val="600"/>
              </a:spcBef>
              <a:spcAft>
                <a:spcPts val="600"/>
              </a:spcAft>
              <a:buFont typeface="Arial" panose="020B0604020202020204" pitchFamily="34" charset="0"/>
              <a:buChar char="•"/>
            </a:pPr>
            <a:r>
              <a:rPr lang="en-AU" sz="2000" dirty="0">
                <a:solidFill>
                  <a:srgbClr val="000000"/>
                </a:solidFill>
                <a:latin typeface="Public Sans" pitchFamily="2" charset="77"/>
                <a:ea typeface="Times New Roman" panose="02020603050405020304" pitchFamily="18" charset="0"/>
              </a:rPr>
              <a:t>High </a:t>
            </a:r>
            <a:r>
              <a:rPr lang="en-AU" sz="2000" b="1" dirty="0">
                <a:solidFill>
                  <a:srgbClr val="000000"/>
                </a:solidFill>
                <a:latin typeface="Public Sans" pitchFamily="2" charset="77"/>
                <a:ea typeface="Times New Roman" panose="02020603050405020304" pitchFamily="18" charset="0"/>
              </a:rPr>
              <a:t>levels of gambling risk stayed</a:t>
            </a:r>
            <a:r>
              <a:rPr lang="en-AU" sz="2000" dirty="0">
                <a:solidFill>
                  <a:srgbClr val="000000"/>
                </a:solidFill>
                <a:latin typeface="Public Sans" pitchFamily="2" charset="77"/>
                <a:ea typeface="Times New Roman" panose="02020603050405020304" pitchFamily="18" charset="0"/>
              </a:rPr>
              <a:t> at high risk during and post-COVID19</a:t>
            </a:r>
          </a:p>
          <a:p>
            <a:pPr marL="285750" indent="-285750">
              <a:spcBef>
                <a:spcPts val="600"/>
              </a:spcBef>
              <a:spcAft>
                <a:spcPts val="600"/>
              </a:spcAft>
              <a:buFont typeface="Arial" panose="020B0604020202020204" pitchFamily="34" charset="0"/>
              <a:buChar char="•"/>
            </a:pPr>
            <a:r>
              <a:rPr lang="en-AU" sz="2000" kern="100" dirty="0">
                <a:solidFill>
                  <a:srgbClr val="222222"/>
                </a:solidFill>
                <a:latin typeface="Public Sans" pitchFamily="2" charset="77"/>
                <a:ea typeface="Calibri" panose="020F0502020204030204" pitchFamily="34" charset="0"/>
                <a:cs typeface="Arial" panose="020B0604020202020204" pitchFamily="34" charset="0"/>
              </a:rPr>
              <a:t>Risky gamblers show a different pattern</a:t>
            </a:r>
          </a:p>
          <a:p>
            <a:pPr marL="285750" indent="-285750">
              <a:spcBef>
                <a:spcPts val="600"/>
              </a:spcBef>
              <a:spcAft>
                <a:spcPts val="600"/>
              </a:spcAft>
              <a:buFont typeface="Arial" panose="020B0604020202020204" pitchFamily="34" charset="0"/>
              <a:buChar char="•"/>
            </a:pPr>
            <a:r>
              <a:rPr lang="en-AU" sz="2000" kern="100" dirty="0">
                <a:solidFill>
                  <a:srgbClr val="222222"/>
                </a:solidFill>
                <a:latin typeface="Public Sans" pitchFamily="2" charset="77"/>
                <a:ea typeface="Calibri" panose="020F0502020204030204" pitchFamily="34" charset="0"/>
                <a:cs typeface="Arial" panose="020B0604020202020204" pitchFamily="34" charset="0"/>
              </a:rPr>
              <a:t>Employment status and psychosocial factors associated w/patterns for low risk gamblers</a:t>
            </a:r>
          </a:p>
        </p:txBody>
      </p:sp>
      <p:sp>
        <p:nvSpPr>
          <p:cNvPr id="8" name="Title 1">
            <a:extLst>
              <a:ext uri="{FF2B5EF4-FFF2-40B4-BE49-F238E27FC236}">
                <a16:creationId xmlns:a16="http://schemas.microsoft.com/office/drawing/2014/main" id="{BD8C1420-3B28-E11F-FE80-8BA46E765AA0}"/>
              </a:ext>
            </a:extLst>
          </p:cNvPr>
          <p:cNvSpPr txBox="1">
            <a:spLocks/>
          </p:cNvSpPr>
          <p:nvPr/>
        </p:nvSpPr>
        <p:spPr>
          <a:xfrm>
            <a:off x="323999" y="324000"/>
            <a:ext cx="7776001" cy="1955872"/>
          </a:xfrm>
          <a:prstGeom prst="rect">
            <a:avLst/>
          </a:prstGeom>
        </p:spPr>
        <p:txBody>
          <a:bodyPr vert="horz" lIns="0" tIns="0" rIns="0" bIns="0" rtlCol="0" anchor="t">
            <a:normAutofit/>
          </a:bodyPr>
          <a:lstStyle>
            <a:lvl1pPr algn="l" defTabSz="685800" rtl="0" eaLnBrk="1" latinLnBrk="0" hangingPunct="1">
              <a:lnSpc>
                <a:spcPct val="80000"/>
              </a:lnSpc>
              <a:spcBef>
                <a:spcPct val="0"/>
              </a:spcBef>
              <a:buNone/>
              <a:defRPr sz="4600" kern="1200">
                <a:solidFill>
                  <a:schemeClr val="accent1"/>
                </a:solidFill>
                <a:latin typeface="+mj-lt"/>
                <a:ea typeface="+mj-ea"/>
                <a:cs typeface="+mj-cs"/>
              </a:defRPr>
            </a:lvl1pPr>
          </a:lstStyle>
          <a:p>
            <a:r>
              <a:rPr lang="en-AU" sz="2800" dirty="0"/>
              <a:t>Summary</a:t>
            </a:r>
          </a:p>
        </p:txBody>
      </p:sp>
      <p:pic>
        <p:nvPicPr>
          <p:cNvPr id="9" name="Picture Placeholder 9" descr="A basketball hoop in a field&#10;&#10;Description automatically generated with low confidence">
            <a:extLst>
              <a:ext uri="{FF2B5EF4-FFF2-40B4-BE49-F238E27FC236}">
                <a16:creationId xmlns:a16="http://schemas.microsoft.com/office/drawing/2014/main" id="{D0BC14A0-F3C7-536F-86E3-4938EB53DB79}"/>
              </a:ext>
            </a:extLst>
          </p:cNvPr>
          <p:cNvPicPr>
            <a:picLocks noChangeAspect="1"/>
          </p:cNvPicPr>
          <p:nvPr/>
        </p:nvPicPr>
        <p:blipFill rotWithShape="1">
          <a:blip r:embed="rId3">
            <a:extLst>
              <a:ext uri="{28A0092B-C50C-407E-A947-70E740481C1C}">
                <a14:useLocalDpi xmlns:a14="http://schemas.microsoft.com/office/drawing/2010/main" val="0"/>
              </a:ext>
            </a:extLst>
          </a:blip>
          <a:srcRect r="41"/>
          <a:stretch/>
        </p:blipFill>
        <p:spPr>
          <a:xfrm>
            <a:off x="5694755" y="646042"/>
            <a:ext cx="3254332" cy="3785652"/>
          </a:xfrm>
          <a:prstGeom prst="rect">
            <a:avLst/>
          </a:prstGeom>
          <a:noFill/>
        </p:spPr>
      </p:pic>
    </p:spTree>
    <p:extLst>
      <p:ext uri="{BB962C8B-B14F-4D97-AF65-F5344CB8AC3E}">
        <p14:creationId xmlns:p14="http://schemas.microsoft.com/office/powerpoint/2010/main" val="1829186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F500F-2081-411A-A323-1BFF62E6F74A}"/>
              </a:ext>
            </a:extLst>
          </p:cNvPr>
          <p:cNvSpPr>
            <a:spLocks noGrp="1"/>
          </p:cNvSpPr>
          <p:nvPr>
            <p:ph type="body" sz="quarter" idx="13"/>
          </p:nvPr>
        </p:nvSpPr>
        <p:spPr>
          <a:xfrm>
            <a:off x="1257018" y="474663"/>
            <a:ext cx="5612607" cy="1702730"/>
          </a:xfrm>
        </p:spPr>
        <p:txBody>
          <a:bodyPr/>
          <a:lstStyle/>
          <a:p>
            <a:r>
              <a:rPr lang="en-AU" cap="none" dirty="0"/>
              <a:t>Thank you</a:t>
            </a:r>
          </a:p>
        </p:txBody>
      </p:sp>
      <p:sp>
        <p:nvSpPr>
          <p:cNvPr id="3" name="Text Placeholder 2">
            <a:extLst>
              <a:ext uri="{FF2B5EF4-FFF2-40B4-BE49-F238E27FC236}">
                <a16:creationId xmlns:a16="http://schemas.microsoft.com/office/drawing/2014/main" id="{237ECCD5-1B47-4C14-A7EA-1BFC888CEC8B}"/>
              </a:ext>
            </a:extLst>
          </p:cNvPr>
          <p:cNvSpPr>
            <a:spLocks noGrp="1"/>
          </p:cNvSpPr>
          <p:nvPr>
            <p:ph type="body" sz="quarter" idx="14"/>
          </p:nvPr>
        </p:nvSpPr>
        <p:spPr>
          <a:xfrm>
            <a:off x="1338827" y="1326028"/>
            <a:ext cx="5611812" cy="2921000"/>
          </a:xfrm>
        </p:spPr>
        <p:txBody>
          <a:bodyPr>
            <a:normAutofit/>
          </a:bodyPr>
          <a:lstStyle/>
          <a:p>
            <a:pPr lvl="1"/>
            <a:endParaRPr lang="en-US" sz="1800" dirty="0"/>
          </a:p>
          <a:p>
            <a:pPr lvl="1"/>
            <a:endParaRPr lang="en-US" sz="1800" dirty="0"/>
          </a:p>
          <a:p>
            <a:pPr lvl="1"/>
            <a:r>
              <a:rPr lang="en-US" sz="1800" dirty="0"/>
              <a:t>Dr Aino Suomi</a:t>
            </a:r>
          </a:p>
          <a:p>
            <a:pPr lvl="1"/>
            <a:r>
              <a:rPr lang="en-US" sz="1800" dirty="0">
                <a:hlinkClick r:id="rId3"/>
              </a:rPr>
              <a:t>Aino.Suomi@anu.edu.au</a:t>
            </a:r>
            <a:endParaRPr lang="en-US" sz="1800" dirty="0"/>
          </a:p>
          <a:p>
            <a:pPr lvl="1"/>
            <a:endParaRPr lang="en-US" sz="1800" dirty="0"/>
          </a:p>
        </p:txBody>
      </p:sp>
      <p:pic>
        <p:nvPicPr>
          <p:cNvPr id="5" name="Picture 4">
            <a:extLst>
              <a:ext uri="{FF2B5EF4-FFF2-40B4-BE49-F238E27FC236}">
                <a16:creationId xmlns:a16="http://schemas.microsoft.com/office/drawing/2014/main" id="{5B722038-3113-A27D-E486-AE4E61DB0FC6}"/>
              </a:ext>
            </a:extLst>
          </p:cNvPr>
          <p:cNvPicPr>
            <a:picLocks noChangeAspect="1"/>
          </p:cNvPicPr>
          <p:nvPr/>
        </p:nvPicPr>
        <p:blipFill>
          <a:blip r:embed="rId4"/>
          <a:stretch>
            <a:fillRect/>
          </a:stretch>
        </p:blipFill>
        <p:spPr>
          <a:xfrm>
            <a:off x="329952" y="3642376"/>
            <a:ext cx="4752687" cy="795270"/>
          </a:xfrm>
          <a:prstGeom prst="rect">
            <a:avLst/>
          </a:prstGeom>
        </p:spPr>
      </p:pic>
    </p:spTree>
    <p:extLst>
      <p:ext uri="{BB962C8B-B14F-4D97-AF65-F5344CB8AC3E}">
        <p14:creationId xmlns:p14="http://schemas.microsoft.com/office/powerpoint/2010/main" val="1008298832"/>
      </p:ext>
    </p:extLst>
  </p:cSld>
  <p:clrMapOvr>
    <a:masterClrMapping/>
  </p:clrMapOvr>
</p:sld>
</file>

<file path=ppt/theme/theme1.xml><?xml version="1.0" encoding="utf-8"?>
<a:theme xmlns:a="http://schemas.openxmlformats.org/drawingml/2006/main" name="ANU Light">
  <a:themeElements>
    <a:clrScheme name="ANU">
      <a:dk1>
        <a:sysClr val="windowText" lastClr="000000"/>
      </a:dk1>
      <a:lt1>
        <a:sysClr val="window" lastClr="FFFFFF"/>
      </a:lt1>
      <a:dk2>
        <a:srgbClr val="000000"/>
      </a:dk2>
      <a:lt2>
        <a:srgbClr val="FFFFFF"/>
      </a:lt2>
      <a:accent1>
        <a:srgbClr val="BE830E"/>
      </a:accent1>
      <a:accent2>
        <a:srgbClr val="DFC187"/>
      </a:accent2>
      <a:accent3>
        <a:srgbClr val="F5EDDE"/>
      </a:accent3>
      <a:accent4>
        <a:srgbClr val="BE4E0E"/>
      </a:accent4>
      <a:accent5>
        <a:srgbClr val="CB7352"/>
      </a:accent5>
      <a:accent6>
        <a:srgbClr val="F2DCD4"/>
      </a:accent6>
      <a:hlink>
        <a:srgbClr val="BE830E"/>
      </a:hlink>
      <a:folHlink>
        <a:srgbClr val="BE4E0E"/>
      </a:folHlink>
    </a:clrScheme>
    <a:fontScheme name="ANU">
      <a:majorFont>
        <a:latin typeface="Public Sans"/>
        <a:ea typeface=""/>
        <a:cs typeface=""/>
      </a:majorFont>
      <a:minorFont>
        <a:latin typeface="Public Sans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NU_Powerpoint_Light Template" id="{43166963-5B46-DB42-A7C3-025985BDAAC7}" vid="{230ACE5D-2DB9-6342-AB7A-620B1649542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ocument_x0020_Notes xmlns="2906fbf8-e47d-4c21-be87-cb09cf1c70cb">DO NOT EDIT. DOWNLOAD FIRST.</Document_x0020_Notes>
    <FAQs xmlns="2906fbf8-e47d-4c21-be87-cb09cf1c70cb"/>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F009AC5283E95468D41B3B02A942082" ma:contentTypeVersion="14" ma:contentTypeDescription="Create a new document." ma:contentTypeScope="" ma:versionID="81f047ee36f5309b78b9ab5df6d40fa9">
  <xsd:schema xmlns:xsd="http://www.w3.org/2001/XMLSchema" xmlns:xs="http://www.w3.org/2001/XMLSchema" xmlns:p="http://schemas.microsoft.com/office/2006/metadata/properties" xmlns:ns2="2906fbf8-e47d-4c21-be87-cb09cf1c70cb" xmlns:ns3="cd7196b5-af4d-4b5a-ba66-d723b2d8b01e" targetNamespace="http://schemas.microsoft.com/office/2006/metadata/properties" ma:root="true" ma:fieldsID="f77ccc56e2633edc0902f4eefe5b9336" ns2:_="" ns3:_="">
    <xsd:import namespace="2906fbf8-e47d-4c21-be87-cb09cf1c70cb"/>
    <xsd:import namespace="cd7196b5-af4d-4b5a-ba66-d723b2d8b01e"/>
    <xsd:element name="properties">
      <xsd:complexType>
        <xsd:sequence>
          <xsd:element name="documentManagement">
            <xsd:complexType>
              <xsd:all>
                <xsd:element ref="ns2:MediaServiceMetadata" minOccurs="0"/>
                <xsd:element ref="ns2:MediaServiceFastMetadata" minOccurs="0"/>
                <xsd:element ref="ns2:FAQs"/>
                <xsd:element ref="ns2:MediaServiceDateTaken"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Document_x0020_Notes"/>
                <xsd:element ref="ns2:MediaServiceAutoKeyPoints" minOccurs="0"/>
                <xsd:element ref="ns2:MediaServiceKeyPoint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06fbf8-e47d-4c21-be87-cb09cf1c70c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FAQs" ma:index="10" ma:displayName="FAQs" ma:internalName="FAQs">
      <xsd:simpleType>
        <xsd:restriction base="dms:Note">
          <xsd:maxLength value="255"/>
        </xsd:restriction>
      </xsd:simpleType>
    </xsd:element>
    <xsd:element name="MediaServiceDateTaken" ma:index="11"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Document_x0020_Notes" ma:index="18" ma:displayName="IMPORTANT" ma:description="DO NOT EDIT. DOWNLOAD FIRST" ma:format="Dropdown" ma:internalName="Document_x0020_Notes">
      <xsd:simpleType>
        <xsd:restriction base="dms:Note">
          <xsd:maxLength value="255"/>
        </xsd:restriction>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d7196b5-af4d-4b5a-ba66-d723b2d8b01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655D042-D8B3-4BE3-86DE-6019F96E2850}">
  <ds:schemaRefs>
    <ds:schemaRef ds:uri="http://schemas.microsoft.com/office/2006/documentManagement/types"/>
    <ds:schemaRef ds:uri="2906fbf8-e47d-4c21-be87-cb09cf1c70cb"/>
    <ds:schemaRef ds:uri="http://purl.org/dc/elements/1.1/"/>
    <ds:schemaRef ds:uri="http://schemas.microsoft.com/office/2006/metadata/properties"/>
    <ds:schemaRef ds:uri="http://schemas.microsoft.com/office/infopath/2007/PartnerControls"/>
    <ds:schemaRef ds:uri="http://purl.org/dc/terms/"/>
    <ds:schemaRef ds:uri="http://schemas.openxmlformats.org/package/2006/metadata/core-properties"/>
    <ds:schemaRef ds:uri="cd7196b5-af4d-4b5a-ba66-d723b2d8b01e"/>
    <ds:schemaRef ds:uri="http://www.w3.org/XML/1998/namespace"/>
    <ds:schemaRef ds:uri="http://purl.org/dc/dcmitype/"/>
  </ds:schemaRefs>
</ds:datastoreItem>
</file>

<file path=customXml/itemProps2.xml><?xml version="1.0" encoding="utf-8"?>
<ds:datastoreItem xmlns:ds="http://schemas.openxmlformats.org/officeDocument/2006/customXml" ds:itemID="{F6944D8A-F35C-4795-83BB-5BA756EF3C7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906fbf8-e47d-4c21-be87-cb09cf1c70cb"/>
    <ds:schemaRef ds:uri="cd7196b5-af4d-4b5a-ba66-d723b2d8b01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242CD11-9905-45C0-AA8E-EE5B79DEFBE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ANU Light</Template>
  <TotalTime>0</TotalTime>
  <Words>2336</Words>
  <Application>Microsoft Office PowerPoint</Application>
  <PresentationFormat>On-screen Show (16:9)</PresentationFormat>
  <Paragraphs>275</Paragraphs>
  <Slides>15</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Arial</vt:lpstr>
      <vt:lpstr>Calibri</vt:lpstr>
      <vt:lpstr>Public Sans</vt:lpstr>
      <vt:lpstr>Public Sans Light</vt:lpstr>
      <vt:lpstr>Sanskrit Text</vt:lpstr>
      <vt:lpstr>Sofia Pro Light</vt:lpstr>
      <vt:lpstr>Times New Roman</vt:lpstr>
      <vt:lpstr>ANU Light</vt:lpstr>
      <vt:lpstr>PowerPoint Presentation</vt:lpstr>
      <vt:lpstr>Conflict of interest (COI) and acknowledgments </vt:lpstr>
      <vt:lpstr>Gambling and COVID19</vt:lpstr>
      <vt:lpstr>Australian context for COVID19</vt:lpstr>
      <vt:lpstr>Research questions</vt:lpstr>
      <vt:lpstr>ANUPoll data</vt:lpstr>
      <vt:lpstr>Measures &amp; Analysis</vt:lpstr>
      <vt:lpstr>Gambling participation 2019, 2020, 2021 and 2023</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Aino Suomi</dc:creator>
  <cp:lastModifiedBy>Stephen Sharman</cp:lastModifiedBy>
  <cp:revision>104</cp:revision>
  <cp:lastPrinted>2022-06-06T00:22:04Z</cp:lastPrinted>
  <dcterms:created xsi:type="dcterms:W3CDTF">2022-06-05T23:36:15Z</dcterms:created>
  <dcterms:modified xsi:type="dcterms:W3CDTF">2023-09-25T16:03:43Z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0x010100EF009AC5283E95468D41B3B02A942082</vt:lpwstr>
  </property>
</Properties>
</file>