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3" r:id="rId2"/>
  </p:sldMasterIdLst>
  <p:notesMasterIdLst>
    <p:notesMasterId r:id="rId25"/>
  </p:notesMasterIdLst>
  <p:sldIdLst>
    <p:sldId id="316" r:id="rId3"/>
    <p:sldId id="257" r:id="rId4"/>
    <p:sldId id="261" r:id="rId5"/>
    <p:sldId id="339" r:id="rId6"/>
    <p:sldId id="340" r:id="rId7"/>
    <p:sldId id="341" r:id="rId8"/>
    <p:sldId id="364" r:id="rId9"/>
    <p:sldId id="371" r:id="rId10"/>
    <p:sldId id="344" r:id="rId11"/>
    <p:sldId id="345" r:id="rId12"/>
    <p:sldId id="350" r:id="rId13"/>
    <p:sldId id="353" r:id="rId14"/>
    <p:sldId id="365" r:id="rId15"/>
    <p:sldId id="355" r:id="rId16"/>
    <p:sldId id="354" r:id="rId17"/>
    <p:sldId id="356" r:id="rId18"/>
    <p:sldId id="360" r:id="rId19"/>
    <p:sldId id="363" r:id="rId20"/>
    <p:sldId id="357" r:id="rId21"/>
    <p:sldId id="348" r:id="rId22"/>
    <p:sldId id="369" r:id="rId23"/>
    <p:sldId id="37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ki Dowling" initials="ND" lastIdx="0" clrIdx="0">
    <p:extLst>
      <p:ext uri="{19B8F6BF-5375-455C-9EA6-DF929625EA0E}">
        <p15:presenceInfo xmlns:p15="http://schemas.microsoft.com/office/powerpoint/2012/main" userId="S-1-5-21-248963057-614103661-3067232799-3096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a:srgbClr val="1F4E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61155" autoAdjust="0"/>
  </p:normalViewPr>
  <p:slideViewPr>
    <p:cSldViewPr snapToGrid="0">
      <p:cViewPr varScale="1">
        <p:scale>
          <a:sx n="41" d="100"/>
          <a:sy n="41" d="100"/>
        </p:scale>
        <p:origin x="1576" y="20"/>
      </p:cViewPr>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667CC6-3E38-48D5-9A22-88964C29C6F8}" type="datetimeFigureOut">
              <a:rPr lang="en-AU" smtClean="0"/>
              <a:t>25/09/2023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ED0CD-0DC0-421E-A64B-5FC0D8845756}" type="slidenum">
              <a:rPr lang="en-AU" smtClean="0"/>
              <a:t>‹#›</a:t>
            </a:fld>
            <a:endParaRPr lang="en-AU"/>
          </a:p>
        </p:txBody>
      </p:sp>
    </p:spTree>
    <p:extLst>
      <p:ext uri="{BB962C8B-B14F-4D97-AF65-F5344CB8AC3E}">
        <p14:creationId xmlns:p14="http://schemas.microsoft.com/office/powerpoint/2010/main" val="1638571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29ED0CD-0DC0-421E-A64B-5FC0D8845756}" type="slidenum">
              <a:rPr lang="en-AU" smtClean="0"/>
              <a:t>1</a:t>
            </a:fld>
            <a:endParaRPr lang="en-AU"/>
          </a:p>
        </p:txBody>
      </p:sp>
    </p:spTree>
    <p:extLst>
      <p:ext uri="{BB962C8B-B14F-4D97-AF65-F5344CB8AC3E}">
        <p14:creationId xmlns:p14="http://schemas.microsoft.com/office/powerpoint/2010/main" val="2426896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Before we start, I’d like to acknowledge that </a:t>
            </a:r>
            <a:r>
              <a:rPr lang="en-AU" sz="1200" b="1" kern="1200" dirty="0">
                <a:solidFill>
                  <a:schemeClr val="tx1"/>
                </a:solidFill>
                <a:effectLst/>
                <a:latin typeface="+mn-lt"/>
                <a:ea typeface="+mn-ea"/>
                <a:cs typeface="+mn-cs"/>
              </a:rPr>
              <a:t>I don’t have any potential conflicts of interest to declare </a:t>
            </a:r>
            <a:r>
              <a:rPr lang="en-AU" sz="1200" kern="1200" dirty="0">
                <a:solidFill>
                  <a:schemeClr val="tx1"/>
                </a:solidFill>
                <a:effectLst/>
                <a:latin typeface="+mn-lt"/>
                <a:ea typeface="+mn-ea"/>
                <a:cs typeface="+mn-cs"/>
              </a:rPr>
              <a:t>in relation to this presentation.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I’d also like to take this opportunity to </a:t>
            </a:r>
            <a:r>
              <a:rPr lang="en-AU" sz="1200" b="1" kern="1200" dirty="0">
                <a:solidFill>
                  <a:schemeClr val="tx1"/>
                </a:solidFill>
                <a:effectLst/>
                <a:latin typeface="+mn-lt"/>
                <a:ea typeface="+mn-ea"/>
                <a:cs typeface="+mn-cs"/>
              </a:rPr>
              <a:t>acknowledge our partner organisations </a:t>
            </a:r>
            <a:r>
              <a:rPr lang="en-AU" sz="1200" kern="1200" dirty="0">
                <a:solidFill>
                  <a:schemeClr val="tx1"/>
                </a:solidFill>
                <a:effectLst/>
                <a:latin typeface="+mn-lt"/>
                <a:ea typeface="+mn-ea"/>
                <a:cs typeface="+mn-cs"/>
              </a:rPr>
              <a:t>in this project. This includes the University of Auckland, Turning Point, and 2and2, who are our app developers. This project was funded by the </a:t>
            </a:r>
            <a:r>
              <a:rPr lang="en-AU" sz="1200" b="1" kern="1200" dirty="0">
                <a:solidFill>
                  <a:schemeClr val="tx1"/>
                </a:solidFill>
                <a:effectLst/>
                <a:latin typeface="+mn-lt"/>
                <a:ea typeface="+mn-ea"/>
                <a:cs typeface="+mn-cs"/>
              </a:rPr>
              <a:t>NSW Government’s Responsible Gambling Fund in </a:t>
            </a:r>
            <a:r>
              <a:rPr lang="en-AU" sz="1200" b="1" kern="1200" dirty="0" err="1">
                <a:solidFill>
                  <a:schemeClr val="tx1"/>
                </a:solidFill>
                <a:effectLst/>
                <a:latin typeface="+mn-lt"/>
                <a:ea typeface="+mn-ea"/>
                <a:cs typeface="+mn-cs"/>
              </a:rPr>
              <a:t>Austrlalia</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I’d also like to acknowledge the support from the </a:t>
            </a:r>
            <a:r>
              <a:rPr lang="en-AU" sz="1200" b="1" kern="1200" dirty="0">
                <a:solidFill>
                  <a:schemeClr val="tx1"/>
                </a:solidFill>
                <a:effectLst/>
                <a:latin typeface="+mn-lt"/>
                <a:ea typeface="+mn-ea"/>
                <a:cs typeface="+mn-cs"/>
              </a:rPr>
              <a:t>other Chief Investigators </a:t>
            </a:r>
            <a:r>
              <a:rPr lang="en-AU" sz="1200" kern="1200" dirty="0">
                <a:solidFill>
                  <a:schemeClr val="tx1"/>
                </a:solidFill>
                <a:effectLst/>
                <a:latin typeface="+mn-lt"/>
                <a:ea typeface="+mn-ea"/>
                <a:cs typeface="+mn-cs"/>
              </a:rPr>
              <a:t>and </a:t>
            </a:r>
            <a:r>
              <a:rPr lang="en-AU" sz="1200" b="1" kern="1200" dirty="0">
                <a:solidFill>
                  <a:schemeClr val="tx1"/>
                </a:solidFill>
                <a:effectLst/>
                <a:latin typeface="+mn-lt"/>
                <a:ea typeface="+mn-ea"/>
                <a:cs typeface="+mn-cs"/>
              </a:rPr>
              <a:t>the many people </a:t>
            </a:r>
            <a:r>
              <a:rPr lang="en-AU" sz="1200" kern="1200" dirty="0">
                <a:solidFill>
                  <a:schemeClr val="tx1"/>
                </a:solidFill>
                <a:effectLst/>
                <a:latin typeface="+mn-lt"/>
                <a:ea typeface="+mn-ea"/>
                <a:cs typeface="+mn-cs"/>
              </a:rPr>
              <a:t>who have supported this project so far. This includes the </a:t>
            </a:r>
            <a:r>
              <a:rPr lang="en-AU" sz="1200" b="1" kern="1200" dirty="0">
                <a:solidFill>
                  <a:schemeClr val="tx1"/>
                </a:solidFill>
                <a:effectLst/>
                <a:latin typeface="+mn-lt"/>
                <a:ea typeface="+mn-ea"/>
                <a:cs typeface="+mn-cs"/>
              </a:rPr>
              <a:t>gambling stakeholders </a:t>
            </a:r>
            <a:r>
              <a:rPr lang="en-AU" sz="1200" kern="1200" dirty="0">
                <a:solidFill>
                  <a:schemeClr val="tx1"/>
                </a:solidFill>
                <a:effectLst/>
                <a:latin typeface="+mn-lt"/>
                <a:ea typeface="+mn-ea"/>
                <a:cs typeface="+mn-cs"/>
              </a:rPr>
              <a:t>who took part in user testing, as well as the </a:t>
            </a:r>
            <a:r>
              <a:rPr lang="en-AU" sz="1200" b="1" kern="1200" dirty="0">
                <a:solidFill>
                  <a:schemeClr val="tx1"/>
                </a:solidFill>
                <a:effectLst/>
                <a:latin typeface="+mn-lt"/>
                <a:ea typeface="+mn-ea"/>
                <a:cs typeface="+mn-cs"/>
              </a:rPr>
              <a:t>gamblers who are currently participating in the trial</a:t>
            </a:r>
            <a:r>
              <a:rPr lang="en-AU" sz="1200" kern="1200" dirty="0">
                <a:solidFill>
                  <a:schemeClr val="tx1"/>
                </a:solidFill>
                <a:effectLst/>
                <a:latin typeface="+mn-lt"/>
                <a:ea typeface="+mn-ea"/>
                <a:cs typeface="+mn-cs"/>
              </a:rPr>
              <a:t>.</a:t>
            </a:r>
          </a:p>
          <a:p>
            <a:endParaRPr lang="en-AU" sz="1200" b="1" kern="1200" dirty="0">
              <a:solidFill>
                <a:schemeClr val="tx1"/>
              </a:solidFill>
              <a:effectLst/>
              <a:latin typeface="+mn-lt"/>
              <a:ea typeface="+mn-ea"/>
              <a:cs typeface="+mn-cs"/>
            </a:endParaRPr>
          </a:p>
          <a:p>
            <a:endParaRPr lang="en-AU" b="1" dirty="0"/>
          </a:p>
        </p:txBody>
      </p:sp>
      <p:sp>
        <p:nvSpPr>
          <p:cNvPr id="4" name="Slide Number Placeholder 3"/>
          <p:cNvSpPr>
            <a:spLocks noGrp="1"/>
          </p:cNvSpPr>
          <p:nvPr>
            <p:ph type="sldNum" sz="quarter" idx="10"/>
          </p:nvPr>
        </p:nvSpPr>
        <p:spPr/>
        <p:txBody>
          <a:bodyPr/>
          <a:lstStyle/>
          <a:p>
            <a:fld id="{329ED0CD-0DC0-421E-A64B-5FC0D8845756}" type="slidenum">
              <a:rPr lang="en-AU" smtClean="0"/>
              <a:t>2</a:t>
            </a:fld>
            <a:endParaRPr lang="en-AU"/>
          </a:p>
        </p:txBody>
      </p:sp>
    </p:spTree>
    <p:extLst>
      <p:ext uri="{BB962C8B-B14F-4D97-AF65-F5344CB8AC3E}">
        <p14:creationId xmlns:p14="http://schemas.microsoft.com/office/powerpoint/2010/main" val="3947923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Let’s start by looking at </a:t>
            </a:r>
            <a:r>
              <a:rPr lang="en-AU" sz="1200" b="1" kern="1200" dirty="0">
                <a:solidFill>
                  <a:schemeClr val="tx1"/>
                </a:solidFill>
                <a:effectLst/>
                <a:latin typeface="+mn-lt"/>
                <a:ea typeface="+mn-ea"/>
                <a:cs typeface="+mn-cs"/>
              </a:rPr>
              <a:t>mobile health interventions </a:t>
            </a:r>
            <a:r>
              <a:rPr lang="en-AU" sz="1200" kern="1200" dirty="0">
                <a:solidFill>
                  <a:schemeClr val="tx1"/>
                </a:solidFill>
                <a:effectLst/>
                <a:latin typeface="+mn-lt"/>
                <a:ea typeface="+mn-ea"/>
                <a:cs typeface="+mn-cs"/>
              </a:rPr>
              <a:t>generally.</a:t>
            </a:r>
          </a:p>
          <a:p>
            <a:r>
              <a:rPr lang="en-AU" sz="1200" kern="1200" dirty="0">
                <a:solidFill>
                  <a:schemeClr val="tx1"/>
                </a:solidFill>
                <a:effectLst/>
                <a:latin typeface="+mn-lt"/>
                <a:ea typeface="+mn-ea"/>
                <a:cs typeface="+mn-cs"/>
              </a:rPr>
              <a:t> </a:t>
            </a:r>
          </a:p>
          <a:p>
            <a:pPr lvl="0"/>
            <a:r>
              <a:rPr lang="en-AU" sz="1200" kern="1200" dirty="0" err="1">
                <a:solidFill>
                  <a:schemeClr val="tx1"/>
                </a:solidFill>
                <a:effectLst/>
                <a:latin typeface="+mn-lt"/>
                <a:ea typeface="+mn-ea"/>
                <a:cs typeface="+mn-cs"/>
              </a:rPr>
              <a:t>mHealth</a:t>
            </a:r>
            <a:r>
              <a:rPr lang="en-AU" sz="1200" kern="1200" dirty="0">
                <a:solidFill>
                  <a:schemeClr val="tx1"/>
                </a:solidFill>
                <a:effectLst/>
                <a:latin typeface="+mn-lt"/>
                <a:ea typeface="+mn-ea"/>
                <a:cs typeface="+mn-cs"/>
              </a:rPr>
              <a:t> interventions </a:t>
            </a:r>
            <a:r>
              <a:rPr lang="en-AU" sz="1200" b="1" kern="1200" dirty="0">
                <a:solidFill>
                  <a:schemeClr val="tx1"/>
                </a:solidFill>
                <a:effectLst/>
                <a:latin typeface="+mn-lt"/>
                <a:ea typeface="+mn-ea"/>
                <a:cs typeface="+mn-cs"/>
              </a:rPr>
              <a:t>use mobile and wireless technologies </a:t>
            </a:r>
            <a:r>
              <a:rPr lang="en-AU" sz="1200" kern="1200" dirty="0">
                <a:solidFill>
                  <a:schemeClr val="tx1"/>
                </a:solidFill>
                <a:effectLst/>
                <a:latin typeface="+mn-lt"/>
                <a:ea typeface="+mn-ea"/>
                <a:cs typeface="+mn-cs"/>
              </a:rPr>
              <a:t>for health promotion.</a:t>
            </a:r>
          </a:p>
          <a:p>
            <a:pPr lvl="0"/>
            <a:r>
              <a:rPr lang="en-AU" sz="1200" kern="1200" dirty="0">
                <a:solidFill>
                  <a:schemeClr val="tx1"/>
                </a:solidFill>
                <a:effectLst/>
                <a:latin typeface="+mn-lt"/>
                <a:ea typeface="+mn-ea"/>
                <a:cs typeface="+mn-cs"/>
              </a:rPr>
              <a:t>They’re generally used to </a:t>
            </a:r>
            <a:r>
              <a:rPr lang="en-AU" sz="1200" b="1" kern="1200" dirty="0">
                <a:solidFill>
                  <a:schemeClr val="tx1"/>
                </a:solidFill>
                <a:effectLst/>
                <a:latin typeface="+mn-lt"/>
                <a:ea typeface="+mn-ea"/>
                <a:cs typeface="+mn-cs"/>
              </a:rPr>
              <a:t>extend support for health behaviour change </a:t>
            </a:r>
            <a:r>
              <a:rPr lang="en-AU" sz="1200" kern="1200" dirty="0">
                <a:solidFill>
                  <a:schemeClr val="tx1"/>
                </a:solidFill>
                <a:effectLst/>
                <a:latin typeface="+mn-lt"/>
                <a:ea typeface="+mn-ea"/>
                <a:cs typeface="+mn-cs"/>
              </a:rPr>
              <a:t>beyond what standard treatments can provide. </a:t>
            </a:r>
          </a:p>
          <a:p>
            <a:pPr lvl="0"/>
            <a:r>
              <a:rPr lang="en-AU" sz="1200" kern="1200" dirty="0">
                <a:solidFill>
                  <a:schemeClr val="tx1"/>
                </a:solidFill>
                <a:effectLst/>
                <a:latin typeface="+mn-lt"/>
                <a:ea typeface="+mn-ea"/>
                <a:cs typeface="+mn-cs"/>
              </a:rPr>
              <a:t>They have many advantages. For example, they’re highly accessible and available. And they can overcome some of the geographic, financial, or social barriers people face when they’re seeking help. This means that they have a unique potential to meet the needs of “hard to reach” or underserved populations - which can include people who are unable or unwilling to participate in other forms of treatment. </a:t>
            </a:r>
          </a:p>
          <a:p>
            <a:pPr lvl="0"/>
            <a:r>
              <a:rPr lang="en-AU" sz="1200" kern="1200" dirty="0">
                <a:solidFill>
                  <a:schemeClr val="tx1"/>
                </a:solidFill>
                <a:effectLst/>
                <a:latin typeface="+mn-lt"/>
                <a:ea typeface="+mn-ea"/>
                <a:cs typeface="+mn-cs"/>
              </a:rPr>
              <a:t>They’re also generally convenient and portable. And they can offer anonymity. </a:t>
            </a:r>
          </a:p>
          <a:p>
            <a:pPr lvl="0"/>
            <a:r>
              <a:rPr lang="en-AU" sz="1200" kern="1200" dirty="0">
                <a:solidFill>
                  <a:schemeClr val="tx1"/>
                </a:solidFill>
                <a:effectLst/>
                <a:latin typeface="+mn-lt"/>
                <a:ea typeface="+mn-ea"/>
                <a:cs typeface="+mn-cs"/>
              </a:rPr>
              <a:t>And importantly, they’re potentially cost-effective treatments that we can turn into even more efficient and effective treatments.</a:t>
            </a:r>
          </a:p>
          <a:p>
            <a:r>
              <a:rPr lang="en-AU" sz="1200" kern="1200" dirty="0">
                <a:solidFill>
                  <a:schemeClr val="tx1"/>
                </a:solidFill>
                <a:effectLst/>
                <a:latin typeface="+mn-lt"/>
                <a:ea typeface="+mn-ea"/>
                <a:cs typeface="+mn-cs"/>
              </a:rPr>
              <a:t> </a:t>
            </a:r>
          </a:p>
          <a:p>
            <a:pPr lvl="0"/>
            <a:r>
              <a:rPr lang="en-AU" sz="1200" kern="1200" dirty="0" err="1">
                <a:solidFill>
                  <a:schemeClr val="tx1"/>
                </a:solidFill>
                <a:effectLst/>
                <a:latin typeface="+mn-lt"/>
                <a:ea typeface="+mn-ea"/>
                <a:cs typeface="+mn-cs"/>
              </a:rPr>
              <a:t>mHealth</a:t>
            </a:r>
            <a:r>
              <a:rPr lang="en-AU" sz="1200" kern="1200" dirty="0">
                <a:solidFill>
                  <a:schemeClr val="tx1"/>
                </a:solidFill>
                <a:effectLst/>
                <a:latin typeface="+mn-lt"/>
                <a:ea typeface="+mn-ea"/>
                <a:cs typeface="+mn-cs"/>
              </a:rPr>
              <a:t> interventions generally take the form of </a:t>
            </a:r>
            <a:r>
              <a:rPr lang="en-AU" sz="1200" b="1" kern="1200" dirty="0">
                <a:solidFill>
                  <a:schemeClr val="tx1"/>
                </a:solidFill>
                <a:effectLst/>
                <a:latin typeface="+mn-lt"/>
                <a:ea typeface="+mn-ea"/>
                <a:cs typeface="+mn-cs"/>
              </a:rPr>
              <a:t>reminders, health or motivational messages, or supportive content</a:t>
            </a:r>
            <a:r>
              <a:rPr lang="en-AU" sz="1200" kern="1200" dirty="0">
                <a:solidFill>
                  <a:schemeClr val="tx1"/>
                </a:solidFill>
                <a:effectLst/>
                <a:latin typeface="+mn-lt"/>
                <a:ea typeface="+mn-ea"/>
                <a:cs typeface="+mn-cs"/>
              </a:rPr>
              <a:t>.</a:t>
            </a:r>
          </a:p>
          <a:p>
            <a:pPr lvl="0"/>
            <a:r>
              <a:rPr lang="en-AU" sz="1200" kern="1200" dirty="0">
                <a:solidFill>
                  <a:schemeClr val="tx1"/>
                </a:solidFill>
                <a:effectLst/>
                <a:latin typeface="+mn-lt"/>
                <a:ea typeface="+mn-ea"/>
                <a:cs typeface="+mn-cs"/>
              </a:rPr>
              <a:t>They can either </a:t>
            </a:r>
            <a:r>
              <a:rPr lang="en-AU" sz="1200" b="1" kern="1200" dirty="0">
                <a:solidFill>
                  <a:schemeClr val="tx1"/>
                </a:solidFill>
                <a:effectLst/>
                <a:latin typeface="+mn-lt"/>
                <a:ea typeface="+mn-ea"/>
                <a:cs typeface="+mn-cs"/>
              </a:rPr>
              <a:t>supplement</a:t>
            </a:r>
            <a:r>
              <a:rPr lang="en-AU" sz="1200" kern="1200" dirty="0">
                <a:solidFill>
                  <a:schemeClr val="tx1"/>
                </a:solidFill>
                <a:effectLst/>
                <a:latin typeface="+mn-lt"/>
                <a:ea typeface="+mn-ea"/>
                <a:cs typeface="+mn-cs"/>
              </a:rPr>
              <a:t> traditional interventions. Or they can be used as </a:t>
            </a:r>
            <a:r>
              <a:rPr lang="en-AU" sz="1200" b="1" kern="1200" dirty="0">
                <a:solidFill>
                  <a:schemeClr val="tx1"/>
                </a:solidFill>
                <a:effectLst/>
                <a:latin typeface="+mn-lt"/>
                <a:ea typeface="+mn-ea"/>
                <a:cs typeface="+mn-cs"/>
              </a:rPr>
              <a:t>stand-alone interventions</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They can be “</a:t>
            </a:r>
            <a:r>
              <a:rPr lang="en-AU" sz="1200" b="1" kern="1200" dirty="0">
                <a:solidFill>
                  <a:schemeClr val="tx1"/>
                </a:solidFill>
                <a:effectLst/>
                <a:latin typeface="+mn-lt"/>
                <a:ea typeface="+mn-ea"/>
                <a:cs typeface="+mn-cs"/>
              </a:rPr>
              <a:t>pull” interventions </a:t>
            </a:r>
            <a:r>
              <a:rPr lang="en-AU" sz="1200" kern="1200" dirty="0">
                <a:solidFill>
                  <a:schemeClr val="tx1"/>
                </a:solidFill>
                <a:effectLst/>
                <a:latin typeface="+mn-lt"/>
                <a:ea typeface="+mn-ea"/>
                <a:cs typeface="+mn-cs"/>
              </a:rPr>
              <a:t>– by this, we mean that they’re initiated by people when THEY feel like they need support. Or they can be “</a:t>
            </a:r>
            <a:r>
              <a:rPr lang="en-AU" sz="1200" b="1" kern="1200" dirty="0">
                <a:solidFill>
                  <a:schemeClr val="tx1"/>
                </a:solidFill>
                <a:effectLst/>
                <a:latin typeface="+mn-lt"/>
                <a:ea typeface="+mn-ea"/>
                <a:cs typeface="+mn-cs"/>
              </a:rPr>
              <a:t>push” interventions </a:t>
            </a:r>
            <a:r>
              <a:rPr lang="en-AU" sz="1200" kern="1200" dirty="0">
                <a:solidFill>
                  <a:schemeClr val="tx1"/>
                </a:solidFill>
                <a:effectLst/>
                <a:latin typeface="+mn-lt"/>
                <a:ea typeface="+mn-ea"/>
                <a:cs typeface="+mn-cs"/>
              </a:rPr>
              <a:t>– in which a computer-based protocol (which is decided by us) decides when and how people should be offered support.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Our team has developed a </a:t>
            </a:r>
            <a:r>
              <a:rPr lang="en-AU" sz="1200" b="1" kern="1200" dirty="0">
                <a:solidFill>
                  <a:schemeClr val="tx1"/>
                </a:solidFill>
                <a:effectLst/>
                <a:latin typeface="+mn-lt"/>
                <a:ea typeface="+mn-ea"/>
                <a:cs typeface="+mn-cs"/>
              </a:rPr>
              <a:t>suite of mobile and online gambling intervention products</a:t>
            </a:r>
            <a:r>
              <a:rPr lang="en-AU" sz="1200" kern="1200" dirty="0">
                <a:solidFill>
                  <a:schemeClr val="tx1"/>
                </a:solidFill>
                <a:effectLst/>
                <a:latin typeface="+mn-lt"/>
                <a:ea typeface="+mn-ea"/>
                <a:cs typeface="+mn-cs"/>
              </a:rPr>
              <a:t>. Most recently, this includes a couple of Just-In-Time Adaptive Interventions.</a:t>
            </a:r>
          </a:p>
        </p:txBody>
      </p:sp>
      <p:sp>
        <p:nvSpPr>
          <p:cNvPr id="4" name="Slide Number Placeholder 3"/>
          <p:cNvSpPr>
            <a:spLocks noGrp="1"/>
          </p:cNvSpPr>
          <p:nvPr>
            <p:ph type="sldNum" sz="quarter" idx="10"/>
          </p:nvPr>
        </p:nvSpPr>
        <p:spPr/>
        <p:txBody>
          <a:bodyPr/>
          <a:lstStyle/>
          <a:p>
            <a:fld id="{329ED0CD-0DC0-421E-A64B-5FC0D8845756}" type="slidenum">
              <a:rPr lang="en-AU" smtClean="0"/>
              <a:t>3</a:t>
            </a:fld>
            <a:endParaRPr lang="en-AU"/>
          </a:p>
        </p:txBody>
      </p:sp>
    </p:spTree>
    <p:extLst>
      <p:ext uri="{BB962C8B-B14F-4D97-AF65-F5344CB8AC3E}">
        <p14:creationId xmlns:p14="http://schemas.microsoft.com/office/powerpoint/2010/main" val="3852274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 what are these exactly?</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Just-In-Time Adaptive Interventions are </a:t>
            </a:r>
            <a:r>
              <a:rPr lang="en-AU" sz="1200" b="1" kern="1200" dirty="0">
                <a:solidFill>
                  <a:schemeClr val="tx1"/>
                </a:solidFill>
                <a:effectLst/>
                <a:latin typeface="+mn-lt"/>
                <a:ea typeface="+mn-ea"/>
                <a:cs typeface="+mn-cs"/>
              </a:rPr>
              <a:t>“push” </a:t>
            </a:r>
            <a:r>
              <a:rPr lang="en-AU" sz="1200" b="1" kern="1200" dirty="0" err="1">
                <a:solidFill>
                  <a:schemeClr val="tx1"/>
                </a:solidFill>
                <a:effectLst/>
                <a:latin typeface="+mn-lt"/>
                <a:ea typeface="+mn-ea"/>
                <a:cs typeface="+mn-cs"/>
              </a:rPr>
              <a:t>mHealth</a:t>
            </a:r>
            <a:r>
              <a:rPr lang="en-AU" sz="1200" b="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interventions that </a:t>
            </a:r>
            <a:r>
              <a:rPr lang="en-AU" sz="1200" b="1" kern="1200" dirty="0">
                <a:solidFill>
                  <a:schemeClr val="tx1"/>
                </a:solidFill>
                <a:effectLst/>
                <a:latin typeface="+mn-lt"/>
                <a:ea typeface="+mn-ea"/>
                <a:cs typeface="+mn-cs"/>
              </a:rPr>
              <a:t>dynamically and individually tailor support to a person’s needs</a:t>
            </a:r>
            <a:r>
              <a:rPr lang="en-AU" sz="1200" kern="1200" dirty="0">
                <a:solidFill>
                  <a:schemeClr val="tx1"/>
                </a:solidFill>
                <a:effectLst/>
                <a:latin typeface="+mn-lt"/>
                <a:ea typeface="+mn-ea"/>
                <a:cs typeface="+mn-cs"/>
              </a:rPr>
              <a:t>. They provide the </a:t>
            </a:r>
            <a:r>
              <a:rPr lang="en-AU" sz="1200" b="1" kern="1200" dirty="0">
                <a:solidFill>
                  <a:schemeClr val="tx1"/>
                </a:solidFill>
                <a:effectLst/>
                <a:latin typeface="+mn-lt"/>
                <a:ea typeface="+mn-ea"/>
                <a:cs typeface="+mn-cs"/>
              </a:rPr>
              <a:t>right amount of support whenever and wherever it’s needed</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a:t>
            </a:r>
            <a:r>
              <a:rPr lang="en-AU" sz="1200" i="1" kern="1200" dirty="0">
                <a:solidFill>
                  <a:schemeClr val="tx1"/>
                </a:solidFill>
                <a:effectLst/>
                <a:latin typeface="+mn-lt"/>
                <a:ea typeface="+mn-ea"/>
                <a:cs typeface="+mn-cs"/>
              </a:rPr>
              <a:t> </a:t>
            </a:r>
            <a:r>
              <a:rPr lang="en-AU" sz="1200" b="1" i="1" kern="1200" dirty="0">
                <a:solidFill>
                  <a:schemeClr val="tx1"/>
                </a:solidFill>
                <a:effectLst/>
                <a:latin typeface="+mn-lt"/>
                <a:ea typeface="+mn-ea"/>
                <a:cs typeface="+mn-cs"/>
              </a:rPr>
              <a:t>Just-in-time </a:t>
            </a:r>
            <a:r>
              <a:rPr lang="en-AU" sz="1200" b="1" kern="1200" dirty="0">
                <a:solidFill>
                  <a:schemeClr val="tx1"/>
                </a:solidFill>
                <a:effectLst/>
                <a:latin typeface="+mn-lt"/>
                <a:ea typeface="+mn-ea"/>
                <a:cs typeface="+mn-cs"/>
              </a:rPr>
              <a:t>component </a:t>
            </a:r>
            <a:r>
              <a:rPr lang="en-AU" sz="1200" kern="1200" dirty="0">
                <a:solidFill>
                  <a:schemeClr val="tx1"/>
                </a:solidFill>
                <a:effectLst/>
                <a:latin typeface="+mn-lt"/>
                <a:ea typeface="+mn-ea"/>
                <a:cs typeface="+mn-cs"/>
              </a:rPr>
              <a:t>refers to providing the right type, timing, and amount of support. The </a:t>
            </a:r>
            <a:r>
              <a:rPr lang="en-AU" sz="1200" b="1" i="1" kern="1200" dirty="0">
                <a:solidFill>
                  <a:schemeClr val="tx1"/>
                </a:solidFill>
                <a:effectLst/>
                <a:latin typeface="+mn-lt"/>
                <a:ea typeface="+mn-ea"/>
                <a:cs typeface="+mn-cs"/>
              </a:rPr>
              <a:t>adaptive </a:t>
            </a:r>
            <a:r>
              <a:rPr lang="en-AU" sz="1200" b="1" kern="1200" dirty="0">
                <a:solidFill>
                  <a:schemeClr val="tx1"/>
                </a:solidFill>
                <a:effectLst/>
                <a:latin typeface="+mn-lt"/>
                <a:ea typeface="+mn-ea"/>
                <a:cs typeface="+mn-cs"/>
              </a:rPr>
              <a:t>component</a:t>
            </a:r>
            <a:r>
              <a:rPr lang="en-AU" sz="1200" b="1" i="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refers to using dynamic assessment information to repeatedly select this support.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Sometimes these treatments are called </a:t>
            </a:r>
            <a:r>
              <a:rPr lang="en-AU" sz="1200" b="1" kern="1200" dirty="0">
                <a:solidFill>
                  <a:schemeClr val="tx1"/>
                </a:solidFill>
                <a:effectLst/>
                <a:latin typeface="+mn-lt"/>
                <a:ea typeface="+mn-ea"/>
                <a:cs typeface="+mn-cs"/>
              </a:rPr>
              <a:t>ecological momentary interventions </a:t>
            </a:r>
            <a:r>
              <a:rPr lang="en-AU" sz="1200" kern="1200" dirty="0">
                <a:solidFill>
                  <a:schemeClr val="tx1"/>
                </a:solidFill>
                <a:effectLst/>
                <a:latin typeface="+mn-lt"/>
                <a:ea typeface="+mn-ea"/>
                <a:cs typeface="+mn-cs"/>
              </a:rPr>
              <a:t>or EMIs – but only if they are dynamically and individually tailored.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overall aim of these interventions is </a:t>
            </a:r>
            <a:r>
              <a:rPr lang="en-AU" sz="1200" b="1" kern="1200" dirty="0">
                <a:solidFill>
                  <a:schemeClr val="tx1"/>
                </a:solidFill>
                <a:effectLst/>
                <a:latin typeface="+mn-lt"/>
                <a:ea typeface="+mn-ea"/>
                <a:cs typeface="+mn-cs"/>
              </a:rPr>
              <a:t>to either prevent negative health outcomes or promote positive health outcomes – or both</a:t>
            </a:r>
            <a:r>
              <a:rPr lang="en-AU" sz="1200" kern="1200" dirty="0">
                <a:solidFill>
                  <a:schemeClr val="tx1"/>
                </a:solidFill>
                <a:effectLst/>
                <a:latin typeface="+mn-lt"/>
                <a:ea typeface="+mn-ea"/>
                <a:cs typeface="+mn-cs"/>
              </a:rPr>
              <a:t>. They provide support when people are in a </a:t>
            </a:r>
            <a:r>
              <a:rPr lang="en-AU" sz="1200" b="1" kern="1200" dirty="0">
                <a:solidFill>
                  <a:schemeClr val="tx1"/>
                </a:solidFill>
                <a:effectLst/>
                <a:latin typeface="+mn-lt"/>
                <a:ea typeface="+mn-ea"/>
                <a:cs typeface="+mn-cs"/>
              </a:rPr>
              <a:t>state of vulnerability </a:t>
            </a:r>
            <a:r>
              <a:rPr lang="en-AU" sz="1200" kern="1200" dirty="0">
                <a:solidFill>
                  <a:schemeClr val="tx1"/>
                </a:solidFill>
                <a:effectLst/>
                <a:latin typeface="+mn-lt"/>
                <a:ea typeface="+mn-ea"/>
                <a:cs typeface="+mn-cs"/>
              </a:rPr>
              <a:t>or </a:t>
            </a:r>
            <a:r>
              <a:rPr lang="en-AU" sz="1200" b="1" kern="1200" dirty="0">
                <a:solidFill>
                  <a:schemeClr val="tx1"/>
                </a:solidFill>
                <a:effectLst/>
                <a:latin typeface="+mn-lt"/>
                <a:ea typeface="+mn-ea"/>
                <a:cs typeface="+mn-cs"/>
              </a:rPr>
              <a:t>a state of opportunity</a:t>
            </a:r>
            <a:r>
              <a:rPr lang="en-AU" sz="1200" kern="1200" dirty="0">
                <a:solidFill>
                  <a:schemeClr val="tx1"/>
                </a:solidFill>
                <a:effectLst/>
                <a:latin typeface="+mn-lt"/>
                <a:ea typeface="+mn-ea"/>
                <a:cs typeface="+mn-cs"/>
              </a:rPr>
              <a:t>, or both. A </a:t>
            </a:r>
            <a:r>
              <a:rPr lang="en-AU" sz="1200" i="1" kern="1200" dirty="0">
                <a:solidFill>
                  <a:schemeClr val="tx1"/>
                </a:solidFill>
                <a:effectLst/>
                <a:latin typeface="+mn-lt"/>
                <a:ea typeface="+mn-ea"/>
                <a:cs typeface="+mn-cs"/>
              </a:rPr>
              <a:t>state of vulnerability </a:t>
            </a:r>
            <a:r>
              <a:rPr lang="en-AU" sz="1200" kern="1200" dirty="0">
                <a:solidFill>
                  <a:schemeClr val="tx1"/>
                </a:solidFill>
                <a:effectLst/>
                <a:latin typeface="+mn-lt"/>
                <a:ea typeface="+mn-ea"/>
                <a:cs typeface="+mn-cs"/>
              </a:rPr>
              <a:t>is </a:t>
            </a:r>
            <a:r>
              <a:rPr lang="en-AU" sz="1200" b="1" kern="1200" dirty="0">
                <a:solidFill>
                  <a:schemeClr val="tx1"/>
                </a:solidFill>
                <a:effectLst/>
                <a:latin typeface="+mn-lt"/>
                <a:ea typeface="+mn-ea"/>
                <a:cs typeface="+mn-cs"/>
              </a:rPr>
              <a:t>when people are susceptible to negative health outcomes</a:t>
            </a:r>
            <a:r>
              <a:rPr lang="en-AU" sz="1200" kern="1200" dirty="0">
                <a:solidFill>
                  <a:schemeClr val="tx1"/>
                </a:solidFill>
                <a:effectLst/>
                <a:latin typeface="+mn-lt"/>
                <a:ea typeface="+mn-ea"/>
                <a:cs typeface="+mn-cs"/>
              </a:rPr>
              <a:t>. A </a:t>
            </a:r>
            <a:r>
              <a:rPr lang="en-AU" sz="1200" i="1" kern="1200" dirty="0">
                <a:solidFill>
                  <a:schemeClr val="tx1"/>
                </a:solidFill>
                <a:effectLst/>
                <a:latin typeface="+mn-lt"/>
                <a:ea typeface="+mn-ea"/>
                <a:cs typeface="+mn-cs"/>
              </a:rPr>
              <a:t>state of opportunity </a:t>
            </a:r>
            <a:r>
              <a:rPr lang="en-AU" sz="1200" kern="1200" dirty="0">
                <a:solidFill>
                  <a:schemeClr val="tx1"/>
                </a:solidFill>
                <a:effectLst/>
                <a:latin typeface="+mn-lt"/>
                <a:ea typeface="+mn-ea"/>
                <a:cs typeface="+mn-cs"/>
              </a:rPr>
              <a:t>is </a:t>
            </a:r>
            <a:r>
              <a:rPr lang="en-AU" sz="1200" b="1" kern="1200" dirty="0">
                <a:solidFill>
                  <a:schemeClr val="tx1"/>
                </a:solidFill>
                <a:effectLst/>
                <a:latin typeface="+mn-lt"/>
                <a:ea typeface="+mn-ea"/>
                <a:cs typeface="+mn-cs"/>
              </a:rPr>
              <a:t>when people are susceptible to positive behaviour change</a:t>
            </a:r>
            <a:r>
              <a:rPr lang="en-AU" sz="1200" kern="1200" dirty="0">
                <a:solidFill>
                  <a:schemeClr val="tx1"/>
                </a:solidFill>
                <a:effectLst/>
                <a:latin typeface="+mn-lt"/>
                <a:ea typeface="+mn-ea"/>
                <a:cs typeface="+mn-cs"/>
              </a:rPr>
              <a:t>. People also need to be in a </a:t>
            </a:r>
            <a:r>
              <a:rPr lang="en-AU" sz="1200" b="1" i="1" kern="1200" dirty="0">
                <a:solidFill>
                  <a:schemeClr val="tx1"/>
                </a:solidFill>
                <a:effectLst/>
                <a:latin typeface="+mn-lt"/>
                <a:ea typeface="+mn-ea"/>
                <a:cs typeface="+mn-cs"/>
              </a:rPr>
              <a:t>state of receptivity</a:t>
            </a:r>
            <a:r>
              <a:rPr lang="en-AU" sz="1200" b="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 and by this, we meant that they’re </a:t>
            </a:r>
            <a:r>
              <a:rPr lang="en-AU" sz="1200" b="1" kern="1200" dirty="0">
                <a:solidFill>
                  <a:schemeClr val="tx1"/>
                </a:solidFill>
                <a:effectLst/>
                <a:latin typeface="+mn-lt"/>
                <a:ea typeface="+mn-ea"/>
                <a:cs typeface="+mn-cs"/>
              </a:rPr>
              <a:t>able and willing to receive, process, and use the support that’s provided</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Just-In-Time Adaptive Interventions decide on the support that’s needed by </a:t>
            </a:r>
            <a:r>
              <a:rPr lang="en-AU" sz="1200" b="1" kern="1200" dirty="0">
                <a:solidFill>
                  <a:schemeClr val="tx1"/>
                </a:solidFill>
                <a:effectLst/>
                <a:latin typeface="+mn-lt"/>
                <a:ea typeface="+mn-ea"/>
                <a:cs typeface="+mn-cs"/>
              </a:rPr>
              <a:t>continuously monitoring states that can rapidly change over time </a:t>
            </a:r>
            <a:r>
              <a:rPr lang="en-AU" sz="1200" kern="1200" dirty="0">
                <a:solidFill>
                  <a:schemeClr val="tx1"/>
                </a:solidFill>
                <a:effectLst/>
                <a:latin typeface="+mn-lt"/>
                <a:ea typeface="+mn-ea"/>
                <a:cs typeface="+mn-cs"/>
              </a:rPr>
              <a:t>– so things like our </a:t>
            </a:r>
            <a:r>
              <a:rPr lang="en-AU" sz="1200" b="1" kern="1200" dirty="0">
                <a:solidFill>
                  <a:schemeClr val="tx1"/>
                </a:solidFill>
                <a:effectLst/>
                <a:latin typeface="+mn-lt"/>
                <a:ea typeface="+mn-ea"/>
                <a:cs typeface="+mn-cs"/>
              </a:rPr>
              <a:t>behaviour, our mood, our thoughts, our location, or our social context</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They collect this information using </a:t>
            </a:r>
            <a:r>
              <a:rPr lang="en-AU" sz="1200" b="1" kern="1200" dirty="0">
                <a:solidFill>
                  <a:schemeClr val="tx1"/>
                </a:solidFill>
                <a:effectLst/>
                <a:latin typeface="+mn-lt"/>
                <a:ea typeface="+mn-ea"/>
                <a:cs typeface="+mn-cs"/>
              </a:rPr>
              <a:t>mobile and wireless technologies. </a:t>
            </a:r>
            <a:r>
              <a:rPr lang="en-AU" sz="1200" kern="1200" dirty="0">
                <a:solidFill>
                  <a:schemeClr val="tx1"/>
                </a:solidFill>
                <a:effectLst/>
                <a:latin typeface="+mn-lt"/>
                <a:ea typeface="+mn-ea"/>
                <a:cs typeface="+mn-cs"/>
              </a:rPr>
              <a:t>This can include </a:t>
            </a:r>
            <a:r>
              <a:rPr lang="en-AU" sz="1200" b="1" kern="1200" dirty="0">
                <a:solidFill>
                  <a:schemeClr val="tx1"/>
                </a:solidFill>
                <a:effectLst/>
                <a:latin typeface="+mn-lt"/>
                <a:ea typeface="+mn-ea"/>
                <a:cs typeface="+mn-cs"/>
              </a:rPr>
              <a:t>wearable sensors or sensors on our mobile phones </a:t>
            </a:r>
            <a:r>
              <a:rPr lang="en-AU" sz="1200" kern="1200" dirty="0">
                <a:solidFill>
                  <a:schemeClr val="tx1"/>
                </a:solidFill>
                <a:effectLst/>
                <a:latin typeface="+mn-lt"/>
                <a:ea typeface="+mn-ea"/>
                <a:cs typeface="+mn-cs"/>
              </a:rPr>
              <a:t>that collect information on us, like a GPS that collects information on our geographical location; or a wearable sensor that measures our heart rate. They can also collect this information using </a:t>
            </a:r>
            <a:r>
              <a:rPr lang="en-AU" sz="1200" b="1" kern="1200" dirty="0">
                <a:solidFill>
                  <a:schemeClr val="tx1"/>
                </a:solidFill>
                <a:effectLst/>
                <a:latin typeface="+mn-lt"/>
                <a:ea typeface="+mn-ea"/>
                <a:cs typeface="+mn-cs"/>
              </a:rPr>
              <a:t>Ecological Momentary Assessments</a:t>
            </a:r>
            <a:r>
              <a:rPr lang="en-AU" sz="1200" kern="1200" dirty="0">
                <a:solidFill>
                  <a:schemeClr val="tx1"/>
                </a:solidFill>
                <a:effectLst/>
                <a:latin typeface="+mn-lt"/>
                <a:ea typeface="+mn-ea"/>
                <a:cs typeface="+mn-cs"/>
              </a:rPr>
              <a:t> or EMAs – which are like </a:t>
            </a:r>
            <a:r>
              <a:rPr lang="en-AU" sz="1200" b="1" kern="1200" dirty="0">
                <a:solidFill>
                  <a:schemeClr val="tx1"/>
                </a:solidFill>
                <a:effectLst/>
                <a:latin typeface="+mn-lt"/>
                <a:ea typeface="+mn-ea"/>
                <a:cs typeface="+mn-cs"/>
              </a:rPr>
              <a:t>short mini-surveys </a:t>
            </a:r>
            <a:r>
              <a:rPr lang="en-AU" sz="1200" kern="1200" dirty="0">
                <a:solidFill>
                  <a:schemeClr val="tx1"/>
                </a:solidFill>
                <a:effectLst/>
                <a:latin typeface="+mn-lt"/>
                <a:ea typeface="+mn-ea"/>
                <a:cs typeface="+mn-cs"/>
              </a:rPr>
              <a:t>that we can fill out on our phones.</a:t>
            </a:r>
          </a:p>
        </p:txBody>
      </p:sp>
      <p:sp>
        <p:nvSpPr>
          <p:cNvPr id="4" name="Slide Number Placeholder 3"/>
          <p:cNvSpPr>
            <a:spLocks noGrp="1"/>
          </p:cNvSpPr>
          <p:nvPr>
            <p:ph type="sldNum" sz="quarter" idx="10"/>
          </p:nvPr>
        </p:nvSpPr>
        <p:spPr/>
        <p:txBody>
          <a:bodyPr/>
          <a:lstStyle/>
          <a:p>
            <a:fld id="{329ED0CD-0DC0-421E-A64B-5FC0D8845756}" type="slidenum">
              <a:rPr lang="en-AU" smtClean="0"/>
              <a:t>4</a:t>
            </a:fld>
            <a:endParaRPr lang="en-AU"/>
          </a:p>
        </p:txBody>
      </p:sp>
    </p:spTree>
    <p:extLst>
      <p:ext uri="{BB962C8B-B14F-4D97-AF65-F5344CB8AC3E}">
        <p14:creationId xmlns:p14="http://schemas.microsoft.com/office/powerpoint/2010/main" val="3868612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Effective just-in-time adaptive interventions </a:t>
            </a:r>
            <a:r>
              <a:rPr lang="en-AU" sz="1200" b="1" kern="1200" dirty="0">
                <a:solidFill>
                  <a:schemeClr val="tx1"/>
                </a:solidFill>
                <a:effectLst/>
                <a:latin typeface="+mn-lt"/>
                <a:ea typeface="+mn-ea"/>
                <a:cs typeface="+mn-cs"/>
              </a:rPr>
              <a:t>appear simple </a:t>
            </a:r>
            <a:r>
              <a:rPr lang="en-AU" sz="1200" kern="1200" dirty="0">
                <a:solidFill>
                  <a:schemeClr val="tx1"/>
                </a:solidFill>
                <a:effectLst/>
                <a:latin typeface="+mn-lt"/>
                <a:ea typeface="+mn-ea"/>
                <a:cs typeface="+mn-cs"/>
              </a:rPr>
              <a:t>to the people receiving them. But they’re based on </a:t>
            </a:r>
            <a:r>
              <a:rPr lang="en-AU" sz="1200" b="1" kern="1200" dirty="0">
                <a:solidFill>
                  <a:schemeClr val="tx1"/>
                </a:solidFill>
                <a:effectLst/>
                <a:latin typeface="+mn-lt"/>
                <a:ea typeface="+mn-ea"/>
                <a:cs typeface="+mn-cs"/>
              </a:rPr>
              <a:t>a set of complex components</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A </a:t>
            </a:r>
            <a:r>
              <a:rPr lang="en-AU" sz="1200" b="1" kern="1200" dirty="0">
                <a:solidFill>
                  <a:schemeClr val="tx1"/>
                </a:solidFill>
                <a:effectLst/>
                <a:latin typeface="+mn-lt"/>
                <a:ea typeface="+mn-ea"/>
                <a:cs typeface="+mn-cs"/>
              </a:rPr>
              <a:t>scientific framework </a:t>
            </a:r>
            <a:r>
              <a:rPr lang="en-AU" sz="1200" kern="1200" dirty="0">
                <a:solidFill>
                  <a:schemeClr val="tx1"/>
                </a:solidFill>
                <a:effectLst/>
                <a:latin typeface="+mn-lt"/>
                <a:ea typeface="+mn-ea"/>
                <a:cs typeface="+mn-cs"/>
              </a:rPr>
              <a:t>has been developed to </a:t>
            </a:r>
            <a:r>
              <a:rPr lang="en-AU" sz="1200" b="1" kern="1200" dirty="0">
                <a:solidFill>
                  <a:schemeClr val="tx1"/>
                </a:solidFill>
                <a:effectLst/>
                <a:latin typeface="+mn-lt"/>
                <a:ea typeface="+mn-ea"/>
                <a:cs typeface="+mn-cs"/>
              </a:rPr>
              <a:t>guide the design </a:t>
            </a:r>
            <a:r>
              <a:rPr lang="en-AU" sz="1200" kern="1200" dirty="0">
                <a:solidFill>
                  <a:schemeClr val="tx1"/>
                </a:solidFill>
                <a:effectLst/>
                <a:latin typeface="+mn-lt"/>
                <a:ea typeface="+mn-ea"/>
                <a:cs typeface="+mn-cs"/>
              </a:rPr>
              <a:t>of these interventions. This framework describes </a:t>
            </a:r>
            <a:r>
              <a:rPr lang="en-AU" sz="1200" b="1" kern="1200" dirty="0">
                <a:solidFill>
                  <a:schemeClr val="tx1"/>
                </a:solidFill>
                <a:effectLst/>
                <a:latin typeface="+mn-lt"/>
                <a:ea typeface="+mn-ea"/>
                <a:cs typeface="+mn-cs"/>
              </a:rPr>
              <a:t>four key components </a:t>
            </a:r>
            <a:r>
              <a:rPr lang="en-AU" sz="1200" kern="1200" dirty="0">
                <a:solidFill>
                  <a:schemeClr val="tx1"/>
                </a:solidFill>
                <a:effectLst/>
                <a:latin typeface="+mn-lt"/>
                <a:ea typeface="+mn-ea"/>
                <a:cs typeface="+mn-cs"/>
              </a:rPr>
              <a:t>that play an important role: </a:t>
            </a:r>
          </a:p>
          <a:p>
            <a:pPr lvl="0"/>
            <a:r>
              <a:rPr lang="en-AU" sz="1200" b="1" i="1" kern="1200" dirty="0">
                <a:solidFill>
                  <a:schemeClr val="tx1"/>
                </a:solidFill>
                <a:effectLst/>
                <a:latin typeface="+mn-lt"/>
                <a:ea typeface="+mn-ea"/>
                <a:cs typeface="+mn-cs"/>
              </a:rPr>
              <a:t>decision points:</a:t>
            </a:r>
            <a:r>
              <a:rPr lang="en-AU" sz="1200" i="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which are the </a:t>
            </a:r>
            <a:r>
              <a:rPr lang="en-AU" sz="1200" b="1" kern="1200" dirty="0">
                <a:solidFill>
                  <a:schemeClr val="tx1"/>
                </a:solidFill>
                <a:effectLst/>
                <a:latin typeface="+mn-lt"/>
                <a:ea typeface="+mn-ea"/>
                <a:cs typeface="+mn-cs"/>
              </a:rPr>
              <a:t>points in time </a:t>
            </a:r>
            <a:r>
              <a:rPr lang="en-AU" sz="1200" kern="1200" dirty="0">
                <a:solidFill>
                  <a:schemeClr val="tx1"/>
                </a:solidFill>
                <a:effectLst/>
                <a:latin typeface="+mn-lt"/>
                <a:ea typeface="+mn-ea"/>
                <a:cs typeface="+mn-cs"/>
              </a:rPr>
              <a:t>at which intervention decisions are made – it might be three times a day; it might be ten times a day; or it may be once a week; </a:t>
            </a:r>
          </a:p>
          <a:p>
            <a:pPr lvl="0"/>
            <a:r>
              <a:rPr lang="en-AU" sz="1200" b="1" i="1" kern="1200" dirty="0">
                <a:solidFill>
                  <a:schemeClr val="tx1"/>
                </a:solidFill>
                <a:effectLst/>
                <a:latin typeface="+mn-lt"/>
                <a:ea typeface="+mn-ea"/>
                <a:cs typeface="+mn-cs"/>
              </a:rPr>
              <a:t>intervention options</a:t>
            </a:r>
            <a:r>
              <a:rPr lang="en-AU" sz="1200" i="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are the </a:t>
            </a:r>
            <a:r>
              <a:rPr lang="en-AU" sz="1200" b="1" kern="1200" dirty="0">
                <a:solidFill>
                  <a:schemeClr val="tx1"/>
                </a:solidFill>
                <a:effectLst/>
                <a:latin typeface="+mn-lt"/>
                <a:ea typeface="+mn-ea"/>
                <a:cs typeface="+mn-cs"/>
              </a:rPr>
              <a:t>potential type, dose, timing, and delivery mode of support </a:t>
            </a:r>
            <a:r>
              <a:rPr lang="en-AU" sz="1200" kern="1200" dirty="0">
                <a:solidFill>
                  <a:schemeClr val="tx1"/>
                </a:solidFill>
                <a:effectLst/>
                <a:latin typeface="+mn-lt"/>
                <a:ea typeface="+mn-ea"/>
                <a:cs typeface="+mn-cs"/>
              </a:rPr>
              <a:t>that can be delivered at any given decision point; these interventions can take the form of </a:t>
            </a:r>
            <a:r>
              <a:rPr lang="en-AU" sz="1200" b="1" kern="1200" dirty="0">
                <a:solidFill>
                  <a:schemeClr val="tx1"/>
                </a:solidFill>
                <a:effectLst/>
                <a:latin typeface="+mn-lt"/>
                <a:ea typeface="+mn-ea"/>
                <a:cs typeface="+mn-cs"/>
              </a:rPr>
              <a:t>reminders, health or motivational messages, or supportive content</a:t>
            </a:r>
            <a:endParaRPr lang="en-AU" sz="1200" kern="1200" dirty="0">
              <a:solidFill>
                <a:schemeClr val="tx1"/>
              </a:solidFill>
              <a:effectLst/>
              <a:latin typeface="+mn-lt"/>
              <a:ea typeface="+mn-ea"/>
              <a:cs typeface="+mn-cs"/>
            </a:endParaRPr>
          </a:p>
          <a:p>
            <a:pPr lvl="0"/>
            <a:r>
              <a:rPr lang="en-AU" sz="1200" b="1" i="1" kern="1200" dirty="0">
                <a:solidFill>
                  <a:schemeClr val="tx1"/>
                </a:solidFill>
                <a:effectLst/>
                <a:latin typeface="+mn-lt"/>
                <a:ea typeface="+mn-ea"/>
                <a:cs typeface="+mn-cs"/>
              </a:rPr>
              <a:t>tailoring variables</a:t>
            </a:r>
            <a:r>
              <a:rPr lang="en-AU" sz="1200" i="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are the data about a person’s </a:t>
            </a:r>
            <a:r>
              <a:rPr lang="en-AU" sz="1200" b="1" kern="1200" dirty="0">
                <a:solidFill>
                  <a:schemeClr val="tx1"/>
                </a:solidFill>
                <a:effectLst/>
                <a:latin typeface="+mn-lt"/>
                <a:ea typeface="+mn-ea"/>
                <a:cs typeface="+mn-cs"/>
              </a:rPr>
              <a:t>internal state or ecological context </a:t>
            </a:r>
            <a:r>
              <a:rPr lang="en-AU" sz="1200" kern="1200" dirty="0">
                <a:solidFill>
                  <a:schemeClr val="tx1"/>
                </a:solidFill>
                <a:effectLst/>
                <a:latin typeface="+mn-lt"/>
                <a:ea typeface="+mn-ea"/>
                <a:cs typeface="+mn-cs"/>
              </a:rPr>
              <a:t>that are employed to decide when and/or how to intervene; so, for example, heart rate might be a tailoring variables that indicates that a stress management activity is necessary</a:t>
            </a:r>
          </a:p>
          <a:p>
            <a:pPr lvl="0"/>
            <a:r>
              <a:rPr lang="en-AU" sz="1200" b="1" i="1" kern="1200" dirty="0">
                <a:solidFill>
                  <a:schemeClr val="tx1"/>
                </a:solidFill>
                <a:effectLst/>
                <a:latin typeface="+mn-lt"/>
                <a:ea typeface="+mn-ea"/>
                <a:cs typeface="+mn-cs"/>
              </a:rPr>
              <a:t>decision rules</a:t>
            </a:r>
            <a:r>
              <a:rPr lang="en-AU" sz="1200" i="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which </a:t>
            </a:r>
            <a:r>
              <a:rPr lang="en-AU" sz="1200" b="1" kern="1200" dirty="0">
                <a:solidFill>
                  <a:schemeClr val="tx1"/>
                </a:solidFill>
                <a:effectLst/>
                <a:latin typeface="+mn-lt"/>
                <a:ea typeface="+mn-ea"/>
                <a:cs typeface="+mn-cs"/>
              </a:rPr>
              <a:t>specify which intervention option to offer</a:t>
            </a:r>
            <a:r>
              <a:rPr lang="en-AU" sz="1200" kern="1200" dirty="0">
                <a:solidFill>
                  <a:schemeClr val="tx1"/>
                </a:solidFill>
                <a:effectLst/>
                <a:latin typeface="+mn-lt"/>
                <a:ea typeface="+mn-ea"/>
                <a:cs typeface="+mn-cs"/>
              </a:rPr>
              <a:t>, for whom, and when at each level of the tailoring variables – so, for example, you might offer very low-intensity support when heart rate increases slightly; but a more intensive intervention when heart rate increases a lot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These components are guided primarily by the </a:t>
            </a:r>
            <a:r>
              <a:rPr lang="en-AU" sz="1200" b="1" kern="1200" dirty="0">
                <a:solidFill>
                  <a:schemeClr val="tx1"/>
                </a:solidFill>
                <a:effectLst/>
                <a:latin typeface="+mn-lt"/>
                <a:ea typeface="+mn-ea"/>
                <a:cs typeface="+mn-cs"/>
              </a:rPr>
              <a:t>distal outcome</a:t>
            </a:r>
            <a:r>
              <a:rPr lang="en-AU" sz="1200" kern="1200" dirty="0">
                <a:solidFill>
                  <a:schemeClr val="tx1"/>
                </a:solidFill>
                <a:effectLst/>
                <a:latin typeface="+mn-lt"/>
                <a:ea typeface="+mn-ea"/>
                <a:cs typeface="+mn-cs"/>
              </a:rPr>
              <a:t>, which is the </a:t>
            </a:r>
            <a:r>
              <a:rPr lang="en-AU" sz="1200" b="1" kern="1200" dirty="0">
                <a:solidFill>
                  <a:schemeClr val="tx1"/>
                </a:solidFill>
                <a:effectLst/>
                <a:latin typeface="+mn-lt"/>
                <a:ea typeface="+mn-ea"/>
                <a:cs typeface="+mn-cs"/>
              </a:rPr>
              <a:t>ultimate, long-term goal </a:t>
            </a:r>
            <a:r>
              <a:rPr lang="en-AU" sz="1200" kern="1200" dirty="0">
                <a:solidFill>
                  <a:schemeClr val="tx1"/>
                </a:solidFill>
                <a:effectLst/>
                <a:latin typeface="+mn-lt"/>
                <a:ea typeface="+mn-ea"/>
                <a:cs typeface="+mn-cs"/>
              </a:rPr>
              <a:t>of the intervention. But they’re also guided by </a:t>
            </a:r>
            <a:r>
              <a:rPr lang="en-AU" sz="1200" b="1" kern="1200" dirty="0">
                <a:solidFill>
                  <a:schemeClr val="tx1"/>
                </a:solidFill>
                <a:effectLst/>
                <a:latin typeface="+mn-lt"/>
                <a:ea typeface="+mn-ea"/>
                <a:cs typeface="+mn-cs"/>
              </a:rPr>
              <a:t>proximal outcomes</a:t>
            </a:r>
            <a:r>
              <a:rPr lang="en-AU" sz="1200" kern="1200" dirty="0">
                <a:solidFill>
                  <a:schemeClr val="tx1"/>
                </a:solidFill>
                <a:effectLst/>
                <a:latin typeface="+mn-lt"/>
                <a:ea typeface="+mn-ea"/>
                <a:cs typeface="+mn-cs"/>
              </a:rPr>
              <a:t>, which are the </a:t>
            </a:r>
            <a:r>
              <a:rPr lang="en-AU" sz="1200" b="1" kern="1200" dirty="0">
                <a:solidFill>
                  <a:schemeClr val="tx1"/>
                </a:solidFill>
                <a:effectLst/>
                <a:latin typeface="+mn-lt"/>
                <a:ea typeface="+mn-ea"/>
                <a:cs typeface="+mn-cs"/>
              </a:rPr>
              <a:t>clearly defined, near-time, short-term goals </a:t>
            </a:r>
            <a:r>
              <a:rPr lang="en-AU" sz="1200" kern="1200" dirty="0">
                <a:solidFill>
                  <a:schemeClr val="tx1"/>
                </a:solidFill>
                <a:effectLst/>
                <a:latin typeface="+mn-lt"/>
                <a:ea typeface="+mn-ea"/>
                <a:cs typeface="+mn-cs"/>
              </a:rPr>
              <a:t>of</a:t>
            </a:r>
            <a:r>
              <a:rPr lang="en-AU" sz="1200" b="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the intervention.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framework organises these components into </a:t>
            </a:r>
            <a:r>
              <a:rPr lang="en-AU" sz="1200" b="1" kern="1200" dirty="0">
                <a:solidFill>
                  <a:schemeClr val="tx1"/>
                </a:solidFill>
                <a:effectLst/>
                <a:latin typeface="+mn-lt"/>
                <a:ea typeface="+mn-ea"/>
                <a:cs typeface="+mn-cs"/>
              </a:rPr>
              <a:t>three areas</a:t>
            </a:r>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defining the problem, </a:t>
            </a:r>
          </a:p>
          <a:p>
            <a:pPr lvl="0"/>
            <a:r>
              <a:rPr lang="en-AU" sz="1200" kern="1200" dirty="0">
                <a:solidFill>
                  <a:schemeClr val="tx1"/>
                </a:solidFill>
                <a:effectLst/>
                <a:latin typeface="+mn-lt"/>
                <a:ea typeface="+mn-ea"/>
                <a:cs typeface="+mn-cs"/>
              </a:rPr>
              <a:t>defining just-in-time in the context of the problem, and </a:t>
            </a:r>
          </a:p>
          <a:p>
            <a:pPr lvl="0"/>
            <a:r>
              <a:rPr lang="en-AU" sz="1200" kern="1200" dirty="0">
                <a:solidFill>
                  <a:schemeClr val="tx1"/>
                </a:solidFill>
                <a:effectLst/>
                <a:latin typeface="+mn-lt"/>
                <a:ea typeface="+mn-ea"/>
                <a:cs typeface="+mn-cs"/>
              </a:rPr>
              <a:t>formulating the adaptation strategy.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This all sounds a bit confusing, right? But bear with me… because hopefully, this will all become a bit clearer later on in the presentation when I describe how we used this framework to develop one of our interventions.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329ED0CD-0DC0-421E-A64B-5FC0D8845756}" type="slidenum">
              <a:rPr lang="en-AU" smtClean="0"/>
              <a:t>5</a:t>
            </a:fld>
            <a:endParaRPr lang="en-AU"/>
          </a:p>
        </p:txBody>
      </p:sp>
    </p:spTree>
    <p:extLst>
      <p:ext uri="{BB962C8B-B14F-4D97-AF65-F5344CB8AC3E}">
        <p14:creationId xmlns:p14="http://schemas.microsoft.com/office/powerpoint/2010/main" val="3890472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Just-In-Time Adaptive Interventions have been effective in supporting behaviour change across several health domains.</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As we can see here in this meta-analysis, these interventions were much more effective than waitlist-control conditions…</a:t>
            </a:r>
          </a:p>
        </p:txBody>
      </p:sp>
      <p:sp>
        <p:nvSpPr>
          <p:cNvPr id="4" name="Slide Number Placeholder 3"/>
          <p:cNvSpPr>
            <a:spLocks noGrp="1"/>
          </p:cNvSpPr>
          <p:nvPr>
            <p:ph type="sldNum" sz="quarter" idx="10"/>
          </p:nvPr>
        </p:nvSpPr>
        <p:spPr/>
        <p:txBody>
          <a:bodyPr/>
          <a:lstStyle/>
          <a:p>
            <a:fld id="{329ED0CD-0DC0-421E-A64B-5FC0D8845756}" type="slidenum">
              <a:rPr lang="en-AU" smtClean="0"/>
              <a:t>6</a:t>
            </a:fld>
            <a:endParaRPr lang="en-AU"/>
          </a:p>
        </p:txBody>
      </p:sp>
    </p:spTree>
    <p:extLst>
      <p:ext uri="{BB962C8B-B14F-4D97-AF65-F5344CB8AC3E}">
        <p14:creationId xmlns:p14="http://schemas.microsoft.com/office/powerpoint/2010/main" val="2210890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…and also much more effective than tailored interventions that weren’t delivered as Just-In-Time Adaptive Intervention.</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Just-In-Time Adaptive Interventions are also </a:t>
            </a:r>
            <a:r>
              <a:rPr lang="en-AU" sz="1200" b="1" kern="1200" dirty="0">
                <a:solidFill>
                  <a:schemeClr val="tx1"/>
                </a:solidFill>
                <a:effectLst/>
                <a:latin typeface="+mn-lt"/>
                <a:ea typeface="+mn-ea"/>
                <a:cs typeface="+mn-cs"/>
              </a:rPr>
              <a:t>particularly well-suited </a:t>
            </a:r>
            <a:r>
              <a:rPr lang="en-AU" sz="1200" kern="1200" dirty="0">
                <a:solidFill>
                  <a:schemeClr val="tx1"/>
                </a:solidFill>
                <a:effectLst/>
                <a:latin typeface="+mn-lt"/>
                <a:ea typeface="+mn-ea"/>
                <a:cs typeface="+mn-cs"/>
              </a:rPr>
              <a:t>to the treatment of addictive behaviours. This is because </a:t>
            </a:r>
            <a:r>
              <a:rPr lang="en-AU" sz="1200" b="1" kern="1200" dirty="0">
                <a:solidFill>
                  <a:schemeClr val="tx1"/>
                </a:solidFill>
                <a:effectLst/>
                <a:latin typeface="+mn-lt"/>
                <a:ea typeface="+mn-ea"/>
                <a:cs typeface="+mn-cs"/>
              </a:rPr>
              <a:t>episodes of drinking, substance use, or gambling are complex and dynamic</a:t>
            </a:r>
            <a:r>
              <a:rPr lang="en-AU" sz="1200" kern="1200" dirty="0">
                <a:solidFill>
                  <a:schemeClr val="tx1"/>
                </a:solidFill>
                <a:effectLst/>
                <a:latin typeface="+mn-lt"/>
                <a:ea typeface="+mn-ea"/>
                <a:cs typeface="+mn-cs"/>
              </a:rPr>
              <a:t>. And the triggers of these episodes include </a:t>
            </a:r>
            <a:r>
              <a:rPr lang="en-AU" sz="1200" b="1" kern="1200" dirty="0">
                <a:solidFill>
                  <a:schemeClr val="tx1"/>
                </a:solidFill>
                <a:effectLst/>
                <a:latin typeface="+mn-lt"/>
                <a:ea typeface="+mn-ea"/>
                <a:cs typeface="+mn-cs"/>
              </a:rPr>
              <a:t>discrete but fluctuating states</a:t>
            </a:r>
            <a:r>
              <a:rPr lang="en-AU" sz="1200" kern="1200" dirty="0">
                <a:solidFill>
                  <a:schemeClr val="tx1"/>
                </a:solidFill>
                <a:effectLst/>
                <a:latin typeface="+mn-lt"/>
                <a:ea typeface="+mn-ea"/>
                <a:cs typeface="+mn-cs"/>
              </a:rPr>
              <a:t> – like urges – </a:t>
            </a:r>
            <a:r>
              <a:rPr lang="en-AU" sz="1200" b="1" kern="1200" dirty="0">
                <a:solidFill>
                  <a:schemeClr val="tx1"/>
                </a:solidFill>
                <a:effectLst/>
                <a:latin typeface="+mn-lt"/>
                <a:ea typeface="+mn-ea"/>
                <a:cs typeface="+mn-cs"/>
              </a:rPr>
              <a:t>or events that are either occurring or not occurring </a:t>
            </a:r>
            <a:r>
              <a:rPr lang="en-AU" sz="1200" kern="1200" dirty="0">
                <a:solidFill>
                  <a:schemeClr val="tx1"/>
                </a:solidFill>
                <a:effectLst/>
                <a:latin typeface="+mn-lt"/>
                <a:ea typeface="+mn-ea"/>
                <a:cs typeface="+mn-cs"/>
              </a:rPr>
              <a:t>– like high-risk situations.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In fact, there’s now growing evidence that these interventions are feasible, acceptable, and effective across the addictions.</a:t>
            </a:r>
          </a:p>
        </p:txBody>
      </p:sp>
      <p:sp>
        <p:nvSpPr>
          <p:cNvPr id="4" name="Slide Number Placeholder 3"/>
          <p:cNvSpPr>
            <a:spLocks noGrp="1"/>
          </p:cNvSpPr>
          <p:nvPr>
            <p:ph type="sldNum" sz="quarter" idx="10"/>
          </p:nvPr>
        </p:nvSpPr>
        <p:spPr/>
        <p:txBody>
          <a:bodyPr/>
          <a:lstStyle/>
          <a:p>
            <a:fld id="{329ED0CD-0DC0-421E-A64B-5FC0D8845756}" type="slidenum">
              <a:rPr lang="en-AU" smtClean="0"/>
              <a:t>7</a:t>
            </a:fld>
            <a:endParaRPr lang="en-AU"/>
          </a:p>
        </p:txBody>
      </p:sp>
    </p:spTree>
    <p:extLst>
      <p:ext uri="{BB962C8B-B14F-4D97-AF65-F5344CB8AC3E}">
        <p14:creationId xmlns:p14="http://schemas.microsoft.com/office/powerpoint/2010/main" val="207722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But Just-In-Time Adaptive Interventions targeting gambling behaviour have been a bit </a:t>
            </a:r>
            <a:r>
              <a:rPr lang="en-AU" sz="1200" b="1" kern="1200" dirty="0">
                <a:solidFill>
                  <a:schemeClr val="tx1"/>
                </a:solidFill>
                <a:effectLst/>
                <a:latin typeface="+mn-lt"/>
                <a:ea typeface="+mn-ea"/>
                <a:cs typeface="+mn-cs"/>
              </a:rPr>
              <a:t>slow to develop</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There are two apps that </a:t>
            </a:r>
            <a:r>
              <a:rPr lang="en-AU" sz="1200" b="1" kern="1200" dirty="0">
                <a:solidFill>
                  <a:schemeClr val="tx1"/>
                </a:solidFill>
                <a:effectLst/>
                <a:latin typeface="+mn-lt"/>
                <a:ea typeface="+mn-ea"/>
                <a:cs typeface="+mn-cs"/>
              </a:rPr>
              <a:t>send notifications to people when they’re close to, or go into, a gambling venue</a:t>
            </a:r>
            <a:r>
              <a:rPr lang="en-AU" sz="1200" kern="1200" dirty="0">
                <a:solidFill>
                  <a:schemeClr val="tx1"/>
                </a:solidFill>
                <a:effectLst/>
                <a:latin typeface="+mn-lt"/>
                <a:ea typeface="+mn-ea"/>
                <a:cs typeface="+mn-cs"/>
              </a:rPr>
              <a:t>. These apps use geographic sensors, including GPS. </a:t>
            </a:r>
          </a:p>
          <a:p>
            <a:endParaRPr lang="en-AU" sz="1200" b="1"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Two other apps have used EMAs </a:t>
            </a:r>
            <a:r>
              <a:rPr lang="en-AU" sz="1200" kern="1200" dirty="0">
                <a:solidFill>
                  <a:schemeClr val="tx1"/>
                </a:solidFill>
                <a:effectLst/>
                <a:latin typeface="+mn-lt"/>
                <a:ea typeface="+mn-ea"/>
                <a:cs typeface="+mn-cs"/>
              </a:rPr>
              <a:t>to collect dynamic information to deliver tailored interventions. </a:t>
            </a:r>
          </a:p>
          <a:p>
            <a:endParaRPr lang="en-AU" sz="1200" i="1"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The first translates in English to </a:t>
            </a:r>
            <a:r>
              <a:rPr lang="en-AU" sz="1200" b="1" kern="1200" dirty="0">
                <a:solidFill>
                  <a:schemeClr val="tx1"/>
                </a:solidFill>
                <a:effectLst/>
                <a:latin typeface="+mn-lt"/>
                <a:ea typeface="+mn-ea"/>
                <a:cs typeface="+mn-cs"/>
              </a:rPr>
              <a:t>Game Control – don’t make me test my French please!</a:t>
            </a:r>
            <a:r>
              <a:rPr lang="en-AU" sz="1200" kern="1200" dirty="0">
                <a:solidFill>
                  <a:schemeClr val="tx1"/>
                </a:solidFill>
                <a:effectLst/>
                <a:latin typeface="+mn-lt"/>
                <a:ea typeface="+mn-ea"/>
                <a:cs typeface="+mn-cs"/>
              </a:rPr>
              <a:t> This is a publicly available app that hasn’t been evaluated yet. It provides personalised feedback to help gamblers stick to their time and expenditure limits.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second is one of our apps called </a:t>
            </a:r>
            <a:r>
              <a:rPr lang="en-AU" sz="1200" b="1" i="1" kern="1200" dirty="0" err="1">
                <a:solidFill>
                  <a:schemeClr val="tx1"/>
                </a:solidFill>
                <a:effectLst/>
                <a:latin typeface="+mn-lt"/>
                <a:ea typeface="+mn-ea"/>
                <a:cs typeface="+mn-cs"/>
              </a:rPr>
              <a:t>GamblingLess</a:t>
            </a:r>
            <a:r>
              <a:rPr lang="en-AU" sz="1200" b="1" i="1" kern="1200" dirty="0">
                <a:solidFill>
                  <a:schemeClr val="tx1"/>
                </a:solidFill>
                <a:effectLst/>
                <a:latin typeface="+mn-lt"/>
                <a:ea typeface="+mn-ea"/>
                <a:cs typeface="+mn-cs"/>
              </a:rPr>
              <a:t>: Curb Your Urge</a:t>
            </a:r>
            <a:r>
              <a:rPr lang="en-AU" sz="1200" i="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This intervention is informed by the </a:t>
            </a:r>
            <a:r>
              <a:rPr lang="en-AU" sz="1200" b="1" kern="1200" dirty="0">
                <a:solidFill>
                  <a:schemeClr val="tx1"/>
                </a:solidFill>
                <a:effectLst/>
                <a:latin typeface="+mn-lt"/>
                <a:ea typeface="+mn-ea"/>
                <a:cs typeface="+mn-cs"/>
              </a:rPr>
              <a:t>relapse prevention model</a:t>
            </a:r>
            <a:r>
              <a:rPr lang="en-AU" sz="1200" kern="1200" dirty="0">
                <a:solidFill>
                  <a:schemeClr val="tx1"/>
                </a:solidFill>
                <a:effectLst/>
                <a:latin typeface="+mn-lt"/>
                <a:ea typeface="+mn-ea"/>
                <a:cs typeface="+mn-cs"/>
              </a:rPr>
              <a:t>. A couple of times a day, it uses EMAs to ask people to rate </a:t>
            </a:r>
            <a:r>
              <a:rPr lang="en-AU" sz="1200" b="1" kern="1200" dirty="0">
                <a:solidFill>
                  <a:schemeClr val="tx1"/>
                </a:solidFill>
                <a:effectLst/>
                <a:latin typeface="+mn-lt"/>
                <a:ea typeface="+mn-ea"/>
                <a:cs typeface="+mn-cs"/>
              </a:rPr>
              <a:t>the intensity of their gambling urge right now</a:t>
            </a:r>
            <a:r>
              <a:rPr lang="en-AU" sz="1200" kern="1200" dirty="0">
                <a:solidFill>
                  <a:schemeClr val="tx1"/>
                </a:solidFill>
                <a:effectLst/>
                <a:latin typeface="+mn-lt"/>
                <a:ea typeface="+mn-ea"/>
                <a:cs typeface="+mn-cs"/>
              </a:rPr>
              <a:t>. People who indicate they are having a </a:t>
            </a:r>
            <a:r>
              <a:rPr lang="en-AU" sz="1200" b="1" kern="1200" dirty="0">
                <a:solidFill>
                  <a:schemeClr val="tx1"/>
                </a:solidFill>
                <a:effectLst/>
                <a:latin typeface="+mn-lt"/>
                <a:ea typeface="+mn-ea"/>
                <a:cs typeface="+mn-cs"/>
              </a:rPr>
              <a:t>strong urge </a:t>
            </a:r>
            <a:r>
              <a:rPr lang="en-AU" sz="1200" kern="1200" dirty="0">
                <a:solidFill>
                  <a:schemeClr val="tx1"/>
                </a:solidFill>
                <a:effectLst/>
                <a:latin typeface="+mn-lt"/>
                <a:ea typeface="+mn-ea"/>
                <a:cs typeface="+mn-cs"/>
              </a:rPr>
              <a:t>are delivered an </a:t>
            </a:r>
            <a:r>
              <a:rPr lang="en-AU" sz="1200" b="1" kern="1200" dirty="0">
                <a:solidFill>
                  <a:schemeClr val="tx1"/>
                </a:solidFill>
                <a:effectLst/>
                <a:latin typeface="+mn-lt"/>
                <a:ea typeface="+mn-ea"/>
                <a:cs typeface="+mn-cs"/>
              </a:rPr>
              <a:t>urge management activity</a:t>
            </a:r>
            <a:r>
              <a:rPr lang="en-AU" sz="1200" kern="1200" dirty="0">
                <a:solidFill>
                  <a:schemeClr val="tx1"/>
                </a:solidFill>
                <a:effectLst/>
                <a:latin typeface="+mn-lt"/>
                <a:ea typeface="+mn-ea"/>
                <a:cs typeface="+mn-cs"/>
              </a:rPr>
              <a:t>. People can also access the activities </a:t>
            </a:r>
            <a:r>
              <a:rPr lang="en-AU" sz="1200" b="1" kern="1200" dirty="0">
                <a:solidFill>
                  <a:schemeClr val="tx1"/>
                </a:solidFill>
                <a:effectLst/>
                <a:latin typeface="+mn-lt"/>
                <a:ea typeface="+mn-ea"/>
                <a:cs typeface="+mn-cs"/>
              </a:rPr>
              <a:t>anytime they’re having a gambling urge</a:t>
            </a:r>
            <a:r>
              <a:rPr lang="en-AU" sz="1200" kern="1200" dirty="0">
                <a:solidFill>
                  <a:schemeClr val="tx1"/>
                </a:solidFill>
                <a:effectLst/>
                <a:latin typeface="+mn-lt"/>
                <a:ea typeface="+mn-ea"/>
                <a:cs typeface="+mn-cs"/>
              </a:rPr>
              <a:t>. The aim is to </a:t>
            </a:r>
            <a:r>
              <a:rPr lang="en-AU" sz="1200" b="1" kern="1200" dirty="0">
                <a:solidFill>
                  <a:schemeClr val="tx1"/>
                </a:solidFill>
                <a:effectLst/>
                <a:latin typeface="+mn-lt"/>
                <a:ea typeface="+mn-ea"/>
                <a:cs typeface="+mn-cs"/>
              </a:rPr>
              <a:t>prevent an urge from transitioning into a gambling episode</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Our pilot study of </a:t>
            </a:r>
            <a:r>
              <a:rPr lang="en-AU" sz="1200" i="1" kern="1200" dirty="0">
                <a:solidFill>
                  <a:schemeClr val="tx1"/>
                </a:solidFill>
                <a:effectLst/>
                <a:latin typeface="+mn-lt"/>
                <a:ea typeface="+mn-ea"/>
                <a:cs typeface="+mn-cs"/>
              </a:rPr>
              <a:t>Curb Your Urge </a:t>
            </a:r>
            <a:r>
              <a:rPr lang="en-AU" sz="1200" kern="1200" dirty="0">
                <a:solidFill>
                  <a:schemeClr val="tx1"/>
                </a:solidFill>
                <a:effectLst/>
                <a:latin typeface="+mn-lt"/>
                <a:ea typeface="+mn-ea"/>
                <a:cs typeface="+mn-cs"/>
              </a:rPr>
              <a:t>revealed </a:t>
            </a:r>
            <a:r>
              <a:rPr lang="en-AU" sz="1200" b="1" kern="1200" dirty="0">
                <a:solidFill>
                  <a:schemeClr val="tx1"/>
                </a:solidFill>
                <a:effectLst/>
                <a:latin typeface="+mn-lt"/>
                <a:ea typeface="+mn-ea"/>
                <a:cs typeface="+mn-cs"/>
              </a:rPr>
              <a:t>promising findings</a:t>
            </a:r>
            <a:r>
              <a:rPr lang="en-AU" sz="1200" kern="1200" dirty="0">
                <a:solidFill>
                  <a:schemeClr val="tx1"/>
                </a:solidFill>
                <a:effectLst/>
                <a:latin typeface="+mn-lt"/>
                <a:ea typeface="+mn-ea"/>
                <a:cs typeface="+mn-cs"/>
              </a:rPr>
              <a:t>. We found a </a:t>
            </a:r>
            <a:r>
              <a:rPr lang="en-AU" sz="1200" b="1" kern="1200" dirty="0">
                <a:solidFill>
                  <a:schemeClr val="tx1"/>
                </a:solidFill>
                <a:effectLst/>
                <a:latin typeface="+mn-lt"/>
                <a:ea typeface="+mn-ea"/>
                <a:cs typeface="+mn-cs"/>
              </a:rPr>
              <a:t>70% reduction</a:t>
            </a:r>
            <a:r>
              <a:rPr lang="en-AU" sz="1200" kern="1200" dirty="0">
                <a:solidFill>
                  <a:schemeClr val="tx1"/>
                </a:solidFill>
                <a:effectLst/>
                <a:latin typeface="+mn-lt"/>
                <a:ea typeface="+mn-ea"/>
                <a:cs typeface="+mn-cs"/>
              </a:rPr>
              <a:t> in the average number of gambling episodes and urges during the treatment period. At the </a:t>
            </a:r>
            <a:r>
              <a:rPr lang="en-AU" sz="1200" b="1" kern="1200" dirty="0">
                <a:solidFill>
                  <a:schemeClr val="tx1"/>
                </a:solidFill>
                <a:effectLst/>
                <a:latin typeface="+mn-lt"/>
                <a:ea typeface="+mn-ea"/>
                <a:cs typeface="+mn-cs"/>
              </a:rPr>
              <a:t>one-month follow-up</a:t>
            </a:r>
            <a:r>
              <a:rPr lang="en-AU" sz="1200" kern="1200" dirty="0">
                <a:solidFill>
                  <a:schemeClr val="tx1"/>
                </a:solidFill>
                <a:effectLst/>
                <a:latin typeface="+mn-lt"/>
                <a:ea typeface="+mn-ea"/>
                <a:cs typeface="+mn-cs"/>
              </a:rPr>
              <a:t>, there were medium-to-large reductions in </a:t>
            </a:r>
            <a:r>
              <a:rPr lang="en-AU" sz="1200" b="1" kern="1200" dirty="0">
                <a:solidFill>
                  <a:schemeClr val="tx1"/>
                </a:solidFill>
                <a:effectLst/>
                <a:latin typeface="+mn-lt"/>
                <a:ea typeface="+mn-ea"/>
                <a:cs typeface="+mn-cs"/>
              </a:rPr>
              <a:t>gambling symptom severity – as well as a range of other outcomes, like gambling frequency, expenditure, urges, and self-efficacy</a:t>
            </a:r>
            <a:r>
              <a:rPr lang="en-AU" sz="1200" kern="1200" dirty="0">
                <a:solidFill>
                  <a:schemeClr val="tx1"/>
                </a:solidFill>
                <a:effectLst/>
                <a:latin typeface="+mn-lt"/>
                <a:ea typeface="+mn-ea"/>
                <a:cs typeface="+mn-cs"/>
              </a:rPr>
              <a:t>. </a:t>
            </a:r>
            <a:r>
              <a:rPr lang="en-AU" sz="1200" b="1" kern="1200" dirty="0">
                <a:solidFill>
                  <a:schemeClr val="tx1"/>
                </a:solidFill>
                <a:effectLst/>
                <a:latin typeface="+mn-lt"/>
                <a:ea typeface="+mn-ea"/>
                <a:cs typeface="+mn-cs"/>
              </a:rPr>
              <a:t>Nearly half </a:t>
            </a:r>
            <a:r>
              <a:rPr lang="en-AU" sz="1200" kern="1200" dirty="0">
                <a:solidFill>
                  <a:schemeClr val="tx1"/>
                </a:solidFill>
                <a:effectLst/>
                <a:latin typeface="+mn-lt"/>
                <a:ea typeface="+mn-ea"/>
                <a:cs typeface="+mn-cs"/>
              </a:rPr>
              <a:t>of the participants reported </a:t>
            </a:r>
            <a:r>
              <a:rPr lang="en-AU" sz="1200" b="1" kern="1200" dirty="0">
                <a:solidFill>
                  <a:schemeClr val="tx1"/>
                </a:solidFill>
                <a:effectLst/>
                <a:latin typeface="+mn-lt"/>
                <a:ea typeface="+mn-ea"/>
                <a:cs typeface="+mn-cs"/>
              </a:rPr>
              <a:t>recovery or improvement in gambling symptom severity </a:t>
            </a:r>
            <a:r>
              <a:rPr lang="en-AU" sz="1200" kern="1200" dirty="0">
                <a:solidFill>
                  <a:schemeClr val="tx1"/>
                </a:solidFill>
                <a:effectLst/>
                <a:latin typeface="+mn-lt"/>
                <a:ea typeface="+mn-ea"/>
                <a:cs typeface="+mn-cs"/>
              </a:rPr>
              <a:t>at follow-up.</a:t>
            </a:r>
          </a:p>
        </p:txBody>
      </p:sp>
      <p:sp>
        <p:nvSpPr>
          <p:cNvPr id="4" name="Slide Number Placeholder 3"/>
          <p:cNvSpPr>
            <a:spLocks noGrp="1"/>
          </p:cNvSpPr>
          <p:nvPr>
            <p:ph type="sldNum" sz="quarter" idx="10"/>
          </p:nvPr>
        </p:nvSpPr>
        <p:spPr/>
        <p:txBody>
          <a:bodyPr/>
          <a:lstStyle/>
          <a:p>
            <a:fld id="{329ED0CD-0DC0-421E-A64B-5FC0D8845756}" type="slidenum">
              <a:rPr lang="en-AU" smtClean="0"/>
              <a:t>8</a:t>
            </a:fld>
            <a:endParaRPr lang="en-AU"/>
          </a:p>
        </p:txBody>
      </p:sp>
    </p:spTree>
    <p:extLst>
      <p:ext uri="{BB962C8B-B14F-4D97-AF65-F5344CB8AC3E}">
        <p14:creationId xmlns:p14="http://schemas.microsoft.com/office/powerpoint/2010/main" val="2749547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in June 2019, the </a:t>
            </a:r>
            <a:r>
              <a:rPr lang="en-AU" sz="1200" b="1" kern="1200" dirty="0">
                <a:solidFill>
                  <a:schemeClr val="tx1"/>
                </a:solidFill>
                <a:effectLst/>
                <a:latin typeface="+mn-lt"/>
                <a:ea typeface="+mn-ea"/>
                <a:cs typeface="+mn-cs"/>
              </a:rPr>
              <a:t>NSW Government funded </a:t>
            </a:r>
            <a:r>
              <a:rPr lang="en-AU" sz="1200" kern="1200" dirty="0">
                <a:solidFill>
                  <a:schemeClr val="tx1"/>
                </a:solidFill>
                <a:effectLst/>
                <a:latin typeface="+mn-lt"/>
                <a:ea typeface="+mn-ea"/>
                <a:cs typeface="+mn-cs"/>
              </a:rPr>
              <a:t>us to develop and evaluate </a:t>
            </a:r>
            <a:r>
              <a:rPr lang="en-AU" sz="1200" b="1" kern="1200" dirty="0">
                <a:solidFill>
                  <a:schemeClr val="tx1"/>
                </a:solidFill>
                <a:effectLst/>
                <a:latin typeface="+mn-lt"/>
                <a:ea typeface="+mn-ea"/>
                <a:cs typeface="+mn-cs"/>
              </a:rPr>
              <a:t>two additional </a:t>
            </a:r>
            <a:r>
              <a:rPr lang="en-AU" sz="1200" kern="1200" dirty="0">
                <a:solidFill>
                  <a:schemeClr val="tx1"/>
                </a:solidFill>
                <a:effectLst/>
                <a:latin typeface="+mn-lt"/>
                <a:ea typeface="+mn-ea"/>
                <a:cs typeface="+mn-cs"/>
              </a:rPr>
              <a:t>Just-In-Time Adaptive Interventions.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This project involves a </a:t>
            </a:r>
            <a:r>
              <a:rPr lang="en-AU" sz="1200" b="1" kern="1200" dirty="0">
                <a:solidFill>
                  <a:schemeClr val="tx1"/>
                </a:solidFill>
                <a:effectLst/>
                <a:latin typeface="+mn-lt"/>
                <a:ea typeface="+mn-ea"/>
                <a:cs typeface="+mn-cs"/>
              </a:rPr>
              <a:t>multidisciplinary team with behaviour change expertise</a:t>
            </a:r>
            <a:r>
              <a:rPr lang="en-AU" sz="1200" kern="1200" dirty="0">
                <a:solidFill>
                  <a:schemeClr val="tx1"/>
                </a:solidFill>
                <a:effectLst/>
                <a:latin typeface="+mn-lt"/>
                <a:ea typeface="+mn-ea"/>
                <a:cs typeface="+mn-cs"/>
              </a:rPr>
              <a:t>. These include clinical and social psychology, implementation science, biostatistics, research design, and technology developers.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first app is called</a:t>
            </a:r>
            <a:r>
              <a:rPr lang="en-AU" sz="1200" i="1" kern="1200" dirty="0">
                <a:solidFill>
                  <a:schemeClr val="tx1"/>
                </a:solidFill>
                <a:effectLst/>
                <a:latin typeface="+mn-lt"/>
                <a:ea typeface="+mn-ea"/>
                <a:cs typeface="+mn-cs"/>
              </a:rPr>
              <a:t> </a:t>
            </a:r>
            <a:r>
              <a:rPr lang="en-AU" sz="1200" b="1" i="1" kern="1200" dirty="0" err="1">
                <a:solidFill>
                  <a:schemeClr val="tx1"/>
                </a:solidFill>
                <a:effectLst/>
                <a:latin typeface="+mn-lt"/>
                <a:ea typeface="+mn-ea"/>
                <a:cs typeface="+mn-cs"/>
              </a:rPr>
              <a:t>GamblingLess</a:t>
            </a:r>
            <a:r>
              <a:rPr lang="en-AU" sz="1200" b="1" i="1" kern="1200" dirty="0">
                <a:solidFill>
                  <a:schemeClr val="tx1"/>
                </a:solidFill>
                <a:effectLst/>
                <a:latin typeface="+mn-lt"/>
                <a:ea typeface="+mn-ea"/>
                <a:cs typeface="+mn-cs"/>
              </a:rPr>
              <a:t>: In-The-Moment</a:t>
            </a:r>
            <a:r>
              <a:rPr lang="en-AU" sz="1200" i="1" kern="1200" dirty="0">
                <a:solidFill>
                  <a:schemeClr val="tx1"/>
                </a:solidFill>
                <a:effectLst/>
                <a:latin typeface="+mn-lt"/>
                <a:ea typeface="+mn-ea"/>
                <a:cs typeface="+mn-cs"/>
              </a:rPr>
              <a:t>,</a:t>
            </a:r>
            <a:r>
              <a:rPr lang="en-AU" sz="1200" kern="1200" dirty="0">
                <a:solidFill>
                  <a:schemeClr val="tx1"/>
                </a:solidFill>
                <a:effectLst/>
                <a:latin typeface="+mn-lt"/>
                <a:ea typeface="+mn-ea"/>
                <a:cs typeface="+mn-cs"/>
              </a:rPr>
              <a:t> which builds on the </a:t>
            </a:r>
            <a:r>
              <a:rPr lang="en-AU" sz="1200" i="1" kern="1200" dirty="0">
                <a:solidFill>
                  <a:schemeClr val="tx1"/>
                </a:solidFill>
                <a:effectLst/>
                <a:latin typeface="+mn-lt"/>
                <a:ea typeface="+mn-ea"/>
                <a:cs typeface="+mn-cs"/>
              </a:rPr>
              <a:t>Curb Your Urge </a:t>
            </a:r>
            <a:r>
              <a:rPr lang="en-AU" sz="1200" kern="1200" dirty="0">
                <a:solidFill>
                  <a:schemeClr val="tx1"/>
                </a:solidFill>
                <a:effectLst/>
                <a:latin typeface="+mn-lt"/>
                <a:ea typeface="+mn-ea"/>
                <a:cs typeface="+mn-cs"/>
              </a:rPr>
              <a:t>app. It’s the </a:t>
            </a:r>
            <a:r>
              <a:rPr lang="en-AU" sz="1200" b="1" kern="1200" dirty="0">
                <a:solidFill>
                  <a:schemeClr val="tx1"/>
                </a:solidFill>
                <a:effectLst/>
                <a:latin typeface="+mn-lt"/>
                <a:ea typeface="+mn-ea"/>
                <a:cs typeface="+mn-cs"/>
              </a:rPr>
              <a:t>latest in our suite of theoretically-informed and evidence-based online and mobile gambling interventions</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second is called </a:t>
            </a:r>
            <a:r>
              <a:rPr lang="en-AU" sz="1200" b="1" kern="1200" dirty="0">
                <a:solidFill>
                  <a:schemeClr val="tx1"/>
                </a:solidFill>
                <a:effectLst/>
                <a:latin typeface="+mn-lt"/>
                <a:ea typeface="+mn-ea"/>
                <a:cs typeface="+mn-cs"/>
              </a:rPr>
              <a:t>Gambling Habit Hacker</a:t>
            </a:r>
            <a:r>
              <a:rPr lang="en-AU" sz="1200" kern="1200" dirty="0">
                <a:solidFill>
                  <a:schemeClr val="tx1"/>
                </a:solidFill>
                <a:effectLst/>
                <a:latin typeface="+mn-lt"/>
                <a:ea typeface="+mn-ea"/>
                <a:cs typeface="+mn-cs"/>
              </a:rPr>
              <a:t>. This app </a:t>
            </a:r>
            <a:r>
              <a:rPr lang="en-NZ" sz="1200" kern="1200" dirty="0">
                <a:solidFill>
                  <a:schemeClr val="tx1"/>
                </a:solidFill>
                <a:effectLst/>
                <a:latin typeface="+mn-lt"/>
                <a:ea typeface="+mn-ea"/>
                <a:cs typeface="+mn-cs"/>
              </a:rPr>
              <a:t>is part of a </a:t>
            </a:r>
            <a:r>
              <a:rPr lang="en-NZ" sz="1200" b="1" kern="1200" dirty="0">
                <a:solidFill>
                  <a:schemeClr val="tx1"/>
                </a:solidFill>
                <a:effectLst/>
                <a:latin typeface="+mn-lt"/>
                <a:ea typeface="+mn-ea"/>
                <a:cs typeface="+mn-cs"/>
              </a:rPr>
              <a:t>broader program of Simone </a:t>
            </a:r>
            <a:r>
              <a:rPr lang="en-NZ" sz="1200" b="1" kern="1200" dirty="0" err="1">
                <a:solidFill>
                  <a:schemeClr val="tx1"/>
                </a:solidFill>
                <a:effectLst/>
                <a:latin typeface="+mn-lt"/>
                <a:ea typeface="+mn-ea"/>
                <a:cs typeface="+mn-cs"/>
              </a:rPr>
              <a:t>Rodda’s</a:t>
            </a:r>
            <a:r>
              <a:rPr lang="en-NZ" sz="1200" b="1" kern="1200" dirty="0">
                <a:solidFill>
                  <a:schemeClr val="tx1"/>
                </a:solidFill>
                <a:effectLst/>
                <a:latin typeface="+mn-lt"/>
                <a:ea typeface="+mn-ea"/>
                <a:cs typeface="+mn-cs"/>
              </a:rPr>
              <a:t> work in NZ </a:t>
            </a:r>
            <a:r>
              <a:rPr lang="en-NZ" sz="1200" kern="1200" dirty="0">
                <a:solidFill>
                  <a:schemeClr val="tx1"/>
                </a:solidFill>
                <a:effectLst/>
                <a:latin typeface="+mn-lt"/>
                <a:ea typeface="+mn-ea"/>
                <a:cs typeface="+mn-cs"/>
              </a:rPr>
              <a:t>investigating </a:t>
            </a:r>
            <a:r>
              <a:rPr lang="en-NZ" sz="1200" b="1" kern="1200" dirty="0">
                <a:solidFill>
                  <a:schemeClr val="tx1"/>
                </a:solidFill>
                <a:effectLst/>
                <a:latin typeface="+mn-lt"/>
                <a:ea typeface="+mn-ea"/>
                <a:cs typeface="+mn-cs"/>
              </a:rPr>
              <a:t>implementation planning </a:t>
            </a:r>
            <a:r>
              <a:rPr lang="en-NZ" sz="1200" kern="1200" dirty="0">
                <a:solidFill>
                  <a:schemeClr val="tx1"/>
                </a:solidFill>
                <a:effectLst/>
                <a:latin typeface="+mn-lt"/>
                <a:ea typeface="+mn-ea"/>
                <a:cs typeface="+mn-cs"/>
              </a:rPr>
              <a:t>for addictive behaviours</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In the remainder of this presentation, I’ll focus on the </a:t>
            </a:r>
            <a:r>
              <a:rPr lang="en-AU" sz="1200" b="1" kern="1200" dirty="0">
                <a:solidFill>
                  <a:schemeClr val="tx1"/>
                </a:solidFill>
                <a:effectLst/>
                <a:latin typeface="+mn-lt"/>
                <a:ea typeface="+mn-ea"/>
                <a:cs typeface="+mn-cs"/>
              </a:rPr>
              <a:t>decisions we made to develop </a:t>
            </a:r>
            <a:r>
              <a:rPr lang="en-AU" sz="1200" b="1" i="1" kern="1200" dirty="0" err="1">
                <a:solidFill>
                  <a:schemeClr val="tx1"/>
                </a:solidFill>
                <a:effectLst/>
                <a:latin typeface="+mn-lt"/>
                <a:ea typeface="+mn-ea"/>
                <a:cs typeface="+mn-cs"/>
              </a:rPr>
              <a:t>GamblingLess</a:t>
            </a:r>
            <a:r>
              <a:rPr lang="en-AU" sz="1200" b="1" i="1" kern="1200" dirty="0">
                <a:solidFill>
                  <a:schemeClr val="tx1"/>
                </a:solidFill>
                <a:effectLst/>
                <a:latin typeface="+mn-lt"/>
                <a:ea typeface="+mn-ea"/>
                <a:cs typeface="+mn-cs"/>
              </a:rPr>
              <a:t>: In-The-Moment</a:t>
            </a:r>
            <a:r>
              <a:rPr lang="en-AU" sz="1200" kern="1200" dirty="0">
                <a:solidFill>
                  <a:schemeClr val="tx1"/>
                </a:solidFill>
                <a:effectLst/>
                <a:latin typeface="+mn-lt"/>
                <a:ea typeface="+mn-ea"/>
                <a:cs typeface="+mn-cs"/>
              </a:rPr>
              <a:t>.</a:t>
            </a:r>
          </a:p>
          <a:p>
            <a:r>
              <a:rPr lang="en-AU" sz="1200" kern="1200" baseline="0" dirty="0">
                <a:solidFill>
                  <a:schemeClr val="tx1"/>
                </a:solidFill>
                <a:effectLst/>
                <a:latin typeface="+mn-lt"/>
                <a:ea typeface="+mn-ea"/>
                <a:cs typeface="+mn-cs"/>
              </a:rPr>
              <a:t>.</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29ED0CD-0DC0-421E-A64B-5FC0D8845756}" type="slidenum">
              <a:rPr lang="en-AU" smtClean="0"/>
              <a:t>9</a:t>
            </a:fld>
            <a:endParaRPr lang="en-AU"/>
          </a:p>
        </p:txBody>
      </p:sp>
    </p:spTree>
    <p:extLst>
      <p:ext uri="{BB962C8B-B14F-4D97-AF65-F5344CB8AC3E}">
        <p14:creationId xmlns:p14="http://schemas.microsoft.com/office/powerpoint/2010/main" val="2540746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here’s a </a:t>
            </a:r>
            <a:r>
              <a:rPr lang="en-AU" sz="1200" b="1" kern="1200" dirty="0">
                <a:solidFill>
                  <a:schemeClr val="tx1"/>
                </a:solidFill>
                <a:effectLst/>
                <a:latin typeface="+mn-lt"/>
                <a:ea typeface="+mn-ea"/>
                <a:cs typeface="+mn-cs"/>
              </a:rPr>
              <a:t>broad overview </a:t>
            </a:r>
            <a:r>
              <a:rPr lang="en-AU" sz="1200" kern="1200" dirty="0">
                <a:solidFill>
                  <a:schemeClr val="tx1"/>
                </a:solidFill>
                <a:effectLst/>
                <a:latin typeface="+mn-lt"/>
                <a:ea typeface="+mn-ea"/>
                <a:cs typeface="+mn-cs"/>
              </a:rPr>
              <a:t>of the interventions</a:t>
            </a:r>
            <a:r>
              <a:rPr lang="en-AU" sz="1200" i="1" kern="1200" dirty="0">
                <a:solidFill>
                  <a:schemeClr val="tx1"/>
                </a:solidFill>
                <a:effectLst/>
                <a:latin typeface="+mn-lt"/>
                <a:ea typeface="+mn-ea"/>
                <a:cs typeface="+mn-cs"/>
              </a:rPr>
              <a:t>.</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First, it’s targeted to </a:t>
            </a:r>
            <a:r>
              <a:rPr lang="en-AU" sz="1200" b="1" kern="1200" dirty="0">
                <a:solidFill>
                  <a:schemeClr val="tx1"/>
                </a:solidFill>
                <a:effectLst/>
                <a:latin typeface="+mn-lt"/>
                <a:ea typeface="+mn-ea"/>
                <a:cs typeface="+mn-cs"/>
              </a:rPr>
              <a:t>people who want to quit or gamble less</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It specifies that people who are </a:t>
            </a:r>
            <a:r>
              <a:rPr lang="en-AU" sz="1200" b="1" kern="1200" dirty="0">
                <a:solidFill>
                  <a:schemeClr val="tx1"/>
                </a:solidFill>
                <a:effectLst/>
                <a:latin typeface="+mn-lt"/>
                <a:ea typeface="+mn-ea"/>
                <a:cs typeface="+mn-cs"/>
              </a:rPr>
              <a:t>available for treatment </a:t>
            </a:r>
            <a:r>
              <a:rPr lang="en-AU" sz="1200" kern="1200" dirty="0">
                <a:solidFill>
                  <a:schemeClr val="tx1"/>
                </a:solidFill>
                <a:effectLst/>
                <a:latin typeface="+mn-lt"/>
                <a:ea typeface="+mn-ea"/>
                <a:cs typeface="+mn-cs"/>
              </a:rPr>
              <a:t>and </a:t>
            </a:r>
            <a:r>
              <a:rPr lang="en-AU" sz="1200" b="1" kern="1200" dirty="0">
                <a:solidFill>
                  <a:schemeClr val="tx1"/>
                </a:solidFill>
                <a:effectLst/>
                <a:latin typeface="+mn-lt"/>
                <a:ea typeface="+mn-ea"/>
                <a:cs typeface="+mn-cs"/>
              </a:rPr>
              <a:t>report a state of cognitive vulnerability in EMAs sent three times a day </a:t>
            </a:r>
            <a:r>
              <a:rPr lang="en-AU" sz="1200" kern="1200" dirty="0">
                <a:solidFill>
                  <a:schemeClr val="tx1"/>
                </a:solidFill>
                <a:effectLst/>
                <a:latin typeface="+mn-lt"/>
                <a:ea typeface="+mn-ea"/>
                <a:cs typeface="+mn-cs"/>
              </a:rPr>
              <a:t>are delivered an intervention activity. In this app, </a:t>
            </a:r>
            <a:r>
              <a:rPr lang="en-AU" sz="1200" b="1" kern="1200" dirty="0">
                <a:solidFill>
                  <a:schemeClr val="tx1"/>
                </a:solidFill>
                <a:effectLst/>
                <a:latin typeface="+mn-lt"/>
                <a:ea typeface="+mn-ea"/>
                <a:cs typeface="+mn-cs"/>
              </a:rPr>
              <a:t>cognitive vulnerability </a:t>
            </a:r>
            <a:r>
              <a:rPr lang="en-AU" sz="1200" kern="1200" dirty="0">
                <a:solidFill>
                  <a:schemeClr val="tx1"/>
                </a:solidFill>
                <a:effectLst/>
                <a:latin typeface="+mn-lt"/>
                <a:ea typeface="+mn-ea"/>
                <a:cs typeface="+mn-cs"/>
              </a:rPr>
              <a:t>is characterised by </a:t>
            </a:r>
            <a:r>
              <a:rPr lang="en-AU" sz="1200" b="1" kern="1200" dirty="0">
                <a:solidFill>
                  <a:schemeClr val="tx1"/>
                </a:solidFill>
                <a:effectLst/>
                <a:latin typeface="+mn-lt"/>
                <a:ea typeface="+mn-ea"/>
                <a:cs typeface="+mn-cs"/>
              </a:rPr>
              <a:t>high craving intensity, low self-efficacy, or positive outcome expectancies.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It aims to </a:t>
            </a:r>
            <a:r>
              <a:rPr lang="en-AU" sz="1200" b="1" kern="1200" dirty="0">
                <a:solidFill>
                  <a:schemeClr val="tx1"/>
                </a:solidFill>
                <a:effectLst/>
                <a:latin typeface="+mn-lt"/>
                <a:ea typeface="+mn-ea"/>
                <a:cs typeface="+mn-cs"/>
              </a:rPr>
              <a:t>reduce gambling symptom severity in the longer term</a:t>
            </a:r>
            <a:r>
              <a:rPr lang="en-AU" sz="1200" kern="1200" dirty="0">
                <a:solidFill>
                  <a:schemeClr val="tx1"/>
                </a:solidFill>
                <a:effectLst/>
                <a:latin typeface="+mn-lt"/>
                <a:ea typeface="+mn-ea"/>
                <a:cs typeface="+mn-cs"/>
              </a:rPr>
              <a:t>. And it aims to </a:t>
            </a:r>
            <a:r>
              <a:rPr lang="en-AU" sz="1200" b="1" kern="1200" dirty="0">
                <a:solidFill>
                  <a:schemeClr val="tx1"/>
                </a:solidFill>
                <a:effectLst/>
                <a:latin typeface="+mn-lt"/>
                <a:ea typeface="+mn-ea"/>
                <a:cs typeface="+mn-cs"/>
              </a:rPr>
              <a:t>reduce the likelihood of gambling episodes in the short term </a:t>
            </a:r>
            <a:r>
              <a:rPr lang="en-AU" sz="1200" kern="1200" dirty="0">
                <a:solidFill>
                  <a:schemeClr val="tx1"/>
                </a:solidFill>
                <a:effectLst/>
                <a:latin typeface="+mn-lt"/>
                <a:ea typeface="+mn-ea"/>
                <a:cs typeface="+mn-cs"/>
              </a:rPr>
              <a:t>by improving craving intensity, self-efficacy, and expectancies.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This intervention is intended for use as a </a:t>
            </a:r>
            <a:r>
              <a:rPr lang="en-AU" sz="1200" b="1" kern="1200" dirty="0">
                <a:solidFill>
                  <a:schemeClr val="tx1"/>
                </a:solidFill>
                <a:effectLst/>
                <a:latin typeface="+mn-lt"/>
                <a:ea typeface="+mn-ea"/>
                <a:cs typeface="+mn-cs"/>
              </a:rPr>
              <a:t>standalone OR adjunctive treatment during periods of active gambling</a:t>
            </a:r>
            <a:r>
              <a:rPr lang="en-AU" sz="1200" kern="1200" dirty="0">
                <a:solidFill>
                  <a:schemeClr val="tx1"/>
                </a:solidFill>
                <a:effectLst/>
                <a:latin typeface="+mn-lt"/>
                <a:ea typeface="+mn-ea"/>
                <a:cs typeface="+mn-cs"/>
              </a:rPr>
              <a:t>. Or as a </a:t>
            </a:r>
            <a:r>
              <a:rPr lang="en-AU" sz="1200" b="1" kern="1200" dirty="0">
                <a:solidFill>
                  <a:schemeClr val="tx1"/>
                </a:solidFill>
                <a:effectLst/>
                <a:latin typeface="+mn-lt"/>
                <a:ea typeface="+mn-ea"/>
                <a:cs typeface="+mn-cs"/>
              </a:rPr>
              <a:t>relapse prevention tool during recovery</a:t>
            </a:r>
            <a:r>
              <a:rPr lang="en-AU" sz="1200" kern="1200" dirty="0">
                <a:solidFill>
                  <a:schemeClr val="tx1"/>
                </a:solidFill>
                <a:effectLst/>
                <a:latin typeface="+mn-lt"/>
                <a:ea typeface="+mn-ea"/>
                <a:cs typeface="+mn-cs"/>
              </a:rPr>
              <a:t>. </a:t>
            </a: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29ED0CD-0DC0-421E-A64B-5FC0D8845756}" type="slidenum">
              <a:rPr lang="en-AU" smtClean="0"/>
              <a:t>10</a:t>
            </a:fld>
            <a:endParaRPr lang="en-AU"/>
          </a:p>
        </p:txBody>
      </p:sp>
    </p:spTree>
    <p:extLst>
      <p:ext uri="{BB962C8B-B14F-4D97-AF65-F5344CB8AC3E}">
        <p14:creationId xmlns:p14="http://schemas.microsoft.com/office/powerpoint/2010/main" val="93137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Theories of behaviour change are pretty </a:t>
            </a:r>
            <a:r>
              <a:rPr lang="en-AU" sz="1200" b="1" kern="1200" dirty="0">
                <a:solidFill>
                  <a:schemeClr val="tx1"/>
                </a:solidFill>
                <a:effectLst/>
                <a:latin typeface="+mn-lt"/>
                <a:ea typeface="+mn-ea"/>
                <a:cs typeface="+mn-cs"/>
              </a:rPr>
              <a:t>limited in their ability to guide the construction </a:t>
            </a:r>
            <a:r>
              <a:rPr lang="en-AU" sz="1200" kern="1200" dirty="0">
                <a:solidFill>
                  <a:schemeClr val="tx1"/>
                </a:solidFill>
                <a:effectLst/>
                <a:latin typeface="+mn-lt"/>
                <a:ea typeface="+mn-ea"/>
                <a:cs typeface="+mn-cs"/>
              </a:rPr>
              <a:t>of Just-In-Time Adaptive Interventions. Theories that </a:t>
            </a:r>
            <a:r>
              <a:rPr lang="en-AU" sz="1200" b="1" kern="1200" dirty="0">
                <a:solidFill>
                  <a:schemeClr val="tx1"/>
                </a:solidFill>
                <a:effectLst/>
                <a:latin typeface="+mn-lt"/>
                <a:ea typeface="+mn-ea"/>
                <a:cs typeface="+mn-cs"/>
              </a:rPr>
              <a:t>explain the emergence of state of vulnerability or opportunity as a dynamic process in which stable and transient factors interact </a:t>
            </a:r>
            <a:r>
              <a:rPr lang="en-AU" sz="1200" kern="1200" dirty="0">
                <a:solidFill>
                  <a:schemeClr val="tx1"/>
                </a:solidFill>
                <a:effectLst/>
                <a:latin typeface="+mn-lt"/>
                <a:ea typeface="+mn-ea"/>
                <a:cs typeface="+mn-cs"/>
              </a:rPr>
              <a:t>are most helpful.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For this reason, we used the </a:t>
            </a:r>
            <a:r>
              <a:rPr lang="en-AU" sz="1200" b="1" kern="1200" dirty="0">
                <a:solidFill>
                  <a:schemeClr val="tx1"/>
                </a:solidFill>
                <a:effectLst/>
                <a:latin typeface="+mn-lt"/>
                <a:ea typeface="+mn-ea"/>
                <a:cs typeface="+mn-cs"/>
              </a:rPr>
              <a:t>reformulated relapse prevention model </a:t>
            </a:r>
            <a:r>
              <a:rPr lang="en-AU" sz="1200" kern="1200" dirty="0">
                <a:solidFill>
                  <a:schemeClr val="tx1"/>
                </a:solidFill>
                <a:effectLst/>
                <a:latin typeface="+mn-lt"/>
                <a:ea typeface="+mn-ea"/>
                <a:cs typeface="+mn-cs"/>
              </a:rPr>
              <a:t>to guide the development of</a:t>
            </a:r>
            <a:r>
              <a:rPr lang="en-AU" sz="1200" i="1" kern="1200" dirty="0">
                <a:solidFill>
                  <a:schemeClr val="tx1"/>
                </a:solidFill>
                <a:effectLst/>
                <a:latin typeface="+mn-lt"/>
                <a:ea typeface="+mn-ea"/>
                <a:cs typeface="+mn-cs"/>
              </a:rPr>
              <a:t> In-The-Moment</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This theory emphasises the </a:t>
            </a:r>
            <a:r>
              <a:rPr lang="en-AU" sz="1200" b="1" kern="1200" dirty="0">
                <a:solidFill>
                  <a:schemeClr val="tx1"/>
                </a:solidFill>
                <a:effectLst/>
                <a:latin typeface="+mn-lt"/>
                <a:ea typeface="+mn-ea"/>
                <a:cs typeface="+mn-cs"/>
              </a:rPr>
              <a:t>complex, multidimensional, and dynamic interaction </a:t>
            </a:r>
            <a:r>
              <a:rPr lang="en-AU" sz="1200" kern="1200" dirty="0">
                <a:solidFill>
                  <a:schemeClr val="tx1"/>
                </a:solidFill>
                <a:effectLst/>
                <a:latin typeface="+mn-lt"/>
                <a:ea typeface="+mn-ea"/>
                <a:cs typeface="+mn-cs"/>
              </a:rPr>
              <a:t>between various </a:t>
            </a:r>
            <a:r>
              <a:rPr lang="en-AU" sz="1200" b="1" kern="1200" dirty="0">
                <a:solidFill>
                  <a:schemeClr val="tx1"/>
                </a:solidFill>
                <a:effectLst/>
                <a:latin typeface="+mn-lt"/>
                <a:ea typeface="+mn-ea"/>
                <a:cs typeface="+mn-cs"/>
              </a:rPr>
              <a:t>triggers that interact </a:t>
            </a:r>
            <a:r>
              <a:rPr lang="en-AU" sz="1200" kern="1200" dirty="0">
                <a:solidFill>
                  <a:schemeClr val="tx1"/>
                </a:solidFill>
                <a:effectLst/>
                <a:latin typeface="+mn-lt"/>
                <a:ea typeface="+mn-ea"/>
                <a:cs typeface="+mn-cs"/>
              </a:rPr>
              <a:t>to determine the likelihood that someone will relapse.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In this model, </a:t>
            </a:r>
            <a:r>
              <a:rPr lang="en-AU" sz="1200" b="1" kern="1200" dirty="0">
                <a:solidFill>
                  <a:schemeClr val="tx1"/>
                </a:solidFill>
                <a:effectLst/>
                <a:latin typeface="+mn-lt"/>
                <a:ea typeface="+mn-ea"/>
                <a:cs typeface="+mn-cs"/>
              </a:rPr>
              <a:t>tonic processes are distal risks or stable background </a:t>
            </a:r>
            <a:r>
              <a:rPr lang="en-AU" sz="1200" kern="1200" dirty="0">
                <a:solidFill>
                  <a:schemeClr val="tx1"/>
                </a:solidFill>
                <a:effectLst/>
                <a:latin typeface="+mn-lt"/>
                <a:ea typeface="+mn-ea"/>
                <a:cs typeface="+mn-cs"/>
              </a:rPr>
              <a:t>factors that provide the foundation for the possibility of relapse. So these processes </a:t>
            </a:r>
            <a:r>
              <a:rPr lang="en-AU" sz="1200" b="1" kern="1200" dirty="0">
                <a:solidFill>
                  <a:schemeClr val="tx1"/>
                </a:solidFill>
                <a:effectLst/>
                <a:latin typeface="+mn-lt"/>
                <a:ea typeface="+mn-ea"/>
                <a:cs typeface="+mn-cs"/>
              </a:rPr>
              <a:t>determine WHO is vulnerable for relapse</a:t>
            </a:r>
            <a:r>
              <a:rPr lang="en-AU" sz="1200" kern="1200" dirty="0">
                <a:solidFill>
                  <a:schemeClr val="tx1"/>
                </a:solidFill>
                <a:effectLst/>
                <a:latin typeface="+mn-lt"/>
                <a:ea typeface="+mn-ea"/>
                <a:cs typeface="+mn-cs"/>
              </a:rPr>
              <a:t>. These include factors like family history, social support, and dependence.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In contrast, </a:t>
            </a:r>
            <a:r>
              <a:rPr lang="en-AU" sz="1200" b="1" kern="1200" dirty="0">
                <a:solidFill>
                  <a:schemeClr val="tx1"/>
                </a:solidFill>
                <a:effectLst/>
                <a:latin typeface="+mn-lt"/>
                <a:ea typeface="+mn-ea"/>
                <a:cs typeface="+mn-cs"/>
              </a:rPr>
              <a:t>phasic responses are proximal or situational processes that fluctuate over time and contexts</a:t>
            </a:r>
            <a:r>
              <a:rPr lang="en-AU" sz="1200" kern="1200" dirty="0">
                <a:solidFill>
                  <a:schemeClr val="tx1"/>
                </a:solidFill>
                <a:effectLst/>
                <a:latin typeface="+mn-lt"/>
                <a:ea typeface="+mn-ea"/>
                <a:cs typeface="+mn-cs"/>
              </a:rPr>
              <a:t>. These factors can </a:t>
            </a:r>
            <a:r>
              <a:rPr lang="en-AU" sz="1200" b="1" kern="1200" dirty="0">
                <a:solidFill>
                  <a:schemeClr val="tx1"/>
                </a:solidFill>
                <a:effectLst/>
                <a:latin typeface="+mn-lt"/>
                <a:ea typeface="+mn-ea"/>
                <a:cs typeface="+mn-cs"/>
              </a:rPr>
              <a:t>activate lapses</a:t>
            </a:r>
            <a:r>
              <a:rPr lang="en-AU" sz="1200" kern="1200" dirty="0">
                <a:solidFill>
                  <a:schemeClr val="tx1"/>
                </a:solidFill>
                <a:effectLst/>
                <a:latin typeface="+mn-lt"/>
                <a:ea typeface="+mn-ea"/>
                <a:cs typeface="+mn-cs"/>
              </a:rPr>
              <a:t>. So these responses </a:t>
            </a:r>
            <a:r>
              <a:rPr lang="en-AU" sz="1200" b="1" kern="1200" dirty="0">
                <a:solidFill>
                  <a:schemeClr val="tx1"/>
                </a:solidFill>
                <a:effectLst/>
                <a:latin typeface="+mn-lt"/>
                <a:ea typeface="+mn-ea"/>
                <a:cs typeface="+mn-cs"/>
              </a:rPr>
              <a:t>determine WHEN relapse will occur</a:t>
            </a:r>
            <a:r>
              <a:rPr lang="en-AU" sz="1200" kern="1200" dirty="0">
                <a:solidFill>
                  <a:schemeClr val="tx1"/>
                </a:solidFill>
                <a:effectLst/>
                <a:latin typeface="+mn-lt"/>
                <a:ea typeface="+mn-ea"/>
                <a:cs typeface="+mn-cs"/>
              </a:rPr>
              <a:t>. </a:t>
            </a:r>
            <a:r>
              <a:rPr lang="en-AU" sz="1200" b="1" kern="1200" dirty="0">
                <a:solidFill>
                  <a:schemeClr val="tx1"/>
                </a:solidFill>
                <a:effectLst/>
                <a:latin typeface="+mn-lt"/>
                <a:ea typeface="+mn-ea"/>
                <a:cs typeface="+mn-cs"/>
              </a:rPr>
              <a:t>Coping responses in the moment </a:t>
            </a:r>
            <a:r>
              <a:rPr lang="en-AU" sz="1200" kern="1200" dirty="0">
                <a:solidFill>
                  <a:schemeClr val="tx1"/>
                </a:solidFill>
                <a:effectLst/>
                <a:latin typeface="+mn-lt"/>
                <a:ea typeface="+mn-ea"/>
                <a:cs typeface="+mn-cs"/>
              </a:rPr>
              <a:t>can also be phasic responses because they can determine whether a high-risk situation results in a lapse.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In this model, cognitive processes can be both tonic processes and stable processes. </a:t>
            </a:r>
            <a:r>
              <a:rPr lang="en-AU" sz="1200" b="1" kern="1200" dirty="0">
                <a:solidFill>
                  <a:schemeClr val="tx1"/>
                </a:solidFill>
                <a:effectLst/>
                <a:latin typeface="+mn-lt"/>
                <a:ea typeface="+mn-ea"/>
                <a:cs typeface="+mn-cs"/>
              </a:rPr>
              <a:t>Cognitive processes that are relatively stable over time</a:t>
            </a:r>
            <a:r>
              <a:rPr lang="en-AU" sz="1200" kern="1200" dirty="0">
                <a:solidFill>
                  <a:schemeClr val="tx1"/>
                </a:solidFill>
                <a:effectLst/>
                <a:latin typeface="+mn-lt"/>
                <a:ea typeface="+mn-ea"/>
                <a:cs typeface="+mn-cs"/>
              </a:rPr>
              <a:t> are tonic processes. These include outcome expectancies and global self-efficacy. But </a:t>
            </a:r>
            <a:r>
              <a:rPr lang="en-AU" sz="1200" b="1" kern="1200" dirty="0">
                <a:solidFill>
                  <a:schemeClr val="tx1"/>
                </a:solidFill>
                <a:effectLst/>
                <a:latin typeface="+mn-lt"/>
                <a:ea typeface="+mn-ea"/>
                <a:cs typeface="+mn-cs"/>
              </a:rPr>
              <a:t>cognitive processes that fluctuate over contexts and time</a:t>
            </a:r>
            <a:r>
              <a:rPr lang="en-AU" sz="1200" kern="1200" dirty="0">
                <a:solidFill>
                  <a:schemeClr val="tx1"/>
                </a:solidFill>
                <a:effectLst/>
                <a:latin typeface="+mn-lt"/>
                <a:ea typeface="+mn-ea"/>
                <a:cs typeface="+mn-cs"/>
              </a:rPr>
              <a:t> are conceptualised as phasic responses. These include urges or cravings. But also </a:t>
            </a:r>
            <a:r>
              <a:rPr lang="en-AU" sz="1200" b="1" kern="1200" dirty="0">
                <a:solidFill>
                  <a:schemeClr val="tx1"/>
                </a:solidFill>
                <a:effectLst/>
                <a:latin typeface="+mn-lt"/>
                <a:ea typeface="+mn-ea"/>
                <a:cs typeface="+mn-cs"/>
              </a:rPr>
              <a:t>transient changes </a:t>
            </a:r>
            <a:r>
              <a:rPr lang="en-AU" sz="1200" kern="1200" dirty="0">
                <a:solidFill>
                  <a:schemeClr val="tx1"/>
                </a:solidFill>
                <a:effectLst/>
                <a:latin typeface="+mn-lt"/>
                <a:ea typeface="+mn-ea"/>
                <a:cs typeface="+mn-cs"/>
              </a:rPr>
              <a:t>in expectancies and self-efficacy.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There’s now </a:t>
            </a:r>
            <a:r>
              <a:rPr lang="en-AU" sz="1200" b="1" kern="1200" dirty="0">
                <a:solidFill>
                  <a:schemeClr val="tx1"/>
                </a:solidFill>
                <a:effectLst/>
                <a:latin typeface="+mn-lt"/>
                <a:ea typeface="+mn-ea"/>
                <a:cs typeface="+mn-cs"/>
              </a:rPr>
              <a:t>considerable evidence </a:t>
            </a:r>
            <a:r>
              <a:rPr lang="en-AU" sz="1200" kern="1200" dirty="0">
                <a:solidFill>
                  <a:schemeClr val="tx1"/>
                </a:solidFill>
                <a:effectLst/>
                <a:latin typeface="+mn-lt"/>
                <a:ea typeface="+mn-ea"/>
                <a:cs typeface="+mn-cs"/>
              </a:rPr>
              <a:t>that cognitive processes play a role in gambling behaviour as tonic processes. There’s </a:t>
            </a:r>
            <a:r>
              <a:rPr lang="en-AU" sz="1200" b="1" kern="1200" dirty="0">
                <a:solidFill>
                  <a:schemeClr val="tx1"/>
                </a:solidFill>
                <a:effectLst/>
                <a:latin typeface="+mn-lt"/>
                <a:ea typeface="+mn-ea"/>
                <a:cs typeface="+mn-cs"/>
              </a:rPr>
              <a:t>less evidence </a:t>
            </a:r>
            <a:r>
              <a:rPr lang="en-AU" sz="1200" kern="1200" dirty="0">
                <a:solidFill>
                  <a:schemeClr val="tx1"/>
                </a:solidFill>
                <a:effectLst/>
                <a:latin typeface="+mn-lt"/>
                <a:ea typeface="+mn-ea"/>
                <a:cs typeface="+mn-cs"/>
              </a:rPr>
              <a:t>that they play a role as phasic responses. But </a:t>
            </a:r>
            <a:r>
              <a:rPr lang="en-AU" sz="1200" b="1" kern="1200" dirty="0">
                <a:solidFill>
                  <a:schemeClr val="tx1"/>
                </a:solidFill>
                <a:effectLst/>
                <a:latin typeface="+mn-lt"/>
                <a:ea typeface="+mn-ea"/>
                <a:cs typeface="+mn-cs"/>
              </a:rPr>
              <a:t>our EMA research </a:t>
            </a:r>
            <a:r>
              <a:rPr lang="en-AU" sz="1200" kern="1200" dirty="0">
                <a:solidFill>
                  <a:schemeClr val="tx1"/>
                </a:solidFill>
                <a:effectLst/>
                <a:latin typeface="+mn-lt"/>
                <a:ea typeface="+mn-ea"/>
                <a:cs typeface="+mn-cs"/>
              </a:rPr>
              <a:t>does indicate that they are also associated with the likelihood of subsequent gambling episodes in real-time.</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Taken together, these findings suggest that cognitive processes are </a:t>
            </a:r>
            <a:r>
              <a:rPr lang="en-AU" sz="1200" b="1" kern="1200" dirty="0">
                <a:solidFill>
                  <a:schemeClr val="tx1"/>
                </a:solidFill>
                <a:effectLst/>
                <a:latin typeface="+mn-lt"/>
                <a:ea typeface="+mn-ea"/>
                <a:cs typeface="+mn-cs"/>
              </a:rPr>
              <a:t>relevant and useful intervention targets </a:t>
            </a:r>
            <a:r>
              <a:rPr lang="en-AU" sz="1200" kern="1200" dirty="0">
                <a:solidFill>
                  <a:schemeClr val="tx1"/>
                </a:solidFill>
                <a:effectLst/>
                <a:latin typeface="+mn-lt"/>
                <a:ea typeface="+mn-ea"/>
                <a:cs typeface="+mn-cs"/>
              </a:rPr>
              <a:t>for Just-In-Time Adaptive Interventions. </a:t>
            </a: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29ED0CD-0DC0-421E-A64B-5FC0D8845756}" type="slidenum">
              <a:rPr lang="en-AU" smtClean="0"/>
              <a:t>11</a:t>
            </a:fld>
            <a:endParaRPr lang="en-AU"/>
          </a:p>
        </p:txBody>
      </p:sp>
    </p:spTree>
    <p:extLst>
      <p:ext uri="{BB962C8B-B14F-4D97-AF65-F5344CB8AC3E}">
        <p14:creationId xmlns:p14="http://schemas.microsoft.com/office/powerpoint/2010/main" val="2655066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In this second part of the presentation, I’m going to discuss </a:t>
            </a:r>
            <a:r>
              <a:rPr lang="en-AU" sz="1200" b="1" kern="1200" dirty="0">
                <a:solidFill>
                  <a:schemeClr val="tx1"/>
                </a:solidFill>
                <a:effectLst/>
                <a:latin typeface="+mn-lt"/>
                <a:ea typeface="+mn-ea"/>
                <a:cs typeface="+mn-cs"/>
              </a:rPr>
              <a:t>how we made the decisions </a:t>
            </a:r>
            <a:r>
              <a:rPr lang="en-AU" sz="1200" kern="1200" dirty="0">
                <a:solidFill>
                  <a:schemeClr val="tx1"/>
                </a:solidFill>
                <a:effectLst/>
                <a:latin typeface="+mn-lt"/>
                <a:ea typeface="+mn-ea"/>
                <a:cs typeface="+mn-cs"/>
              </a:rPr>
              <a:t>that were necessary to design </a:t>
            </a:r>
            <a:r>
              <a:rPr lang="en-AU" sz="1200" i="1" kern="1200" dirty="0" err="1">
                <a:solidFill>
                  <a:schemeClr val="tx1"/>
                </a:solidFill>
                <a:effectLst/>
                <a:latin typeface="+mn-lt"/>
                <a:ea typeface="+mn-ea"/>
                <a:cs typeface="+mn-cs"/>
              </a:rPr>
              <a:t>GamblingLess</a:t>
            </a:r>
            <a:r>
              <a:rPr lang="en-AU" sz="1200" i="1" kern="1200" dirty="0">
                <a:solidFill>
                  <a:schemeClr val="tx1"/>
                </a:solidFill>
                <a:effectLst/>
                <a:latin typeface="+mn-lt"/>
                <a:ea typeface="+mn-ea"/>
                <a:cs typeface="+mn-cs"/>
              </a:rPr>
              <a:t>: In-The-Moment</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first step was to </a:t>
            </a:r>
            <a:r>
              <a:rPr lang="en-AU" sz="1200" b="1" kern="1200" dirty="0">
                <a:solidFill>
                  <a:schemeClr val="tx1"/>
                </a:solidFill>
                <a:effectLst/>
                <a:latin typeface="+mn-lt"/>
                <a:ea typeface="+mn-ea"/>
                <a:cs typeface="+mn-cs"/>
              </a:rPr>
              <a:t>identify the target population</a:t>
            </a:r>
            <a:r>
              <a:rPr lang="en-AU" sz="1200" kern="1200" dirty="0">
                <a:solidFill>
                  <a:schemeClr val="tx1"/>
                </a:solidFill>
                <a:effectLst/>
                <a:latin typeface="+mn-lt"/>
                <a:ea typeface="+mn-ea"/>
                <a:cs typeface="+mn-cs"/>
              </a:rPr>
              <a:t>. We decided this should be </a:t>
            </a:r>
            <a:r>
              <a:rPr lang="en-AU" sz="1200" b="1" kern="1200" dirty="0">
                <a:solidFill>
                  <a:schemeClr val="tx1"/>
                </a:solidFill>
                <a:effectLst/>
                <a:latin typeface="+mn-lt"/>
                <a:ea typeface="+mn-ea"/>
                <a:cs typeface="+mn-cs"/>
              </a:rPr>
              <a:t>people who want to quit or gamble less</a:t>
            </a:r>
            <a:r>
              <a:rPr lang="en-AU" sz="1200" kern="1200" dirty="0">
                <a:solidFill>
                  <a:schemeClr val="tx1"/>
                </a:solidFill>
                <a:effectLst/>
                <a:latin typeface="+mn-lt"/>
                <a:ea typeface="+mn-ea"/>
                <a:cs typeface="+mn-cs"/>
              </a:rPr>
              <a:t>. But this includes </a:t>
            </a:r>
            <a:r>
              <a:rPr lang="en-AU" sz="1200" b="1" kern="1200" dirty="0">
                <a:solidFill>
                  <a:schemeClr val="tx1"/>
                </a:solidFill>
                <a:effectLst/>
                <a:latin typeface="+mn-lt"/>
                <a:ea typeface="+mn-ea"/>
                <a:cs typeface="+mn-cs"/>
              </a:rPr>
              <a:t>moderate- and low-risk gamblers </a:t>
            </a:r>
            <a:r>
              <a:rPr lang="en-AU" sz="1200" kern="1200" dirty="0">
                <a:solidFill>
                  <a:schemeClr val="tx1"/>
                </a:solidFill>
                <a:effectLst/>
                <a:latin typeface="+mn-lt"/>
                <a:ea typeface="+mn-ea"/>
                <a:cs typeface="+mn-cs"/>
              </a:rPr>
              <a:t>because this intervention makes treatment so accessible.</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next step was to </a:t>
            </a:r>
            <a:r>
              <a:rPr lang="en-AU" sz="1200" b="1" kern="1200" dirty="0">
                <a:solidFill>
                  <a:schemeClr val="tx1"/>
                </a:solidFill>
                <a:effectLst/>
                <a:latin typeface="+mn-lt"/>
                <a:ea typeface="+mn-ea"/>
                <a:cs typeface="+mn-cs"/>
              </a:rPr>
              <a:t>identify the distal outcome</a:t>
            </a:r>
            <a:r>
              <a:rPr lang="en-AU" sz="1200" kern="1200" dirty="0">
                <a:solidFill>
                  <a:schemeClr val="tx1"/>
                </a:solidFill>
                <a:effectLst/>
                <a:latin typeface="+mn-lt"/>
                <a:ea typeface="+mn-ea"/>
                <a:cs typeface="+mn-cs"/>
              </a:rPr>
              <a:t>. In the relapse prevention model, the </a:t>
            </a:r>
            <a:r>
              <a:rPr lang="en-AU" sz="1200" b="1" kern="1200" dirty="0">
                <a:solidFill>
                  <a:schemeClr val="tx1"/>
                </a:solidFill>
                <a:effectLst/>
                <a:latin typeface="+mn-lt"/>
                <a:ea typeface="+mn-ea"/>
                <a:cs typeface="+mn-cs"/>
              </a:rPr>
              <a:t>distal outcome is relapse</a:t>
            </a:r>
            <a:r>
              <a:rPr lang="en-AU" sz="1200" kern="1200" dirty="0">
                <a:solidFill>
                  <a:schemeClr val="tx1"/>
                </a:solidFill>
                <a:effectLst/>
                <a:latin typeface="+mn-lt"/>
                <a:ea typeface="+mn-ea"/>
                <a:cs typeface="+mn-cs"/>
              </a:rPr>
              <a:t>. In this project, we </a:t>
            </a:r>
            <a:r>
              <a:rPr lang="en-AU" sz="1200" b="1" kern="1200" dirty="0">
                <a:solidFill>
                  <a:schemeClr val="tx1"/>
                </a:solidFill>
                <a:effectLst/>
                <a:latin typeface="+mn-lt"/>
                <a:ea typeface="+mn-ea"/>
                <a:cs typeface="+mn-cs"/>
              </a:rPr>
              <a:t>operationalised this as the severity of gambling symptoms</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next step was to </a:t>
            </a:r>
            <a:r>
              <a:rPr lang="en-AU" sz="1200" b="1" kern="1200" dirty="0">
                <a:solidFill>
                  <a:schemeClr val="tx1"/>
                </a:solidFill>
                <a:effectLst/>
                <a:latin typeface="+mn-lt"/>
                <a:ea typeface="+mn-ea"/>
                <a:cs typeface="+mn-cs"/>
              </a:rPr>
              <a:t>identify the proximal outcomes</a:t>
            </a:r>
            <a:r>
              <a:rPr lang="en-AU" sz="1200" kern="1200" dirty="0">
                <a:solidFill>
                  <a:schemeClr val="tx1"/>
                </a:solidFill>
                <a:effectLst/>
                <a:latin typeface="+mn-lt"/>
                <a:ea typeface="+mn-ea"/>
                <a:cs typeface="+mn-cs"/>
              </a:rPr>
              <a:t>. We selected </a:t>
            </a:r>
            <a:r>
              <a:rPr lang="en-AU" sz="1200" b="1" kern="1200" dirty="0">
                <a:solidFill>
                  <a:schemeClr val="tx1"/>
                </a:solidFill>
                <a:effectLst/>
                <a:latin typeface="+mn-lt"/>
                <a:ea typeface="+mn-ea"/>
                <a:cs typeface="+mn-cs"/>
              </a:rPr>
              <a:t>gambling lapses </a:t>
            </a:r>
            <a:r>
              <a:rPr lang="en-AU" sz="1200" kern="1200" dirty="0">
                <a:solidFill>
                  <a:schemeClr val="tx1"/>
                </a:solidFill>
                <a:effectLst/>
                <a:latin typeface="+mn-lt"/>
                <a:ea typeface="+mn-ea"/>
                <a:cs typeface="+mn-cs"/>
              </a:rPr>
              <a:t>as the primary proximal outcome because it’s an </a:t>
            </a:r>
            <a:r>
              <a:rPr lang="en-AU" sz="1200" b="1" kern="1200" dirty="0">
                <a:solidFill>
                  <a:schemeClr val="tx1"/>
                </a:solidFill>
                <a:effectLst/>
                <a:latin typeface="+mn-lt"/>
                <a:ea typeface="+mn-ea"/>
                <a:cs typeface="+mn-cs"/>
              </a:rPr>
              <a:t>intermediate version of the distal outcome</a:t>
            </a:r>
            <a:r>
              <a:rPr lang="en-AU" sz="1200" kern="1200" dirty="0">
                <a:solidFill>
                  <a:schemeClr val="tx1"/>
                </a:solidFill>
                <a:effectLst/>
                <a:latin typeface="+mn-lt"/>
                <a:ea typeface="+mn-ea"/>
                <a:cs typeface="+mn-cs"/>
              </a:rPr>
              <a:t>. But we operationalised this as </a:t>
            </a:r>
            <a:r>
              <a:rPr lang="en-AU" sz="1200" b="1" kern="1200" dirty="0">
                <a:solidFill>
                  <a:schemeClr val="tx1"/>
                </a:solidFill>
                <a:effectLst/>
                <a:latin typeface="+mn-lt"/>
                <a:ea typeface="+mn-ea"/>
                <a:cs typeface="+mn-cs"/>
              </a:rPr>
              <a:t>gambling episodes</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And finally, we selected cognitive processes as </a:t>
            </a:r>
            <a:r>
              <a:rPr lang="en-AU" sz="1200" b="1" kern="1200" dirty="0">
                <a:solidFill>
                  <a:schemeClr val="tx1"/>
                </a:solidFill>
                <a:effectLst/>
                <a:latin typeface="+mn-lt"/>
                <a:ea typeface="+mn-ea"/>
                <a:cs typeface="+mn-cs"/>
              </a:rPr>
              <a:t>secondary proximal outcomes </a:t>
            </a:r>
            <a:r>
              <a:rPr lang="en-AU" sz="1200" kern="1200" dirty="0">
                <a:solidFill>
                  <a:schemeClr val="tx1"/>
                </a:solidFill>
                <a:effectLst/>
                <a:latin typeface="+mn-lt"/>
                <a:ea typeface="+mn-ea"/>
                <a:cs typeface="+mn-cs"/>
              </a:rPr>
              <a:t>because they represent </a:t>
            </a:r>
            <a:r>
              <a:rPr lang="en-AU" sz="1200" b="1" kern="1200" dirty="0">
                <a:solidFill>
                  <a:schemeClr val="tx1"/>
                </a:solidFill>
                <a:effectLst/>
                <a:latin typeface="+mn-lt"/>
                <a:ea typeface="+mn-ea"/>
                <a:cs typeface="+mn-cs"/>
              </a:rPr>
              <a:t>our hypothesised processes of change</a:t>
            </a:r>
            <a:r>
              <a:rPr lang="en-AU" sz="1200" kern="1200" dirty="0">
                <a:solidFill>
                  <a:schemeClr val="tx1"/>
                </a:solidFill>
                <a:effectLst/>
                <a:latin typeface="+mn-lt"/>
                <a:ea typeface="+mn-ea"/>
                <a:cs typeface="+mn-cs"/>
              </a:rPr>
              <a:t>. These included craving intensity, self-efficacy, and expectancies.</a:t>
            </a:r>
          </a:p>
        </p:txBody>
      </p:sp>
      <p:sp>
        <p:nvSpPr>
          <p:cNvPr id="4" name="Slide Number Placeholder 3"/>
          <p:cNvSpPr>
            <a:spLocks noGrp="1"/>
          </p:cNvSpPr>
          <p:nvPr>
            <p:ph type="sldNum" sz="quarter" idx="10"/>
          </p:nvPr>
        </p:nvSpPr>
        <p:spPr/>
        <p:txBody>
          <a:bodyPr/>
          <a:lstStyle/>
          <a:p>
            <a:fld id="{329ED0CD-0DC0-421E-A64B-5FC0D8845756}" type="slidenum">
              <a:rPr lang="en-AU" smtClean="0"/>
              <a:t>12</a:t>
            </a:fld>
            <a:endParaRPr lang="en-AU"/>
          </a:p>
        </p:txBody>
      </p:sp>
    </p:spTree>
    <p:extLst>
      <p:ext uri="{BB962C8B-B14F-4D97-AF65-F5344CB8AC3E}">
        <p14:creationId xmlns:p14="http://schemas.microsoft.com/office/powerpoint/2010/main" val="1458864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now for the </a:t>
            </a:r>
            <a:r>
              <a:rPr lang="en-AU" sz="1200" b="1" kern="1200" dirty="0">
                <a:solidFill>
                  <a:schemeClr val="tx1"/>
                </a:solidFill>
                <a:effectLst/>
                <a:latin typeface="+mn-lt"/>
                <a:ea typeface="+mn-ea"/>
                <a:cs typeface="+mn-cs"/>
              </a:rPr>
              <a:t>decision points</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i="1" kern="1200" dirty="0" err="1">
                <a:solidFill>
                  <a:schemeClr val="tx1"/>
                </a:solidFill>
                <a:effectLst/>
                <a:latin typeface="+mn-lt"/>
                <a:ea typeface="+mn-ea"/>
                <a:cs typeface="+mn-cs"/>
              </a:rPr>
              <a:t>GamblingLess</a:t>
            </a:r>
            <a:r>
              <a:rPr lang="en-AU" sz="1200" i="1" kern="1200" dirty="0">
                <a:solidFill>
                  <a:schemeClr val="tx1"/>
                </a:solidFill>
                <a:effectLst/>
                <a:latin typeface="+mn-lt"/>
                <a:ea typeface="+mn-ea"/>
                <a:cs typeface="+mn-cs"/>
              </a:rPr>
              <a:t>: In-The-Moment </a:t>
            </a:r>
            <a:r>
              <a:rPr lang="en-AU" sz="1200" kern="1200" dirty="0">
                <a:solidFill>
                  <a:schemeClr val="tx1"/>
                </a:solidFill>
                <a:effectLst/>
                <a:latin typeface="+mn-lt"/>
                <a:ea typeface="+mn-ea"/>
                <a:cs typeface="+mn-cs"/>
              </a:rPr>
              <a:t>uses </a:t>
            </a:r>
            <a:r>
              <a:rPr lang="en-AU" sz="1200" b="1" kern="1200" dirty="0">
                <a:solidFill>
                  <a:schemeClr val="tx1"/>
                </a:solidFill>
                <a:effectLst/>
                <a:latin typeface="+mn-lt"/>
                <a:ea typeface="+mn-ea"/>
                <a:cs typeface="+mn-cs"/>
              </a:rPr>
              <a:t>EMAs to collect in-the-moment information </a:t>
            </a:r>
            <a:r>
              <a:rPr lang="en-AU" sz="1200" kern="1200" dirty="0">
                <a:solidFill>
                  <a:schemeClr val="tx1"/>
                </a:solidFill>
                <a:effectLst/>
                <a:latin typeface="+mn-lt"/>
                <a:ea typeface="+mn-ea"/>
                <a:cs typeface="+mn-cs"/>
              </a:rPr>
              <a:t>on internal states and ecological contexts. These EMAs also collect information on whether the person has gambled since they last completed an EMA, as well as their gambling expenditure. People are </a:t>
            </a:r>
            <a:r>
              <a:rPr lang="en-AU" sz="1200" b="1" kern="1200" dirty="0">
                <a:solidFill>
                  <a:schemeClr val="tx1"/>
                </a:solidFill>
                <a:effectLst/>
                <a:latin typeface="+mn-lt"/>
                <a:ea typeface="+mn-ea"/>
                <a:cs typeface="+mn-cs"/>
              </a:rPr>
              <a:t>prompted via push notifications </a:t>
            </a:r>
            <a:r>
              <a:rPr lang="en-AU" sz="1200" kern="1200" dirty="0">
                <a:solidFill>
                  <a:schemeClr val="tx1"/>
                </a:solidFill>
                <a:effectLst/>
                <a:latin typeface="+mn-lt"/>
                <a:ea typeface="+mn-ea"/>
                <a:cs typeface="+mn-cs"/>
              </a:rPr>
              <a:t>on their phones to complete each EMA through the app. Each EMA takes only about </a:t>
            </a:r>
            <a:r>
              <a:rPr lang="en-AU" sz="1200" b="1" kern="1200" dirty="0">
                <a:solidFill>
                  <a:schemeClr val="tx1"/>
                </a:solidFill>
                <a:effectLst/>
                <a:latin typeface="+mn-lt"/>
                <a:ea typeface="+mn-ea"/>
                <a:cs typeface="+mn-cs"/>
              </a:rPr>
              <a:t>1 minute </a:t>
            </a:r>
            <a:r>
              <a:rPr lang="en-AU" sz="1200" kern="1200" dirty="0">
                <a:solidFill>
                  <a:schemeClr val="tx1"/>
                </a:solidFill>
                <a:effectLst/>
                <a:latin typeface="+mn-lt"/>
                <a:ea typeface="+mn-ea"/>
                <a:cs typeface="+mn-cs"/>
              </a:rPr>
              <a:t>to complete.</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Unfortunately, </a:t>
            </a:r>
            <a:r>
              <a:rPr lang="en-AU" sz="1200" b="1" kern="1200" dirty="0">
                <a:solidFill>
                  <a:schemeClr val="tx1"/>
                </a:solidFill>
                <a:effectLst/>
                <a:latin typeface="+mn-lt"/>
                <a:ea typeface="+mn-ea"/>
                <a:cs typeface="+mn-cs"/>
              </a:rPr>
              <a:t>we don’t have much information</a:t>
            </a:r>
            <a:r>
              <a:rPr lang="en-AU" sz="1200" kern="1200" dirty="0">
                <a:solidFill>
                  <a:schemeClr val="tx1"/>
                </a:solidFill>
                <a:effectLst/>
                <a:latin typeface="+mn-lt"/>
                <a:ea typeface="+mn-ea"/>
                <a:cs typeface="+mn-cs"/>
              </a:rPr>
              <a:t> about </a:t>
            </a:r>
            <a:r>
              <a:rPr lang="en-AU" sz="1200" b="1" kern="1200" dirty="0">
                <a:solidFill>
                  <a:schemeClr val="tx1"/>
                </a:solidFill>
                <a:effectLst/>
                <a:latin typeface="+mn-lt"/>
                <a:ea typeface="+mn-ea"/>
                <a:cs typeface="+mn-cs"/>
              </a:rPr>
              <a:t>how our proximal outcomes are ordered and related over time</a:t>
            </a:r>
            <a:r>
              <a:rPr lang="en-AU" sz="1200" kern="1200" dirty="0">
                <a:solidFill>
                  <a:schemeClr val="tx1"/>
                </a:solidFill>
                <a:effectLst/>
                <a:latin typeface="+mn-lt"/>
                <a:ea typeface="+mn-ea"/>
                <a:cs typeface="+mn-cs"/>
              </a:rPr>
              <a:t>. We therefore had to consider </a:t>
            </a:r>
            <a:r>
              <a:rPr lang="en-AU" sz="1200" b="1" kern="1200" dirty="0">
                <a:solidFill>
                  <a:schemeClr val="tx1"/>
                </a:solidFill>
                <a:effectLst/>
                <a:latin typeface="+mn-lt"/>
                <a:ea typeface="+mn-ea"/>
                <a:cs typeface="+mn-cs"/>
              </a:rPr>
              <a:t>how we thought the process of reducing gambling symptom severity unfolds over time</a:t>
            </a:r>
            <a:r>
              <a:rPr lang="en-AU" sz="1200" kern="1200" dirty="0">
                <a:solidFill>
                  <a:schemeClr val="tx1"/>
                </a:solidFill>
                <a:effectLst/>
                <a:latin typeface="+mn-lt"/>
                <a:ea typeface="+mn-ea"/>
                <a:cs typeface="+mn-cs"/>
              </a:rPr>
              <a:t>. We thought that the </a:t>
            </a:r>
            <a:r>
              <a:rPr lang="en-AU" sz="1200" b="1" kern="1200" dirty="0">
                <a:solidFill>
                  <a:schemeClr val="tx1"/>
                </a:solidFill>
                <a:effectLst/>
                <a:latin typeface="+mn-lt"/>
                <a:ea typeface="+mn-ea"/>
                <a:cs typeface="+mn-cs"/>
              </a:rPr>
              <a:t>cognitive processes might be pretty transient - </a:t>
            </a:r>
            <a:r>
              <a:rPr lang="en-AU" sz="1200" kern="1200" dirty="0">
                <a:solidFill>
                  <a:schemeClr val="tx1"/>
                </a:solidFill>
                <a:effectLst/>
                <a:latin typeface="+mn-lt"/>
                <a:ea typeface="+mn-ea"/>
                <a:cs typeface="+mn-cs"/>
              </a:rPr>
              <a:t>but we wanted to avoid </a:t>
            </a:r>
            <a:r>
              <a:rPr lang="en-AU" sz="1200" b="1" kern="1200" dirty="0">
                <a:solidFill>
                  <a:schemeClr val="tx1"/>
                </a:solidFill>
                <a:effectLst/>
                <a:latin typeface="+mn-lt"/>
                <a:ea typeface="+mn-ea"/>
                <a:cs typeface="+mn-cs"/>
              </a:rPr>
              <a:t>assessment burden and cognitive overload</a:t>
            </a:r>
            <a:r>
              <a:rPr lang="en-AU" sz="1200" kern="1200" dirty="0">
                <a:solidFill>
                  <a:schemeClr val="tx1"/>
                </a:solidFill>
                <a:effectLst/>
                <a:latin typeface="+mn-lt"/>
                <a:ea typeface="+mn-ea"/>
                <a:cs typeface="+mn-cs"/>
              </a:rPr>
              <a:t>. On top of that, </a:t>
            </a:r>
            <a:r>
              <a:rPr lang="en-AU" sz="1200" b="1" kern="1200" dirty="0">
                <a:solidFill>
                  <a:schemeClr val="tx1"/>
                </a:solidFill>
                <a:effectLst/>
                <a:latin typeface="+mn-lt"/>
                <a:ea typeface="+mn-ea"/>
                <a:cs typeface="+mn-cs"/>
              </a:rPr>
              <a:t>gambling episodes occur less frequently</a:t>
            </a:r>
            <a:r>
              <a:rPr lang="en-AU" sz="1200" kern="1200" dirty="0">
                <a:solidFill>
                  <a:schemeClr val="tx1"/>
                </a:solidFill>
                <a:effectLst/>
                <a:latin typeface="+mn-lt"/>
                <a:ea typeface="+mn-ea"/>
                <a:cs typeface="+mn-cs"/>
              </a:rPr>
              <a:t>, which suggests that a </a:t>
            </a:r>
            <a:r>
              <a:rPr lang="en-AU" sz="1200" b="1" kern="1200" dirty="0">
                <a:solidFill>
                  <a:schemeClr val="tx1"/>
                </a:solidFill>
                <a:effectLst/>
                <a:latin typeface="+mn-lt"/>
                <a:ea typeface="+mn-ea"/>
                <a:cs typeface="+mn-cs"/>
              </a:rPr>
              <a:t>less frequent EMA protocol </a:t>
            </a:r>
            <a:r>
              <a:rPr lang="en-AU" sz="1200" kern="1200" dirty="0">
                <a:solidFill>
                  <a:schemeClr val="tx1"/>
                </a:solidFill>
                <a:effectLst/>
                <a:latin typeface="+mn-lt"/>
                <a:ea typeface="+mn-ea"/>
                <a:cs typeface="+mn-cs"/>
              </a:rPr>
              <a:t>might be ok.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Se we decided to select decision points at </a:t>
            </a:r>
            <a:r>
              <a:rPr lang="en-AU" sz="1200" b="1" kern="1200" dirty="0">
                <a:solidFill>
                  <a:schemeClr val="tx1"/>
                </a:solidFill>
                <a:effectLst/>
                <a:latin typeface="+mn-lt"/>
                <a:ea typeface="+mn-ea"/>
                <a:cs typeface="+mn-cs"/>
              </a:rPr>
              <a:t>random times during three pre-specified periods each day </a:t>
            </a:r>
            <a:r>
              <a:rPr lang="en-AU" sz="1200" kern="1200" dirty="0">
                <a:solidFill>
                  <a:schemeClr val="tx1"/>
                </a:solidFill>
                <a:effectLst/>
                <a:latin typeface="+mn-lt"/>
                <a:ea typeface="+mn-ea"/>
                <a:cs typeface="+mn-cs"/>
              </a:rPr>
              <a:t>– that is, in the morning, in the afternoon, and in the evening. We’re aware that this might mean that we might important opportunities for support by </a:t>
            </a:r>
            <a:r>
              <a:rPr lang="en-AU" sz="1200" b="1" kern="1200" dirty="0">
                <a:solidFill>
                  <a:schemeClr val="tx1"/>
                </a:solidFill>
                <a:effectLst/>
                <a:latin typeface="+mn-lt"/>
                <a:ea typeface="+mn-ea"/>
                <a:cs typeface="+mn-cs"/>
              </a:rPr>
              <a:t>excluding night-time decision points. </a:t>
            </a:r>
            <a:r>
              <a:rPr lang="en-AU" sz="1200" kern="1200" dirty="0">
                <a:solidFill>
                  <a:schemeClr val="tx1"/>
                </a:solidFill>
                <a:effectLst/>
                <a:latin typeface="+mn-lt"/>
                <a:ea typeface="+mn-ea"/>
                <a:cs typeface="+mn-cs"/>
              </a:rPr>
              <a:t>But</a:t>
            </a:r>
            <a:r>
              <a:rPr lang="en-AU" sz="1200" b="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we wanted to make sure that people were </a:t>
            </a:r>
            <a:r>
              <a:rPr lang="en-AU" sz="1200" b="1" kern="1200" dirty="0">
                <a:solidFill>
                  <a:schemeClr val="tx1"/>
                </a:solidFill>
                <a:effectLst/>
                <a:latin typeface="+mn-lt"/>
                <a:ea typeface="+mn-ea"/>
                <a:cs typeface="+mn-cs"/>
              </a:rPr>
              <a:t>available and receptive </a:t>
            </a:r>
            <a:r>
              <a:rPr lang="en-AU" sz="1200" kern="1200" dirty="0">
                <a:solidFill>
                  <a:schemeClr val="tx1"/>
                </a:solidFill>
                <a:effectLst/>
                <a:latin typeface="+mn-lt"/>
                <a:ea typeface="+mn-ea"/>
                <a:cs typeface="+mn-cs"/>
              </a:rPr>
              <a:t>to receiving support. </a:t>
            </a:r>
          </a:p>
        </p:txBody>
      </p:sp>
      <p:sp>
        <p:nvSpPr>
          <p:cNvPr id="4" name="Slide Number Placeholder 3"/>
          <p:cNvSpPr>
            <a:spLocks noGrp="1"/>
          </p:cNvSpPr>
          <p:nvPr>
            <p:ph type="sldNum" sz="quarter" idx="10"/>
          </p:nvPr>
        </p:nvSpPr>
        <p:spPr/>
        <p:txBody>
          <a:bodyPr/>
          <a:lstStyle/>
          <a:p>
            <a:fld id="{329ED0CD-0DC0-421E-A64B-5FC0D8845756}" type="slidenum">
              <a:rPr lang="en-AU" smtClean="0"/>
              <a:t>13</a:t>
            </a:fld>
            <a:endParaRPr lang="en-AU"/>
          </a:p>
        </p:txBody>
      </p:sp>
    </p:spTree>
    <p:extLst>
      <p:ext uri="{BB962C8B-B14F-4D97-AF65-F5344CB8AC3E}">
        <p14:creationId xmlns:p14="http://schemas.microsoft.com/office/powerpoint/2010/main" val="1738438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Then it was time for the fun part – developing our </a:t>
            </a:r>
            <a:r>
              <a:rPr lang="en-AU" sz="1200" b="1" kern="1200" dirty="0">
                <a:solidFill>
                  <a:schemeClr val="tx1"/>
                </a:solidFill>
                <a:effectLst/>
                <a:latin typeface="+mn-lt"/>
                <a:ea typeface="+mn-ea"/>
                <a:cs typeface="+mn-cs"/>
              </a:rPr>
              <a:t>interventions</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intervention options we developed are </a:t>
            </a:r>
            <a:r>
              <a:rPr lang="en-AU" sz="1200" b="1" kern="1200" dirty="0">
                <a:solidFill>
                  <a:schemeClr val="tx1"/>
                </a:solidFill>
                <a:effectLst/>
                <a:latin typeface="+mn-lt"/>
                <a:ea typeface="+mn-ea"/>
                <a:cs typeface="+mn-cs"/>
              </a:rPr>
              <a:t>informed by the relapse prevention model</a:t>
            </a:r>
            <a:r>
              <a:rPr lang="en-AU" sz="1200" kern="1200" dirty="0">
                <a:solidFill>
                  <a:schemeClr val="tx1"/>
                </a:solidFill>
                <a:effectLst/>
                <a:latin typeface="+mn-lt"/>
                <a:ea typeface="+mn-ea"/>
                <a:cs typeface="+mn-cs"/>
              </a:rPr>
              <a:t>, as well as our previous work. They were designed to target cravings, self-efficacy, and expectancies.</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We ended up with 53 activities in total across three intervention modules. The first module is </a:t>
            </a:r>
            <a:r>
              <a:rPr lang="en-AU" sz="1200" b="1" kern="1200" dirty="0">
                <a:solidFill>
                  <a:schemeClr val="tx1"/>
                </a:solidFill>
                <a:effectLst/>
                <a:latin typeface="+mn-lt"/>
                <a:ea typeface="+mn-ea"/>
                <a:cs typeface="+mn-cs"/>
              </a:rPr>
              <a:t>Curbing Cravings</a:t>
            </a:r>
            <a:r>
              <a:rPr lang="en-AU" sz="1200" kern="1200" dirty="0">
                <a:solidFill>
                  <a:schemeClr val="tx1"/>
                </a:solidFill>
                <a:effectLst/>
                <a:latin typeface="+mn-lt"/>
                <a:ea typeface="+mn-ea"/>
                <a:cs typeface="+mn-cs"/>
              </a:rPr>
              <a:t>, which comprises ten </a:t>
            </a:r>
            <a:r>
              <a:rPr lang="en-AU" sz="1200" b="1" kern="1200" dirty="0">
                <a:solidFill>
                  <a:schemeClr val="tx1"/>
                </a:solidFill>
                <a:effectLst/>
                <a:latin typeface="+mn-lt"/>
                <a:ea typeface="+mn-ea"/>
                <a:cs typeface="+mn-cs"/>
              </a:rPr>
              <a:t>craving management activities</a:t>
            </a:r>
            <a:r>
              <a:rPr lang="en-AU" sz="1200" kern="1200" dirty="0">
                <a:solidFill>
                  <a:schemeClr val="tx1"/>
                </a:solidFill>
                <a:effectLst/>
                <a:latin typeface="+mn-lt"/>
                <a:ea typeface="+mn-ea"/>
                <a:cs typeface="+mn-cs"/>
              </a:rPr>
              <a:t>. The second is </a:t>
            </a:r>
            <a:r>
              <a:rPr lang="en-AU" sz="1200" b="1" kern="1200" dirty="0">
                <a:solidFill>
                  <a:schemeClr val="tx1"/>
                </a:solidFill>
                <a:effectLst/>
                <a:latin typeface="+mn-lt"/>
                <a:ea typeface="+mn-ea"/>
                <a:cs typeface="+mn-cs"/>
              </a:rPr>
              <a:t>Tackling Triggers</a:t>
            </a:r>
            <a:r>
              <a:rPr lang="en-AU" sz="1200" kern="1200" dirty="0">
                <a:solidFill>
                  <a:schemeClr val="tx1"/>
                </a:solidFill>
                <a:effectLst/>
                <a:latin typeface="+mn-lt"/>
                <a:ea typeface="+mn-ea"/>
                <a:cs typeface="+mn-cs"/>
              </a:rPr>
              <a:t>, which comprises 25 activities to </a:t>
            </a:r>
            <a:r>
              <a:rPr lang="en-AU" sz="1200" b="1" kern="1200" dirty="0">
                <a:solidFill>
                  <a:schemeClr val="tx1"/>
                </a:solidFill>
                <a:effectLst/>
                <a:latin typeface="+mn-lt"/>
                <a:ea typeface="+mn-ea"/>
                <a:cs typeface="+mn-cs"/>
              </a:rPr>
              <a:t>enhance self-efficacy </a:t>
            </a:r>
            <a:r>
              <a:rPr lang="en-AU" sz="1200" kern="1200" dirty="0">
                <a:solidFill>
                  <a:schemeClr val="tx1"/>
                </a:solidFill>
                <a:effectLst/>
                <a:latin typeface="+mn-lt"/>
                <a:ea typeface="+mn-ea"/>
                <a:cs typeface="+mn-cs"/>
              </a:rPr>
              <a:t>across five high-risk situations – which are </a:t>
            </a:r>
            <a:r>
              <a:rPr lang="en-AU" sz="1200" b="1" kern="1200" dirty="0">
                <a:solidFill>
                  <a:schemeClr val="tx1"/>
                </a:solidFill>
                <a:effectLst/>
                <a:latin typeface="+mn-lt"/>
                <a:ea typeface="+mn-ea"/>
                <a:cs typeface="+mn-cs"/>
              </a:rPr>
              <a:t>financial pressures, unpleasant emotions, social pressure to gamble, testing control over gambling, and conflict with others</a:t>
            </a:r>
            <a:r>
              <a:rPr lang="en-AU" sz="1200" kern="1200" dirty="0">
                <a:solidFill>
                  <a:schemeClr val="tx1"/>
                </a:solidFill>
                <a:effectLst/>
                <a:latin typeface="+mn-lt"/>
                <a:ea typeface="+mn-ea"/>
                <a:cs typeface="+mn-cs"/>
              </a:rPr>
              <a:t>. And the final module is </a:t>
            </a:r>
            <a:r>
              <a:rPr lang="en-AU" sz="1200" b="1" kern="1200" dirty="0">
                <a:solidFill>
                  <a:schemeClr val="tx1"/>
                </a:solidFill>
                <a:effectLst/>
                <a:latin typeface="+mn-lt"/>
                <a:ea typeface="+mn-ea"/>
                <a:cs typeface="+mn-cs"/>
              </a:rPr>
              <a:t>Exploring Expectancies</a:t>
            </a:r>
            <a:r>
              <a:rPr lang="en-AU" sz="1200" kern="1200" dirty="0">
                <a:solidFill>
                  <a:schemeClr val="tx1"/>
                </a:solidFill>
                <a:effectLst/>
                <a:latin typeface="+mn-lt"/>
                <a:ea typeface="+mn-ea"/>
                <a:cs typeface="+mn-cs"/>
              </a:rPr>
              <a:t>, which comprises 18 activities to </a:t>
            </a:r>
            <a:r>
              <a:rPr lang="en-AU" sz="1200" b="1" kern="1200" dirty="0">
                <a:solidFill>
                  <a:schemeClr val="tx1"/>
                </a:solidFill>
                <a:effectLst/>
                <a:latin typeface="+mn-lt"/>
                <a:ea typeface="+mn-ea"/>
                <a:cs typeface="+mn-cs"/>
              </a:rPr>
              <a:t>reduce positive outcome expectancies </a:t>
            </a:r>
            <a:r>
              <a:rPr lang="en-AU" sz="1200" kern="1200" dirty="0">
                <a:solidFill>
                  <a:schemeClr val="tx1"/>
                </a:solidFill>
                <a:effectLst/>
                <a:latin typeface="+mn-lt"/>
                <a:ea typeface="+mn-ea"/>
                <a:cs typeface="+mn-cs"/>
              </a:rPr>
              <a:t>– which relate to </a:t>
            </a:r>
            <a:r>
              <a:rPr lang="en-AU" sz="1200" b="1" kern="1200" dirty="0">
                <a:solidFill>
                  <a:schemeClr val="tx1"/>
                </a:solidFill>
                <a:effectLst/>
                <a:latin typeface="+mn-lt"/>
                <a:ea typeface="+mn-ea"/>
                <a:cs typeface="+mn-cs"/>
              </a:rPr>
              <a:t>excitement, escape, and winning money</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These activities are all </a:t>
            </a:r>
            <a:r>
              <a:rPr lang="en-AU" sz="1200" b="1" kern="1200" dirty="0">
                <a:solidFill>
                  <a:schemeClr val="tx1"/>
                </a:solidFill>
                <a:effectLst/>
                <a:latin typeface="+mn-lt"/>
                <a:ea typeface="+mn-ea"/>
                <a:cs typeface="+mn-cs"/>
              </a:rPr>
              <a:t>cognitive, behavioural, or third-wave </a:t>
            </a:r>
            <a:r>
              <a:rPr lang="en-AU" sz="1200" kern="1200" dirty="0">
                <a:solidFill>
                  <a:schemeClr val="tx1"/>
                </a:solidFill>
                <a:effectLst/>
                <a:latin typeface="+mn-lt"/>
                <a:ea typeface="+mn-ea"/>
                <a:cs typeface="+mn-cs"/>
              </a:rPr>
              <a:t>– which includes </a:t>
            </a:r>
            <a:r>
              <a:rPr lang="en-AU" sz="1200" b="1" kern="1200" dirty="0">
                <a:solidFill>
                  <a:schemeClr val="tx1"/>
                </a:solidFill>
                <a:effectLst/>
                <a:latin typeface="+mn-lt"/>
                <a:ea typeface="+mn-ea"/>
                <a:cs typeface="+mn-cs"/>
              </a:rPr>
              <a:t>mindfulness and acceptance </a:t>
            </a:r>
            <a:r>
              <a:rPr lang="en-AU" sz="1200" kern="1200" dirty="0">
                <a:solidFill>
                  <a:schemeClr val="tx1"/>
                </a:solidFill>
                <a:effectLst/>
                <a:latin typeface="+mn-lt"/>
                <a:ea typeface="+mn-ea"/>
                <a:cs typeface="+mn-cs"/>
              </a:rPr>
              <a:t>strategies. Most activities took </a:t>
            </a:r>
            <a:r>
              <a:rPr lang="en-AU" sz="1200" b="1" kern="1200" dirty="0">
                <a:solidFill>
                  <a:schemeClr val="tx1"/>
                </a:solidFill>
                <a:effectLst/>
                <a:latin typeface="+mn-lt"/>
                <a:ea typeface="+mn-ea"/>
                <a:cs typeface="+mn-cs"/>
              </a:rPr>
              <a:t>less than 5 minutes </a:t>
            </a:r>
            <a:r>
              <a:rPr lang="en-AU" sz="1200" kern="1200" dirty="0">
                <a:solidFill>
                  <a:schemeClr val="tx1"/>
                </a:solidFill>
                <a:effectLst/>
                <a:latin typeface="+mn-lt"/>
                <a:ea typeface="+mn-ea"/>
                <a:cs typeface="+mn-cs"/>
              </a:rPr>
              <a:t>to complete.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We selected activities based on their appropriateness for </a:t>
            </a:r>
            <a:r>
              <a:rPr lang="en-AU" sz="1200" b="1" kern="1200" dirty="0">
                <a:solidFill>
                  <a:schemeClr val="tx1"/>
                </a:solidFill>
                <a:effectLst/>
                <a:latin typeface="+mn-lt"/>
                <a:ea typeface="+mn-ea"/>
                <a:cs typeface="+mn-cs"/>
              </a:rPr>
              <a:t>repeated just-in-time delivery</a:t>
            </a:r>
            <a:r>
              <a:rPr lang="en-AU" sz="1200" kern="1200" dirty="0">
                <a:solidFill>
                  <a:schemeClr val="tx1"/>
                </a:solidFill>
                <a:effectLst/>
                <a:latin typeface="+mn-lt"/>
                <a:ea typeface="+mn-ea"/>
                <a:cs typeface="+mn-cs"/>
              </a:rPr>
              <a:t>. We focused on </a:t>
            </a:r>
            <a:r>
              <a:rPr lang="en-AU" sz="1200" b="1" kern="1200" dirty="0">
                <a:solidFill>
                  <a:schemeClr val="tx1"/>
                </a:solidFill>
                <a:effectLst/>
                <a:latin typeface="+mn-lt"/>
                <a:ea typeface="+mn-ea"/>
                <a:cs typeface="+mn-cs"/>
              </a:rPr>
              <a:t>engagement, participant literacy, inclusiveness, and user preferences</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Activities were </a:t>
            </a:r>
            <a:r>
              <a:rPr lang="en-AU" sz="1200" b="1" kern="1200" dirty="0">
                <a:solidFill>
                  <a:schemeClr val="tx1"/>
                </a:solidFill>
                <a:effectLst/>
                <a:latin typeface="+mn-lt"/>
                <a:ea typeface="+mn-ea"/>
                <a:cs typeface="+mn-cs"/>
              </a:rPr>
              <a:t>interactive and gamified using multimedia delivery strategies </a:t>
            </a:r>
            <a:r>
              <a:rPr lang="en-AU" sz="1200" kern="1200" dirty="0">
                <a:solidFill>
                  <a:schemeClr val="tx1"/>
                </a:solidFill>
                <a:effectLst/>
                <a:latin typeface="+mn-lt"/>
                <a:ea typeface="+mn-ea"/>
                <a:cs typeface="+mn-cs"/>
              </a:rPr>
              <a:t>- like video, audio, personalised feedback, quizzes, open-ended items, and multiple-choice items. We </a:t>
            </a:r>
            <a:r>
              <a:rPr lang="en-AU" sz="1200" b="1" kern="1200" dirty="0">
                <a:solidFill>
                  <a:schemeClr val="tx1"/>
                </a:solidFill>
                <a:effectLst/>
                <a:latin typeface="+mn-lt"/>
                <a:ea typeface="+mn-ea"/>
                <a:cs typeface="+mn-cs"/>
              </a:rPr>
              <a:t>indicated that delivery strategy </a:t>
            </a:r>
            <a:r>
              <a:rPr lang="en-AU" sz="1200" kern="1200" dirty="0">
                <a:solidFill>
                  <a:schemeClr val="tx1"/>
                </a:solidFill>
                <a:effectLst/>
                <a:latin typeface="+mn-lt"/>
                <a:ea typeface="+mn-ea"/>
                <a:cs typeface="+mn-cs"/>
              </a:rPr>
              <a:t>so people could make activity selections that were appropriate to where they were and who they were with.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We minimised </a:t>
            </a:r>
            <a:r>
              <a:rPr lang="en-AU" sz="1200" b="1" kern="1200" dirty="0">
                <a:solidFill>
                  <a:schemeClr val="tx1"/>
                </a:solidFill>
                <a:effectLst/>
                <a:latin typeface="+mn-lt"/>
                <a:ea typeface="+mn-ea"/>
                <a:cs typeface="+mn-cs"/>
              </a:rPr>
              <a:t>intervention fatigue </a:t>
            </a:r>
            <a:r>
              <a:rPr lang="en-AU" sz="1200" kern="1200" dirty="0">
                <a:solidFill>
                  <a:schemeClr val="tx1"/>
                </a:solidFill>
                <a:effectLst/>
                <a:latin typeface="+mn-lt"/>
                <a:ea typeface="+mn-ea"/>
                <a:cs typeface="+mn-cs"/>
              </a:rPr>
              <a:t>by developing activities that are </a:t>
            </a:r>
            <a:r>
              <a:rPr lang="en-AU" sz="1200" b="1" kern="1200" dirty="0">
                <a:solidFill>
                  <a:schemeClr val="tx1"/>
                </a:solidFill>
                <a:effectLst/>
                <a:latin typeface="+mn-lt"/>
                <a:ea typeface="+mn-ea"/>
                <a:cs typeface="+mn-cs"/>
              </a:rPr>
              <a:t>intuitive, easy to navigate, and maintain an optimal level of challenge</a:t>
            </a:r>
            <a:r>
              <a:rPr lang="en-AU"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329ED0CD-0DC0-421E-A64B-5FC0D8845756}" type="slidenum">
              <a:rPr lang="en-AU" smtClean="0"/>
              <a:t>14</a:t>
            </a:fld>
            <a:endParaRPr lang="en-AU"/>
          </a:p>
        </p:txBody>
      </p:sp>
    </p:spTree>
    <p:extLst>
      <p:ext uri="{BB962C8B-B14F-4D97-AF65-F5344CB8AC3E}">
        <p14:creationId xmlns:p14="http://schemas.microsoft.com/office/powerpoint/2010/main" val="2211273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Next came </a:t>
            </a:r>
            <a:r>
              <a:rPr lang="en-AU" sz="1200" b="1" kern="1200" dirty="0">
                <a:solidFill>
                  <a:schemeClr val="tx1"/>
                </a:solidFill>
                <a:effectLst/>
                <a:latin typeface="+mn-lt"/>
                <a:ea typeface="+mn-ea"/>
                <a:cs typeface="+mn-cs"/>
              </a:rPr>
              <a:t>the tailoring variables</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You might remember that these variables measure information that’s used to </a:t>
            </a:r>
            <a:r>
              <a:rPr lang="en-AU" sz="1200" b="1" kern="1200" dirty="0">
                <a:solidFill>
                  <a:schemeClr val="tx1"/>
                </a:solidFill>
                <a:effectLst/>
                <a:latin typeface="+mn-lt"/>
                <a:ea typeface="+mn-ea"/>
                <a:cs typeface="+mn-cs"/>
              </a:rPr>
              <a:t>make decisions about when and how to intervene.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tailoring variables for </a:t>
            </a:r>
            <a:r>
              <a:rPr lang="en-AU" sz="1200" i="1" kern="1200" dirty="0" err="1">
                <a:solidFill>
                  <a:schemeClr val="tx1"/>
                </a:solidFill>
                <a:effectLst/>
                <a:latin typeface="+mn-lt"/>
                <a:ea typeface="+mn-ea"/>
                <a:cs typeface="+mn-cs"/>
              </a:rPr>
              <a:t>GamblingLess</a:t>
            </a:r>
            <a:r>
              <a:rPr lang="en-AU" sz="1200" i="1" kern="1200" dirty="0">
                <a:solidFill>
                  <a:schemeClr val="tx1"/>
                </a:solidFill>
                <a:effectLst/>
                <a:latin typeface="+mn-lt"/>
                <a:ea typeface="+mn-ea"/>
                <a:cs typeface="+mn-cs"/>
              </a:rPr>
              <a:t>: In-The-Moment</a:t>
            </a:r>
            <a:r>
              <a:rPr lang="en-AU" sz="1200" kern="1200" dirty="0">
                <a:solidFill>
                  <a:schemeClr val="tx1"/>
                </a:solidFill>
                <a:effectLst/>
                <a:latin typeface="+mn-lt"/>
                <a:ea typeface="+mn-ea"/>
                <a:cs typeface="+mn-cs"/>
              </a:rPr>
              <a:t> include </a:t>
            </a:r>
            <a:r>
              <a:rPr lang="en-AU" sz="1200" b="1" kern="1200" dirty="0">
                <a:solidFill>
                  <a:schemeClr val="tx1"/>
                </a:solidFill>
                <a:effectLst/>
                <a:latin typeface="+mn-lt"/>
                <a:ea typeface="+mn-ea"/>
                <a:cs typeface="+mn-cs"/>
              </a:rPr>
              <a:t>momentary craving intensity, self-efficacy, and expectancies</a:t>
            </a:r>
            <a:r>
              <a:rPr lang="en-AU" sz="1200" kern="1200" dirty="0">
                <a:solidFill>
                  <a:schemeClr val="tx1"/>
                </a:solidFill>
                <a:effectLst/>
                <a:latin typeface="+mn-lt"/>
                <a:ea typeface="+mn-ea"/>
                <a:cs typeface="+mn-cs"/>
              </a:rPr>
              <a:t>. These are measured by EMA because this is the </a:t>
            </a:r>
            <a:r>
              <a:rPr lang="en-AU" sz="1200" b="1" kern="1200" dirty="0">
                <a:solidFill>
                  <a:schemeClr val="tx1"/>
                </a:solidFill>
                <a:effectLst/>
                <a:latin typeface="+mn-lt"/>
                <a:ea typeface="+mn-ea"/>
                <a:cs typeface="+mn-cs"/>
              </a:rPr>
              <a:t>gold standard in collecting information about internal states</a:t>
            </a:r>
            <a:r>
              <a:rPr lang="en-AU" sz="1200" kern="1200" dirty="0">
                <a:solidFill>
                  <a:schemeClr val="tx1"/>
                </a:solidFill>
                <a:effectLst/>
                <a:latin typeface="+mn-lt"/>
                <a:ea typeface="+mn-ea"/>
                <a:cs typeface="+mn-cs"/>
              </a:rPr>
              <a:t>. Each of these are measured using </a:t>
            </a:r>
            <a:r>
              <a:rPr lang="en-AU" sz="1200" b="1" kern="1200" dirty="0">
                <a:solidFill>
                  <a:schemeClr val="tx1"/>
                </a:solidFill>
                <a:effectLst/>
                <a:latin typeface="+mn-lt"/>
                <a:ea typeface="+mn-ea"/>
                <a:cs typeface="+mn-cs"/>
              </a:rPr>
              <a:t>single items </a:t>
            </a:r>
            <a:r>
              <a:rPr lang="en-AU" sz="1200" kern="1200" dirty="0">
                <a:solidFill>
                  <a:schemeClr val="tx1"/>
                </a:solidFill>
                <a:effectLst/>
                <a:latin typeface="+mn-lt"/>
                <a:ea typeface="+mn-ea"/>
                <a:cs typeface="+mn-cs"/>
              </a:rPr>
              <a:t>and determine </a:t>
            </a:r>
            <a:r>
              <a:rPr lang="en-AU" sz="1200" b="1" kern="1200" dirty="0">
                <a:solidFill>
                  <a:schemeClr val="tx1"/>
                </a:solidFill>
                <a:effectLst/>
                <a:latin typeface="+mn-lt"/>
                <a:ea typeface="+mn-ea"/>
                <a:cs typeface="+mn-cs"/>
              </a:rPr>
              <a:t>which intervention module </a:t>
            </a:r>
            <a:r>
              <a:rPr lang="en-AU" sz="1200" kern="1200" dirty="0">
                <a:solidFill>
                  <a:schemeClr val="tx1"/>
                </a:solidFill>
                <a:effectLst/>
                <a:latin typeface="+mn-lt"/>
                <a:ea typeface="+mn-ea"/>
                <a:cs typeface="+mn-cs"/>
              </a:rPr>
              <a:t>each person will be delivered after each EMA.</a:t>
            </a:r>
          </a:p>
          <a:p>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The app tailors the </a:t>
            </a:r>
            <a:r>
              <a:rPr lang="en-AU" sz="1200" b="1" kern="1200" dirty="0">
                <a:solidFill>
                  <a:schemeClr val="tx1"/>
                </a:solidFill>
                <a:effectLst/>
                <a:latin typeface="+mn-lt"/>
                <a:ea typeface="+mn-ea"/>
                <a:cs typeface="+mn-cs"/>
              </a:rPr>
              <a:t>TYPE of intervention content </a:t>
            </a:r>
            <a:r>
              <a:rPr lang="en-AU" sz="1200" kern="1200" dirty="0">
                <a:solidFill>
                  <a:schemeClr val="tx1"/>
                </a:solidFill>
                <a:effectLst/>
                <a:latin typeface="+mn-lt"/>
                <a:ea typeface="+mn-ea"/>
                <a:cs typeface="+mn-cs"/>
              </a:rPr>
              <a:t>– that is whether the person receives activities targeting cravings, self-efficacy, or expectancies. </a:t>
            </a:r>
          </a:p>
          <a:p>
            <a:pPr lvl="0"/>
            <a:r>
              <a:rPr lang="en-AU" sz="1200" kern="1200" dirty="0">
                <a:solidFill>
                  <a:schemeClr val="tx1"/>
                </a:solidFill>
                <a:effectLst/>
                <a:latin typeface="+mn-lt"/>
                <a:ea typeface="+mn-ea"/>
                <a:cs typeface="+mn-cs"/>
              </a:rPr>
              <a:t>It also tailors the </a:t>
            </a:r>
            <a:r>
              <a:rPr lang="en-AU" sz="1200" b="1" kern="1200" dirty="0">
                <a:solidFill>
                  <a:schemeClr val="tx1"/>
                </a:solidFill>
                <a:effectLst/>
                <a:latin typeface="+mn-lt"/>
                <a:ea typeface="+mn-ea"/>
                <a:cs typeface="+mn-cs"/>
              </a:rPr>
              <a:t>TIMING of support </a:t>
            </a:r>
            <a:r>
              <a:rPr lang="en-AU" sz="1200" kern="1200" dirty="0">
                <a:solidFill>
                  <a:schemeClr val="tx1"/>
                </a:solidFill>
                <a:effectLst/>
                <a:latin typeface="+mn-lt"/>
                <a:ea typeface="+mn-ea"/>
                <a:cs typeface="+mn-cs"/>
              </a:rPr>
              <a:t>– to when </a:t>
            </a:r>
            <a:r>
              <a:rPr lang="en-AU" sz="1200" b="1" kern="1200" dirty="0">
                <a:solidFill>
                  <a:schemeClr val="tx1"/>
                </a:solidFill>
                <a:effectLst/>
                <a:latin typeface="+mn-lt"/>
                <a:ea typeface="+mn-ea"/>
                <a:cs typeface="+mn-cs"/>
              </a:rPr>
              <a:t>people are especially in need of support</a:t>
            </a:r>
            <a:r>
              <a:rPr lang="en-AU" sz="1200" kern="1200" dirty="0">
                <a:solidFill>
                  <a:schemeClr val="tx1"/>
                </a:solidFill>
                <a:effectLst/>
                <a:latin typeface="+mn-lt"/>
                <a:ea typeface="+mn-ea"/>
                <a:cs typeface="+mn-cs"/>
              </a:rPr>
              <a:t>. But also when </a:t>
            </a:r>
            <a:r>
              <a:rPr lang="en-AU" sz="1200" b="1" kern="1200" dirty="0">
                <a:solidFill>
                  <a:schemeClr val="tx1"/>
                </a:solidFill>
                <a:effectLst/>
                <a:latin typeface="+mn-lt"/>
                <a:ea typeface="+mn-ea"/>
                <a:cs typeface="+mn-cs"/>
              </a:rPr>
              <a:t>people</a:t>
            </a:r>
            <a:r>
              <a:rPr lang="en-AU" sz="1200" kern="1200" dirty="0">
                <a:solidFill>
                  <a:schemeClr val="tx1"/>
                </a:solidFill>
                <a:effectLst/>
                <a:latin typeface="+mn-lt"/>
                <a:ea typeface="+mn-ea"/>
                <a:cs typeface="+mn-cs"/>
              </a:rPr>
              <a:t> </a:t>
            </a:r>
            <a:r>
              <a:rPr lang="en-AU" sz="1200" b="1" kern="1200" dirty="0">
                <a:solidFill>
                  <a:schemeClr val="tx1"/>
                </a:solidFill>
                <a:effectLst/>
                <a:latin typeface="+mn-lt"/>
                <a:ea typeface="+mn-ea"/>
                <a:cs typeface="+mn-cs"/>
              </a:rPr>
              <a:t>are unreceptive or don’t need support or when providing support may be unsafe, inconvenient or unethical </a:t>
            </a:r>
            <a:r>
              <a:rPr lang="en-AU" sz="1200" kern="1200" dirty="0">
                <a:solidFill>
                  <a:schemeClr val="tx1"/>
                </a:solidFill>
                <a:effectLst/>
                <a:latin typeface="+mn-lt"/>
                <a:ea typeface="+mn-ea"/>
                <a:cs typeface="+mn-cs"/>
              </a:rPr>
              <a:t>- via a “snooze” function. </a:t>
            </a:r>
          </a:p>
          <a:p>
            <a:pPr lvl="0"/>
            <a:r>
              <a:rPr lang="en-AU" sz="1200" kern="1200" dirty="0">
                <a:solidFill>
                  <a:schemeClr val="tx1"/>
                </a:solidFill>
                <a:effectLst/>
                <a:latin typeface="+mn-lt"/>
                <a:ea typeface="+mn-ea"/>
                <a:cs typeface="+mn-cs"/>
              </a:rPr>
              <a:t>And finally, it tailors the </a:t>
            </a:r>
            <a:r>
              <a:rPr lang="en-AU" sz="1200" b="1" kern="1200" dirty="0">
                <a:solidFill>
                  <a:schemeClr val="tx1"/>
                </a:solidFill>
                <a:effectLst/>
                <a:latin typeface="+mn-lt"/>
                <a:ea typeface="+mn-ea"/>
                <a:cs typeface="+mn-cs"/>
              </a:rPr>
              <a:t>AMOUNT of support – via an intervention loop. </a:t>
            </a:r>
            <a:r>
              <a:rPr lang="en-AU" sz="1200" kern="1200" dirty="0">
                <a:solidFill>
                  <a:schemeClr val="tx1"/>
                </a:solidFill>
                <a:effectLst/>
                <a:latin typeface="+mn-lt"/>
                <a:ea typeface="+mn-ea"/>
                <a:cs typeface="+mn-cs"/>
              </a:rPr>
              <a:t>In this loop, people who </a:t>
            </a:r>
            <a:r>
              <a:rPr lang="en-AU" sz="1200" b="1" kern="1200" dirty="0">
                <a:solidFill>
                  <a:schemeClr val="tx1"/>
                </a:solidFill>
                <a:effectLst/>
                <a:latin typeface="+mn-lt"/>
                <a:ea typeface="+mn-ea"/>
                <a:cs typeface="+mn-cs"/>
              </a:rPr>
              <a:t>don’t require additional support after an activity </a:t>
            </a:r>
            <a:r>
              <a:rPr lang="en-AU" sz="1200" kern="1200" dirty="0">
                <a:solidFill>
                  <a:schemeClr val="tx1"/>
                </a:solidFill>
                <a:effectLst/>
                <a:latin typeface="+mn-lt"/>
                <a:ea typeface="+mn-ea"/>
                <a:cs typeface="+mn-cs"/>
              </a:rPr>
              <a:t>will end their interaction with the app. But people who </a:t>
            </a:r>
            <a:r>
              <a:rPr lang="en-AU" sz="1200" b="1" kern="1200" dirty="0">
                <a:solidFill>
                  <a:schemeClr val="tx1"/>
                </a:solidFill>
                <a:effectLst/>
                <a:latin typeface="+mn-lt"/>
                <a:ea typeface="+mn-ea"/>
                <a:cs typeface="+mn-cs"/>
              </a:rPr>
              <a:t>still need support after an activity </a:t>
            </a:r>
            <a:r>
              <a:rPr lang="en-AU" sz="1200" kern="1200" dirty="0">
                <a:solidFill>
                  <a:schemeClr val="tx1"/>
                </a:solidFill>
                <a:effectLst/>
                <a:latin typeface="+mn-lt"/>
                <a:ea typeface="+mn-ea"/>
                <a:cs typeface="+mn-cs"/>
              </a:rPr>
              <a:t>are offered additional support. The </a:t>
            </a:r>
            <a:r>
              <a:rPr lang="en-AU" sz="1200" b="1" kern="1200" dirty="0">
                <a:solidFill>
                  <a:schemeClr val="tx1"/>
                </a:solidFill>
                <a:effectLst/>
                <a:latin typeface="+mn-lt"/>
                <a:ea typeface="+mn-ea"/>
                <a:cs typeface="+mn-cs"/>
              </a:rPr>
              <a:t>loop continues </a:t>
            </a:r>
            <a:r>
              <a:rPr lang="en-AU" sz="1200" kern="1200" dirty="0">
                <a:solidFill>
                  <a:schemeClr val="tx1"/>
                </a:solidFill>
                <a:effectLst/>
                <a:latin typeface="+mn-lt"/>
                <a:ea typeface="+mn-ea"/>
                <a:cs typeface="+mn-cs"/>
              </a:rPr>
              <a:t>until the person no longer requires support or closes the app.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We also included </a:t>
            </a:r>
            <a:r>
              <a:rPr lang="en-AU" sz="1200" b="1" kern="1200" dirty="0">
                <a:solidFill>
                  <a:schemeClr val="tx1"/>
                </a:solidFill>
                <a:effectLst/>
                <a:latin typeface="+mn-lt"/>
                <a:ea typeface="+mn-ea"/>
                <a:cs typeface="+mn-cs"/>
              </a:rPr>
              <a:t>additional items in the EMA </a:t>
            </a:r>
            <a:r>
              <a:rPr lang="en-AU" sz="1200" kern="1200" dirty="0">
                <a:solidFill>
                  <a:schemeClr val="tx1"/>
                </a:solidFill>
                <a:effectLst/>
                <a:latin typeface="+mn-lt"/>
                <a:ea typeface="+mn-ea"/>
                <a:cs typeface="+mn-cs"/>
              </a:rPr>
              <a:t>that aren’t tailoring variables, but measure a range of factors so that we can </a:t>
            </a:r>
            <a:r>
              <a:rPr lang="en-AU" sz="1200" b="1" kern="1200" dirty="0">
                <a:solidFill>
                  <a:schemeClr val="tx1"/>
                </a:solidFill>
                <a:effectLst/>
                <a:latin typeface="+mn-lt"/>
                <a:ea typeface="+mn-ea"/>
                <a:cs typeface="+mn-cs"/>
              </a:rPr>
              <a:t>explore the conditions under which the intervention is most effective</a:t>
            </a:r>
            <a:r>
              <a:rPr lang="en-AU" sz="1200" kern="1200" dirty="0">
                <a:solidFill>
                  <a:schemeClr val="tx1"/>
                </a:solidFill>
                <a:effectLst/>
                <a:latin typeface="+mn-lt"/>
                <a:ea typeface="+mn-ea"/>
                <a:cs typeface="+mn-cs"/>
              </a:rPr>
              <a:t>. These include psychological distress, readiness to change, subjective alcohol intoxication, impulsivity, social context, and gambling availability in terms of financial capacity and geographical location.</a:t>
            </a:r>
          </a:p>
        </p:txBody>
      </p:sp>
      <p:sp>
        <p:nvSpPr>
          <p:cNvPr id="4" name="Slide Number Placeholder 3"/>
          <p:cNvSpPr>
            <a:spLocks noGrp="1"/>
          </p:cNvSpPr>
          <p:nvPr>
            <p:ph type="sldNum" sz="quarter" idx="10"/>
          </p:nvPr>
        </p:nvSpPr>
        <p:spPr/>
        <p:txBody>
          <a:bodyPr/>
          <a:lstStyle/>
          <a:p>
            <a:fld id="{329ED0CD-0DC0-421E-A64B-5FC0D8845756}" type="slidenum">
              <a:rPr lang="en-AU" smtClean="0"/>
              <a:t>15</a:t>
            </a:fld>
            <a:endParaRPr lang="en-AU"/>
          </a:p>
        </p:txBody>
      </p:sp>
    </p:spTree>
    <p:extLst>
      <p:ext uri="{BB962C8B-B14F-4D97-AF65-F5344CB8AC3E}">
        <p14:creationId xmlns:p14="http://schemas.microsoft.com/office/powerpoint/2010/main" val="1589158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And finally, the decision rules - which are what </a:t>
            </a:r>
            <a:r>
              <a:rPr lang="en-AU" sz="1200" b="1" kern="1200" dirty="0">
                <a:solidFill>
                  <a:schemeClr val="tx1"/>
                </a:solidFill>
                <a:effectLst/>
                <a:latin typeface="+mn-lt"/>
                <a:ea typeface="+mn-ea"/>
                <a:cs typeface="+mn-cs"/>
              </a:rPr>
              <a:t>tie everything together</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Generally speaking, there’s a </a:t>
            </a:r>
            <a:r>
              <a:rPr lang="en-AU" sz="1200" b="1" kern="1200" dirty="0">
                <a:solidFill>
                  <a:schemeClr val="tx1"/>
                </a:solidFill>
                <a:effectLst/>
                <a:latin typeface="+mn-lt"/>
                <a:ea typeface="+mn-ea"/>
                <a:cs typeface="+mn-cs"/>
              </a:rPr>
              <a:t>decision rule for each decision point</a:t>
            </a:r>
            <a:r>
              <a:rPr lang="en-AU" sz="1200" kern="1200" dirty="0">
                <a:solidFill>
                  <a:schemeClr val="tx1"/>
                </a:solidFill>
                <a:effectLst/>
                <a:latin typeface="+mn-lt"/>
                <a:ea typeface="+mn-ea"/>
                <a:cs typeface="+mn-cs"/>
              </a:rPr>
              <a:t>. This is because decision rules </a:t>
            </a:r>
            <a:r>
              <a:rPr lang="en-AU" sz="1200" b="1" kern="1200" dirty="0">
                <a:solidFill>
                  <a:schemeClr val="tx1"/>
                </a:solidFill>
                <a:effectLst/>
                <a:latin typeface="+mn-lt"/>
                <a:ea typeface="+mn-ea"/>
                <a:cs typeface="+mn-cs"/>
              </a:rPr>
              <a:t>systematically link the tailoring variables and the intervention options together</a:t>
            </a:r>
            <a:r>
              <a:rPr lang="en-AU" sz="1200" kern="1200" dirty="0">
                <a:solidFill>
                  <a:schemeClr val="tx1"/>
                </a:solidFill>
                <a:effectLst/>
                <a:latin typeface="+mn-lt"/>
                <a:ea typeface="+mn-ea"/>
                <a:cs typeface="+mn-cs"/>
              </a:rPr>
              <a:t>. Remember, </a:t>
            </a:r>
            <a:r>
              <a:rPr lang="en-AU" sz="1200" b="1" kern="1200" dirty="0">
                <a:solidFill>
                  <a:schemeClr val="tx1"/>
                </a:solidFill>
                <a:effectLst/>
                <a:latin typeface="+mn-lt"/>
                <a:ea typeface="+mn-ea"/>
                <a:cs typeface="+mn-cs"/>
              </a:rPr>
              <a:t>our tailoring variables are the cognitive processes</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Most Just-In-Time Adaptive Interventions use </a:t>
            </a:r>
            <a:r>
              <a:rPr lang="en-AU" sz="1200" b="1" kern="1200" dirty="0">
                <a:solidFill>
                  <a:schemeClr val="tx1"/>
                </a:solidFill>
                <a:effectLst/>
                <a:latin typeface="+mn-lt"/>
                <a:ea typeface="+mn-ea"/>
                <a:cs typeface="+mn-cs"/>
              </a:rPr>
              <a:t>decision rules that are expressed as conditional statements</a:t>
            </a:r>
            <a:r>
              <a:rPr lang="en-AU" sz="1200" kern="1200" dirty="0">
                <a:solidFill>
                  <a:schemeClr val="tx1"/>
                </a:solidFill>
                <a:effectLst/>
                <a:latin typeface="+mn-lt"/>
                <a:ea typeface="+mn-ea"/>
                <a:cs typeface="+mn-cs"/>
              </a:rPr>
              <a:t>. For example, a decision rule might be: if the craving intensity score is greater than 1, then a craving management activity is recommended.</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We </a:t>
            </a:r>
            <a:r>
              <a:rPr lang="en-AU" sz="1200" b="1" kern="1200" dirty="0">
                <a:solidFill>
                  <a:schemeClr val="tx1"/>
                </a:solidFill>
                <a:effectLst/>
                <a:latin typeface="+mn-lt"/>
                <a:ea typeface="+mn-ea"/>
                <a:cs typeface="+mn-cs"/>
              </a:rPr>
              <a:t>didn’t have much to go on </a:t>
            </a:r>
            <a:r>
              <a:rPr lang="en-AU" sz="1200" kern="1200" dirty="0">
                <a:solidFill>
                  <a:schemeClr val="tx1"/>
                </a:solidFill>
                <a:effectLst/>
                <a:latin typeface="+mn-lt"/>
                <a:ea typeface="+mn-ea"/>
                <a:cs typeface="+mn-cs"/>
              </a:rPr>
              <a:t>when we were trying to identify cut-points for </a:t>
            </a:r>
            <a:r>
              <a:rPr lang="en-AU" sz="1200" i="1" kern="1200" dirty="0" err="1">
                <a:solidFill>
                  <a:schemeClr val="tx1"/>
                </a:solidFill>
                <a:effectLst/>
                <a:latin typeface="+mn-lt"/>
                <a:ea typeface="+mn-ea"/>
                <a:cs typeface="+mn-cs"/>
              </a:rPr>
              <a:t>GamblingLess</a:t>
            </a:r>
            <a:r>
              <a:rPr lang="en-AU" sz="1200" i="1" kern="1200" dirty="0">
                <a:solidFill>
                  <a:schemeClr val="tx1"/>
                </a:solidFill>
                <a:effectLst/>
                <a:latin typeface="+mn-lt"/>
                <a:ea typeface="+mn-ea"/>
                <a:cs typeface="+mn-cs"/>
              </a:rPr>
              <a:t>: In-The-Moment. </a:t>
            </a:r>
            <a:r>
              <a:rPr lang="en-AU" sz="1200" kern="1200" dirty="0">
                <a:solidFill>
                  <a:schemeClr val="tx1"/>
                </a:solidFill>
                <a:effectLst/>
                <a:latin typeface="+mn-lt"/>
                <a:ea typeface="+mn-ea"/>
                <a:cs typeface="+mn-cs"/>
              </a:rPr>
              <a:t>That is, we really </a:t>
            </a:r>
            <a:r>
              <a:rPr lang="en-AU" sz="1200" b="1" kern="1200" dirty="0">
                <a:solidFill>
                  <a:schemeClr val="tx1"/>
                </a:solidFill>
                <a:effectLst/>
                <a:latin typeface="+mn-lt"/>
                <a:ea typeface="+mn-ea"/>
                <a:cs typeface="+mn-cs"/>
              </a:rPr>
              <a:t>don’t know the levels of each cognitive process at which an intervention is likely to be helpful versus unnecessary</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So, we’ve </a:t>
            </a:r>
            <a:r>
              <a:rPr lang="en-AU" sz="1200" b="1" kern="1200" dirty="0">
                <a:solidFill>
                  <a:schemeClr val="tx1"/>
                </a:solidFill>
                <a:effectLst/>
                <a:latin typeface="+mn-lt"/>
                <a:ea typeface="+mn-ea"/>
                <a:cs typeface="+mn-cs"/>
              </a:rPr>
              <a:t>deliberately set low eligibility thresholds</a:t>
            </a:r>
            <a:r>
              <a:rPr lang="en-AU" sz="1200" kern="1200" dirty="0">
                <a:solidFill>
                  <a:schemeClr val="tx1"/>
                </a:solidFill>
                <a:effectLst/>
                <a:latin typeface="+mn-lt"/>
                <a:ea typeface="+mn-ea"/>
                <a:cs typeface="+mn-cs"/>
              </a:rPr>
              <a:t>. That is, people will be </a:t>
            </a:r>
            <a:r>
              <a:rPr lang="en-AU" sz="1200" b="1" kern="1200" dirty="0">
                <a:solidFill>
                  <a:schemeClr val="tx1"/>
                </a:solidFill>
                <a:effectLst/>
                <a:latin typeface="+mn-lt"/>
                <a:ea typeface="+mn-ea"/>
                <a:cs typeface="+mn-cs"/>
              </a:rPr>
              <a:t>eligible for a tailored intervention when they score more than 0 out of 4 </a:t>
            </a:r>
            <a:r>
              <a:rPr lang="en-AU" sz="1200" kern="1200" dirty="0">
                <a:solidFill>
                  <a:schemeClr val="tx1"/>
                </a:solidFill>
                <a:effectLst/>
                <a:latin typeface="+mn-lt"/>
                <a:ea typeface="+mn-ea"/>
                <a:cs typeface="+mn-cs"/>
              </a:rPr>
              <a:t>on any of the cognitive processes. So, for example, if a person </a:t>
            </a:r>
            <a:r>
              <a:rPr lang="en-AU" sz="1200" b="1" kern="1200" dirty="0">
                <a:solidFill>
                  <a:schemeClr val="tx1"/>
                </a:solidFill>
                <a:effectLst/>
                <a:latin typeface="+mn-lt"/>
                <a:ea typeface="+mn-ea"/>
                <a:cs typeface="+mn-cs"/>
              </a:rPr>
              <a:t>endorses any level of craving, they get the Curbing Cravings module</a:t>
            </a:r>
            <a:r>
              <a:rPr lang="en-AU" sz="1200" kern="1200" dirty="0">
                <a:solidFill>
                  <a:schemeClr val="tx1"/>
                </a:solidFill>
                <a:effectLst/>
                <a:latin typeface="+mn-lt"/>
                <a:ea typeface="+mn-ea"/>
                <a:cs typeface="+mn-cs"/>
              </a:rPr>
              <a:t>. We know that this might mean that </a:t>
            </a:r>
            <a:r>
              <a:rPr lang="en-AU" sz="1200" b="1" kern="1200" dirty="0">
                <a:solidFill>
                  <a:schemeClr val="tx1"/>
                </a:solidFill>
                <a:effectLst/>
                <a:latin typeface="+mn-lt"/>
                <a:ea typeface="+mn-ea"/>
                <a:cs typeface="+mn-cs"/>
              </a:rPr>
              <a:t>some people get an intervention when they might not need it</a:t>
            </a:r>
            <a:r>
              <a:rPr lang="en-AU" sz="1200" kern="1200" dirty="0">
                <a:solidFill>
                  <a:schemeClr val="tx1"/>
                </a:solidFill>
                <a:effectLst/>
                <a:latin typeface="+mn-lt"/>
                <a:ea typeface="+mn-ea"/>
                <a:cs typeface="+mn-cs"/>
              </a:rPr>
              <a:t>. But it WILL make sure that </a:t>
            </a:r>
            <a:r>
              <a:rPr lang="en-AU" sz="1200" b="1" kern="1200" dirty="0">
                <a:solidFill>
                  <a:schemeClr val="tx1"/>
                </a:solidFill>
                <a:effectLst/>
                <a:latin typeface="+mn-lt"/>
                <a:ea typeface="+mn-ea"/>
                <a:cs typeface="+mn-cs"/>
              </a:rPr>
              <a:t>everyone gets an intervention when they need it</a:t>
            </a:r>
            <a:r>
              <a:rPr lang="en-AU" sz="1200" kern="1200" dirty="0">
                <a:solidFill>
                  <a:schemeClr val="tx1"/>
                </a:solidFill>
                <a:effectLst/>
                <a:latin typeface="+mn-lt"/>
                <a:ea typeface="+mn-ea"/>
                <a:cs typeface="+mn-cs"/>
              </a:rPr>
              <a:t>. And it will also help us to </a:t>
            </a:r>
            <a:r>
              <a:rPr lang="en-AU" sz="1200" b="1" kern="1200" dirty="0">
                <a:solidFill>
                  <a:schemeClr val="tx1"/>
                </a:solidFill>
                <a:effectLst/>
                <a:latin typeface="+mn-lt"/>
                <a:ea typeface="+mn-ea"/>
                <a:cs typeface="+mn-cs"/>
              </a:rPr>
              <a:t>identify what might be appropriate cut-points we can use in the future</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We know that some people will be eligible for more than one intervention. We decided that these people will be </a:t>
            </a:r>
            <a:r>
              <a:rPr lang="en-AU" sz="1200" b="1" kern="1200" dirty="0">
                <a:solidFill>
                  <a:schemeClr val="tx1"/>
                </a:solidFill>
                <a:effectLst/>
                <a:latin typeface="+mn-lt"/>
                <a:ea typeface="+mn-ea"/>
                <a:cs typeface="+mn-cs"/>
              </a:rPr>
              <a:t>randomly allocated to a tailored intervention</a:t>
            </a:r>
            <a:r>
              <a:rPr lang="en-AU" sz="1200" kern="1200" dirty="0">
                <a:solidFill>
                  <a:schemeClr val="tx1"/>
                </a:solidFill>
                <a:effectLst/>
                <a:latin typeface="+mn-lt"/>
                <a:ea typeface="+mn-ea"/>
                <a:cs typeface="+mn-cs"/>
              </a:rPr>
              <a:t>. This is because the relapse prevention model </a:t>
            </a:r>
            <a:r>
              <a:rPr lang="en-AU" sz="1200" b="1" kern="1200" dirty="0">
                <a:solidFill>
                  <a:schemeClr val="tx1"/>
                </a:solidFill>
                <a:effectLst/>
                <a:latin typeface="+mn-lt"/>
                <a:ea typeface="+mn-ea"/>
                <a:cs typeface="+mn-cs"/>
              </a:rPr>
              <a:t>doesn’t presume that some cognitive processes are more influential than others</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People who don’t exceed the cut-point for </a:t>
            </a:r>
            <a:r>
              <a:rPr lang="en-AU" sz="1200" b="1" kern="1200" dirty="0">
                <a:solidFill>
                  <a:schemeClr val="tx1"/>
                </a:solidFill>
                <a:effectLst/>
                <a:latin typeface="+mn-lt"/>
                <a:ea typeface="+mn-ea"/>
                <a:cs typeface="+mn-cs"/>
              </a:rPr>
              <a:t>any of the cognitive processes</a:t>
            </a:r>
            <a:r>
              <a:rPr lang="en-AU" sz="1200" kern="1200" dirty="0">
                <a:solidFill>
                  <a:schemeClr val="tx1"/>
                </a:solidFill>
                <a:effectLst/>
                <a:latin typeface="+mn-lt"/>
                <a:ea typeface="+mn-ea"/>
                <a:cs typeface="+mn-cs"/>
              </a:rPr>
              <a:t> aren’t eligible for any intervention. Instead, they get </a:t>
            </a:r>
            <a:r>
              <a:rPr lang="en-AU" sz="1200" b="1" kern="1200" dirty="0">
                <a:solidFill>
                  <a:schemeClr val="tx1"/>
                </a:solidFill>
                <a:effectLst/>
                <a:latin typeface="+mn-lt"/>
                <a:ea typeface="+mn-ea"/>
                <a:cs typeface="+mn-cs"/>
              </a:rPr>
              <a:t>an encouraging message.</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29ED0CD-0DC0-421E-A64B-5FC0D8845756}" type="slidenum">
              <a:rPr lang="en-AU" smtClean="0"/>
              <a:t>16</a:t>
            </a:fld>
            <a:endParaRPr lang="en-AU"/>
          </a:p>
        </p:txBody>
      </p:sp>
    </p:spTree>
    <p:extLst>
      <p:ext uri="{BB962C8B-B14F-4D97-AF65-F5344CB8AC3E}">
        <p14:creationId xmlns:p14="http://schemas.microsoft.com/office/powerpoint/2010/main" val="1595611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app also includes a couple of </a:t>
            </a:r>
            <a:r>
              <a:rPr lang="en-AU" sz="1200" b="1" kern="1200" dirty="0">
                <a:solidFill>
                  <a:schemeClr val="tx1"/>
                </a:solidFill>
                <a:effectLst/>
                <a:latin typeface="+mn-lt"/>
                <a:ea typeface="+mn-ea"/>
                <a:cs typeface="+mn-cs"/>
              </a:rPr>
              <a:t>other notable features</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First, the </a:t>
            </a:r>
            <a:r>
              <a:rPr lang="en-AU" sz="1200" b="1" kern="1200" dirty="0">
                <a:solidFill>
                  <a:schemeClr val="tx1"/>
                </a:solidFill>
                <a:effectLst/>
                <a:latin typeface="+mn-lt"/>
                <a:ea typeface="+mn-ea"/>
                <a:cs typeface="+mn-cs"/>
              </a:rPr>
              <a:t>home page includes quick links </a:t>
            </a:r>
            <a:r>
              <a:rPr lang="en-AU" sz="1200" kern="1200" dirty="0">
                <a:solidFill>
                  <a:schemeClr val="tx1"/>
                </a:solidFill>
                <a:effectLst/>
                <a:latin typeface="+mn-lt"/>
                <a:ea typeface="+mn-ea"/>
                <a:cs typeface="+mn-cs"/>
              </a:rPr>
              <a:t>to the </a:t>
            </a:r>
            <a:r>
              <a:rPr lang="en-AU" sz="1200" i="1" kern="1200" dirty="0">
                <a:solidFill>
                  <a:schemeClr val="tx1"/>
                </a:solidFill>
                <a:effectLst/>
                <a:latin typeface="+mn-lt"/>
                <a:ea typeface="+mn-ea"/>
                <a:cs typeface="+mn-cs"/>
              </a:rPr>
              <a:t>Check In Here</a:t>
            </a:r>
            <a:r>
              <a:rPr lang="en-AU" sz="1200" kern="1200" dirty="0">
                <a:solidFill>
                  <a:schemeClr val="tx1"/>
                </a:solidFill>
                <a:effectLst/>
                <a:latin typeface="+mn-lt"/>
                <a:ea typeface="+mn-ea"/>
                <a:cs typeface="+mn-cs"/>
              </a:rPr>
              <a:t>, </a:t>
            </a:r>
            <a:r>
              <a:rPr lang="en-AU" sz="1200" i="1" kern="1200" dirty="0">
                <a:solidFill>
                  <a:schemeClr val="tx1"/>
                </a:solidFill>
                <a:effectLst/>
                <a:latin typeface="+mn-lt"/>
                <a:ea typeface="+mn-ea"/>
                <a:cs typeface="+mn-cs"/>
              </a:rPr>
              <a:t>Get More Support</a:t>
            </a:r>
            <a:r>
              <a:rPr lang="en-AU" sz="1200" kern="1200" dirty="0">
                <a:solidFill>
                  <a:schemeClr val="tx1"/>
                </a:solidFill>
                <a:effectLst/>
                <a:latin typeface="+mn-lt"/>
                <a:ea typeface="+mn-ea"/>
                <a:cs typeface="+mn-cs"/>
              </a:rPr>
              <a:t>, and </a:t>
            </a:r>
            <a:r>
              <a:rPr lang="en-AU" sz="1200" i="1" kern="1200" dirty="0">
                <a:solidFill>
                  <a:schemeClr val="tx1"/>
                </a:solidFill>
                <a:effectLst/>
                <a:latin typeface="+mn-lt"/>
                <a:ea typeface="+mn-ea"/>
                <a:cs typeface="+mn-cs"/>
              </a:rPr>
              <a:t>More </a:t>
            </a:r>
            <a:r>
              <a:rPr lang="en-AU" sz="1200" kern="1200" dirty="0">
                <a:solidFill>
                  <a:schemeClr val="tx1"/>
                </a:solidFill>
                <a:effectLst/>
                <a:latin typeface="+mn-lt"/>
                <a:ea typeface="+mn-ea"/>
                <a:cs typeface="+mn-cs"/>
              </a:rPr>
              <a:t>features.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a:t>
            </a:r>
            <a:r>
              <a:rPr lang="en-AU" sz="1200" i="1" kern="1200" dirty="0">
                <a:solidFill>
                  <a:schemeClr val="tx1"/>
                </a:solidFill>
                <a:effectLst/>
                <a:latin typeface="+mn-lt"/>
                <a:ea typeface="+mn-ea"/>
                <a:cs typeface="+mn-cs"/>
              </a:rPr>
              <a:t>Check In Here</a:t>
            </a:r>
            <a:r>
              <a:rPr lang="en-AU" sz="1200" kern="1200" dirty="0">
                <a:solidFill>
                  <a:schemeClr val="tx1"/>
                </a:solidFill>
                <a:effectLst/>
                <a:latin typeface="+mn-lt"/>
                <a:ea typeface="+mn-ea"/>
                <a:cs typeface="+mn-cs"/>
              </a:rPr>
              <a:t> quick link allows people </a:t>
            </a:r>
            <a:r>
              <a:rPr lang="en-AU" sz="1200" b="1" kern="1200" dirty="0">
                <a:solidFill>
                  <a:schemeClr val="tx1"/>
                </a:solidFill>
                <a:effectLst/>
                <a:latin typeface="+mn-lt"/>
                <a:ea typeface="+mn-ea"/>
                <a:cs typeface="+mn-cs"/>
              </a:rPr>
              <a:t>to complete an EMA within the allowed 2-hour time window</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a:t>
            </a:r>
            <a:r>
              <a:rPr lang="en-AU" sz="1200" i="1" kern="1200" dirty="0">
                <a:solidFill>
                  <a:schemeClr val="tx1"/>
                </a:solidFill>
                <a:effectLst/>
                <a:latin typeface="+mn-lt"/>
                <a:ea typeface="+mn-ea"/>
                <a:cs typeface="+mn-cs"/>
              </a:rPr>
              <a:t>Get More Support</a:t>
            </a:r>
            <a:r>
              <a:rPr lang="en-AU" sz="1200" kern="1200" dirty="0">
                <a:solidFill>
                  <a:schemeClr val="tx1"/>
                </a:solidFill>
                <a:effectLst/>
                <a:latin typeface="+mn-lt"/>
                <a:ea typeface="+mn-ea"/>
                <a:cs typeface="+mn-cs"/>
              </a:rPr>
              <a:t> quick link provides </a:t>
            </a:r>
            <a:r>
              <a:rPr lang="en-AU" sz="1200" b="1" kern="1200" dirty="0">
                <a:solidFill>
                  <a:schemeClr val="tx1"/>
                </a:solidFill>
                <a:effectLst/>
                <a:latin typeface="+mn-lt"/>
                <a:ea typeface="+mn-ea"/>
                <a:cs typeface="+mn-cs"/>
              </a:rPr>
              <a:t>click-to-call and click-to-email functions to helpline and online specialist gambling services</a:t>
            </a:r>
            <a:r>
              <a:rPr lang="en-AU" sz="1200" kern="1200" dirty="0">
                <a:solidFill>
                  <a:schemeClr val="tx1"/>
                </a:solidFill>
                <a:effectLst/>
                <a:latin typeface="+mn-lt"/>
                <a:ea typeface="+mn-ea"/>
                <a:cs typeface="+mn-cs"/>
              </a:rPr>
              <a:t>. This function is also available on each dashboard. This feature allows people to </a:t>
            </a:r>
            <a:r>
              <a:rPr lang="en-AU" sz="1200" b="1" kern="1200" dirty="0">
                <a:solidFill>
                  <a:schemeClr val="tx1"/>
                </a:solidFill>
                <a:effectLst/>
                <a:latin typeface="+mn-lt"/>
                <a:ea typeface="+mn-ea"/>
                <a:cs typeface="+mn-cs"/>
              </a:rPr>
              <a:t>escalate the support </a:t>
            </a:r>
            <a:r>
              <a:rPr lang="en-AU" sz="1200" kern="1200" dirty="0">
                <a:solidFill>
                  <a:schemeClr val="tx1"/>
                </a:solidFill>
                <a:effectLst/>
                <a:latin typeface="+mn-lt"/>
                <a:ea typeface="+mn-ea"/>
                <a:cs typeface="+mn-cs"/>
              </a:rPr>
              <a:t>they receive, including immediate crisis support.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a:t>
            </a:r>
            <a:r>
              <a:rPr lang="en-AU" sz="1200" i="1" kern="1200" dirty="0">
                <a:solidFill>
                  <a:schemeClr val="tx1"/>
                </a:solidFill>
                <a:effectLst/>
                <a:latin typeface="+mn-lt"/>
                <a:ea typeface="+mn-ea"/>
                <a:cs typeface="+mn-cs"/>
              </a:rPr>
              <a:t>More</a:t>
            </a:r>
            <a:r>
              <a:rPr lang="en-AU" sz="1200" kern="1200" dirty="0">
                <a:solidFill>
                  <a:schemeClr val="tx1"/>
                </a:solidFill>
                <a:effectLst/>
                <a:latin typeface="+mn-lt"/>
                <a:ea typeface="+mn-ea"/>
                <a:cs typeface="+mn-cs"/>
              </a:rPr>
              <a:t> quick link provides </a:t>
            </a:r>
            <a:r>
              <a:rPr lang="en-AU" sz="1200" b="1" kern="1200" dirty="0">
                <a:solidFill>
                  <a:schemeClr val="tx1"/>
                </a:solidFill>
                <a:effectLst/>
                <a:latin typeface="+mn-lt"/>
                <a:ea typeface="+mn-ea"/>
                <a:cs typeface="+mn-cs"/>
              </a:rPr>
              <a:t>trial and app information</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Other app features include the </a:t>
            </a:r>
            <a:r>
              <a:rPr lang="en-AU" sz="1200" i="1" kern="1200" dirty="0">
                <a:solidFill>
                  <a:schemeClr val="tx1"/>
                </a:solidFill>
                <a:effectLst/>
                <a:latin typeface="+mn-lt"/>
                <a:ea typeface="+mn-ea"/>
                <a:cs typeface="+mn-cs"/>
              </a:rPr>
              <a:t>Did You Know?</a:t>
            </a:r>
            <a:r>
              <a:rPr lang="en-AU" sz="1200" kern="1200" dirty="0">
                <a:solidFill>
                  <a:schemeClr val="tx1"/>
                </a:solidFill>
                <a:effectLst/>
                <a:latin typeface="+mn-lt"/>
                <a:ea typeface="+mn-ea"/>
                <a:cs typeface="+mn-cs"/>
              </a:rPr>
              <a:t> feature, which delivers </a:t>
            </a:r>
            <a:r>
              <a:rPr lang="en-AU" sz="1200" b="1" kern="1200" dirty="0">
                <a:solidFill>
                  <a:schemeClr val="tx1"/>
                </a:solidFill>
                <a:effectLst/>
                <a:latin typeface="+mn-lt"/>
                <a:ea typeface="+mn-ea"/>
                <a:cs typeface="+mn-cs"/>
              </a:rPr>
              <a:t>brief passive psychoeducational messages </a:t>
            </a:r>
            <a:r>
              <a:rPr lang="en-AU" sz="1200" kern="1200" dirty="0">
                <a:solidFill>
                  <a:schemeClr val="tx1"/>
                </a:solidFill>
                <a:effectLst/>
                <a:latin typeface="+mn-lt"/>
                <a:ea typeface="+mn-ea"/>
                <a:cs typeface="+mn-cs"/>
              </a:rPr>
              <a:t>prior to each activity.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And there’s a </a:t>
            </a:r>
            <a:r>
              <a:rPr lang="en-AU" sz="1200" i="1" kern="1200" dirty="0">
                <a:solidFill>
                  <a:schemeClr val="tx1"/>
                </a:solidFill>
                <a:effectLst/>
                <a:latin typeface="+mn-lt"/>
                <a:ea typeface="+mn-ea"/>
                <a:cs typeface="+mn-cs"/>
              </a:rPr>
              <a:t>Pick For Me</a:t>
            </a:r>
            <a:r>
              <a:rPr lang="en-AU" sz="1200" kern="1200" dirty="0">
                <a:solidFill>
                  <a:schemeClr val="tx1"/>
                </a:solidFill>
                <a:effectLst/>
                <a:latin typeface="+mn-lt"/>
                <a:ea typeface="+mn-ea"/>
                <a:cs typeface="+mn-cs"/>
              </a:rPr>
              <a:t> feature on each menu that </a:t>
            </a:r>
            <a:r>
              <a:rPr lang="en-AU" sz="1200" b="1" kern="1200" dirty="0">
                <a:solidFill>
                  <a:schemeClr val="tx1"/>
                </a:solidFill>
                <a:effectLst/>
                <a:latin typeface="+mn-lt"/>
                <a:ea typeface="+mn-ea"/>
                <a:cs typeface="+mn-cs"/>
              </a:rPr>
              <a:t>randomly selects an activity for the user</a:t>
            </a:r>
            <a:r>
              <a:rPr lang="en-AU"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329ED0CD-0DC0-421E-A64B-5FC0D8845756}" type="slidenum">
              <a:rPr lang="en-AU" smtClean="0"/>
              <a:t>17</a:t>
            </a:fld>
            <a:endParaRPr lang="en-AU"/>
          </a:p>
        </p:txBody>
      </p:sp>
    </p:spTree>
    <p:extLst>
      <p:ext uri="{BB962C8B-B14F-4D97-AF65-F5344CB8AC3E}">
        <p14:creationId xmlns:p14="http://schemas.microsoft.com/office/powerpoint/2010/main" val="1925439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After we developed the app, we </a:t>
            </a:r>
            <a:r>
              <a:rPr lang="en-AU" sz="1200" b="1" kern="1200" dirty="0">
                <a:solidFill>
                  <a:schemeClr val="tx1"/>
                </a:solidFill>
                <a:effectLst/>
                <a:latin typeface="+mn-lt"/>
                <a:ea typeface="+mn-ea"/>
                <a:cs typeface="+mn-cs"/>
              </a:rPr>
              <a:t>tested it with 13 gambling clinicians, researchers, and consumers</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As part of this evaluation, the stakeholders completed the </a:t>
            </a:r>
            <a:r>
              <a:rPr lang="en-AU" sz="1200" b="1" kern="1200" dirty="0">
                <a:solidFill>
                  <a:schemeClr val="tx1"/>
                </a:solidFill>
                <a:effectLst/>
                <a:latin typeface="+mn-lt"/>
                <a:ea typeface="+mn-ea"/>
                <a:cs typeface="+mn-cs"/>
              </a:rPr>
              <a:t>Mobile App Rating System or MARS</a:t>
            </a:r>
            <a:r>
              <a:rPr lang="en-AU" sz="1200" kern="1200" dirty="0">
                <a:solidFill>
                  <a:schemeClr val="tx1"/>
                </a:solidFill>
                <a:effectLst/>
                <a:latin typeface="+mn-lt"/>
                <a:ea typeface="+mn-ea"/>
                <a:cs typeface="+mn-cs"/>
              </a:rPr>
              <a:t>, which measures the </a:t>
            </a:r>
            <a:r>
              <a:rPr lang="en-AU" sz="1200" b="1" kern="1200" dirty="0">
                <a:solidFill>
                  <a:schemeClr val="tx1"/>
                </a:solidFill>
                <a:effectLst/>
                <a:latin typeface="+mn-lt"/>
                <a:ea typeface="+mn-ea"/>
                <a:cs typeface="+mn-cs"/>
              </a:rPr>
              <a:t>overall quality of the app</a:t>
            </a:r>
            <a:r>
              <a:rPr lang="en-AU" sz="1200" kern="1200" dirty="0">
                <a:solidFill>
                  <a:schemeClr val="tx1"/>
                </a:solidFill>
                <a:effectLst/>
                <a:latin typeface="+mn-lt"/>
                <a:ea typeface="+mn-ea"/>
                <a:cs typeface="+mn-cs"/>
              </a:rPr>
              <a:t>, including its engagement, functionality, aesthetics, and information. It also measures the </a:t>
            </a:r>
            <a:r>
              <a:rPr lang="en-AU" sz="1200" b="1" kern="1200" dirty="0">
                <a:solidFill>
                  <a:schemeClr val="tx1"/>
                </a:solidFill>
                <a:effectLst/>
                <a:latin typeface="+mn-lt"/>
                <a:ea typeface="+mn-ea"/>
                <a:cs typeface="+mn-cs"/>
              </a:rPr>
              <a:t>subjective quality and perceived impact </a:t>
            </a:r>
            <a:r>
              <a:rPr lang="en-AU" sz="1200" kern="1200" dirty="0">
                <a:solidFill>
                  <a:schemeClr val="tx1"/>
                </a:solidFill>
                <a:effectLst/>
                <a:latin typeface="+mn-lt"/>
                <a:ea typeface="+mn-ea"/>
                <a:cs typeface="+mn-cs"/>
              </a:rPr>
              <a:t>of the app.</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stakeholders rated </a:t>
            </a:r>
            <a:r>
              <a:rPr lang="en-AU" sz="1200" i="1" kern="1200" dirty="0" err="1">
                <a:solidFill>
                  <a:schemeClr val="tx1"/>
                </a:solidFill>
                <a:effectLst/>
                <a:latin typeface="+mn-lt"/>
                <a:ea typeface="+mn-ea"/>
                <a:cs typeface="+mn-cs"/>
              </a:rPr>
              <a:t>GamblingLess</a:t>
            </a:r>
            <a:r>
              <a:rPr lang="en-AU" sz="1200" i="1" kern="1200" dirty="0">
                <a:solidFill>
                  <a:schemeClr val="tx1"/>
                </a:solidFill>
                <a:effectLst/>
                <a:latin typeface="+mn-lt"/>
                <a:ea typeface="+mn-ea"/>
                <a:cs typeface="+mn-cs"/>
              </a:rPr>
              <a:t>: In-The-Moment</a:t>
            </a:r>
            <a:r>
              <a:rPr lang="en-AU" sz="1200" kern="1200" dirty="0">
                <a:solidFill>
                  <a:schemeClr val="tx1"/>
                </a:solidFill>
                <a:effectLst/>
                <a:latin typeface="+mn-lt"/>
                <a:ea typeface="+mn-ea"/>
                <a:cs typeface="+mn-cs"/>
              </a:rPr>
              <a:t> </a:t>
            </a:r>
            <a:r>
              <a:rPr lang="en-AU" sz="1200" b="1" kern="1200" dirty="0">
                <a:solidFill>
                  <a:schemeClr val="tx1"/>
                </a:solidFill>
                <a:effectLst/>
                <a:latin typeface="+mn-lt"/>
                <a:ea typeface="+mn-ea"/>
                <a:cs typeface="+mn-cs"/>
              </a:rPr>
              <a:t>over the minimum acceptability score of 3 for all MARS subscales</a:t>
            </a:r>
            <a:r>
              <a:rPr lang="en-AU" sz="1200" kern="1200" dirty="0">
                <a:solidFill>
                  <a:schemeClr val="tx1"/>
                </a:solidFill>
                <a:effectLst/>
                <a:latin typeface="+mn-lt"/>
                <a:ea typeface="+mn-ea"/>
                <a:cs typeface="+mn-cs"/>
              </a:rPr>
              <a:t>. This suggests that the stakeholders found the app acceptable.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All </a:t>
            </a:r>
            <a:r>
              <a:rPr lang="en-AU" sz="1200" b="1" kern="1200" dirty="0">
                <a:solidFill>
                  <a:schemeClr val="tx1"/>
                </a:solidFill>
                <a:effectLst/>
                <a:latin typeface="+mn-lt"/>
                <a:ea typeface="+mn-ea"/>
                <a:cs typeface="+mn-cs"/>
              </a:rPr>
              <a:t>intervention modules were rated highly </a:t>
            </a:r>
            <a:r>
              <a:rPr lang="en-AU" sz="1200" kern="1200" dirty="0">
                <a:solidFill>
                  <a:schemeClr val="tx1"/>
                </a:solidFill>
                <a:effectLst/>
                <a:latin typeface="+mn-lt"/>
                <a:ea typeface="+mn-ea"/>
                <a:cs typeface="+mn-cs"/>
              </a:rPr>
              <a:t>in terms of ease of completion and helpfulness. Stakeholders also highly rated the </a:t>
            </a:r>
            <a:r>
              <a:rPr lang="en-AU" sz="1200" b="1" kern="1200" dirty="0">
                <a:solidFill>
                  <a:schemeClr val="tx1"/>
                </a:solidFill>
                <a:effectLst/>
                <a:latin typeface="+mn-lt"/>
                <a:ea typeface="+mn-ea"/>
                <a:cs typeface="+mn-cs"/>
              </a:rPr>
              <a:t>helpfulness of specific features</a:t>
            </a:r>
            <a:r>
              <a:rPr lang="en-AU" sz="1200" kern="1200" dirty="0">
                <a:solidFill>
                  <a:schemeClr val="tx1"/>
                </a:solidFill>
                <a:effectLst/>
                <a:latin typeface="+mn-lt"/>
                <a:ea typeface="+mn-ea"/>
                <a:cs typeface="+mn-cs"/>
              </a:rPr>
              <a:t>, including the </a:t>
            </a:r>
            <a:r>
              <a:rPr lang="en-AU" sz="1200" i="1" kern="1200" dirty="0">
                <a:solidFill>
                  <a:schemeClr val="tx1"/>
                </a:solidFill>
                <a:effectLst/>
                <a:latin typeface="+mn-lt"/>
                <a:ea typeface="+mn-ea"/>
                <a:cs typeface="+mn-cs"/>
              </a:rPr>
              <a:t>Get More Support</a:t>
            </a:r>
            <a:r>
              <a:rPr lang="en-AU" sz="1200" kern="1200" dirty="0">
                <a:solidFill>
                  <a:schemeClr val="tx1"/>
                </a:solidFill>
                <a:effectLst/>
                <a:latin typeface="+mn-lt"/>
                <a:ea typeface="+mn-ea"/>
                <a:cs typeface="+mn-cs"/>
              </a:rPr>
              <a:t>, </a:t>
            </a:r>
            <a:r>
              <a:rPr lang="en-AU" sz="1200" i="1" kern="1200" dirty="0">
                <a:solidFill>
                  <a:schemeClr val="tx1"/>
                </a:solidFill>
                <a:effectLst/>
                <a:latin typeface="+mn-lt"/>
                <a:ea typeface="+mn-ea"/>
                <a:cs typeface="+mn-cs"/>
              </a:rPr>
              <a:t>Pick for Me</a:t>
            </a:r>
            <a:r>
              <a:rPr lang="en-AU" sz="1200" kern="1200" dirty="0">
                <a:solidFill>
                  <a:schemeClr val="tx1"/>
                </a:solidFill>
                <a:effectLst/>
                <a:latin typeface="+mn-lt"/>
                <a:ea typeface="+mn-ea"/>
                <a:cs typeface="+mn-cs"/>
              </a:rPr>
              <a:t>, and </a:t>
            </a:r>
            <a:r>
              <a:rPr lang="en-AU" sz="1200" i="1" kern="1200" dirty="0">
                <a:solidFill>
                  <a:schemeClr val="tx1"/>
                </a:solidFill>
                <a:effectLst/>
                <a:latin typeface="+mn-lt"/>
                <a:ea typeface="+mn-ea"/>
                <a:cs typeface="+mn-cs"/>
              </a:rPr>
              <a:t>Did You Know?</a:t>
            </a:r>
            <a:r>
              <a:rPr lang="en-AU" sz="1200" kern="1200" dirty="0">
                <a:solidFill>
                  <a:schemeClr val="tx1"/>
                </a:solidFill>
                <a:effectLst/>
                <a:latin typeface="+mn-lt"/>
                <a:ea typeface="+mn-ea"/>
                <a:cs typeface="+mn-cs"/>
              </a:rPr>
              <a:t> functions.</a:t>
            </a:r>
          </a:p>
        </p:txBody>
      </p:sp>
      <p:sp>
        <p:nvSpPr>
          <p:cNvPr id="4" name="Slide Number Placeholder 3"/>
          <p:cNvSpPr>
            <a:spLocks noGrp="1"/>
          </p:cNvSpPr>
          <p:nvPr>
            <p:ph type="sldNum" sz="quarter" idx="10"/>
          </p:nvPr>
        </p:nvSpPr>
        <p:spPr/>
        <p:txBody>
          <a:bodyPr/>
          <a:lstStyle/>
          <a:p>
            <a:fld id="{329ED0CD-0DC0-421E-A64B-5FC0D8845756}" type="slidenum">
              <a:rPr lang="en-AU" smtClean="0"/>
              <a:t>18</a:t>
            </a:fld>
            <a:endParaRPr lang="en-AU"/>
          </a:p>
        </p:txBody>
      </p:sp>
    </p:spTree>
    <p:extLst>
      <p:ext uri="{BB962C8B-B14F-4D97-AF65-F5344CB8AC3E}">
        <p14:creationId xmlns:p14="http://schemas.microsoft.com/office/powerpoint/2010/main" val="426099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I’m going to now move onto our trial. We’re going to employ a </a:t>
            </a:r>
            <a:r>
              <a:rPr lang="en-AU" sz="1200" b="1" kern="1200" dirty="0">
                <a:solidFill>
                  <a:schemeClr val="tx1"/>
                </a:solidFill>
                <a:effectLst/>
                <a:latin typeface="+mn-lt"/>
                <a:ea typeface="+mn-ea"/>
                <a:cs typeface="+mn-cs"/>
              </a:rPr>
              <a:t>28-day Micro-Randomised Trial or MRT</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MRT is an </a:t>
            </a:r>
            <a:r>
              <a:rPr lang="en-AU" sz="1200" b="1" kern="1200" dirty="0">
                <a:solidFill>
                  <a:schemeClr val="tx1"/>
                </a:solidFill>
                <a:effectLst/>
                <a:latin typeface="+mn-lt"/>
                <a:ea typeface="+mn-ea"/>
                <a:cs typeface="+mn-cs"/>
              </a:rPr>
              <a:t>experimental design </a:t>
            </a:r>
            <a:r>
              <a:rPr lang="en-AU" sz="1200" kern="1200" dirty="0">
                <a:solidFill>
                  <a:schemeClr val="tx1"/>
                </a:solidFill>
                <a:effectLst/>
                <a:latin typeface="+mn-lt"/>
                <a:ea typeface="+mn-ea"/>
                <a:cs typeface="+mn-cs"/>
              </a:rPr>
              <a:t>that has been </a:t>
            </a:r>
            <a:r>
              <a:rPr lang="en-AU" sz="1200" b="1" kern="1200" dirty="0">
                <a:solidFill>
                  <a:schemeClr val="tx1"/>
                </a:solidFill>
                <a:effectLst/>
                <a:latin typeface="+mn-lt"/>
                <a:ea typeface="+mn-ea"/>
                <a:cs typeface="+mn-cs"/>
              </a:rPr>
              <a:t>specifically developed to evaluate Just-In-Time Adaptive Interventions</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MRTs </a:t>
            </a:r>
            <a:r>
              <a:rPr lang="en-AU" sz="1200" b="1" kern="1200" dirty="0">
                <a:solidFill>
                  <a:schemeClr val="tx1"/>
                </a:solidFill>
                <a:effectLst/>
                <a:latin typeface="+mn-lt"/>
                <a:ea typeface="+mn-ea"/>
                <a:cs typeface="+mn-cs"/>
              </a:rPr>
              <a:t>facilitate the optimisation of these interventions </a:t>
            </a:r>
            <a:r>
              <a:rPr lang="en-AU" sz="1200" kern="1200" dirty="0">
                <a:solidFill>
                  <a:schemeClr val="tx1"/>
                </a:solidFill>
                <a:effectLst/>
                <a:latin typeface="+mn-lt"/>
                <a:ea typeface="+mn-ea"/>
                <a:cs typeface="+mn-cs"/>
              </a:rPr>
              <a:t>– which means </a:t>
            </a:r>
            <a:r>
              <a:rPr lang="en-AU" sz="1200" b="1" kern="1200" dirty="0">
                <a:solidFill>
                  <a:schemeClr val="tx1"/>
                </a:solidFill>
                <a:effectLst/>
                <a:latin typeface="+mn-lt"/>
                <a:ea typeface="+mn-ea"/>
                <a:cs typeface="+mn-cs"/>
              </a:rPr>
              <a:t>deciding how we can make them more effective, efficient, and scalable</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They have </a:t>
            </a:r>
            <a:r>
              <a:rPr lang="en-AU" sz="1200" b="1" kern="1200" dirty="0">
                <a:solidFill>
                  <a:schemeClr val="tx1"/>
                </a:solidFill>
                <a:effectLst/>
                <a:latin typeface="+mn-lt"/>
                <a:ea typeface="+mn-ea"/>
                <a:cs typeface="+mn-cs"/>
              </a:rPr>
              <a:t>significant advantages over randomised controlled trials </a:t>
            </a:r>
            <a:r>
              <a:rPr lang="en-AU" sz="1200" kern="1200" dirty="0">
                <a:solidFill>
                  <a:schemeClr val="tx1"/>
                </a:solidFill>
                <a:effectLst/>
                <a:latin typeface="+mn-lt"/>
                <a:ea typeface="+mn-ea"/>
                <a:cs typeface="+mn-cs"/>
              </a:rPr>
              <a:t>because </a:t>
            </a:r>
            <a:r>
              <a:rPr lang="en-AU" sz="1200" b="1" kern="1200" dirty="0">
                <a:solidFill>
                  <a:schemeClr val="tx1"/>
                </a:solidFill>
                <a:effectLst/>
                <a:latin typeface="+mn-lt"/>
                <a:ea typeface="+mn-ea"/>
                <a:cs typeface="+mn-cs"/>
              </a:rPr>
              <a:t>participants essentially act as their own control group</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They provide a strong capacity for us to </a:t>
            </a:r>
            <a:r>
              <a:rPr lang="en-AU" sz="1200" b="1" kern="1200" dirty="0">
                <a:solidFill>
                  <a:schemeClr val="tx1"/>
                </a:solidFill>
                <a:effectLst/>
                <a:latin typeface="+mn-lt"/>
                <a:ea typeface="+mn-ea"/>
                <a:cs typeface="+mn-cs"/>
              </a:rPr>
              <a:t>infer causality </a:t>
            </a:r>
            <a:r>
              <a:rPr lang="en-AU" sz="1200" kern="1200" dirty="0">
                <a:solidFill>
                  <a:schemeClr val="tx1"/>
                </a:solidFill>
                <a:effectLst/>
                <a:latin typeface="+mn-lt"/>
                <a:ea typeface="+mn-ea"/>
                <a:cs typeface="+mn-cs"/>
              </a:rPr>
              <a:t>and much </a:t>
            </a:r>
            <a:r>
              <a:rPr lang="en-AU" sz="1200" b="1" kern="1200" dirty="0">
                <a:solidFill>
                  <a:schemeClr val="tx1"/>
                </a:solidFill>
                <a:effectLst/>
                <a:latin typeface="+mn-lt"/>
                <a:ea typeface="+mn-ea"/>
                <a:cs typeface="+mn-cs"/>
              </a:rPr>
              <a:t>more statistical power</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In our MRT, </a:t>
            </a:r>
            <a:r>
              <a:rPr lang="en-AU" sz="1200" b="1" kern="1200" dirty="0">
                <a:solidFill>
                  <a:schemeClr val="tx1"/>
                </a:solidFill>
                <a:effectLst/>
                <a:latin typeface="+mn-lt"/>
                <a:ea typeface="+mn-ea"/>
                <a:cs typeface="+mn-cs"/>
              </a:rPr>
              <a:t>each person is randomly allocated to receive a tailored intervention or no intervention at each EMA</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With three EMAs each day across a 28-day period, each person will be </a:t>
            </a:r>
            <a:r>
              <a:rPr lang="en-AU" sz="1200" b="1" kern="1200" dirty="0">
                <a:solidFill>
                  <a:schemeClr val="tx1"/>
                </a:solidFill>
                <a:effectLst/>
                <a:latin typeface="+mn-lt"/>
                <a:ea typeface="+mn-ea"/>
                <a:cs typeface="+mn-cs"/>
              </a:rPr>
              <a:t>randomised up to 84 times</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At each EMA, participants will have a </a:t>
            </a:r>
            <a:r>
              <a:rPr lang="en-AU" sz="1200" b="1" kern="1200" dirty="0">
                <a:solidFill>
                  <a:schemeClr val="tx1"/>
                </a:solidFill>
                <a:effectLst/>
                <a:latin typeface="+mn-lt"/>
                <a:ea typeface="+mn-ea"/>
                <a:cs typeface="+mn-cs"/>
              </a:rPr>
              <a:t>75% chance of receiving a tailored intervention </a:t>
            </a:r>
            <a:r>
              <a:rPr lang="en-AU" sz="1200" kern="1200" dirty="0">
                <a:solidFill>
                  <a:schemeClr val="tx1"/>
                </a:solidFill>
                <a:effectLst/>
                <a:latin typeface="+mn-lt"/>
                <a:ea typeface="+mn-ea"/>
                <a:cs typeface="+mn-cs"/>
              </a:rPr>
              <a:t>and a </a:t>
            </a:r>
            <a:r>
              <a:rPr lang="en-AU" sz="1200" b="1" kern="1200" dirty="0">
                <a:solidFill>
                  <a:schemeClr val="tx1"/>
                </a:solidFill>
                <a:effectLst/>
                <a:latin typeface="+mn-lt"/>
                <a:ea typeface="+mn-ea"/>
                <a:cs typeface="+mn-cs"/>
              </a:rPr>
              <a:t>25% chance of receiving no intervention</a:t>
            </a:r>
            <a:r>
              <a:rPr lang="en-AU" sz="1200" kern="1200" dirty="0">
                <a:solidFill>
                  <a:schemeClr val="tx1"/>
                </a:solidFill>
                <a:effectLst/>
                <a:latin typeface="+mn-lt"/>
                <a:ea typeface="+mn-ea"/>
                <a:cs typeface="+mn-cs"/>
              </a:rPr>
              <a:t>. </a:t>
            </a:r>
          </a:p>
          <a:p>
            <a:pPr>
              <a:lnSpc>
                <a:spcPct val="107000"/>
              </a:lnSpc>
              <a:spcAft>
                <a:spcPts val="0"/>
              </a:spcAft>
            </a:pPr>
            <a:r>
              <a:rPr lang="en-AU" sz="1200" kern="1200" dirty="0">
                <a:solidFill>
                  <a:schemeClr val="tx1"/>
                </a:solidFill>
                <a:effectLst/>
                <a:latin typeface="+mn-lt"/>
                <a:ea typeface="+mn-ea"/>
                <a:cs typeface="+mn-cs"/>
              </a:rPr>
              <a:t>. </a:t>
            </a:r>
            <a:endParaRPr lang="en-AU" dirty="0"/>
          </a:p>
        </p:txBody>
      </p:sp>
      <p:sp>
        <p:nvSpPr>
          <p:cNvPr id="4" name="Slide Number Placeholder 3"/>
          <p:cNvSpPr>
            <a:spLocks noGrp="1"/>
          </p:cNvSpPr>
          <p:nvPr>
            <p:ph type="sldNum" sz="quarter" idx="10"/>
          </p:nvPr>
        </p:nvSpPr>
        <p:spPr/>
        <p:txBody>
          <a:bodyPr/>
          <a:lstStyle/>
          <a:p>
            <a:fld id="{329ED0CD-0DC0-421E-A64B-5FC0D8845756}" type="slidenum">
              <a:rPr lang="en-AU" smtClean="0"/>
              <a:t>19</a:t>
            </a:fld>
            <a:endParaRPr lang="en-AU"/>
          </a:p>
        </p:txBody>
      </p:sp>
    </p:spTree>
    <p:extLst>
      <p:ext uri="{BB962C8B-B14F-4D97-AF65-F5344CB8AC3E}">
        <p14:creationId xmlns:p14="http://schemas.microsoft.com/office/powerpoint/2010/main" val="198730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Our MRT will answer </a:t>
            </a:r>
            <a:r>
              <a:rPr lang="en-AU" sz="1200" b="1" kern="1200" dirty="0">
                <a:solidFill>
                  <a:schemeClr val="tx1"/>
                </a:solidFill>
                <a:effectLst/>
                <a:latin typeface="+mn-lt"/>
                <a:ea typeface="+mn-ea"/>
                <a:cs typeface="+mn-cs"/>
              </a:rPr>
              <a:t>four critical scientific questions </a:t>
            </a:r>
            <a:r>
              <a:rPr lang="en-AU" sz="1200" kern="1200" dirty="0">
                <a:solidFill>
                  <a:schemeClr val="tx1"/>
                </a:solidFill>
                <a:effectLst/>
                <a:latin typeface="+mn-lt"/>
                <a:ea typeface="+mn-ea"/>
                <a:cs typeface="+mn-cs"/>
              </a:rPr>
              <a:t>so that we can optimise the intervention.</a:t>
            </a:r>
          </a:p>
          <a:p>
            <a:r>
              <a:rPr lang="en-AU" sz="1200" kern="1200" dirty="0">
                <a:solidFill>
                  <a:schemeClr val="tx1"/>
                </a:solidFill>
                <a:effectLst/>
                <a:latin typeface="+mn-lt"/>
                <a:ea typeface="+mn-ea"/>
                <a:cs typeface="+mn-cs"/>
              </a:rPr>
              <a:t> </a:t>
            </a:r>
          </a:p>
          <a:p>
            <a:r>
              <a:rPr lang="en-AU" sz="1200" b="1" kern="1200" dirty="0">
                <a:solidFill>
                  <a:schemeClr val="tx1"/>
                </a:solidFill>
                <a:effectLst/>
                <a:latin typeface="+mn-lt"/>
                <a:ea typeface="+mn-ea"/>
                <a:cs typeface="+mn-cs"/>
              </a:rPr>
              <a:t>Our primary aim </a:t>
            </a:r>
            <a:r>
              <a:rPr lang="en-AU" sz="1200" kern="1200" dirty="0">
                <a:solidFill>
                  <a:schemeClr val="tx1"/>
                </a:solidFill>
                <a:effectLst/>
                <a:latin typeface="+mn-lt"/>
                <a:ea typeface="+mn-ea"/>
                <a:cs typeface="+mn-cs"/>
              </a:rPr>
              <a:t>is to explore whether it’s worthwhile to deliver a tailored intervention option at a time of cognitive vulnerability.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If we get enough data, </a:t>
            </a:r>
            <a:r>
              <a:rPr lang="en-AU" sz="1200" b="1" kern="1200" dirty="0">
                <a:solidFill>
                  <a:schemeClr val="tx1"/>
                </a:solidFill>
                <a:effectLst/>
                <a:latin typeface="+mn-lt"/>
                <a:ea typeface="+mn-ea"/>
                <a:cs typeface="+mn-cs"/>
              </a:rPr>
              <a:t>secondary research questions </a:t>
            </a:r>
            <a:r>
              <a:rPr lang="en-AU" sz="1200" kern="1200" dirty="0">
                <a:solidFill>
                  <a:schemeClr val="tx1"/>
                </a:solidFill>
                <a:effectLst/>
                <a:latin typeface="+mn-lt"/>
                <a:ea typeface="+mn-ea"/>
                <a:cs typeface="+mn-cs"/>
              </a:rPr>
              <a:t>include:</a:t>
            </a:r>
          </a:p>
          <a:p>
            <a:r>
              <a:rPr lang="en-AU"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Which type of intervention option is most beneficial at a time of cognitive vulnerability?</a:t>
            </a:r>
            <a:r>
              <a:rPr lang="en-AU"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Under what conditions is the delivery of an intervention option most beneficial? AND</a:t>
            </a:r>
            <a:endParaRPr lang="en-AU"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How do the proximal effects of intervention options change over time as the treatment progresses?</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Over</a:t>
            </a:r>
            <a:r>
              <a:rPr lang="en-AU" sz="1200" kern="1200" baseline="0" dirty="0">
                <a:solidFill>
                  <a:schemeClr val="tx1"/>
                </a:solidFill>
                <a:effectLst/>
                <a:latin typeface="+mn-lt"/>
                <a:ea typeface="+mn-ea"/>
                <a:cs typeface="+mn-cs"/>
              </a:rPr>
              <a:t> 200 p</a:t>
            </a:r>
            <a:r>
              <a:rPr lang="en-AU" sz="1200" kern="1200" dirty="0">
                <a:solidFill>
                  <a:schemeClr val="tx1"/>
                </a:solidFill>
                <a:effectLst/>
                <a:latin typeface="+mn-lt"/>
                <a:ea typeface="+mn-ea"/>
                <a:cs typeface="+mn-cs"/>
              </a:rPr>
              <a:t>articipants were recruited using convenience sample across </a:t>
            </a:r>
            <a:r>
              <a:rPr lang="en-AU" sz="1200" b="1" kern="1200" dirty="0">
                <a:solidFill>
                  <a:schemeClr val="tx1"/>
                </a:solidFill>
                <a:effectLst/>
                <a:latin typeface="+mn-lt"/>
                <a:ea typeface="+mn-ea"/>
                <a:cs typeface="+mn-cs"/>
              </a:rPr>
              <a:t>Australia</a:t>
            </a:r>
            <a:r>
              <a:rPr lang="en-AU" sz="1200" kern="1200" dirty="0">
                <a:solidFill>
                  <a:schemeClr val="tx1"/>
                </a:solidFill>
                <a:effectLst/>
                <a:latin typeface="+mn-lt"/>
                <a:ea typeface="+mn-ea"/>
                <a:cs typeface="+mn-cs"/>
              </a:rPr>
              <a:t>. We </a:t>
            </a:r>
            <a:r>
              <a:rPr lang="en-AU" sz="1200" b="1" kern="1200" dirty="0">
                <a:solidFill>
                  <a:schemeClr val="tx1"/>
                </a:solidFill>
                <a:effectLst/>
                <a:latin typeface="+mn-lt"/>
                <a:ea typeface="+mn-ea"/>
                <a:cs typeface="+mn-cs"/>
              </a:rPr>
              <a:t>began recruitment in April this year </a:t>
            </a:r>
            <a:r>
              <a:rPr lang="en-AU" sz="1200" kern="1200" dirty="0">
                <a:solidFill>
                  <a:schemeClr val="tx1"/>
                </a:solidFill>
                <a:effectLst/>
                <a:latin typeface="+mn-lt"/>
                <a:ea typeface="+mn-ea"/>
                <a:cs typeface="+mn-cs"/>
              </a:rPr>
              <a:t>and will</a:t>
            </a:r>
            <a:r>
              <a:rPr lang="en-AU" sz="1200" kern="1200" baseline="0" dirty="0">
                <a:solidFill>
                  <a:schemeClr val="tx1"/>
                </a:solidFill>
                <a:effectLst/>
                <a:latin typeface="+mn-lt"/>
                <a:ea typeface="+mn-ea"/>
                <a:cs typeface="+mn-cs"/>
              </a:rPr>
              <a:t> finish the t-month follow-up evaluations in August.</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29ED0CD-0DC0-421E-A64B-5FC0D8845756}" type="slidenum">
              <a:rPr lang="en-AU" smtClean="0"/>
              <a:t>20</a:t>
            </a:fld>
            <a:endParaRPr lang="en-AU"/>
          </a:p>
        </p:txBody>
      </p:sp>
    </p:spTree>
    <p:extLst>
      <p:ext uri="{BB962C8B-B14F-4D97-AF65-F5344CB8AC3E}">
        <p14:creationId xmlns:p14="http://schemas.microsoft.com/office/powerpoint/2010/main" val="894881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On this slide is an </a:t>
            </a:r>
            <a:r>
              <a:rPr lang="en-AU" sz="1200" b="1" kern="1200" dirty="0">
                <a:solidFill>
                  <a:schemeClr val="tx1"/>
                </a:solidFill>
                <a:effectLst/>
                <a:latin typeface="+mn-lt"/>
                <a:ea typeface="+mn-ea"/>
                <a:cs typeface="+mn-cs"/>
              </a:rPr>
              <a:t>overview of the whole trial</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In </a:t>
            </a:r>
            <a:r>
              <a:rPr lang="en-AU" sz="1200" b="1" kern="1200" dirty="0">
                <a:solidFill>
                  <a:schemeClr val="tx1"/>
                </a:solidFill>
                <a:effectLst/>
                <a:latin typeface="+mn-lt"/>
                <a:ea typeface="+mn-ea"/>
                <a:cs typeface="+mn-cs"/>
              </a:rPr>
              <a:t>blue, you can see the MRT</a:t>
            </a:r>
            <a:r>
              <a:rPr lang="en-AU" sz="1200" kern="1200" dirty="0">
                <a:solidFill>
                  <a:schemeClr val="tx1"/>
                </a:solidFill>
                <a:effectLst/>
                <a:latin typeface="+mn-lt"/>
                <a:ea typeface="+mn-ea"/>
                <a:cs typeface="+mn-cs"/>
              </a:rPr>
              <a: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We’re also supplementing the MRT with a </a:t>
            </a:r>
            <a:r>
              <a:rPr lang="en-AU" sz="1200" b="1" kern="1200" dirty="0">
                <a:solidFill>
                  <a:schemeClr val="tx1"/>
                </a:solidFill>
                <a:effectLst/>
                <a:latin typeface="+mn-lt"/>
                <a:ea typeface="+mn-ea"/>
                <a:cs typeface="+mn-cs"/>
              </a:rPr>
              <a:t>within-group follow-up evaluation</a:t>
            </a:r>
            <a:r>
              <a:rPr lang="en-AU" sz="1200" kern="1200" dirty="0">
                <a:solidFill>
                  <a:schemeClr val="tx1"/>
                </a:solidFill>
                <a:effectLst/>
                <a:latin typeface="+mn-lt"/>
                <a:ea typeface="+mn-ea"/>
                <a:cs typeface="+mn-cs"/>
              </a:rPr>
              <a:t> and </a:t>
            </a:r>
            <a:r>
              <a:rPr lang="en-AU" sz="1200" b="1" kern="1200" dirty="0">
                <a:solidFill>
                  <a:schemeClr val="tx1"/>
                </a:solidFill>
                <a:effectLst/>
                <a:latin typeface="+mn-lt"/>
                <a:ea typeface="+mn-ea"/>
                <a:cs typeface="+mn-cs"/>
              </a:rPr>
              <a:t>an acceptability evaluation</a:t>
            </a:r>
            <a:r>
              <a:rPr lang="en-AU" sz="1200" kern="1200" dirty="0">
                <a:solidFill>
                  <a:schemeClr val="tx1"/>
                </a:solidFill>
                <a:effectLst/>
                <a:latin typeface="+mn-lt"/>
                <a:ea typeface="+mn-ea"/>
                <a:cs typeface="+mn-cs"/>
              </a:rPr>
              <a:t>. You can see an </a:t>
            </a:r>
            <a:r>
              <a:rPr lang="en-AU" sz="1200" b="1" kern="1200" dirty="0">
                <a:solidFill>
                  <a:schemeClr val="tx1"/>
                </a:solidFill>
                <a:effectLst/>
                <a:latin typeface="+mn-lt"/>
                <a:ea typeface="+mn-ea"/>
                <a:cs typeface="+mn-cs"/>
              </a:rPr>
              <a:t>overview of these evaluations in the large white box </a:t>
            </a:r>
            <a:r>
              <a:rPr lang="en-AU" sz="1200" kern="1200" dirty="0">
                <a:solidFill>
                  <a:schemeClr val="tx1"/>
                </a:solidFill>
                <a:effectLst/>
                <a:latin typeface="+mn-lt"/>
                <a:ea typeface="+mn-ea"/>
                <a:cs typeface="+mn-cs"/>
              </a:rPr>
              <a:t>at the bottom of the screen.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within-group evaluation will allow us to explore </a:t>
            </a:r>
            <a:r>
              <a:rPr lang="en-AU" sz="1200" b="1" kern="1200" dirty="0">
                <a:solidFill>
                  <a:schemeClr val="tx1"/>
                </a:solidFill>
                <a:effectLst/>
                <a:latin typeface="+mn-lt"/>
                <a:ea typeface="+mn-ea"/>
                <a:cs typeface="+mn-cs"/>
              </a:rPr>
              <a:t>longer-term outcomes </a:t>
            </a:r>
            <a:r>
              <a:rPr lang="en-AU" sz="1200" kern="1200" dirty="0">
                <a:solidFill>
                  <a:schemeClr val="tx1"/>
                </a:solidFill>
                <a:effectLst/>
                <a:latin typeface="+mn-lt"/>
                <a:ea typeface="+mn-ea"/>
                <a:cs typeface="+mn-cs"/>
              </a:rPr>
              <a:t>in terms of gambling symptom severity, which is the primary outcome. As well as gambling frequency and expenditure, cravings, self-efficacy, and expectancies.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a:t>
            </a:r>
            <a:r>
              <a:rPr lang="en-AU" sz="1200" b="1" kern="1200" dirty="0">
                <a:solidFill>
                  <a:schemeClr val="tx1"/>
                </a:solidFill>
                <a:effectLst/>
                <a:latin typeface="+mn-lt"/>
                <a:ea typeface="+mn-ea"/>
                <a:cs typeface="+mn-cs"/>
              </a:rPr>
              <a:t>acceptability evaluation </a:t>
            </a:r>
            <a:r>
              <a:rPr lang="en-AU" sz="1200" kern="1200" dirty="0">
                <a:solidFill>
                  <a:schemeClr val="tx1"/>
                </a:solidFill>
                <a:effectLst/>
                <a:latin typeface="+mn-lt"/>
                <a:ea typeface="+mn-ea"/>
                <a:cs typeface="+mn-cs"/>
              </a:rPr>
              <a:t>will be informed by items in the post-intervention survey, app usage and engagement indices, and semi-structured interviews.</a:t>
            </a:r>
          </a:p>
        </p:txBody>
      </p:sp>
      <p:sp>
        <p:nvSpPr>
          <p:cNvPr id="4" name="Slide Number Placeholder 3"/>
          <p:cNvSpPr>
            <a:spLocks noGrp="1"/>
          </p:cNvSpPr>
          <p:nvPr>
            <p:ph type="sldNum" sz="quarter" idx="10"/>
          </p:nvPr>
        </p:nvSpPr>
        <p:spPr/>
        <p:txBody>
          <a:bodyPr/>
          <a:lstStyle/>
          <a:p>
            <a:fld id="{DFD9F815-4916-44CB-99E7-24EAF08A7FE7}" type="slidenum">
              <a:rPr lang="en-AU" smtClean="0"/>
              <a:t>21</a:t>
            </a:fld>
            <a:endParaRPr lang="en-AU"/>
          </a:p>
        </p:txBody>
      </p:sp>
    </p:spTree>
    <p:extLst>
      <p:ext uri="{BB962C8B-B14F-4D97-AF65-F5344CB8AC3E}">
        <p14:creationId xmlns:p14="http://schemas.microsoft.com/office/powerpoint/2010/main" val="760284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AU" sz="1200" kern="1200" dirty="0">
              <a:solidFill>
                <a:schemeClr val="tx1"/>
              </a:solidFill>
              <a:effectLst/>
              <a:latin typeface="+mn-lt"/>
              <a:ea typeface="+mn-ea"/>
              <a:cs typeface="+mn-cs"/>
            </a:endParaRPr>
          </a:p>
          <a:p>
            <a:pPr lvl="0"/>
            <a:endParaRPr lang="en-AU" dirty="0">
              <a:effectLst/>
            </a:endParaRPr>
          </a:p>
        </p:txBody>
      </p:sp>
      <p:sp>
        <p:nvSpPr>
          <p:cNvPr id="4" name="Slide Number Placeholder 3"/>
          <p:cNvSpPr>
            <a:spLocks noGrp="1"/>
          </p:cNvSpPr>
          <p:nvPr>
            <p:ph type="sldNum" sz="quarter" idx="10"/>
          </p:nvPr>
        </p:nvSpPr>
        <p:spPr/>
        <p:txBody>
          <a:bodyPr/>
          <a:lstStyle/>
          <a:p>
            <a:fld id="{329ED0CD-0DC0-421E-A64B-5FC0D8845756}" type="slidenum">
              <a:rPr lang="en-AU" smtClean="0"/>
              <a:t>22</a:t>
            </a:fld>
            <a:endParaRPr lang="en-AU"/>
          </a:p>
        </p:txBody>
      </p:sp>
    </p:spTree>
    <p:extLst>
      <p:ext uri="{BB962C8B-B14F-4D97-AF65-F5344CB8AC3E}">
        <p14:creationId xmlns:p14="http://schemas.microsoft.com/office/powerpoint/2010/main" val="3993167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2257FBDD-3E97-4273-9DAF-F80B6D0BD4A1}" type="datetimeFigureOut">
              <a:rPr lang="en-AU" smtClean="0"/>
              <a:t>25/09/2023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95A7EDD-E9B7-4895-9F37-E1964AAEE7A9}" type="slidenum">
              <a:rPr lang="en-AU" smtClean="0"/>
              <a:t>‹#›</a:t>
            </a:fld>
            <a:endParaRPr lang="en-AU"/>
          </a:p>
        </p:txBody>
      </p:sp>
    </p:spTree>
    <p:extLst>
      <p:ext uri="{BB962C8B-B14F-4D97-AF65-F5344CB8AC3E}">
        <p14:creationId xmlns:p14="http://schemas.microsoft.com/office/powerpoint/2010/main" val="26939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257FBDD-3E97-4273-9DAF-F80B6D0BD4A1}" type="datetimeFigureOut">
              <a:rPr lang="en-AU" smtClean="0"/>
              <a:t>25/09/2023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95A7EDD-E9B7-4895-9F37-E1964AAEE7A9}" type="slidenum">
              <a:rPr lang="en-AU" smtClean="0"/>
              <a:t>‹#›</a:t>
            </a:fld>
            <a:endParaRPr lang="en-AU"/>
          </a:p>
        </p:txBody>
      </p:sp>
    </p:spTree>
    <p:extLst>
      <p:ext uri="{BB962C8B-B14F-4D97-AF65-F5344CB8AC3E}">
        <p14:creationId xmlns:p14="http://schemas.microsoft.com/office/powerpoint/2010/main" val="3279615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57FBDD-3E97-4273-9DAF-F80B6D0BD4A1}" type="datetimeFigureOut">
              <a:rPr lang="en-AU" smtClean="0"/>
              <a:t>25/09/2023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95A7EDD-E9B7-4895-9F37-E1964AAEE7A9}" type="slidenum">
              <a:rPr lang="en-AU" smtClean="0"/>
              <a:t>‹#›</a:t>
            </a:fld>
            <a:endParaRPr lang="en-AU"/>
          </a:p>
        </p:txBody>
      </p:sp>
    </p:spTree>
    <p:extLst>
      <p:ext uri="{BB962C8B-B14F-4D97-AF65-F5344CB8AC3E}">
        <p14:creationId xmlns:p14="http://schemas.microsoft.com/office/powerpoint/2010/main" val="3916243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2257FBDD-3E97-4273-9DAF-F80B6D0BD4A1}" type="datetimeFigureOut">
              <a:rPr lang="en-AU" smtClean="0"/>
              <a:t>25/09/2023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95A7EDD-E9B7-4895-9F37-E1964AAEE7A9}" type="slidenum">
              <a:rPr lang="en-AU" smtClean="0"/>
              <a:t>‹#›</a:t>
            </a:fld>
            <a:endParaRPr lang="en-AU"/>
          </a:p>
        </p:txBody>
      </p:sp>
    </p:spTree>
    <p:extLst>
      <p:ext uri="{BB962C8B-B14F-4D97-AF65-F5344CB8AC3E}">
        <p14:creationId xmlns:p14="http://schemas.microsoft.com/office/powerpoint/2010/main" val="2579333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2257FBDD-3E97-4273-9DAF-F80B6D0BD4A1}" type="datetimeFigureOut">
              <a:rPr lang="en-AU" smtClean="0"/>
              <a:t>25/09/2023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C95A7EDD-E9B7-4895-9F37-E1964AAEE7A9}" type="slidenum">
              <a:rPr lang="en-AU" smtClean="0"/>
              <a:t>‹#›</a:t>
            </a:fld>
            <a:endParaRPr lang="en-AU"/>
          </a:p>
        </p:txBody>
      </p:sp>
    </p:spTree>
    <p:extLst>
      <p:ext uri="{BB962C8B-B14F-4D97-AF65-F5344CB8AC3E}">
        <p14:creationId xmlns:p14="http://schemas.microsoft.com/office/powerpoint/2010/main" val="1929747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2257FBDD-3E97-4273-9DAF-F80B6D0BD4A1}" type="datetimeFigureOut">
              <a:rPr lang="en-AU" smtClean="0"/>
              <a:t>25/09/2023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95A7EDD-E9B7-4895-9F37-E1964AAEE7A9}" type="slidenum">
              <a:rPr lang="en-AU" smtClean="0"/>
              <a:t>‹#›</a:t>
            </a:fld>
            <a:endParaRPr lang="en-AU"/>
          </a:p>
        </p:txBody>
      </p:sp>
    </p:spTree>
    <p:extLst>
      <p:ext uri="{BB962C8B-B14F-4D97-AF65-F5344CB8AC3E}">
        <p14:creationId xmlns:p14="http://schemas.microsoft.com/office/powerpoint/2010/main" val="2804345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57FBDD-3E97-4273-9DAF-F80B6D0BD4A1}" type="datetimeFigureOut">
              <a:rPr lang="en-AU" smtClean="0"/>
              <a:t>25/09/2023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C95A7EDD-E9B7-4895-9F37-E1964AAEE7A9}" type="slidenum">
              <a:rPr lang="en-AU" smtClean="0"/>
              <a:t>‹#›</a:t>
            </a:fld>
            <a:endParaRPr lang="en-AU"/>
          </a:p>
        </p:txBody>
      </p:sp>
    </p:spTree>
    <p:extLst>
      <p:ext uri="{BB962C8B-B14F-4D97-AF65-F5344CB8AC3E}">
        <p14:creationId xmlns:p14="http://schemas.microsoft.com/office/powerpoint/2010/main" val="416210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57FBDD-3E97-4273-9DAF-F80B6D0BD4A1}" type="datetimeFigureOut">
              <a:rPr lang="en-AU" smtClean="0"/>
              <a:t>25/09/2023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95A7EDD-E9B7-4895-9F37-E1964AAEE7A9}" type="slidenum">
              <a:rPr lang="en-AU" smtClean="0"/>
              <a:t>‹#›</a:t>
            </a:fld>
            <a:endParaRPr lang="en-AU"/>
          </a:p>
        </p:txBody>
      </p:sp>
    </p:spTree>
    <p:extLst>
      <p:ext uri="{BB962C8B-B14F-4D97-AF65-F5344CB8AC3E}">
        <p14:creationId xmlns:p14="http://schemas.microsoft.com/office/powerpoint/2010/main" val="2958948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57FBDD-3E97-4273-9DAF-F80B6D0BD4A1}" type="datetimeFigureOut">
              <a:rPr lang="en-AU" smtClean="0"/>
              <a:t>25/09/2023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95A7EDD-E9B7-4895-9F37-E1964AAEE7A9}" type="slidenum">
              <a:rPr lang="en-AU" smtClean="0"/>
              <a:t>‹#›</a:t>
            </a:fld>
            <a:endParaRPr lang="en-AU"/>
          </a:p>
        </p:txBody>
      </p:sp>
    </p:spTree>
    <p:extLst>
      <p:ext uri="{BB962C8B-B14F-4D97-AF65-F5344CB8AC3E}">
        <p14:creationId xmlns:p14="http://schemas.microsoft.com/office/powerpoint/2010/main" val="617098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257FBDD-3E97-4273-9DAF-F80B6D0BD4A1}" type="datetimeFigureOut">
              <a:rPr lang="en-AU" smtClean="0"/>
              <a:t>25/09/2023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95A7EDD-E9B7-4895-9F37-E1964AAEE7A9}" type="slidenum">
              <a:rPr lang="en-AU" smtClean="0"/>
              <a:t>‹#›</a:t>
            </a:fld>
            <a:endParaRPr lang="en-AU"/>
          </a:p>
        </p:txBody>
      </p:sp>
    </p:spTree>
    <p:extLst>
      <p:ext uri="{BB962C8B-B14F-4D97-AF65-F5344CB8AC3E}">
        <p14:creationId xmlns:p14="http://schemas.microsoft.com/office/powerpoint/2010/main" val="4165577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257FBDD-3E97-4273-9DAF-F80B6D0BD4A1}" type="datetimeFigureOut">
              <a:rPr lang="en-AU" smtClean="0"/>
              <a:t>25/09/2023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95A7EDD-E9B7-4895-9F37-E1964AAEE7A9}" type="slidenum">
              <a:rPr lang="en-AU" smtClean="0"/>
              <a:t>‹#›</a:t>
            </a:fld>
            <a:endParaRPr lang="en-AU"/>
          </a:p>
        </p:txBody>
      </p:sp>
    </p:spTree>
    <p:extLst>
      <p:ext uri="{BB962C8B-B14F-4D97-AF65-F5344CB8AC3E}">
        <p14:creationId xmlns:p14="http://schemas.microsoft.com/office/powerpoint/2010/main" val="3348730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01BC1A6-FA88-4814-A368-FA1F0C3E5EF9}"/>
              </a:ext>
            </a:extLst>
          </p:cNvPr>
          <p:cNvSpPr/>
          <p:nvPr userDrawn="1"/>
        </p:nvSpPr>
        <p:spPr>
          <a:xfrm>
            <a:off x="2"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19" name="Freeform: Shape 18">
            <a:extLst>
              <a:ext uri="{FF2B5EF4-FFF2-40B4-BE49-F238E27FC236}">
                <a16:creationId xmlns:a16="http://schemas.microsoft.com/office/drawing/2014/main" id="{6350F2A7-8E54-4B01-B0F1-5B3189911BAD}"/>
              </a:ext>
            </a:extLst>
          </p:cNvPr>
          <p:cNvSpPr/>
          <p:nvPr userDrawn="1"/>
        </p:nvSpPr>
        <p:spPr>
          <a:xfrm>
            <a:off x="6159885" y="2"/>
            <a:ext cx="6032116" cy="4816475"/>
          </a:xfrm>
          <a:custGeom>
            <a:avLst/>
            <a:gdLst>
              <a:gd name="connsiteX0" fmla="*/ 0 w 4524087"/>
              <a:gd name="connsiteY0" fmla="*/ 0 h 4816475"/>
              <a:gd name="connsiteX1" fmla="*/ 4327061 w 4524087"/>
              <a:gd name="connsiteY1" fmla="*/ 0 h 4816475"/>
              <a:gd name="connsiteX2" fmla="*/ 4524087 w 4524087"/>
              <a:gd name="connsiteY2" fmla="*/ 0 h 4816475"/>
              <a:gd name="connsiteX3" fmla="*/ 4524087 w 4524087"/>
              <a:gd name="connsiteY3" fmla="*/ 4161913 h 4816475"/>
              <a:gd name="connsiteX4" fmla="*/ 4413240 w 4524087"/>
              <a:gd name="connsiteY4" fmla="*/ 4253049 h 4816475"/>
              <a:gd name="connsiteX5" fmla="*/ 2747947 w 4524087"/>
              <a:gd name="connsiteY5" fmla="*/ 4816475 h 4816475"/>
              <a:gd name="connsiteX6" fmla="*/ 0 w 4524087"/>
              <a:gd name="connsiteY6" fmla="*/ 2060992 h 4816475"/>
              <a:gd name="connsiteX7" fmla="*/ 0 w 4524087"/>
              <a:gd name="connsiteY7" fmla="*/ 0 h 481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4087" h="4816475">
                <a:moveTo>
                  <a:pt x="0" y="0"/>
                </a:moveTo>
                <a:cubicBezTo>
                  <a:pt x="0" y="0"/>
                  <a:pt x="0" y="0"/>
                  <a:pt x="4327061" y="0"/>
                </a:cubicBezTo>
                <a:lnTo>
                  <a:pt x="4524087" y="0"/>
                </a:lnTo>
                <a:lnTo>
                  <a:pt x="4524087" y="4161913"/>
                </a:lnTo>
                <a:lnTo>
                  <a:pt x="4413240" y="4253049"/>
                </a:lnTo>
                <a:cubicBezTo>
                  <a:pt x="3951150" y="4606553"/>
                  <a:pt x="3373981" y="4816475"/>
                  <a:pt x="2747947" y="4816475"/>
                </a:cubicBezTo>
                <a:cubicBezTo>
                  <a:pt x="1230434" y="4816475"/>
                  <a:pt x="0" y="3582984"/>
                  <a:pt x="0" y="2060992"/>
                </a:cubicBezTo>
                <a:cubicBezTo>
                  <a:pt x="0" y="2060992"/>
                  <a:pt x="0" y="2060992"/>
                  <a:pt x="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20" name="Freeform: Shape 19">
            <a:extLst>
              <a:ext uri="{FF2B5EF4-FFF2-40B4-BE49-F238E27FC236}">
                <a16:creationId xmlns:a16="http://schemas.microsoft.com/office/drawing/2014/main" id="{A17FF19C-E195-45CC-976E-17F7C7759893}"/>
              </a:ext>
            </a:extLst>
          </p:cNvPr>
          <p:cNvSpPr/>
          <p:nvPr userDrawn="1"/>
        </p:nvSpPr>
        <p:spPr>
          <a:xfrm>
            <a:off x="6073101" y="4870450"/>
            <a:ext cx="6118899" cy="1987550"/>
          </a:xfrm>
          <a:custGeom>
            <a:avLst/>
            <a:gdLst>
              <a:gd name="connsiteX0" fmla="*/ 2812873 w 4589174"/>
              <a:gd name="connsiteY0" fmla="*/ 0 h 1987550"/>
              <a:gd name="connsiteX1" fmla="*/ 4566918 w 4589174"/>
              <a:gd name="connsiteY1" fmla="*/ 570605 h 1987550"/>
              <a:gd name="connsiteX2" fmla="*/ 4589174 w 4589174"/>
              <a:gd name="connsiteY2" fmla="*/ 587891 h 1987550"/>
              <a:gd name="connsiteX3" fmla="*/ 4589174 w 4589174"/>
              <a:gd name="connsiteY3" fmla="*/ 1987550 h 1987550"/>
              <a:gd name="connsiteX4" fmla="*/ 4519414 w 4589174"/>
              <a:gd name="connsiteY4" fmla="*/ 1987550 h 1987550"/>
              <a:gd name="connsiteX5" fmla="*/ 0 w 4589174"/>
              <a:gd name="connsiteY5" fmla="*/ 1987550 h 1987550"/>
              <a:gd name="connsiteX6" fmla="*/ 2812873 w 4589174"/>
              <a:gd name="connsiteY6" fmla="*/ 0 h 198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89174" h="1987550">
                <a:moveTo>
                  <a:pt x="2812873" y="0"/>
                </a:moveTo>
                <a:cubicBezTo>
                  <a:pt x="3468438" y="0"/>
                  <a:pt x="4074531" y="211686"/>
                  <a:pt x="4566918" y="570605"/>
                </a:cubicBezTo>
                <a:lnTo>
                  <a:pt x="4589174" y="587891"/>
                </a:lnTo>
                <a:lnTo>
                  <a:pt x="4589174" y="1987550"/>
                </a:lnTo>
                <a:lnTo>
                  <a:pt x="4519414" y="1987550"/>
                </a:lnTo>
                <a:cubicBezTo>
                  <a:pt x="3816070" y="1987550"/>
                  <a:pt x="2492127" y="1987550"/>
                  <a:pt x="0" y="1987550"/>
                </a:cubicBezTo>
                <a:cubicBezTo>
                  <a:pt x="411856" y="829017"/>
                  <a:pt x="1515717" y="0"/>
                  <a:pt x="281287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2" name="Title 1"/>
          <p:cNvSpPr>
            <a:spLocks noGrp="1"/>
          </p:cNvSpPr>
          <p:nvPr>
            <p:ph type="ctrTitle" hasCustomPrompt="1"/>
          </p:nvPr>
        </p:nvSpPr>
        <p:spPr>
          <a:xfrm>
            <a:off x="491185" y="1122363"/>
            <a:ext cx="4952721" cy="1835208"/>
          </a:xfrm>
        </p:spPr>
        <p:txBody>
          <a:bodyPr anchor="b"/>
          <a:lstStyle>
            <a:lvl1pPr algn="l">
              <a:defRPr sz="4500" b="0"/>
            </a:lvl1pPr>
          </a:lstStyle>
          <a:p>
            <a:r>
              <a:rPr lang="en-US" dirty="0"/>
              <a:t>Click to add title</a:t>
            </a:r>
            <a:endParaRPr lang="en-GB" dirty="0"/>
          </a:p>
        </p:txBody>
      </p:sp>
      <p:sp>
        <p:nvSpPr>
          <p:cNvPr id="3" name="Subtitle 2"/>
          <p:cNvSpPr>
            <a:spLocks noGrp="1"/>
          </p:cNvSpPr>
          <p:nvPr>
            <p:ph type="subTitle" idx="1" hasCustomPrompt="1"/>
          </p:nvPr>
        </p:nvSpPr>
        <p:spPr>
          <a:xfrm>
            <a:off x="491186" y="3051740"/>
            <a:ext cx="4952721" cy="2206060"/>
          </a:xfrm>
        </p:spPr>
        <p:txBody>
          <a:bodyPr/>
          <a:lstStyle>
            <a:lvl1pPr marL="0" indent="0" algn="l">
              <a:buNone/>
              <a:defRPr sz="250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add subtitle</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pic>
        <p:nvPicPr>
          <p:cNvPr id="17" name="Picture 16">
            <a:extLst>
              <a:ext uri="{FF2B5EF4-FFF2-40B4-BE49-F238E27FC236}">
                <a16:creationId xmlns:a16="http://schemas.microsoft.com/office/drawing/2014/main" id="{F376C5C6-6725-43C8-BB81-EA0D84D55F1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56149" y="3951912"/>
            <a:ext cx="2251635" cy="1686238"/>
          </a:xfrm>
          <a:prstGeom prst="rect">
            <a:avLst/>
          </a:prstGeom>
        </p:spPr>
      </p:pic>
    </p:spTree>
    <p:extLst>
      <p:ext uri="{BB962C8B-B14F-4D97-AF65-F5344CB8AC3E}">
        <p14:creationId xmlns:p14="http://schemas.microsoft.com/office/powerpoint/2010/main" val="432757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B">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01BC1A6-FA88-4814-A368-FA1F0C3E5EF9}"/>
              </a:ext>
            </a:extLst>
          </p:cNvPr>
          <p:cNvSpPr/>
          <p:nvPr userDrawn="1"/>
        </p:nvSpPr>
        <p:spPr>
          <a:xfrm>
            <a:off x="6" y="0"/>
            <a:ext cx="12191999" cy="6858000"/>
          </a:xfrm>
          <a:prstGeom prst="rect">
            <a:avLst/>
          </a:prstGeom>
          <a:solidFill>
            <a:srgbClr val="37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2" name="Title 1"/>
          <p:cNvSpPr>
            <a:spLocks noGrp="1"/>
          </p:cNvSpPr>
          <p:nvPr>
            <p:ph type="ctrTitle" hasCustomPrompt="1"/>
          </p:nvPr>
        </p:nvSpPr>
        <p:spPr>
          <a:xfrm>
            <a:off x="491185" y="1122363"/>
            <a:ext cx="4952721" cy="1835208"/>
          </a:xfrm>
        </p:spPr>
        <p:txBody>
          <a:bodyPr anchor="b"/>
          <a:lstStyle>
            <a:lvl1pPr algn="l">
              <a:defRPr sz="4500" b="0">
                <a:solidFill>
                  <a:schemeClr val="bg1"/>
                </a:solidFill>
              </a:defRPr>
            </a:lvl1pPr>
          </a:lstStyle>
          <a:p>
            <a:r>
              <a:rPr lang="en-US" dirty="0"/>
              <a:t>Click to add title</a:t>
            </a:r>
            <a:endParaRPr lang="en-GB" dirty="0"/>
          </a:p>
        </p:txBody>
      </p:sp>
      <p:sp>
        <p:nvSpPr>
          <p:cNvPr id="3" name="Subtitle 2"/>
          <p:cNvSpPr>
            <a:spLocks noGrp="1"/>
          </p:cNvSpPr>
          <p:nvPr>
            <p:ph type="subTitle" idx="1" hasCustomPrompt="1"/>
          </p:nvPr>
        </p:nvSpPr>
        <p:spPr>
          <a:xfrm>
            <a:off x="491186" y="3051740"/>
            <a:ext cx="4952721" cy="2206060"/>
          </a:xfrm>
        </p:spPr>
        <p:txBody>
          <a:bodyPr/>
          <a:lstStyle>
            <a:lvl1pPr marL="0" indent="0" algn="l">
              <a:buNone/>
              <a:defRPr sz="25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add subtitle</a:t>
            </a:r>
            <a:endParaRPr lang="en-GB"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AU">
                <a:solidFill>
                  <a:prstClr val="white"/>
                </a:solidFill>
              </a:rPr>
              <a:t>Deakin University CRICOS Provider Code: 00113B</a:t>
            </a:r>
            <a:endParaRPr lang="en-GB">
              <a:solidFill>
                <a:prstClr val="white"/>
              </a:solidFill>
            </a:endParaRPr>
          </a:p>
        </p:txBody>
      </p:sp>
      <p:sp>
        <p:nvSpPr>
          <p:cNvPr id="14" name="Freeform: Shape 13">
            <a:extLst>
              <a:ext uri="{FF2B5EF4-FFF2-40B4-BE49-F238E27FC236}">
                <a16:creationId xmlns:a16="http://schemas.microsoft.com/office/drawing/2014/main" id="{43C8A8F3-44AF-4438-955C-026E406BCB9E}"/>
              </a:ext>
            </a:extLst>
          </p:cNvPr>
          <p:cNvSpPr/>
          <p:nvPr userDrawn="1"/>
        </p:nvSpPr>
        <p:spPr>
          <a:xfrm>
            <a:off x="6159885" y="2"/>
            <a:ext cx="6032116" cy="4816475"/>
          </a:xfrm>
          <a:custGeom>
            <a:avLst/>
            <a:gdLst>
              <a:gd name="connsiteX0" fmla="*/ 0 w 4524087"/>
              <a:gd name="connsiteY0" fmla="*/ 0 h 4816475"/>
              <a:gd name="connsiteX1" fmla="*/ 4327061 w 4524087"/>
              <a:gd name="connsiteY1" fmla="*/ 0 h 4816475"/>
              <a:gd name="connsiteX2" fmla="*/ 4524087 w 4524087"/>
              <a:gd name="connsiteY2" fmla="*/ 0 h 4816475"/>
              <a:gd name="connsiteX3" fmla="*/ 4524087 w 4524087"/>
              <a:gd name="connsiteY3" fmla="*/ 4161913 h 4816475"/>
              <a:gd name="connsiteX4" fmla="*/ 4413240 w 4524087"/>
              <a:gd name="connsiteY4" fmla="*/ 4253049 h 4816475"/>
              <a:gd name="connsiteX5" fmla="*/ 2747947 w 4524087"/>
              <a:gd name="connsiteY5" fmla="*/ 4816475 h 4816475"/>
              <a:gd name="connsiteX6" fmla="*/ 0 w 4524087"/>
              <a:gd name="connsiteY6" fmla="*/ 2060992 h 4816475"/>
              <a:gd name="connsiteX7" fmla="*/ 0 w 4524087"/>
              <a:gd name="connsiteY7" fmla="*/ 0 h 481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4087" h="4816475">
                <a:moveTo>
                  <a:pt x="0" y="0"/>
                </a:moveTo>
                <a:cubicBezTo>
                  <a:pt x="0" y="0"/>
                  <a:pt x="0" y="0"/>
                  <a:pt x="4327061" y="0"/>
                </a:cubicBezTo>
                <a:lnTo>
                  <a:pt x="4524087" y="0"/>
                </a:lnTo>
                <a:lnTo>
                  <a:pt x="4524087" y="4161913"/>
                </a:lnTo>
                <a:lnTo>
                  <a:pt x="4413240" y="4253049"/>
                </a:lnTo>
                <a:cubicBezTo>
                  <a:pt x="3951150" y="4606553"/>
                  <a:pt x="3373981" y="4816475"/>
                  <a:pt x="2747947" y="4816475"/>
                </a:cubicBezTo>
                <a:cubicBezTo>
                  <a:pt x="1230434" y="4816475"/>
                  <a:pt x="0" y="3582984"/>
                  <a:pt x="0" y="2060992"/>
                </a:cubicBezTo>
                <a:cubicBezTo>
                  <a:pt x="0" y="2060992"/>
                  <a:pt x="0" y="2060992"/>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15" name="Freeform: Shape 14">
            <a:extLst>
              <a:ext uri="{FF2B5EF4-FFF2-40B4-BE49-F238E27FC236}">
                <a16:creationId xmlns:a16="http://schemas.microsoft.com/office/drawing/2014/main" id="{42107BEB-5F65-4311-8281-57285C1E11EE}"/>
              </a:ext>
            </a:extLst>
          </p:cNvPr>
          <p:cNvSpPr/>
          <p:nvPr userDrawn="1"/>
        </p:nvSpPr>
        <p:spPr>
          <a:xfrm>
            <a:off x="6073101" y="4870450"/>
            <a:ext cx="6118899" cy="1987550"/>
          </a:xfrm>
          <a:custGeom>
            <a:avLst/>
            <a:gdLst>
              <a:gd name="connsiteX0" fmla="*/ 2812873 w 4589174"/>
              <a:gd name="connsiteY0" fmla="*/ 0 h 1987550"/>
              <a:gd name="connsiteX1" fmla="*/ 4566918 w 4589174"/>
              <a:gd name="connsiteY1" fmla="*/ 570605 h 1987550"/>
              <a:gd name="connsiteX2" fmla="*/ 4589174 w 4589174"/>
              <a:gd name="connsiteY2" fmla="*/ 587891 h 1987550"/>
              <a:gd name="connsiteX3" fmla="*/ 4589174 w 4589174"/>
              <a:gd name="connsiteY3" fmla="*/ 1987550 h 1987550"/>
              <a:gd name="connsiteX4" fmla="*/ 4519414 w 4589174"/>
              <a:gd name="connsiteY4" fmla="*/ 1987550 h 1987550"/>
              <a:gd name="connsiteX5" fmla="*/ 0 w 4589174"/>
              <a:gd name="connsiteY5" fmla="*/ 1987550 h 1987550"/>
              <a:gd name="connsiteX6" fmla="*/ 2812873 w 4589174"/>
              <a:gd name="connsiteY6" fmla="*/ 0 h 198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89174" h="1987550">
                <a:moveTo>
                  <a:pt x="2812873" y="0"/>
                </a:moveTo>
                <a:cubicBezTo>
                  <a:pt x="3468438" y="0"/>
                  <a:pt x="4074531" y="211686"/>
                  <a:pt x="4566918" y="570605"/>
                </a:cubicBezTo>
                <a:lnTo>
                  <a:pt x="4589174" y="587891"/>
                </a:lnTo>
                <a:lnTo>
                  <a:pt x="4589174" y="1987550"/>
                </a:lnTo>
                <a:lnTo>
                  <a:pt x="4519414" y="1987550"/>
                </a:lnTo>
                <a:cubicBezTo>
                  <a:pt x="3816070" y="1987550"/>
                  <a:pt x="2492127" y="1987550"/>
                  <a:pt x="0" y="1987550"/>
                </a:cubicBezTo>
                <a:cubicBezTo>
                  <a:pt x="411856" y="829017"/>
                  <a:pt x="1515717" y="0"/>
                  <a:pt x="281287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pic>
        <p:nvPicPr>
          <p:cNvPr id="16" name="Picture 15">
            <a:extLst>
              <a:ext uri="{FF2B5EF4-FFF2-40B4-BE49-F238E27FC236}">
                <a16:creationId xmlns:a16="http://schemas.microsoft.com/office/drawing/2014/main" id="{61F4F766-BD83-4D03-B935-66C2377444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56149" y="3951912"/>
            <a:ext cx="2251635" cy="1686238"/>
          </a:xfrm>
          <a:prstGeom prst="rect">
            <a:avLst/>
          </a:prstGeom>
        </p:spPr>
      </p:pic>
    </p:spTree>
    <p:extLst>
      <p:ext uri="{BB962C8B-B14F-4D97-AF65-F5344CB8AC3E}">
        <p14:creationId xmlns:p14="http://schemas.microsoft.com/office/powerpoint/2010/main" val="642581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C">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01BC1A6-FA88-4814-A368-FA1F0C3E5EF9}"/>
              </a:ext>
            </a:extLst>
          </p:cNvPr>
          <p:cNvSpPr/>
          <p:nvPr userDrawn="1"/>
        </p:nvSpPr>
        <p:spPr>
          <a:xfrm>
            <a:off x="6" y="0"/>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2" name="Title 1"/>
          <p:cNvSpPr>
            <a:spLocks noGrp="1"/>
          </p:cNvSpPr>
          <p:nvPr>
            <p:ph type="ctrTitle" hasCustomPrompt="1"/>
          </p:nvPr>
        </p:nvSpPr>
        <p:spPr>
          <a:xfrm>
            <a:off x="491184" y="1122363"/>
            <a:ext cx="5040000" cy="1835208"/>
          </a:xfrm>
        </p:spPr>
        <p:txBody>
          <a:bodyPr anchor="b"/>
          <a:lstStyle>
            <a:lvl1pPr algn="l">
              <a:defRPr sz="4500" b="0"/>
            </a:lvl1pPr>
          </a:lstStyle>
          <a:p>
            <a:r>
              <a:rPr lang="en-US" dirty="0"/>
              <a:t>Click to add title</a:t>
            </a:r>
            <a:endParaRPr lang="en-GB" dirty="0"/>
          </a:p>
        </p:txBody>
      </p:sp>
      <p:sp>
        <p:nvSpPr>
          <p:cNvPr id="3" name="Subtitle 2"/>
          <p:cNvSpPr>
            <a:spLocks noGrp="1"/>
          </p:cNvSpPr>
          <p:nvPr>
            <p:ph type="subTitle" idx="1" hasCustomPrompt="1"/>
          </p:nvPr>
        </p:nvSpPr>
        <p:spPr>
          <a:xfrm>
            <a:off x="491185" y="3051740"/>
            <a:ext cx="5040000" cy="2206060"/>
          </a:xfrm>
        </p:spPr>
        <p:txBody>
          <a:bodyPr/>
          <a:lstStyle>
            <a:lvl1pPr marL="0" indent="0" algn="l">
              <a:buNone/>
              <a:defRPr sz="250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add subtitle</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15" name="Picture Placeholder 14">
            <a:extLst>
              <a:ext uri="{FF2B5EF4-FFF2-40B4-BE49-F238E27FC236}">
                <a16:creationId xmlns:a16="http://schemas.microsoft.com/office/drawing/2014/main" id="{AD465DED-D6B9-48A8-BBBD-73A5851F9135}"/>
              </a:ext>
            </a:extLst>
          </p:cNvPr>
          <p:cNvSpPr>
            <a:spLocks noGrp="1"/>
          </p:cNvSpPr>
          <p:nvPr>
            <p:ph type="pic" sz="quarter" idx="12"/>
          </p:nvPr>
        </p:nvSpPr>
        <p:spPr>
          <a:xfrm>
            <a:off x="6159885" y="2"/>
            <a:ext cx="6032116" cy="4816475"/>
          </a:xfrm>
          <a:custGeom>
            <a:avLst/>
            <a:gdLst>
              <a:gd name="connsiteX0" fmla="*/ 0 w 4524087"/>
              <a:gd name="connsiteY0" fmla="*/ 0 h 4816475"/>
              <a:gd name="connsiteX1" fmla="*/ 4327061 w 4524087"/>
              <a:gd name="connsiteY1" fmla="*/ 0 h 4816475"/>
              <a:gd name="connsiteX2" fmla="*/ 4524087 w 4524087"/>
              <a:gd name="connsiteY2" fmla="*/ 0 h 4816475"/>
              <a:gd name="connsiteX3" fmla="*/ 4524087 w 4524087"/>
              <a:gd name="connsiteY3" fmla="*/ 4161913 h 4816475"/>
              <a:gd name="connsiteX4" fmla="*/ 4413240 w 4524087"/>
              <a:gd name="connsiteY4" fmla="*/ 4253049 h 4816475"/>
              <a:gd name="connsiteX5" fmla="*/ 2747947 w 4524087"/>
              <a:gd name="connsiteY5" fmla="*/ 4816475 h 4816475"/>
              <a:gd name="connsiteX6" fmla="*/ 0 w 4524087"/>
              <a:gd name="connsiteY6" fmla="*/ 2060992 h 4816475"/>
              <a:gd name="connsiteX7" fmla="*/ 0 w 4524087"/>
              <a:gd name="connsiteY7" fmla="*/ 0 h 481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4087" h="4816475">
                <a:moveTo>
                  <a:pt x="0" y="0"/>
                </a:moveTo>
                <a:cubicBezTo>
                  <a:pt x="0" y="0"/>
                  <a:pt x="0" y="0"/>
                  <a:pt x="4327061" y="0"/>
                </a:cubicBezTo>
                <a:lnTo>
                  <a:pt x="4524087" y="0"/>
                </a:lnTo>
                <a:lnTo>
                  <a:pt x="4524087" y="4161913"/>
                </a:lnTo>
                <a:lnTo>
                  <a:pt x="4413240" y="4253049"/>
                </a:lnTo>
                <a:cubicBezTo>
                  <a:pt x="3951150" y="4606553"/>
                  <a:pt x="3373981" y="4816475"/>
                  <a:pt x="2747947" y="4816475"/>
                </a:cubicBezTo>
                <a:cubicBezTo>
                  <a:pt x="1230434" y="4816475"/>
                  <a:pt x="0" y="3582984"/>
                  <a:pt x="0" y="2060992"/>
                </a:cubicBezTo>
                <a:cubicBezTo>
                  <a:pt x="0" y="2060992"/>
                  <a:pt x="0" y="2060992"/>
                  <a:pt x="0" y="0"/>
                </a:cubicBezTo>
                <a:close/>
              </a:path>
            </a:pathLst>
          </a:custGeom>
          <a:solidFill>
            <a:schemeClr val="accent6">
              <a:lumMod val="90000"/>
            </a:schemeClr>
          </a:solidFill>
        </p:spPr>
        <p:txBody>
          <a:bodyPr wrap="square" lIns="144000" tIns="144000">
            <a:noAutofit/>
          </a:bodyPr>
          <a:lstStyle>
            <a:lvl1pPr>
              <a:defRPr sz="1400">
                <a:solidFill>
                  <a:schemeClr val="bg1"/>
                </a:solidFill>
              </a:defRPr>
            </a:lvl1pPr>
          </a:lstStyle>
          <a:p>
            <a:r>
              <a:rPr lang="en-US"/>
              <a:t>Click icon to add picture</a:t>
            </a:r>
            <a:endParaRPr lang="en-GB"/>
          </a:p>
        </p:txBody>
      </p:sp>
      <p:sp>
        <p:nvSpPr>
          <p:cNvPr id="10" name="Freeform: Shape 9">
            <a:extLst>
              <a:ext uri="{FF2B5EF4-FFF2-40B4-BE49-F238E27FC236}">
                <a16:creationId xmlns:a16="http://schemas.microsoft.com/office/drawing/2014/main" id="{D4D5DC41-5539-40A4-B03A-BE7A90F9B55F}"/>
              </a:ext>
            </a:extLst>
          </p:cNvPr>
          <p:cNvSpPr/>
          <p:nvPr userDrawn="1"/>
        </p:nvSpPr>
        <p:spPr>
          <a:xfrm>
            <a:off x="6073101" y="4870450"/>
            <a:ext cx="6118899" cy="1987550"/>
          </a:xfrm>
          <a:custGeom>
            <a:avLst/>
            <a:gdLst>
              <a:gd name="connsiteX0" fmla="*/ 2812873 w 4589174"/>
              <a:gd name="connsiteY0" fmla="*/ 0 h 1987550"/>
              <a:gd name="connsiteX1" fmla="*/ 4566918 w 4589174"/>
              <a:gd name="connsiteY1" fmla="*/ 570605 h 1987550"/>
              <a:gd name="connsiteX2" fmla="*/ 4589174 w 4589174"/>
              <a:gd name="connsiteY2" fmla="*/ 587891 h 1987550"/>
              <a:gd name="connsiteX3" fmla="*/ 4589174 w 4589174"/>
              <a:gd name="connsiteY3" fmla="*/ 1987550 h 1987550"/>
              <a:gd name="connsiteX4" fmla="*/ 4519414 w 4589174"/>
              <a:gd name="connsiteY4" fmla="*/ 1987550 h 1987550"/>
              <a:gd name="connsiteX5" fmla="*/ 0 w 4589174"/>
              <a:gd name="connsiteY5" fmla="*/ 1987550 h 1987550"/>
              <a:gd name="connsiteX6" fmla="*/ 2812873 w 4589174"/>
              <a:gd name="connsiteY6" fmla="*/ 0 h 198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89174" h="1987550">
                <a:moveTo>
                  <a:pt x="2812873" y="0"/>
                </a:moveTo>
                <a:cubicBezTo>
                  <a:pt x="3468438" y="0"/>
                  <a:pt x="4074531" y="211686"/>
                  <a:pt x="4566918" y="570605"/>
                </a:cubicBezTo>
                <a:lnTo>
                  <a:pt x="4589174" y="587891"/>
                </a:lnTo>
                <a:lnTo>
                  <a:pt x="4589174" y="1987550"/>
                </a:lnTo>
                <a:lnTo>
                  <a:pt x="4519414" y="1987550"/>
                </a:lnTo>
                <a:cubicBezTo>
                  <a:pt x="3816070" y="1987550"/>
                  <a:pt x="2492127" y="1987550"/>
                  <a:pt x="0" y="1987550"/>
                </a:cubicBezTo>
                <a:cubicBezTo>
                  <a:pt x="411856" y="829017"/>
                  <a:pt x="1515717" y="0"/>
                  <a:pt x="281287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11" name="Text Placeholder 5">
            <a:extLst>
              <a:ext uri="{FF2B5EF4-FFF2-40B4-BE49-F238E27FC236}">
                <a16:creationId xmlns:a16="http://schemas.microsoft.com/office/drawing/2014/main" id="{039F80DD-FA48-44E3-A987-D6B037993190}"/>
              </a:ext>
            </a:extLst>
          </p:cNvPr>
          <p:cNvSpPr>
            <a:spLocks noGrp="1" noChangeAspect="1"/>
          </p:cNvSpPr>
          <p:nvPr>
            <p:ph type="body" sz="quarter" idx="16" hasCustomPrompt="1"/>
          </p:nvPr>
        </p:nvSpPr>
        <p:spPr>
          <a:xfrm>
            <a:off x="8648864" y="3945838"/>
            <a:ext cx="2265600" cy="1699200"/>
          </a:xfrm>
          <a:blipFill dpi="0" rotWithShape="1">
            <a:blip r:embed="rId2" cstate="print">
              <a:extLst>
                <a:ext uri="{28A0092B-C50C-407E-A947-70E740481C1C}">
                  <a14:useLocalDpi xmlns:a14="http://schemas.microsoft.com/office/drawing/2010/main" val="0"/>
                </a:ext>
              </a:extLst>
            </a:blip>
            <a:srcRect/>
            <a:stretch>
              <a:fillRect/>
            </a:stretch>
          </a:blipFill>
        </p:spPr>
        <p:txBody>
          <a:bodyPr/>
          <a:lstStyle>
            <a:lvl1pPr>
              <a:lnSpc>
                <a:spcPct val="100000"/>
              </a:lnSpc>
              <a:spcBef>
                <a:spcPts val="0"/>
              </a:spcBef>
              <a:spcAft>
                <a:spcPts val="0"/>
              </a:spcAft>
              <a:defRPr sz="200">
                <a:solidFill>
                  <a:schemeClr val="bg1"/>
                </a:solidFill>
              </a:defRPr>
            </a:lvl1pPr>
            <a:lvl2pPr>
              <a:spcBef>
                <a:spcPts val="0"/>
              </a:spcBef>
              <a:defRPr sz="200">
                <a:solidFill>
                  <a:schemeClr val="bg1"/>
                </a:solidFill>
              </a:defRPr>
            </a:lvl2pPr>
            <a:lvl3pPr marL="0" indent="0">
              <a:spcBef>
                <a:spcPts val="0"/>
              </a:spcBef>
              <a:buNone/>
              <a:defRPr sz="200">
                <a:solidFill>
                  <a:schemeClr val="bg1"/>
                </a:solidFill>
              </a:defRPr>
            </a:lvl3pPr>
            <a:lvl4pPr marL="0" indent="0">
              <a:spcBef>
                <a:spcPts val="0"/>
              </a:spcBef>
              <a:buNone/>
              <a:defRPr sz="200">
                <a:solidFill>
                  <a:schemeClr val="bg1"/>
                </a:solidFill>
              </a:defRPr>
            </a:lvl4pPr>
            <a:lvl5pPr marL="0">
              <a:spcBef>
                <a:spcPts val="0"/>
              </a:spcBef>
              <a:defRPr sz="200">
                <a:solidFill>
                  <a:schemeClr val="bg1"/>
                </a:solidFill>
              </a:defRPr>
            </a:lvl5pPr>
            <a:lvl6pPr>
              <a:spcBef>
                <a:spcPts val="0"/>
              </a:spcBef>
              <a:defRPr sz="200">
                <a:solidFill>
                  <a:schemeClr val="bg1"/>
                </a:solidFill>
              </a:defRPr>
            </a:lvl6pPr>
            <a:lvl7pPr>
              <a:spcBef>
                <a:spcPts val="0"/>
              </a:spcBef>
              <a:defRPr sz="200">
                <a:solidFill>
                  <a:schemeClr val="bg1"/>
                </a:solidFill>
              </a:defRPr>
            </a:lvl7pPr>
            <a:lvl8pPr>
              <a:spcBef>
                <a:spcPts val="0"/>
              </a:spcBef>
              <a:defRPr sz="200">
                <a:solidFill>
                  <a:schemeClr val="bg1"/>
                </a:solidFill>
              </a:defRPr>
            </a:lvl8pPr>
            <a:lvl9pPr>
              <a:spcBef>
                <a:spcPts val="0"/>
              </a:spcBef>
              <a:defRPr sz="200">
                <a:solidFill>
                  <a:schemeClr val="bg1"/>
                </a:solidFill>
              </a:defRPr>
            </a:lvl9pPr>
          </a:lstStyle>
          <a:p>
            <a:pPr lvl="0"/>
            <a:r>
              <a:rPr lang="en-US" dirty="0"/>
              <a:t>   </a:t>
            </a:r>
            <a:endParaRPr lang="en-AU" dirty="0"/>
          </a:p>
        </p:txBody>
      </p:sp>
    </p:spTree>
    <p:extLst>
      <p:ext uri="{BB962C8B-B14F-4D97-AF65-F5344CB8AC3E}">
        <p14:creationId xmlns:p14="http://schemas.microsoft.com/office/powerpoint/2010/main" val="1380858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A">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D0474969-1787-479A-924E-1D2D1F2AE7AC}"/>
              </a:ext>
            </a:extLst>
          </p:cNvPr>
          <p:cNvSpPr/>
          <p:nvPr userDrawn="1"/>
        </p:nvSpPr>
        <p:spPr>
          <a:xfrm>
            <a:off x="6" y="0"/>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16" name="Freeform: Shape 15">
            <a:extLst>
              <a:ext uri="{FF2B5EF4-FFF2-40B4-BE49-F238E27FC236}">
                <a16:creationId xmlns:a16="http://schemas.microsoft.com/office/drawing/2014/main" id="{AA02DF64-022A-467D-B619-91E35D510508}"/>
              </a:ext>
            </a:extLst>
          </p:cNvPr>
          <p:cNvSpPr>
            <a:spLocks/>
          </p:cNvSpPr>
          <p:nvPr userDrawn="1"/>
        </p:nvSpPr>
        <p:spPr bwMode="auto">
          <a:xfrm>
            <a:off x="6" y="601980"/>
            <a:ext cx="8629780" cy="5657444"/>
          </a:xfrm>
          <a:custGeom>
            <a:avLst/>
            <a:gdLst>
              <a:gd name="connsiteX0" fmla="*/ 0 w 6472335"/>
              <a:gd name="connsiteY0" fmla="*/ 0 h 5657444"/>
              <a:gd name="connsiteX1" fmla="*/ 639837 w 6472335"/>
              <a:gd name="connsiteY1" fmla="*/ 0 h 5657444"/>
              <a:gd name="connsiteX2" fmla="*/ 787338 w 6472335"/>
              <a:gd name="connsiteY2" fmla="*/ 0 h 5657444"/>
              <a:gd name="connsiteX3" fmla="*/ 912696 w 6472335"/>
              <a:gd name="connsiteY3" fmla="*/ 0 h 5657444"/>
              <a:gd name="connsiteX4" fmla="*/ 3643209 w 6472335"/>
              <a:gd name="connsiteY4" fmla="*/ 0 h 5657444"/>
              <a:gd name="connsiteX5" fmla="*/ 6472335 w 6472335"/>
              <a:gd name="connsiteY5" fmla="*/ 2828722 h 5657444"/>
              <a:gd name="connsiteX6" fmla="*/ 3643209 w 6472335"/>
              <a:gd name="connsiteY6" fmla="*/ 5657444 h 5657444"/>
              <a:gd name="connsiteX7" fmla="*/ 798218 w 6472335"/>
              <a:gd name="connsiteY7" fmla="*/ 5657444 h 5657444"/>
              <a:gd name="connsiteX8" fmla="*/ 787338 w 6472335"/>
              <a:gd name="connsiteY8" fmla="*/ 5657444 h 5657444"/>
              <a:gd name="connsiteX9" fmla="*/ 731493 w 6472335"/>
              <a:gd name="connsiteY9" fmla="*/ 5657444 h 5657444"/>
              <a:gd name="connsiteX10" fmla="*/ 639837 w 6472335"/>
              <a:gd name="connsiteY10" fmla="*/ 5657444 h 5657444"/>
              <a:gd name="connsiteX11" fmla="*/ 0 w 6472335"/>
              <a:gd name="connsiteY11" fmla="*/ 5657444 h 5657444"/>
              <a:gd name="connsiteX12" fmla="*/ 0 w 6472335"/>
              <a:gd name="connsiteY12" fmla="*/ 0 h 565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72335" h="5657444">
                <a:moveTo>
                  <a:pt x="0" y="0"/>
                </a:moveTo>
                <a:lnTo>
                  <a:pt x="639837" y="0"/>
                </a:lnTo>
                <a:lnTo>
                  <a:pt x="787338" y="0"/>
                </a:lnTo>
                <a:lnTo>
                  <a:pt x="912696" y="0"/>
                </a:lnTo>
                <a:cubicBezTo>
                  <a:pt x="3643209" y="0"/>
                  <a:pt x="3643209" y="0"/>
                  <a:pt x="3643209" y="0"/>
                </a:cubicBezTo>
                <a:cubicBezTo>
                  <a:pt x="5205090" y="0"/>
                  <a:pt x="6472335" y="1267065"/>
                  <a:pt x="6472335" y="2828722"/>
                </a:cubicBezTo>
                <a:cubicBezTo>
                  <a:pt x="6472335" y="4390380"/>
                  <a:pt x="5205090" y="5657444"/>
                  <a:pt x="3643209" y="5657444"/>
                </a:cubicBezTo>
                <a:cubicBezTo>
                  <a:pt x="1766102" y="5657444"/>
                  <a:pt x="1062186" y="5657444"/>
                  <a:pt x="798218" y="5657444"/>
                </a:cubicBezTo>
                <a:lnTo>
                  <a:pt x="787338" y="5657444"/>
                </a:lnTo>
                <a:lnTo>
                  <a:pt x="731493" y="5657444"/>
                </a:lnTo>
                <a:cubicBezTo>
                  <a:pt x="639837" y="5657444"/>
                  <a:pt x="639837" y="5657444"/>
                  <a:pt x="639837" y="5657444"/>
                </a:cubicBezTo>
                <a:lnTo>
                  <a:pt x="0" y="5657444"/>
                </a:ln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AU" sz="1800">
              <a:solidFill>
                <a:srgbClr val="373636"/>
              </a:solidFill>
            </a:endParaRPr>
          </a:p>
        </p:txBody>
      </p:sp>
      <p:sp>
        <p:nvSpPr>
          <p:cNvPr id="2" name="Title 1"/>
          <p:cNvSpPr>
            <a:spLocks noGrp="1"/>
          </p:cNvSpPr>
          <p:nvPr userDrawn="1">
            <p:ph type="title" hasCustomPrompt="1"/>
          </p:nvPr>
        </p:nvSpPr>
        <p:spPr>
          <a:xfrm>
            <a:off x="585539" y="1693697"/>
            <a:ext cx="6039852" cy="1490662"/>
          </a:xfrm>
        </p:spPr>
        <p:txBody>
          <a:bodyPr anchor="b"/>
          <a:lstStyle>
            <a:lvl1pPr>
              <a:defRPr sz="4500" b="0">
                <a:solidFill>
                  <a:schemeClr val="bg1"/>
                </a:solidFill>
              </a:defRPr>
            </a:lvl1pPr>
          </a:lstStyle>
          <a:p>
            <a:r>
              <a:rPr lang="en-US" dirty="0"/>
              <a:t>Click to add title</a:t>
            </a:r>
            <a:endParaRPr lang="en-GB" dirty="0"/>
          </a:p>
        </p:txBody>
      </p:sp>
      <p:sp>
        <p:nvSpPr>
          <p:cNvPr id="5" name="Footer Placeholder 4"/>
          <p:cNvSpPr>
            <a:spLocks noGrp="1"/>
          </p:cNvSpPr>
          <p:nvPr userDrawn="1">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11" name="Text Placeholder 5">
            <a:extLst>
              <a:ext uri="{FF2B5EF4-FFF2-40B4-BE49-F238E27FC236}">
                <a16:creationId xmlns:a16="http://schemas.microsoft.com/office/drawing/2014/main" id="{B36ACC5A-D2CF-40E7-8984-09E0560FD4B7}"/>
              </a:ext>
            </a:extLst>
          </p:cNvPr>
          <p:cNvSpPr>
            <a:spLocks noGrp="1"/>
          </p:cNvSpPr>
          <p:nvPr userDrawn="1">
            <p:ph type="body" sz="quarter" idx="13" hasCustomPrompt="1"/>
          </p:nvPr>
        </p:nvSpPr>
        <p:spPr>
          <a:xfrm>
            <a:off x="584955" y="3212433"/>
            <a:ext cx="6040436" cy="2117140"/>
          </a:xfrm>
        </p:spPr>
        <p:txBody>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2500">
                <a:solidFill>
                  <a:schemeClr val="bg1"/>
                </a:solidFill>
              </a:defRPr>
            </a:lvl1pPr>
            <a:lvl2pPr>
              <a:spcBef>
                <a:spcPts val="0"/>
              </a:spcBef>
              <a:defRPr sz="2500">
                <a:solidFill>
                  <a:schemeClr val="bg1"/>
                </a:solidFill>
              </a:defRPr>
            </a:lvl2pPr>
            <a:lvl3pPr marL="0" indent="0">
              <a:spcBef>
                <a:spcPts val="0"/>
              </a:spcBef>
              <a:buNone/>
              <a:defRPr sz="2500">
                <a:solidFill>
                  <a:schemeClr val="bg1"/>
                </a:solidFill>
              </a:defRPr>
            </a:lvl3pPr>
            <a:lvl4pPr marL="0" indent="0">
              <a:spcBef>
                <a:spcPts val="0"/>
              </a:spcBef>
              <a:buNone/>
              <a:defRPr sz="2500">
                <a:solidFill>
                  <a:schemeClr val="bg1"/>
                </a:solidFill>
              </a:defRPr>
            </a:lvl4pPr>
            <a:lvl5pPr marL="0">
              <a:spcBef>
                <a:spcPts val="0"/>
              </a:spcBef>
              <a:defRPr sz="2500">
                <a:solidFill>
                  <a:schemeClr val="bg1"/>
                </a:solidFill>
              </a:defRPr>
            </a:lvl5pPr>
            <a:lvl6pPr>
              <a:spcBef>
                <a:spcPts val="0"/>
              </a:spcBef>
              <a:defRPr sz="2500">
                <a:solidFill>
                  <a:schemeClr val="bg1"/>
                </a:solidFill>
              </a:defRPr>
            </a:lvl6pPr>
            <a:lvl7pPr>
              <a:spcBef>
                <a:spcPts val="0"/>
              </a:spcBef>
              <a:defRPr sz="2500">
                <a:solidFill>
                  <a:schemeClr val="bg1"/>
                </a:solidFill>
              </a:defRPr>
            </a:lvl7pPr>
            <a:lvl8pPr>
              <a:spcBef>
                <a:spcPts val="0"/>
              </a:spcBef>
              <a:defRPr sz="2500">
                <a:solidFill>
                  <a:schemeClr val="bg1"/>
                </a:solidFill>
              </a:defRPr>
            </a:lvl8pPr>
            <a:lvl9pPr>
              <a:spcBef>
                <a:spcPts val="0"/>
              </a:spcBef>
              <a:defRPr sz="2500">
                <a:solidFill>
                  <a:schemeClr val="bg1"/>
                </a:solidFill>
              </a:defRPr>
            </a:lvl9pPr>
          </a:lstStyle>
          <a:p>
            <a:pPr marL="0" marR="0" lvl="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subtitle</a:t>
            </a:r>
            <a:endParaRPr lang="en-GB"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endParaRPr lang="en-AU" dirty="0"/>
          </a:p>
        </p:txBody>
      </p:sp>
      <p:sp>
        <p:nvSpPr>
          <p:cNvPr id="14" name="Picture Placeholder 13">
            <a:extLst>
              <a:ext uri="{FF2B5EF4-FFF2-40B4-BE49-F238E27FC236}">
                <a16:creationId xmlns:a16="http://schemas.microsoft.com/office/drawing/2014/main" id="{9E5B2465-E6CA-4207-BC43-3BCE7EA1ED70}"/>
              </a:ext>
            </a:extLst>
          </p:cNvPr>
          <p:cNvSpPr>
            <a:spLocks noGrp="1"/>
          </p:cNvSpPr>
          <p:nvPr>
            <p:ph type="pic" sz="quarter" idx="17"/>
          </p:nvPr>
        </p:nvSpPr>
        <p:spPr>
          <a:xfrm>
            <a:off x="8737409" y="606971"/>
            <a:ext cx="3454596" cy="5640095"/>
          </a:xfrm>
          <a:custGeom>
            <a:avLst/>
            <a:gdLst>
              <a:gd name="connsiteX0" fmla="*/ 2590947 w 2590947"/>
              <a:gd name="connsiteY0" fmla="*/ 0 h 5640095"/>
              <a:gd name="connsiteX1" fmla="*/ 2590947 w 2590947"/>
              <a:gd name="connsiteY1" fmla="*/ 5640095 h 5640095"/>
              <a:gd name="connsiteX2" fmla="*/ 2546032 w 2590947"/>
              <a:gd name="connsiteY2" fmla="*/ 5637828 h 5640095"/>
              <a:gd name="connsiteX3" fmla="*/ 0 w 2590947"/>
              <a:gd name="connsiteY3" fmla="*/ 2820562 h 5640095"/>
              <a:gd name="connsiteX4" fmla="*/ 2360770 w 2590947"/>
              <a:gd name="connsiteY4" fmla="*/ 27545 h 5640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947" h="5640095">
                <a:moveTo>
                  <a:pt x="2590947" y="0"/>
                </a:moveTo>
                <a:lnTo>
                  <a:pt x="2590947" y="5640095"/>
                </a:lnTo>
                <a:lnTo>
                  <a:pt x="2546032" y="5637828"/>
                </a:lnTo>
                <a:cubicBezTo>
                  <a:pt x="1116451" y="5492743"/>
                  <a:pt x="0" y="4286257"/>
                  <a:pt x="0" y="2820562"/>
                </a:cubicBezTo>
                <a:cubicBezTo>
                  <a:pt x="0" y="1417300"/>
                  <a:pt x="1021553" y="253737"/>
                  <a:pt x="2360770" y="27545"/>
                </a:cubicBezTo>
                <a:close/>
              </a:path>
            </a:pathLst>
          </a:custGeom>
          <a:solidFill>
            <a:srgbClr val="BFBFBF"/>
          </a:solidFill>
        </p:spPr>
        <p:txBody>
          <a:bodyPr wrap="square" tIns="720000">
            <a:noAutofit/>
          </a:bodyPr>
          <a:lstStyle>
            <a:lvl1pPr algn="r">
              <a:defRPr sz="1400">
                <a:solidFill>
                  <a:schemeClr val="bg1"/>
                </a:solidFill>
              </a:defRPr>
            </a:lvl1pPr>
          </a:lstStyle>
          <a:p>
            <a:r>
              <a:rPr lang="en-US"/>
              <a:t>Click icon to add picture</a:t>
            </a:r>
            <a:endParaRPr lang="en-AU" dirty="0"/>
          </a:p>
        </p:txBody>
      </p:sp>
      <p:sp>
        <p:nvSpPr>
          <p:cNvPr id="9" name="Text Placeholder 5">
            <a:extLst>
              <a:ext uri="{FF2B5EF4-FFF2-40B4-BE49-F238E27FC236}">
                <a16:creationId xmlns:a16="http://schemas.microsoft.com/office/drawing/2014/main" id="{B6D642E0-5EDD-4890-B20C-AE943C62C8B0}"/>
              </a:ext>
            </a:extLst>
          </p:cNvPr>
          <p:cNvSpPr>
            <a:spLocks noGrp="1" noChangeAspect="1"/>
          </p:cNvSpPr>
          <p:nvPr>
            <p:ph type="body" sz="quarter" idx="16" hasCustomPrompt="1"/>
          </p:nvPr>
        </p:nvSpPr>
        <p:spPr>
          <a:xfrm>
            <a:off x="7560397" y="2586203"/>
            <a:ext cx="2246400" cy="1684800"/>
          </a:xfrm>
          <a:blipFill dpi="0" rotWithShape="1">
            <a:blip r:embed="rId2" cstate="print">
              <a:extLst>
                <a:ext uri="{28A0092B-C50C-407E-A947-70E740481C1C}">
                  <a14:useLocalDpi xmlns:a14="http://schemas.microsoft.com/office/drawing/2010/main" val="0"/>
                </a:ext>
              </a:extLst>
            </a:blip>
            <a:srcRect/>
            <a:stretch>
              <a:fillRect/>
            </a:stretch>
          </a:blipFill>
        </p:spPr>
        <p:txBody>
          <a:bodyPr/>
          <a:lstStyle>
            <a:lvl1pPr>
              <a:lnSpc>
                <a:spcPct val="100000"/>
              </a:lnSpc>
              <a:spcBef>
                <a:spcPts val="0"/>
              </a:spcBef>
              <a:spcAft>
                <a:spcPts val="0"/>
              </a:spcAft>
              <a:defRPr sz="200">
                <a:solidFill>
                  <a:schemeClr val="bg1"/>
                </a:solidFill>
              </a:defRPr>
            </a:lvl1pPr>
            <a:lvl2pPr>
              <a:spcBef>
                <a:spcPts val="0"/>
              </a:spcBef>
              <a:defRPr sz="200">
                <a:solidFill>
                  <a:schemeClr val="bg1"/>
                </a:solidFill>
              </a:defRPr>
            </a:lvl2pPr>
            <a:lvl3pPr marL="0" indent="0">
              <a:spcBef>
                <a:spcPts val="0"/>
              </a:spcBef>
              <a:buNone/>
              <a:defRPr sz="200">
                <a:solidFill>
                  <a:schemeClr val="bg1"/>
                </a:solidFill>
              </a:defRPr>
            </a:lvl3pPr>
            <a:lvl4pPr marL="0" indent="0">
              <a:spcBef>
                <a:spcPts val="0"/>
              </a:spcBef>
              <a:buNone/>
              <a:defRPr sz="200">
                <a:solidFill>
                  <a:schemeClr val="bg1"/>
                </a:solidFill>
              </a:defRPr>
            </a:lvl4pPr>
            <a:lvl5pPr marL="0">
              <a:spcBef>
                <a:spcPts val="0"/>
              </a:spcBef>
              <a:defRPr sz="200">
                <a:solidFill>
                  <a:schemeClr val="bg1"/>
                </a:solidFill>
              </a:defRPr>
            </a:lvl5pPr>
            <a:lvl6pPr>
              <a:spcBef>
                <a:spcPts val="0"/>
              </a:spcBef>
              <a:defRPr sz="200">
                <a:solidFill>
                  <a:schemeClr val="bg1"/>
                </a:solidFill>
              </a:defRPr>
            </a:lvl6pPr>
            <a:lvl7pPr>
              <a:spcBef>
                <a:spcPts val="0"/>
              </a:spcBef>
              <a:defRPr sz="200">
                <a:solidFill>
                  <a:schemeClr val="bg1"/>
                </a:solidFill>
              </a:defRPr>
            </a:lvl7pPr>
            <a:lvl8pPr>
              <a:spcBef>
                <a:spcPts val="0"/>
              </a:spcBef>
              <a:defRPr sz="200">
                <a:solidFill>
                  <a:schemeClr val="bg1"/>
                </a:solidFill>
              </a:defRPr>
            </a:lvl8pPr>
            <a:lvl9pPr>
              <a:spcBef>
                <a:spcPts val="0"/>
              </a:spcBef>
              <a:defRPr sz="200">
                <a:solidFill>
                  <a:schemeClr val="bg1"/>
                </a:solidFill>
              </a:defRPr>
            </a:lvl9pPr>
          </a:lstStyle>
          <a:p>
            <a:pPr lvl="0"/>
            <a:r>
              <a:rPr lang="en-US" dirty="0"/>
              <a:t>   </a:t>
            </a:r>
            <a:endParaRPr lang="en-AU" dirty="0"/>
          </a:p>
        </p:txBody>
      </p:sp>
    </p:spTree>
    <p:extLst>
      <p:ext uri="{BB962C8B-B14F-4D97-AF65-F5344CB8AC3E}">
        <p14:creationId xmlns:p14="http://schemas.microsoft.com/office/powerpoint/2010/main" val="3633178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B">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0A93B4-8808-4A39-A89A-77CBB8FF75E6}"/>
              </a:ext>
            </a:extLst>
          </p:cNvPr>
          <p:cNvSpPr/>
          <p:nvPr userDrawn="1"/>
        </p:nvSpPr>
        <p:spPr>
          <a:xfrm>
            <a:off x="1" y="0"/>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19" name="Picture Placeholder 18">
            <a:extLst>
              <a:ext uri="{FF2B5EF4-FFF2-40B4-BE49-F238E27FC236}">
                <a16:creationId xmlns:a16="http://schemas.microsoft.com/office/drawing/2014/main" id="{B8D4DBE9-D53C-4546-A9B9-72E75A369D90}"/>
              </a:ext>
            </a:extLst>
          </p:cNvPr>
          <p:cNvSpPr>
            <a:spLocks noGrp="1"/>
          </p:cNvSpPr>
          <p:nvPr>
            <p:ph type="pic" sz="quarter" idx="19" hasCustomPrompt="1"/>
          </p:nvPr>
        </p:nvSpPr>
        <p:spPr>
          <a:xfrm>
            <a:off x="2125418" y="-3666"/>
            <a:ext cx="10066583" cy="6876000"/>
          </a:xfrm>
          <a:custGeom>
            <a:avLst/>
            <a:gdLst>
              <a:gd name="connsiteX0" fmla="*/ 3980197 w 7549937"/>
              <a:gd name="connsiteY0" fmla="*/ 0 h 6858000"/>
              <a:gd name="connsiteX1" fmla="*/ 7549937 w 7549937"/>
              <a:gd name="connsiteY1" fmla="*/ 0 h 6858000"/>
              <a:gd name="connsiteX2" fmla="*/ 7549937 w 7549937"/>
              <a:gd name="connsiteY2" fmla="*/ 6858000 h 6858000"/>
              <a:gd name="connsiteX3" fmla="*/ 0 w 7549937"/>
              <a:gd name="connsiteY3" fmla="*/ 6858000 h 6858000"/>
              <a:gd name="connsiteX4" fmla="*/ 1570767 w 7549937"/>
              <a:gd name="connsiteY4" fmla="*/ 4150214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9937" h="6858000">
                <a:moveTo>
                  <a:pt x="3980197" y="0"/>
                </a:moveTo>
                <a:lnTo>
                  <a:pt x="7549937" y="0"/>
                </a:lnTo>
                <a:lnTo>
                  <a:pt x="7549937" y="6858000"/>
                </a:lnTo>
                <a:lnTo>
                  <a:pt x="0" y="6858000"/>
                </a:lnTo>
                <a:lnTo>
                  <a:pt x="1570767" y="4150214"/>
                </a:lnTo>
                <a:close/>
              </a:path>
            </a:pathLst>
          </a:custGeom>
          <a:solidFill>
            <a:schemeClr val="bg1">
              <a:lumMod val="75000"/>
            </a:schemeClr>
          </a:solidFill>
        </p:spPr>
        <p:txBody>
          <a:bodyPr wrap="square" tIns="144000" rIns="180000">
            <a:noAutofit/>
          </a:bodyPr>
          <a:lstStyle>
            <a:lvl1pPr algn="r">
              <a:defRPr sz="1400">
                <a:solidFill>
                  <a:schemeClr val="bg1"/>
                </a:solidFill>
              </a:defRPr>
            </a:lvl1pPr>
          </a:lstStyle>
          <a:p>
            <a:r>
              <a:rPr lang="en-AU" dirty="0"/>
              <a:t>Click Icon to Add Image</a:t>
            </a:r>
          </a:p>
        </p:txBody>
      </p:sp>
      <p:sp>
        <p:nvSpPr>
          <p:cNvPr id="12" name="Freeform: Shape 11">
            <a:extLst>
              <a:ext uri="{FF2B5EF4-FFF2-40B4-BE49-F238E27FC236}">
                <a16:creationId xmlns:a16="http://schemas.microsoft.com/office/drawing/2014/main" id="{0910397A-E8A3-4D69-BA83-5EA6B70212B4}"/>
              </a:ext>
            </a:extLst>
          </p:cNvPr>
          <p:cNvSpPr/>
          <p:nvPr userDrawn="1"/>
        </p:nvSpPr>
        <p:spPr>
          <a:xfrm>
            <a:off x="-31501" y="5265084"/>
            <a:ext cx="1232917" cy="1596583"/>
          </a:xfrm>
          <a:custGeom>
            <a:avLst/>
            <a:gdLst>
              <a:gd name="connsiteX0" fmla="*/ 0 w 924688"/>
              <a:gd name="connsiteY0" fmla="*/ 0 h 1596583"/>
              <a:gd name="connsiteX1" fmla="*/ 924688 w 924688"/>
              <a:gd name="connsiteY1" fmla="*/ 1596583 h 1596583"/>
              <a:gd name="connsiteX2" fmla="*/ 0 w 924688"/>
              <a:gd name="connsiteY2" fmla="*/ 1596583 h 1596583"/>
              <a:gd name="connsiteX3" fmla="*/ 0 w 924688"/>
              <a:gd name="connsiteY3" fmla="*/ 0 h 1596583"/>
            </a:gdLst>
            <a:ahLst/>
            <a:cxnLst>
              <a:cxn ang="0">
                <a:pos x="connsiteX0" y="connsiteY0"/>
              </a:cxn>
              <a:cxn ang="0">
                <a:pos x="connsiteX1" y="connsiteY1"/>
              </a:cxn>
              <a:cxn ang="0">
                <a:pos x="connsiteX2" y="connsiteY2"/>
              </a:cxn>
              <a:cxn ang="0">
                <a:pos x="connsiteX3" y="connsiteY3"/>
              </a:cxn>
            </a:cxnLst>
            <a:rect l="l" t="t" r="r" b="b"/>
            <a:pathLst>
              <a:path w="924688" h="1596583">
                <a:moveTo>
                  <a:pt x="0" y="0"/>
                </a:moveTo>
                <a:lnTo>
                  <a:pt x="924688" y="1596583"/>
                </a:lnTo>
                <a:lnTo>
                  <a:pt x="0" y="1596583"/>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800">
              <a:solidFill>
                <a:prstClr val="white"/>
              </a:solidFill>
            </a:endParaRPr>
          </a:p>
        </p:txBody>
      </p:sp>
      <p:sp>
        <p:nvSpPr>
          <p:cNvPr id="5" name="Footer Placeholder 4"/>
          <p:cNvSpPr>
            <a:spLocks noGrp="1"/>
          </p:cNvSpPr>
          <p:nvPr userDrawn="1">
            <p:ph type="ftr" sz="quarter" idx="11"/>
          </p:nvPr>
        </p:nvSpPr>
        <p:spPr>
          <a:xfrm>
            <a:off x="3022977" y="6538912"/>
            <a:ext cx="6624000" cy="204248"/>
          </a:xfrm>
        </p:spPr>
        <p:txBody>
          <a:bodyPr/>
          <a:lstStyle/>
          <a:p>
            <a:r>
              <a:rPr lang="en-AU">
                <a:solidFill>
                  <a:srgbClr val="373636"/>
                </a:solidFill>
              </a:rPr>
              <a:t>Deakin University CRICOS Provider Code: 00113B</a:t>
            </a:r>
            <a:endParaRPr lang="en-GB">
              <a:solidFill>
                <a:srgbClr val="373636"/>
              </a:solidFill>
            </a:endParaRPr>
          </a:p>
        </p:txBody>
      </p:sp>
      <p:sp>
        <p:nvSpPr>
          <p:cNvPr id="11" name="Text Placeholder 5">
            <a:extLst>
              <a:ext uri="{FF2B5EF4-FFF2-40B4-BE49-F238E27FC236}">
                <a16:creationId xmlns:a16="http://schemas.microsoft.com/office/drawing/2014/main" id="{B36ACC5A-D2CF-40E7-8984-09E0560FD4B7}"/>
              </a:ext>
            </a:extLst>
          </p:cNvPr>
          <p:cNvSpPr>
            <a:spLocks noGrp="1"/>
          </p:cNvSpPr>
          <p:nvPr userDrawn="1">
            <p:ph type="body" sz="quarter" idx="13" hasCustomPrompt="1"/>
          </p:nvPr>
        </p:nvSpPr>
        <p:spPr>
          <a:xfrm>
            <a:off x="584958" y="2074841"/>
            <a:ext cx="4952247" cy="2117140"/>
          </a:xfrm>
        </p:spPr>
        <p:txBody>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2500">
                <a:solidFill>
                  <a:schemeClr val="bg1"/>
                </a:solidFill>
              </a:defRPr>
            </a:lvl1pPr>
            <a:lvl2pPr>
              <a:spcBef>
                <a:spcPts val="0"/>
              </a:spcBef>
              <a:defRPr sz="2500">
                <a:solidFill>
                  <a:schemeClr val="bg1"/>
                </a:solidFill>
              </a:defRPr>
            </a:lvl2pPr>
            <a:lvl3pPr marL="0" indent="0">
              <a:spcBef>
                <a:spcPts val="0"/>
              </a:spcBef>
              <a:buNone/>
              <a:defRPr sz="2500">
                <a:solidFill>
                  <a:schemeClr val="bg1"/>
                </a:solidFill>
              </a:defRPr>
            </a:lvl3pPr>
            <a:lvl4pPr marL="0" indent="0">
              <a:spcBef>
                <a:spcPts val="0"/>
              </a:spcBef>
              <a:buNone/>
              <a:defRPr sz="2500">
                <a:solidFill>
                  <a:schemeClr val="bg1"/>
                </a:solidFill>
              </a:defRPr>
            </a:lvl4pPr>
            <a:lvl5pPr marL="0">
              <a:spcBef>
                <a:spcPts val="0"/>
              </a:spcBef>
              <a:defRPr sz="2500">
                <a:solidFill>
                  <a:schemeClr val="bg1"/>
                </a:solidFill>
              </a:defRPr>
            </a:lvl5pPr>
            <a:lvl6pPr>
              <a:spcBef>
                <a:spcPts val="0"/>
              </a:spcBef>
              <a:defRPr sz="2500">
                <a:solidFill>
                  <a:schemeClr val="bg1"/>
                </a:solidFill>
              </a:defRPr>
            </a:lvl6pPr>
            <a:lvl7pPr>
              <a:spcBef>
                <a:spcPts val="0"/>
              </a:spcBef>
              <a:defRPr sz="2500">
                <a:solidFill>
                  <a:schemeClr val="bg1"/>
                </a:solidFill>
              </a:defRPr>
            </a:lvl7pPr>
            <a:lvl8pPr>
              <a:spcBef>
                <a:spcPts val="0"/>
              </a:spcBef>
              <a:defRPr sz="2500">
                <a:solidFill>
                  <a:schemeClr val="bg1"/>
                </a:solidFill>
              </a:defRPr>
            </a:lvl8pPr>
            <a:lvl9pPr>
              <a:spcBef>
                <a:spcPts val="0"/>
              </a:spcBef>
              <a:defRPr sz="2500">
                <a:solidFill>
                  <a:schemeClr val="bg1"/>
                </a:solidFill>
              </a:defRPr>
            </a:lvl9pPr>
          </a:lstStyle>
          <a:p>
            <a:pPr marL="0" marR="0" lvl="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subtitle</a:t>
            </a:r>
            <a:endParaRPr lang="en-GB"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endParaRPr lang="en-AU" dirty="0"/>
          </a:p>
        </p:txBody>
      </p:sp>
      <p:sp>
        <p:nvSpPr>
          <p:cNvPr id="2" name="Title 1"/>
          <p:cNvSpPr>
            <a:spLocks noGrp="1"/>
          </p:cNvSpPr>
          <p:nvPr userDrawn="1">
            <p:ph type="title" hasCustomPrompt="1"/>
          </p:nvPr>
        </p:nvSpPr>
        <p:spPr>
          <a:xfrm>
            <a:off x="585542" y="838201"/>
            <a:ext cx="4951663" cy="1152194"/>
          </a:xfrm>
        </p:spPr>
        <p:txBody>
          <a:bodyPr anchor="b"/>
          <a:lstStyle>
            <a:lvl1pPr>
              <a:defRPr sz="4500" b="0">
                <a:solidFill>
                  <a:schemeClr val="bg1"/>
                </a:solidFill>
              </a:defRPr>
            </a:lvl1pPr>
          </a:lstStyle>
          <a:p>
            <a:r>
              <a:rPr lang="en-US" dirty="0"/>
              <a:t>Click to add title</a:t>
            </a:r>
            <a:endParaRPr lang="en-GB" dirty="0"/>
          </a:p>
        </p:txBody>
      </p:sp>
      <p:sp>
        <p:nvSpPr>
          <p:cNvPr id="14" name="Text Placeholder 5">
            <a:extLst>
              <a:ext uri="{FF2B5EF4-FFF2-40B4-BE49-F238E27FC236}">
                <a16:creationId xmlns:a16="http://schemas.microsoft.com/office/drawing/2014/main" id="{B44909F4-5D76-4AEC-95E1-2BCD978DACBB}"/>
              </a:ext>
            </a:extLst>
          </p:cNvPr>
          <p:cNvSpPr>
            <a:spLocks noGrp="1" noChangeAspect="1"/>
          </p:cNvSpPr>
          <p:nvPr>
            <p:ph type="body" sz="quarter" idx="18" hasCustomPrompt="1"/>
          </p:nvPr>
        </p:nvSpPr>
        <p:spPr>
          <a:xfrm>
            <a:off x="10574836" y="5594831"/>
            <a:ext cx="1416000" cy="1062000"/>
          </a:xfrm>
          <a:blipFill dpi="0" rotWithShape="1">
            <a:blip r:embed="rId2" cstate="print">
              <a:extLst>
                <a:ext uri="{28A0092B-C50C-407E-A947-70E740481C1C}">
                  <a14:useLocalDpi xmlns:a14="http://schemas.microsoft.com/office/drawing/2010/main" val="0"/>
                </a:ext>
              </a:extLst>
            </a:blip>
            <a:srcRect/>
            <a:stretch>
              <a:fillRect/>
            </a:stretch>
          </a:blipFill>
        </p:spPr>
        <p:txBody>
          <a:bodyPr/>
          <a:lstStyle>
            <a:lvl1pPr>
              <a:lnSpc>
                <a:spcPct val="100000"/>
              </a:lnSpc>
              <a:spcBef>
                <a:spcPts val="0"/>
              </a:spcBef>
              <a:spcAft>
                <a:spcPts val="0"/>
              </a:spcAft>
              <a:defRPr sz="200">
                <a:solidFill>
                  <a:schemeClr val="bg1"/>
                </a:solidFill>
              </a:defRPr>
            </a:lvl1pPr>
            <a:lvl2pPr>
              <a:spcBef>
                <a:spcPts val="0"/>
              </a:spcBef>
              <a:defRPr sz="200">
                <a:solidFill>
                  <a:schemeClr val="bg1"/>
                </a:solidFill>
              </a:defRPr>
            </a:lvl2pPr>
            <a:lvl3pPr marL="0" indent="0">
              <a:spcBef>
                <a:spcPts val="0"/>
              </a:spcBef>
              <a:buNone/>
              <a:defRPr sz="200">
                <a:solidFill>
                  <a:schemeClr val="bg1"/>
                </a:solidFill>
              </a:defRPr>
            </a:lvl3pPr>
            <a:lvl4pPr marL="0" indent="0">
              <a:spcBef>
                <a:spcPts val="0"/>
              </a:spcBef>
              <a:buNone/>
              <a:defRPr sz="200">
                <a:solidFill>
                  <a:schemeClr val="bg1"/>
                </a:solidFill>
              </a:defRPr>
            </a:lvl4pPr>
            <a:lvl5pPr marL="0">
              <a:spcBef>
                <a:spcPts val="0"/>
              </a:spcBef>
              <a:defRPr sz="200">
                <a:solidFill>
                  <a:schemeClr val="bg1"/>
                </a:solidFill>
              </a:defRPr>
            </a:lvl5pPr>
            <a:lvl6pPr>
              <a:spcBef>
                <a:spcPts val="0"/>
              </a:spcBef>
              <a:defRPr sz="200">
                <a:solidFill>
                  <a:schemeClr val="bg1"/>
                </a:solidFill>
              </a:defRPr>
            </a:lvl6pPr>
            <a:lvl7pPr>
              <a:spcBef>
                <a:spcPts val="0"/>
              </a:spcBef>
              <a:defRPr sz="200">
                <a:solidFill>
                  <a:schemeClr val="bg1"/>
                </a:solidFill>
              </a:defRPr>
            </a:lvl7pPr>
            <a:lvl8pPr>
              <a:spcBef>
                <a:spcPts val="0"/>
              </a:spcBef>
              <a:defRPr sz="200">
                <a:solidFill>
                  <a:schemeClr val="bg1"/>
                </a:solidFill>
              </a:defRPr>
            </a:lvl8pPr>
            <a:lvl9pPr>
              <a:spcBef>
                <a:spcPts val="0"/>
              </a:spcBef>
              <a:defRPr sz="200">
                <a:solidFill>
                  <a:schemeClr val="bg1"/>
                </a:solidFill>
              </a:defRPr>
            </a:lvl9pPr>
          </a:lstStyle>
          <a:p>
            <a:pPr lvl="0"/>
            <a:r>
              <a:rPr lang="en-US" dirty="0"/>
              <a:t>   </a:t>
            </a:r>
            <a:endParaRPr lang="en-AU" dirty="0"/>
          </a:p>
        </p:txBody>
      </p:sp>
    </p:spTree>
    <p:extLst>
      <p:ext uri="{BB962C8B-B14F-4D97-AF65-F5344CB8AC3E}">
        <p14:creationId xmlns:p14="http://schemas.microsoft.com/office/powerpoint/2010/main" val="2356575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Slide C">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A8479152-EC59-4E85-860A-7F94ED52F8B1}"/>
              </a:ext>
            </a:extLst>
          </p:cNvPr>
          <p:cNvSpPr/>
          <p:nvPr userDrawn="1"/>
        </p:nvSpPr>
        <p:spPr>
          <a:xfrm>
            <a:off x="6" y="0"/>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21" name="Picture Placeholder 20">
            <a:extLst>
              <a:ext uri="{FF2B5EF4-FFF2-40B4-BE49-F238E27FC236}">
                <a16:creationId xmlns:a16="http://schemas.microsoft.com/office/drawing/2014/main" id="{94161EC7-202A-49A9-B3C8-B9CD366B84DF}"/>
              </a:ext>
            </a:extLst>
          </p:cNvPr>
          <p:cNvSpPr>
            <a:spLocks noGrp="1"/>
          </p:cNvSpPr>
          <p:nvPr>
            <p:ph type="pic" sz="quarter" idx="17" hasCustomPrompt="1"/>
          </p:nvPr>
        </p:nvSpPr>
        <p:spPr>
          <a:xfrm>
            <a:off x="-3" y="-1"/>
            <a:ext cx="12192000" cy="685800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6259424 h 6858000"/>
              <a:gd name="connsiteX5" fmla="*/ 172197 w 9144000"/>
              <a:gd name="connsiteY5" fmla="*/ 6259424 h 6858000"/>
              <a:gd name="connsiteX6" fmla="*/ 1827670 w 9144000"/>
              <a:gd name="connsiteY6" fmla="*/ 6259424 h 6858000"/>
              <a:gd name="connsiteX7" fmla="*/ 4656796 w 9144000"/>
              <a:gd name="connsiteY7" fmla="*/ 3430702 h 6858000"/>
              <a:gd name="connsiteX8" fmla="*/ 1827670 w 9144000"/>
              <a:gd name="connsiteY8" fmla="*/ 601980 h 6858000"/>
              <a:gd name="connsiteX9" fmla="*/ 187512 w 9144000"/>
              <a:gd name="connsiteY9" fmla="*/ 601980 h 6858000"/>
              <a:gd name="connsiteX10" fmla="*/ 0 w 9144000"/>
              <a:gd name="connsiteY10" fmla="*/ 6019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0" h="6858000">
                <a:moveTo>
                  <a:pt x="0" y="0"/>
                </a:moveTo>
                <a:lnTo>
                  <a:pt x="9144000" y="0"/>
                </a:lnTo>
                <a:lnTo>
                  <a:pt x="9144000" y="6858000"/>
                </a:lnTo>
                <a:lnTo>
                  <a:pt x="0" y="6858000"/>
                </a:lnTo>
                <a:lnTo>
                  <a:pt x="0" y="6259424"/>
                </a:lnTo>
                <a:lnTo>
                  <a:pt x="172197" y="6259424"/>
                </a:lnTo>
                <a:cubicBezTo>
                  <a:pt x="584820" y="6259424"/>
                  <a:pt x="1123755" y="6259424"/>
                  <a:pt x="1827670" y="6259424"/>
                </a:cubicBezTo>
                <a:cubicBezTo>
                  <a:pt x="3389551" y="6259424"/>
                  <a:pt x="4656796" y="4992360"/>
                  <a:pt x="4656796" y="3430702"/>
                </a:cubicBezTo>
                <a:cubicBezTo>
                  <a:pt x="4656796" y="1869045"/>
                  <a:pt x="3389551" y="601980"/>
                  <a:pt x="1827670" y="601980"/>
                </a:cubicBezTo>
                <a:cubicBezTo>
                  <a:pt x="1827670" y="601980"/>
                  <a:pt x="1827670" y="601980"/>
                  <a:pt x="187512" y="601980"/>
                </a:cubicBezTo>
                <a:lnTo>
                  <a:pt x="0" y="601980"/>
                </a:lnTo>
                <a:close/>
              </a:path>
            </a:pathLst>
          </a:custGeom>
          <a:solidFill>
            <a:srgbClr val="BFBFBF"/>
          </a:solidFill>
        </p:spPr>
        <p:txBody>
          <a:bodyPr wrap="square" lIns="144000" tIns="144000" rIns="144000" bIns="144000">
            <a:noAutofit/>
          </a:bodyPr>
          <a:lstStyle>
            <a:lvl1pPr marL="0" marR="0" indent="0" algn="l" defTabSz="914354" rtl="0" eaLnBrk="1" fontAlgn="auto" latinLnBrk="0" hangingPunct="1">
              <a:lnSpc>
                <a:spcPct val="90000"/>
              </a:lnSpc>
              <a:spcBef>
                <a:spcPts val="1000"/>
              </a:spcBef>
              <a:spcAft>
                <a:spcPts val="2400"/>
              </a:spcAft>
              <a:buClrTx/>
              <a:buSzTx/>
              <a:buFont typeface="Arial" panose="020B0604020202020204" pitchFamily="34" charset="0"/>
              <a:buNone/>
              <a:tabLst/>
              <a:defRPr sz="1400">
                <a:solidFill>
                  <a:schemeClr val="bg1"/>
                </a:solidFill>
              </a:defRPr>
            </a:lvl1pPr>
            <a:lvl2pPr>
              <a:defRPr sz="8300"/>
            </a:lvl2pPr>
            <a:lvl3pPr>
              <a:defRPr sz="100"/>
            </a:lvl3pPr>
            <a:lvl4pPr>
              <a:defRPr sz="7000"/>
            </a:lvl4pPr>
            <a:lvl5pPr>
              <a:defRPr sz="1400"/>
            </a:lvl5pPr>
          </a:lstStyle>
          <a:p>
            <a:r>
              <a:rPr lang="en-AU" dirty="0"/>
              <a:t>Drag and drop image form a folder, or click on the placeholder and select ‘Insert \ Images’</a:t>
            </a:r>
          </a:p>
        </p:txBody>
      </p:sp>
      <p:sp>
        <p:nvSpPr>
          <p:cNvPr id="11" name="Text Placeholder 5">
            <a:extLst>
              <a:ext uri="{FF2B5EF4-FFF2-40B4-BE49-F238E27FC236}">
                <a16:creationId xmlns:a16="http://schemas.microsoft.com/office/drawing/2014/main" id="{B36ACC5A-D2CF-40E7-8984-09E0560FD4B7}"/>
              </a:ext>
            </a:extLst>
          </p:cNvPr>
          <p:cNvSpPr>
            <a:spLocks noGrp="1"/>
          </p:cNvSpPr>
          <p:nvPr>
            <p:ph type="body" sz="quarter" idx="13" hasCustomPrompt="1"/>
          </p:nvPr>
        </p:nvSpPr>
        <p:spPr>
          <a:xfrm>
            <a:off x="584956" y="3213105"/>
            <a:ext cx="4577597" cy="1347315"/>
          </a:xfrm>
        </p:spPr>
        <p:txBody>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2500">
                <a:solidFill>
                  <a:schemeClr val="bg1"/>
                </a:solidFill>
              </a:defRPr>
            </a:lvl1pPr>
            <a:lvl2pPr>
              <a:spcBef>
                <a:spcPts val="0"/>
              </a:spcBef>
              <a:defRPr sz="2500">
                <a:solidFill>
                  <a:schemeClr val="bg1"/>
                </a:solidFill>
              </a:defRPr>
            </a:lvl2pPr>
            <a:lvl3pPr marL="0" indent="0">
              <a:spcBef>
                <a:spcPts val="0"/>
              </a:spcBef>
              <a:buNone/>
              <a:defRPr sz="2500">
                <a:solidFill>
                  <a:schemeClr val="bg1"/>
                </a:solidFill>
              </a:defRPr>
            </a:lvl3pPr>
            <a:lvl4pPr marL="0" indent="0">
              <a:spcBef>
                <a:spcPts val="0"/>
              </a:spcBef>
              <a:buNone/>
              <a:defRPr sz="2500">
                <a:solidFill>
                  <a:schemeClr val="bg1"/>
                </a:solidFill>
              </a:defRPr>
            </a:lvl4pPr>
            <a:lvl5pPr marL="0">
              <a:spcBef>
                <a:spcPts val="0"/>
              </a:spcBef>
              <a:defRPr sz="2500">
                <a:solidFill>
                  <a:schemeClr val="bg1"/>
                </a:solidFill>
              </a:defRPr>
            </a:lvl5pPr>
            <a:lvl6pPr>
              <a:spcBef>
                <a:spcPts val="0"/>
              </a:spcBef>
              <a:defRPr sz="2500">
                <a:solidFill>
                  <a:schemeClr val="bg1"/>
                </a:solidFill>
              </a:defRPr>
            </a:lvl6pPr>
            <a:lvl7pPr>
              <a:spcBef>
                <a:spcPts val="0"/>
              </a:spcBef>
              <a:defRPr sz="2500">
                <a:solidFill>
                  <a:schemeClr val="bg1"/>
                </a:solidFill>
              </a:defRPr>
            </a:lvl7pPr>
            <a:lvl8pPr>
              <a:spcBef>
                <a:spcPts val="0"/>
              </a:spcBef>
              <a:defRPr sz="2500">
                <a:solidFill>
                  <a:schemeClr val="bg1"/>
                </a:solidFill>
              </a:defRPr>
            </a:lvl8pPr>
            <a:lvl9pPr>
              <a:spcBef>
                <a:spcPts val="0"/>
              </a:spcBef>
              <a:defRPr sz="2500">
                <a:solidFill>
                  <a:schemeClr val="bg1"/>
                </a:solidFill>
              </a:defRPr>
            </a:lvl9pPr>
          </a:lstStyle>
          <a:p>
            <a:pPr marL="0" marR="0" lvl="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subtitle</a:t>
            </a:r>
            <a:endParaRPr lang="en-GB" dirty="0"/>
          </a:p>
          <a:p>
            <a:pPr lvl="0"/>
            <a:r>
              <a:rPr lang="en-US" dirty="0"/>
              <a:t>Sub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endParaRPr lang="en-AU" dirty="0"/>
          </a:p>
        </p:txBody>
      </p:sp>
      <p:sp>
        <p:nvSpPr>
          <p:cNvPr id="9" name="Footer Placeholder 8">
            <a:extLst>
              <a:ext uri="{FF2B5EF4-FFF2-40B4-BE49-F238E27FC236}">
                <a16:creationId xmlns:a16="http://schemas.microsoft.com/office/drawing/2014/main" id="{B6BDA700-3D1B-49F1-9223-954502A2E2FB}"/>
              </a:ext>
            </a:extLst>
          </p:cNvPr>
          <p:cNvSpPr>
            <a:spLocks noGrp="1"/>
          </p:cNvSpPr>
          <p:nvPr>
            <p:ph type="ftr" sz="quarter" idx="15"/>
          </p:nvPr>
        </p:nvSpPr>
        <p:spPr/>
        <p:txBody>
          <a:bodyPr/>
          <a:lstStyle>
            <a:lvl1pPr>
              <a:defRPr>
                <a:solidFill>
                  <a:schemeClr val="bg1"/>
                </a:solidFill>
              </a:defRPr>
            </a:lvl1pPr>
          </a:lstStyle>
          <a:p>
            <a:r>
              <a:rPr lang="en-AU">
                <a:solidFill>
                  <a:prstClr val="white"/>
                </a:solidFill>
              </a:rPr>
              <a:t>Deakin University CRICOS Provider Code: 00113B</a:t>
            </a:r>
            <a:endParaRPr lang="en-GB" dirty="0">
              <a:solidFill>
                <a:prstClr val="white"/>
              </a:solidFill>
            </a:endParaRPr>
          </a:p>
        </p:txBody>
      </p:sp>
      <p:sp>
        <p:nvSpPr>
          <p:cNvPr id="27" name="Title 26">
            <a:extLst>
              <a:ext uri="{FF2B5EF4-FFF2-40B4-BE49-F238E27FC236}">
                <a16:creationId xmlns:a16="http://schemas.microsoft.com/office/drawing/2014/main" id="{ABBA3CDA-E776-40AE-B46D-45A45CC5D973}"/>
              </a:ext>
            </a:extLst>
          </p:cNvPr>
          <p:cNvSpPr>
            <a:spLocks noGrp="1"/>
          </p:cNvSpPr>
          <p:nvPr>
            <p:ph type="title" hasCustomPrompt="1"/>
          </p:nvPr>
        </p:nvSpPr>
        <p:spPr>
          <a:xfrm>
            <a:off x="584952" y="2222670"/>
            <a:ext cx="4577597" cy="959957"/>
          </a:xfrm>
        </p:spPr>
        <p:txBody>
          <a:bodyPr anchor="b"/>
          <a:lstStyle>
            <a:lvl1pPr>
              <a:defRPr sz="4500" b="0">
                <a:solidFill>
                  <a:schemeClr val="bg1"/>
                </a:solidFill>
              </a:defRPr>
            </a:lvl1pPr>
          </a:lstStyle>
          <a:p>
            <a:r>
              <a:rPr lang="en-US" dirty="0"/>
              <a:t>Click to add title</a:t>
            </a:r>
            <a:endParaRPr lang="en-AU" dirty="0"/>
          </a:p>
        </p:txBody>
      </p:sp>
      <p:sp>
        <p:nvSpPr>
          <p:cNvPr id="8" name="Text Placeholder 5">
            <a:extLst>
              <a:ext uri="{FF2B5EF4-FFF2-40B4-BE49-F238E27FC236}">
                <a16:creationId xmlns:a16="http://schemas.microsoft.com/office/drawing/2014/main" id="{604EF342-46D1-4FD4-9BAD-2095BFDED218}"/>
              </a:ext>
            </a:extLst>
          </p:cNvPr>
          <p:cNvSpPr>
            <a:spLocks noGrp="1" noChangeAspect="1"/>
          </p:cNvSpPr>
          <p:nvPr>
            <p:ph type="body" sz="quarter" idx="16" hasCustomPrompt="1"/>
          </p:nvPr>
        </p:nvSpPr>
        <p:spPr>
          <a:xfrm>
            <a:off x="4972797" y="2586599"/>
            <a:ext cx="2246400" cy="1684800"/>
          </a:xfrm>
          <a:blipFill dpi="0" rotWithShape="1">
            <a:blip r:embed="rId2" cstate="print">
              <a:extLst>
                <a:ext uri="{28A0092B-C50C-407E-A947-70E740481C1C}">
                  <a14:useLocalDpi xmlns:a14="http://schemas.microsoft.com/office/drawing/2010/main" val="0"/>
                </a:ext>
              </a:extLst>
            </a:blip>
            <a:srcRect/>
            <a:stretch>
              <a:fillRect/>
            </a:stretch>
          </a:blipFill>
        </p:spPr>
        <p:txBody>
          <a:bodyPr/>
          <a:lstStyle>
            <a:lvl1pPr>
              <a:lnSpc>
                <a:spcPct val="100000"/>
              </a:lnSpc>
              <a:spcBef>
                <a:spcPts val="0"/>
              </a:spcBef>
              <a:spcAft>
                <a:spcPts val="0"/>
              </a:spcAft>
              <a:defRPr sz="200">
                <a:solidFill>
                  <a:schemeClr val="bg1"/>
                </a:solidFill>
              </a:defRPr>
            </a:lvl1pPr>
            <a:lvl2pPr>
              <a:spcBef>
                <a:spcPts val="0"/>
              </a:spcBef>
              <a:defRPr sz="200">
                <a:solidFill>
                  <a:schemeClr val="bg1"/>
                </a:solidFill>
              </a:defRPr>
            </a:lvl2pPr>
            <a:lvl3pPr marL="0" indent="0">
              <a:spcBef>
                <a:spcPts val="0"/>
              </a:spcBef>
              <a:buNone/>
              <a:defRPr sz="200">
                <a:solidFill>
                  <a:schemeClr val="bg1"/>
                </a:solidFill>
              </a:defRPr>
            </a:lvl3pPr>
            <a:lvl4pPr marL="0" indent="0">
              <a:spcBef>
                <a:spcPts val="0"/>
              </a:spcBef>
              <a:buNone/>
              <a:defRPr sz="200">
                <a:solidFill>
                  <a:schemeClr val="bg1"/>
                </a:solidFill>
              </a:defRPr>
            </a:lvl4pPr>
            <a:lvl5pPr marL="0">
              <a:spcBef>
                <a:spcPts val="0"/>
              </a:spcBef>
              <a:defRPr sz="200">
                <a:solidFill>
                  <a:schemeClr val="bg1"/>
                </a:solidFill>
              </a:defRPr>
            </a:lvl5pPr>
            <a:lvl6pPr>
              <a:spcBef>
                <a:spcPts val="0"/>
              </a:spcBef>
              <a:defRPr sz="200">
                <a:solidFill>
                  <a:schemeClr val="bg1"/>
                </a:solidFill>
              </a:defRPr>
            </a:lvl6pPr>
            <a:lvl7pPr>
              <a:spcBef>
                <a:spcPts val="0"/>
              </a:spcBef>
              <a:defRPr sz="200">
                <a:solidFill>
                  <a:schemeClr val="bg1"/>
                </a:solidFill>
              </a:defRPr>
            </a:lvl7pPr>
            <a:lvl8pPr>
              <a:spcBef>
                <a:spcPts val="0"/>
              </a:spcBef>
              <a:defRPr sz="200">
                <a:solidFill>
                  <a:schemeClr val="bg1"/>
                </a:solidFill>
              </a:defRPr>
            </a:lvl8pPr>
            <a:lvl9pPr>
              <a:spcBef>
                <a:spcPts val="0"/>
              </a:spcBef>
              <a:defRPr sz="200">
                <a:solidFill>
                  <a:schemeClr val="bg1"/>
                </a:solidFill>
              </a:defRPr>
            </a:lvl9pPr>
          </a:lstStyle>
          <a:p>
            <a:pPr lvl="0"/>
            <a:r>
              <a:rPr lang="en-US" dirty="0"/>
              <a:t>   </a:t>
            </a:r>
            <a:endParaRPr lang="en-AU" dirty="0"/>
          </a:p>
        </p:txBody>
      </p:sp>
    </p:spTree>
    <p:extLst>
      <p:ext uri="{BB962C8B-B14F-4D97-AF65-F5344CB8AC3E}">
        <p14:creationId xmlns:p14="http://schemas.microsoft.com/office/powerpoint/2010/main" val="34073405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Slide 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C57DA6F-A204-4940-B919-67CA81BB5E70}"/>
              </a:ext>
            </a:extLst>
          </p:cNvPr>
          <p:cNvSpPr>
            <a:spLocks noGrp="1"/>
          </p:cNvSpPr>
          <p:nvPr>
            <p:ph type="pic" sz="quarter" idx="17" hasCustomPrompt="1"/>
          </p:nvPr>
        </p:nvSpPr>
        <p:spPr>
          <a:xfrm>
            <a:off x="0" y="0"/>
            <a:ext cx="12192000" cy="6858000"/>
          </a:xfrm>
          <a:solidFill>
            <a:schemeClr val="bg1">
              <a:lumMod val="75000"/>
            </a:schemeClr>
          </a:solidFill>
        </p:spPr>
        <p:txBody>
          <a:bodyPr lIns="144000" tIns="144000"/>
          <a:lstStyle>
            <a:lvl1pPr>
              <a:defRPr sz="1400">
                <a:solidFill>
                  <a:schemeClr val="bg1"/>
                </a:solidFill>
              </a:defRPr>
            </a:lvl1pPr>
          </a:lstStyle>
          <a:p>
            <a:r>
              <a:rPr lang="en-AU" sz="1400" dirty="0"/>
              <a:t>Click Icon to Add Image</a:t>
            </a:r>
            <a:endParaRPr lang="en-AU" dirty="0"/>
          </a:p>
        </p:txBody>
      </p:sp>
      <p:sp>
        <p:nvSpPr>
          <p:cNvPr id="11" name="Text Placeholder 5">
            <a:extLst>
              <a:ext uri="{FF2B5EF4-FFF2-40B4-BE49-F238E27FC236}">
                <a16:creationId xmlns:a16="http://schemas.microsoft.com/office/drawing/2014/main" id="{B36ACC5A-D2CF-40E7-8984-09E0560FD4B7}"/>
              </a:ext>
            </a:extLst>
          </p:cNvPr>
          <p:cNvSpPr>
            <a:spLocks noGrp="1"/>
          </p:cNvSpPr>
          <p:nvPr>
            <p:ph type="body" sz="quarter" idx="13" hasCustomPrompt="1"/>
          </p:nvPr>
        </p:nvSpPr>
        <p:spPr>
          <a:xfrm>
            <a:off x="584956" y="3213105"/>
            <a:ext cx="4577597" cy="1347315"/>
          </a:xfrm>
        </p:spPr>
        <p:txBody>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2500">
                <a:solidFill>
                  <a:schemeClr val="bg1"/>
                </a:solidFill>
              </a:defRPr>
            </a:lvl1pPr>
            <a:lvl2pPr marL="223189" indent="-179992">
              <a:spcBef>
                <a:spcPts val="0"/>
              </a:spcBef>
              <a:buSzPct val="75000"/>
              <a:buFont typeface="Calibri" panose="020F0502020204030204" pitchFamily="34" charset="0"/>
              <a:buChar char="●"/>
              <a:defRPr sz="1800">
                <a:solidFill>
                  <a:schemeClr val="bg1"/>
                </a:solidFill>
              </a:defRPr>
            </a:lvl2pPr>
            <a:lvl3pPr marL="223189" indent="-179992">
              <a:spcBef>
                <a:spcPts val="0"/>
              </a:spcBef>
              <a:buSzPct val="75000"/>
              <a:buFont typeface="Calibri" panose="020F0502020204030204" pitchFamily="34" charset="0"/>
              <a:buChar char="●"/>
              <a:defRPr sz="1800">
                <a:solidFill>
                  <a:schemeClr val="bg1"/>
                </a:solidFill>
              </a:defRPr>
            </a:lvl3pPr>
            <a:lvl4pPr marL="223189" indent="-179992">
              <a:spcBef>
                <a:spcPts val="0"/>
              </a:spcBef>
              <a:buSzPct val="75000"/>
              <a:buFont typeface="Calibri" panose="020F0502020204030204" pitchFamily="34" charset="0"/>
              <a:buChar char="●"/>
              <a:defRPr sz="1800">
                <a:solidFill>
                  <a:schemeClr val="bg1"/>
                </a:solidFill>
              </a:defRPr>
            </a:lvl4pPr>
            <a:lvl5pPr marL="223189" indent="-179992">
              <a:spcBef>
                <a:spcPts val="0"/>
              </a:spcBef>
              <a:buSzPct val="75000"/>
              <a:buFont typeface="Calibri" panose="020F0502020204030204" pitchFamily="34" charset="0"/>
              <a:buChar char="●"/>
              <a:defRPr sz="1800">
                <a:solidFill>
                  <a:schemeClr val="bg1"/>
                </a:solidFill>
              </a:defRPr>
            </a:lvl5pPr>
            <a:lvl6pPr marL="223189" indent="-179992">
              <a:spcBef>
                <a:spcPts val="0"/>
              </a:spcBef>
              <a:buSzPct val="75000"/>
              <a:buFont typeface="Calibri" panose="020F0502020204030204" pitchFamily="34" charset="0"/>
              <a:buChar char="●"/>
              <a:defRPr sz="1800">
                <a:solidFill>
                  <a:schemeClr val="bg1"/>
                </a:solidFill>
              </a:defRPr>
            </a:lvl6pPr>
            <a:lvl7pPr marL="223189" indent="-179992">
              <a:spcBef>
                <a:spcPts val="0"/>
              </a:spcBef>
              <a:buSzPct val="75000"/>
              <a:buFont typeface="Calibri" panose="020F0502020204030204" pitchFamily="34" charset="0"/>
              <a:buChar char="●"/>
              <a:defRPr sz="1800">
                <a:solidFill>
                  <a:schemeClr val="bg1"/>
                </a:solidFill>
              </a:defRPr>
            </a:lvl7pPr>
            <a:lvl8pPr marL="223189" indent="-179992">
              <a:spcBef>
                <a:spcPts val="0"/>
              </a:spcBef>
              <a:buSzPct val="75000"/>
              <a:buFont typeface="Calibri" panose="020F0502020204030204" pitchFamily="34" charset="0"/>
              <a:buChar char="●"/>
              <a:defRPr sz="1800">
                <a:solidFill>
                  <a:schemeClr val="bg1"/>
                </a:solidFill>
              </a:defRPr>
            </a:lvl8pPr>
            <a:lvl9pPr marL="223189" indent="-179992">
              <a:spcBef>
                <a:spcPts val="0"/>
              </a:spcBef>
              <a:buSzPct val="75000"/>
              <a:buFont typeface="Calibri" panose="020F0502020204030204" pitchFamily="34" charset="0"/>
              <a:buChar char="●"/>
              <a:defRPr sz="1800">
                <a:solidFill>
                  <a:schemeClr val="bg1"/>
                </a:solidFill>
              </a:defRPr>
            </a:lvl9pPr>
          </a:lstStyle>
          <a:p>
            <a:pPr marL="0" marR="0" lvl="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subtitle</a:t>
            </a:r>
            <a:endParaRPr lang="en-GB" dirty="0"/>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endParaRPr lang="en-AU" dirty="0"/>
          </a:p>
        </p:txBody>
      </p:sp>
      <p:sp>
        <p:nvSpPr>
          <p:cNvPr id="9" name="Footer Placeholder 8">
            <a:extLst>
              <a:ext uri="{FF2B5EF4-FFF2-40B4-BE49-F238E27FC236}">
                <a16:creationId xmlns:a16="http://schemas.microsoft.com/office/drawing/2014/main" id="{B6BDA700-3D1B-49F1-9223-954502A2E2FB}"/>
              </a:ext>
            </a:extLst>
          </p:cNvPr>
          <p:cNvSpPr>
            <a:spLocks noGrp="1"/>
          </p:cNvSpPr>
          <p:nvPr>
            <p:ph type="ftr" sz="quarter" idx="15"/>
          </p:nvPr>
        </p:nvSpPr>
        <p:spPr/>
        <p:txBody>
          <a:bodyPr/>
          <a:lstStyle>
            <a:lvl1pPr>
              <a:defRPr>
                <a:solidFill>
                  <a:schemeClr val="tx1"/>
                </a:solidFill>
              </a:defRPr>
            </a:lvl1pPr>
          </a:lstStyle>
          <a:p>
            <a:r>
              <a:rPr lang="en-AU">
                <a:solidFill>
                  <a:srgbClr val="373636"/>
                </a:solidFill>
              </a:rPr>
              <a:t>Deakin University CRICOS Provider Code: 00113B</a:t>
            </a:r>
            <a:endParaRPr lang="en-GB" dirty="0">
              <a:solidFill>
                <a:srgbClr val="373636"/>
              </a:solidFill>
            </a:endParaRPr>
          </a:p>
        </p:txBody>
      </p:sp>
      <p:sp>
        <p:nvSpPr>
          <p:cNvPr id="27" name="Title 26">
            <a:extLst>
              <a:ext uri="{FF2B5EF4-FFF2-40B4-BE49-F238E27FC236}">
                <a16:creationId xmlns:a16="http://schemas.microsoft.com/office/drawing/2014/main" id="{ABBA3CDA-E776-40AE-B46D-45A45CC5D973}"/>
              </a:ext>
            </a:extLst>
          </p:cNvPr>
          <p:cNvSpPr>
            <a:spLocks noGrp="1"/>
          </p:cNvSpPr>
          <p:nvPr>
            <p:ph type="title" hasCustomPrompt="1"/>
          </p:nvPr>
        </p:nvSpPr>
        <p:spPr>
          <a:xfrm>
            <a:off x="584952" y="2222670"/>
            <a:ext cx="4577597" cy="959957"/>
          </a:xfrm>
        </p:spPr>
        <p:txBody>
          <a:bodyPr anchor="b"/>
          <a:lstStyle>
            <a:lvl1pPr>
              <a:defRPr sz="4500" b="0">
                <a:solidFill>
                  <a:schemeClr val="bg1"/>
                </a:solidFill>
              </a:defRPr>
            </a:lvl1pPr>
          </a:lstStyle>
          <a:p>
            <a:r>
              <a:rPr lang="en-US" dirty="0"/>
              <a:t>Click to add title</a:t>
            </a:r>
            <a:endParaRPr lang="en-AU" dirty="0"/>
          </a:p>
        </p:txBody>
      </p:sp>
      <p:sp>
        <p:nvSpPr>
          <p:cNvPr id="7" name="Text Placeholder 5">
            <a:extLst>
              <a:ext uri="{FF2B5EF4-FFF2-40B4-BE49-F238E27FC236}">
                <a16:creationId xmlns:a16="http://schemas.microsoft.com/office/drawing/2014/main" id="{CC306DCC-F9C8-4A82-AE11-F835D5078FE3}"/>
              </a:ext>
            </a:extLst>
          </p:cNvPr>
          <p:cNvSpPr>
            <a:spLocks noGrp="1" noChangeAspect="1"/>
          </p:cNvSpPr>
          <p:nvPr>
            <p:ph type="body" sz="quarter" idx="18" hasCustomPrompt="1"/>
          </p:nvPr>
        </p:nvSpPr>
        <p:spPr>
          <a:xfrm>
            <a:off x="10574836" y="5594831"/>
            <a:ext cx="1416000" cy="1062000"/>
          </a:xfrm>
          <a:blipFill dpi="0" rotWithShape="1">
            <a:blip r:embed="rId2" cstate="print">
              <a:extLst>
                <a:ext uri="{28A0092B-C50C-407E-A947-70E740481C1C}">
                  <a14:useLocalDpi xmlns:a14="http://schemas.microsoft.com/office/drawing/2010/main" val="0"/>
                </a:ext>
              </a:extLst>
            </a:blip>
            <a:srcRect/>
            <a:stretch>
              <a:fillRect/>
            </a:stretch>
          </a:blipFill>
        </p:spPr>
        <p:txBody>
          <a:bodyPr/>
          <a:lstStyle>
            <a:lvl1pPr>
              <a:lnSpc>
                <a:spcPct val="100000"/>
              </a:lnSpc>
              <a:spcBef>
                <a:spcPts val="0"/>
              </a:spcBef>
              <a:spcAft>
                <a:spcPts val="0"/>
              </a:spcAft>
              <a:defRPr sz="200">
                <a:solidFill>
                  <a:schemeClr val="bg1"/>
                </a:solidFill>
              </a:defRPr>
            </a:lvl1pPr>
            <a:lvl2pPr>
              <a:spcBef>
                <a:spcPts val="0"/>
              </a:spcBef>
              <a:defRPr sz="200">
                <a:solidFill>
                  <a:schemeClr val="bg1"/>
                </a:solidFill>
              </a:defRPr>
            </a:lvl2pPr>
            <a:lvl3pPr marL="0" indent="0">
              <a:spcBef>
                <a:spcPts val="0"/>
              </a:spcBef>
              <a:buNone/>
              <a:defRPr sz="200">
                <a:solidFill>
                  <a:schemeClr val="bg1"/>
                </a:solidFill>
              </a:defRPr>
            </a:lvl3pPr>
            <a:lvl4pPr marL="0" indent="0">
              <a:spcBef>
                <a:spcPts val="0"/>
              </a:spcBef>
              <a:buNone/>
              <a:defRPr sz="200">
                <a:solidFill>
                  <a:schemeClr val="bg1"/>
                </a:solidFill>
              </a:defRPr>
            </a:lvl4pPr>
            <a:lvl5pPr marL="0">
              <a:spcBef>
                <a:spcPts val="0"/>
              </a:spcBef>
              <a:defRPr sz="200">
                <a:solidFill>
                  <a:schemeClr val="bg1"/>
                </a:solidFill>
              </a:defRPr>
            </a:lvl5pPr>
            <a:lvl6pPr>
              <a:spcBef>
                <a:spcPts val="0"/>
              </a:spcBef>
              <a:defRPr sz="200">
                <a:solidFill>
                  <a:schemeClr val="bg1"/>
                </a:solidFill>
              </a:defRPr>
            </a:lvl6pPr>
            <a:lvl7pPr>
              <a:spcBef>
                <a:spcPts val="0"/>
              </a:spcBef>
              <a:defRPr sz="200">
                <a:solidFill>
                  <a:schemeClr val="bg1"/>
                </a:solidFill>
              </a:defRPr>
            </a:lvl7pPr>
            <a:lvl8pPr>
              <a:spcBef>
                <a:spcPts val="0"/>
              </a:spcBef>
              <a:defRPr sz="200">
                <a:solidFill>
                  <a:schemeClr val="bg1"/>
                </a:solidFill>
              </a:defRPr>
            </a:lvl8pPr>
            <a:lvl9pPr>
              <a:spcBef>
                <a:spcPts val="0"/>
              </a:spcBef>
              <a:defRPr sz="200">
                <a:solidFill>
                  <a:schemeClr val="bg1"/>
                </a:solidFill>
              </a:defRPr>
            </a:lvl9pPr>
          </a:lstStyle>
          <a:p>
            <a:pPr lvl="0"/>
            <a:r>
              <a:rPr lang="en-US" dirty="0"/>
              <a:t>   </a:t>
            </a:r>
            <a:endParaRPr lang="en-AU" dirty="0"/>
          </a:p>
        </p:txBody>
      </p:sp>
    </p:spTree>
    <p:extLst>
      <p:ext uri="{BB962C8B-B14F-4D97-AF65-F5344CB8AC3E}">
        <p14:creationId xmlns:p14="http://schemas.microsoft.com/office/powerpoint/2010/main" val="547789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6" name="Content Placeholder 5">
            <a:extLst>
              <a:ext uri="{FF2B5EF4-FFF2-40B4-BE49-F238E27FC236}">
                <a16:creationId xmlns:a16="http://schemas.microsoft.com/office/drawing/2014/main" id="{BA9360C9-D6E6-46AC-8EF9-EEF25F267E14}"/>
              </a:ext>
            </a:extLst>
          </p:cNvPr>
          <p:cNvSpPr>
            <a:spLocks noGrp="1"/>
          </p:cNvSpPr>
          <p:nvPr>
            <p:ph sz="quarter" idx="12" hasCustomPrompt="1"/>
          </p:nvPr>
        </p:nvSpPr>
        <p:spPr>
          <a:xfrm>
            <a:off x="490542" y="1758950"/>
            <a:ext cx="10193791" cy="3974666"/>
          </a:xfrm>
        </p:spPr>
        <p:txBody>
          <a:bodyPr/>
          <a:lstStyle>
            <a:lvl1pPr marL="0" marR="0" indent="0" algn="l" defTabSz="914354" rtl="0" eaLnBrk="1" fontAlgn="auto" latinLnBrk="0" hangingPunct="1">
              <a:lnSpc>
                <a:spcPct val="90000"/>
              </a:lnSpc>
              <a:spcBef>
                <a:spcPts val="1000"/>
              </a:spcBef>
              <a:spcAft>
                <a:spcPts val="2400"/>
              </a:spcAft>
              <a:buClrTx/>
              <a:buSzTx/>
              <a:buFont typeface="Arial" panose="020B0604020202020204" pitchFamily="34" charset="0"/>
              <a:buNone/>
              <a:tabLst/>
              <a:defRPr/>
            </a:lvl1pPr>
          </a:lstStyle>
          <a:p>
            <a:pPr marL="0" marR="0" lvl="0" indent="0" algn="l" defTabSz="914354" rtl="0" eaLnBrk="1" fontAlgn="auto" latinLnBrk="0" hangingPunct="1">
              <a:lnSpc>
                <a:spcPct val="90000"/>
              </a:lnSpc>
              <a:spcBef>
                <a:spcPts val="1000"/>
              </a:spcBef>
              <a:spcAft>
                <a:spcPts val="2400"/>
              </a:spcAft>
              <a:buClrTx/>
              <a:buSzTx/>
              <a:buFont typeface="Arial" panose="020B0604020202020204" pitchFamily="34" charset="0"/>
              <a:buNone/>
              <a:tabLst/>
              <a:defRPr/>
            </a:pPr>
            <a:r>
              <a:rPr lang="en-US" dirty="0"/>
              <a:t>Click on the relevant icon at the </a:t>
            </a:r>
            <a:r>
              <a:rPr lang="en-US" dirty="0" err="1"/>
              <a:t>centre</a:t>
            </a:r>
            <a:r>
              <a:rPr lang="en-US" dirty="0"/>
              <a:t> of the placeholder to add: Text / Table / Chart / SmartArt / Image / Media. There are five type styles in the template, available as List Levels. Press the Increase / Decrease button in the paragraph section of the home ribbon to move through the styles</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9919447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6" name="Content Placeholder 5">
            <a:extLst>
              <a:ext uri="{FF2B5EF4-FFF2-40B4-BE49-F238E27FC236}">
                <a16:creationId xmlns:a16="http://schemas.microsoft.com/office/drawing/2014/main" id="{1728D9B9-3392-4769-8DFF-BE6FA168AE0E}"/>
              </a:ext>
            </a:extLst>
          </p:cNvPr>
          <p:cNvSpPr>
            <a:spLocks noGrp="1"/>
          </p:cNvSpPr>
          <p:nvPr>
            <p:ph sz="quarter" idx="12" hasCustomPrompt="1"/>
          </p:nvPr>
        </p:nvSpPr>
        <p:spPr>
          <a:xfrm>
            <a:off x="490542" y="1758950"/>
            <a:ext cx="10193791" cy="3974666"/>
          </a:xfrm>
        </p:spPr>
        <p:txBody>
          <a:bodyPr/>
          <a:lstStyle>
            <a:lvl1pPr marL="0" marR="0" indent="0" algn="l" defTabSz="914354" rtl="0" eaLnBrk="1" fontAlgn="auto" latinLnBrk="0" hangingPunct="1">
              <a:lnSpc>
                <a:spcPct val="90000"/>
              </a:lnSpc>
              <a:spcBef>
                <a:spcPts val="1000"/>
              </a:spcBef>
              <a:spcAft>
                <a:spcPts val="2400"/>
              </a:spcAft>
              <a:buClrTx/>
              <a:buSzTx/>
              <a:buFont typeface="Arial" panose="020B0604020202020204" pitchFamily="34" charset="0"/>
              <a:buNone/>
              <a:tabLst/>
              <a:defRPr/>
            </a:lvl1pPr>
          </a:lstStyle>
          <a:p>
            <a:pPr marL="0" marR="0" lvl="0" indent="0" algn="l" defTabSz="914354" rtl="0" eaLnBrk="1" fontAlgn="auto" latinLnBrk="0" hangingPunct="1">
              <a:lnSpc>
                <a:spcPct val="90000"/>
              </a:lnSpc>
              <a:spcBef>
                <a:spcPts val="1000"/>
              </a:spcBef>
              <a:spcAft>
                <a:spcPts val="2400"/>
              </a:spcAft>
              <a:buClrTx/>
              <a:buSzTx/>
              <a:buFont typeface="Arial" panose="020B0604020202020204" pitchFamily="34" charset="0"/>
              <a:buNone/>
              <a:tabLst/>
              <a:defRPr/>
            </a:pPr>
            <a:r>
              <a:rPr lang="en-US" dirty="0"/>
              <a:t>Click on the relevant icon at the </a:t>
            </a:r>
            <a:r>
              <a:rPr lang="en-US" dirty="0" err="1"/>
              <a:t>centre</a:t>
            </a:r>
            <a:r>
              <a:rPr lang="en-US" dirty="0"/>
              <a:t> of the placeholder to add: Text / Table / Chart / SmartArt / Image / Media. There are five type styles in the template, available as List Levels. Press the Increase / Decrease button in the paragraph section of the home ribbon to move through the styles</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26942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and Image">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707AC9EC-B695-415B-B6C5-74325AD87060}"/>
              </a:ext>
            </a:extLst>
          </p:cNvPr>
          <p:cNvSpPr/>
          <p:nvPr userDrawn="1"/>
        </p:nvSpPr>
        <p:spPr>
          <a:xfrm>
            <a:off x="6" y="8"/>
            <a:ext cx="12191999" cy="1503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8" name="Picture Placeholder 34">
            <a:extLst>
              <a:ext uri="{FF2B5EF4-FFF2-40B4-BE49-F238E27FC236}">
                <a16:creationId xmlns:a16="http://schemas.microsoft.com/office/drawing/2014/main" id="{E17B1B47-F6EB-49BD-B34E-B2C102952636}"/>
              </a:ext>
            </a:extLst>
          </p:cNvPr>
          <p:cNvSpPr>
            <a:spLocks noGrp="1"/>
          </p:cNvSpPr>
          <p:nvPr>
            <p:ph type="pic" sz="quarter" idx="16" hasCustomPrompt="1"/>
          </p:nvPr>
        </p:nvSpPr>
        <p:spPr>
          <a:xfrm>
            <a:off x="8381603" y="2"/>
            <a:ext cx="3810397" cy="4930775"/>
          </a:xfrm>
          <a:custGeom>
            <a:avLst/>
            <a:gdLst>
              <a:gd name="connsiteX0" fmla="*/ 0 w 2857798"/>
              <a:gd name="connsiteY0" fmla="*/ 0 h 4930775"/>
              <a:gd name="connsiteX1" fmla="*/ 2857798 w 2857798"/>
              <a:gd name="connsiteY1" fmla="*/ 0 h 4930775"/>
              <a:gd name="connsiteX2" fmla="*/ 2857798 w 2857798"/>
              <a:gd name="connsiteY2" fmla="*/ 4884513 h 4930775"/>
              <a:gd name="connsiteX3" fmla="*/ 2635296 w 2857798"/>
              <a:gd name="connsiteY3" fmla="*/ 4918446 h 4930775"/>
              <a:gd name="connsiteX4" fmla="*/ 2390916 w 2857798"/>
              <a:gd name="connsiteY4" fmla="*/ 4930775 h 4930775"/>
              <a:gd name="connsiteX5" fmla="*/ 0 w 2857798"/>
              <a:gd name="connsiteY5" fmla="*/ 2543350 h 4930775"/>
              <a:gd name="connsiteX6" fmla="*/ 0 w 2857798"/>
              <a:gd name="connsiteY6" fmla="*/ 149177 h 493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798" h="4930775">
                <a:moveTo>
                  <a:pt x="0" y="0"/>
                </a:moveTo>
                <a:lnTo>
                  <a:pt x="2857798" y="0"/>
                </a:lnTo>
                <a:lnTo>
                  <a:pt x="2857798" y="4884513"/>
                </a:lnTo>
                <a:lnTo>
                  <a:pt x="2635296" y="4918446"/>
                </a:lnTo>
                <a:cubicBezTo>
                  <a:pt x="2554956" y="4926599"/>
                  <a:pt x="2473429" y="4930775"/>
                  <a:pt x="2390916" y="4930775"/>
                </a:cubicBezTo>
                <a:cubicBezTo>
                  <a:pt x="1070701" y="4930775"/>
                  <a:pt x="0" y="3861638"/>
                  <a:pt x="0" y="2543350"/>
                </a:cubicBezTo>
                <a:cubicBezTo>
                  <a:pt x="0" y="2543350"/>
                  <a:pt x="0" y="2543350"/>
                  <a:pt x="0" y="149177"/>
                </a:cubicBezTo>
                <a:close/>
              </a:path>
            </a:pathLst>
          </a:custGeom>
          <a:solidFill>
            <a:schemeClr val="bg1">
              <a:lumMod val="75000"/>
            </a:schemeClr>
          </a:solidFill>
        </p:spPr>
        <p:txBody>
          <a:bodyPr wrap="square" lIns="144000" tIns="144000">
            <a:noAutofit/>
          </a:bodyPr>
          <a:lstStyle>
            <a:lvl1pPr rtl="0">
              <a:defRPr sz="1400">
                <a:solidFill>
                  <a:schemeClr val="bg1"/>
                </a:solidFill>
              </a:defRPr>
            </a:lvl1pPr>
          </a:lstStyle>
          <a:p>
            <a:r>
              <a:rPr lang="en-AU" sz="1400" dirty="0"/>
              <a:t>Click Icon to Add Image</a:t>
            </a:r>
            <a:endParaRPr lang="en-AU" dirty="0"/>
          </a:p>
        </p:txBody>
      </p:sp>
      <p:sp>
        <p:nvSpPr>
          <p:cNvPr id="2" name="Title 1"/>
          <p:cNvSpPr>
            <a:spLocks noGrp="1"/>
          </p:cNvSpPr>
          <p:nvPr>
            <p:ph type="title" hasCustomPrompt="1"/>
          </p:nvPr>
        </p:nvSpPr>
        <p:spPr/>
        <p:txBody>
          <a:bodyPr/>
          <a:lstStyle>
            <a:lvl1pPr>
              <a:defRPr/>
            </a:lvl1pPr>
          </a:lstStyle>
          <a:p>
            <a:r>
              <a:rPr lang="en-US" dirty="0"/>
              <a:t>Click to add title</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41" name="Text Placeholder 7">
            <a:extLst>
              <a:ext uri="{FF2B5EF4-FFF2-40B4-BE49-F238E27FC236}">
                <a16:creationId xmlns:a16="http://schemas.microsoft.com/office/drawing/2014/main" id="{249BAF2C-024F-493D-94ED-A02A44D4AD72}"/>
              </a:ext>
            </a:extLst>
          </p:cNvPr>
          <p:cNvSpPr>
            <a:spLocks noGrp="1"/>
          </p:cNvSpPr>
          <p:nvPr>
            <p:ph type="body" sz="quarter" idx="14" hasCustomPrompt="1"/>
          </p:nvPr>
        </p:nvSpPr>
        <p:spPr>
          <a:xfrm>
            <a:off x="482600" y="1393825"/>
            <a:ext cx="7800608" cy="4351338"/>
          </a:xfrm>
        </p:spPr>
        <p:txBody>
          <a:bodyPr numCol="2" spcCol="540000"/>
          <a:lstStyle>
            <a:lvl1pPr>
              <a:defRPr sz="3200"/>
            </a:lvl1pPr>
          </a:lstStyle>
          <a:p>
            <a:pPr lvl="0"/>
            <a:r>
              <a:rPr lang="en-US" dirty="0"/>
              <a:t>There are five type styles in the template, available as List Levels. Press the Increase / Decrease button in the paragraph section of the home ribbon to move through the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4934112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ne Column and Imag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F03315E-CD2C-412E-B9D4-9CC06832EDD4}"/>
              </a:ext>
            </a:extLst>
          </p:cNvPr>
          <p:cNvSpPr/>
          <p:nvPr userDrawn="1"/>
        </p:nvSpPr>
        <p:spPr>
          <a:xfrm>
            <a:off x="6" y="0"/>
            <a:ext cx="12191999" cy="518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16" name="Picture Placeholder 15">
            <a:extLst>
              <a:ext uri="{FF2B5EF4-FFF2-40B4-BE49-F238E27FC236}">
                <a16:creationId xmlns:a16="http://schemas.microsoft.com/office/drawing/2014/main" id="{52C35E69-65B8-47C5-9DE9-8D1E9E73A4D3}"/>
              </a:ext>
            </a:extLst>
          </p:cNvPr>
          <p:cNvSpPr>
            <a:spLocks noGrp="1"/>
          </p:cNvSpPr>
          <p:nvPr>
            <p:ph type="pic" sz="quarter" idx="14"/>
          </p:nvPr>
        </p:nvSpPr>
        <p:spPr>
          <a:xfrm>
            <a:off x="3634596" y="0"/>
            <a:ext cx="8557408" cy="6858000"/>
          </a:xfrm>
          <a:custGeom>
            <a:avLst/>
            <a:gdLst>
              <a:gd name="connsiteX0" fmla="*/ 0 w 6418056"/>
              <a:gd name="connsiteY0" fmla="*/ 0 h 6858000"/>
              <a:gd name="connsiteX1" fmla="*/ 6418056 w 6418056"/>
              <a:gd name="connsiteY1" fmla="*/ 0 h 6858000"/>
              <a:gd name="connsiteX2" fmla="*/ 6418056 w 6418056"/>
              <a:gd name="connsiteY2" fmla="*/ 3488292 h 6858000"/>
              <a:gd name="connsiteX3" fmla="*/ 4465777 w 6418056"/>
              <a:gd name="connsiteY3" fmla="*/ 6858000 h 6858000"/>
              <a:gd name="connsiteX4" fmla="*/ 3977804 w 6418056"/>
              <a:gd name="connsiteY4" fmla="*/ 6858000 h 6858000"/>
              <a:gd name="connsiteX5" fmla="*/ 1947696 w 6418056"/>
              <a:gd name="connsiteY5" fmla="*/ 33595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8056" h="6858000">
                <a:moveTo>
                  <a:pt x="0" y="0"/>
                </a:moveTo>
                <a:lnTo>
                  <a:pt x="6418056" y="0"/>
                </a:lnTo>
                <a:lnTo>
                  <a:pt x="6418056" y="3488292"/>
                </a:lnTo>
                <a:lnTo>
                  <a:pt x="4465777" y="6858000"/>
                </a:lnTo>
                <a:lnTo>
                  <a:pt x="3977804" y="6858000"/>
                </a:lnTo>
                <a:lnTo>
                  <a:pt x="1947696" y="3359543"/>
                </a:lnTo>
                <a:close/>
              </a:path>
            </a:pathLst>
          </a:custGeom>
          <a:solidFill>
            <a:srgbClr val="BFBFBF"/>
          </a:solidFill>
        </p:spPr>
        <p:txBody>
          <a:bodyPr wrap="square">
            <a:noAutofit/>
          </a:bodyPr>
          <a:lstStyle>
            <a:lvl1pPr algn="ctr">
              <a:defRPr sz="1400">
                <a:solidFill>
                  <a:schemeClr val="bg1"/>
                </a:solidFill>
              </a:defRPr>
            </a:lvl1pPr>
          </a:lstStyle>
          <a:p>
            <a:r>
              <a:rPr lang="en-US"/>
              <a:t>Click icon to add picture</a:t>
            </a:r>
            <a:endParaRPr lang="en-AU"/>
          </a:p>
        </p:txBody>
      </p:sp>
      <p:sp>
        <p:nvSpPr>
          <p:cNvPr id="2" name="Title 1"/>
          <p:cNvSpPr>
            <a:spLocks noGrp="1"/>
          </p:cNvSpPr>
          <p:nvPr>
            <p:ph type="title" hasCustomPrompt="1"/>
          </p:nvPr>
        </p:nvSpPr>
        <p:spPr/>
        <p:txBody>
          <a:bodyPr/>
          <a:lstStyle>
            <a:lvl1pPr>
              <a:defRPr/>
            </a:lvl1pPr>
          </a:lstStyle>
          <a:p>
            <a:r>
              <a:rPr lang="en-US" dirty="0"/>
              <a:t>Click to add title</a:t>
            </a:r>
            <a:endParaRPr lang="en-GB" dirty="0"/>
          </a:p>
        </p:txBody>
      </p:sp>
      <p:sp>
        <p:nvSpPr>
          <p:cNvPr id="4" name="Footer Placeholder 3"/>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22" name="Text Placeholder 21">
            <a:extLst>
              <a:ext uri="{FF2B5EF4-FFF2-40B4-BE49-F238E27FC236}">
                <a16:creationId xmlns:a16="http://schemas.microsoft.com/office/drawing/2014/main" id="{D35FC20B-63A1-4CD3-A0E3-95908EB0C96F}"/>
              </a:ext>
            </a:extLst>
          </p:cNvPr>
          <p:cNvSpPr>
            <a:spLocks noGrp="1"/>
          </p:cNvSpPr>
          <p:nvPr>
            <p:ph type="body" sz="quarter" idx="13" hasCustomPrompt="1"/>
          </p:nvPr>
        </p:nvSpPr>
        <p:spPr>
          <a:xfrm>
            <a:off x="482608" y="1393825"/>
            <a:ext cx="6383849" cy="4802188"/>
          </a:xfrm>
          <a:custGeom>
            <a:avLst/>
            <a:gdLst>
              <a:gd name="connsiteX0" fmla="*/ 0 w 4787887"/>
              <a:gd name="connsiteY0" fmla="*/ 0 h 4802188"/>
              <a:gd name="connsiteX1" fmla="*/ 2717578 w 4787887"/>
              <a:gd name="connsiteY1" fmla="*/ 0 h 4802188"/>
              <a:gd name="connsiteX2" fmla="*/ 4787887 w 4787887"/>
              <a:gd name="connsiteY2" fmla="*/ 3577338 h 4802188"/>
              <a:gd name="connsiteX3" fmla="*/ 4787887 w 4787887"/>
              <a:gd name="connsiteY3" fmla="*/ 4802188 h 4802188"/>
              <a:gd name="connsiteX4" fmla="*/ 0 w 4787887"/>
              <a:gd name="connsiteY4" fmla="*/ 4802188 h 480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887" h="4802188">
                <a:moveTo>
                  <a:pt x="0" y="0"/>
                </a:moveTo>
                <a:lnTo>
                  <a:pt x="2717578" y="0"/>
                </a:lnTo>
                <a:lnTo>
                  <a:pt x="4787887" y="3577338"/>
                </a:lnTo>
                <a:lnTo>
                  <a:pt x="4787887" y="4802188"/>
                </a:lnTo>
                <a:lnTo>
                  <a:pt x="0" y="4802188"/>
                </a:lnTo>
                <a:close/>
              </a:path>
            </a:pathLst>
          </a:custGeom>
          <a:noFill/>
        </p:spPr>
        <p:txBody>
          <a:bodyPr wrap="square">
            <a:noAutofit/>
          </a:bodyPr>
          <a:lstStyle>
            <a:lvl1pPr>
              <a:spcBef>
                <a:spcPts val="0"/>
              </a:spcBef>
              <a:spcAft>
                <a:spcPts val="400"/>
              </a:spcAft>
              <a:defRPr/>
            </a:lvl1pPr>
            <a:lvl2pPr>
              <a:spcAft>
                <a:spcPts val="600"/>
              </a:spcAft>
              <a:defRPr sz="2000"/>
            </a:lvl2pPr>
            <a:lvl3pPr marL="0" indent="0">
              <a:buNone/>
              <a:defRPr>
                <a:latin typeface="Calibri Light" panose="020F0302020204030204" pitchFamily="34" charset="0"/>
                <a:cs typeface="Calibri Light" panose="020F0302020204030204" pitchFamily="34" charset="0"/>
              </a:defRPr>
            </a:lvl3pPr>
            <a:lvl4pPr marL="179992" indent="-179992">
              <a:buSzPct val="110000"/>
              <a:buFont typeface="Arial" panose="020B0604020202020204" pitchFamily="34" charset="0"/>
              <a:buChar char="•"/>
              <a:defRPr>
                <a:latin typeface="Calibri Light" panose="020F0302020204030204" pitchFamily="34" charset="0"/>
                <a:cs typeface="Calibri Light" panose="020F0302020204030204" pitchFamily="34" charset="0"/>
              </a:defRPr>
            </a:lvl4pPr>
            <a:lvl5pPr marL="359982" indent="-179992">
              <a:buFont typeface="Calibri" panose="020F0502020204030204" pitchFamily="34" charset="0"/>
              <a:buChar char="–"/>
              <a:defRPr>
                <a:latin typeface="Calibri Light" panose="020F0302020204030204" pitchFamily="34" charset="0"/>
                <a:cs typeface="Calibri Light" panose="020F0302020204030204" pitchFamily="34" charset="0"/>
              </a:defRPr>
            </a:lvl5pPr>
            <a:lvl6pPr marL="179992">
              <a:defRPr>
                <a:latin typeface="Calibri Light" panose="020F0302020204030204" pitchFamily="34" charset="0"/>
                <a:cs typeface="Calibri Light" panose="020F0302020204030204" pitchFamily="34" charset="0"/>
              </a:defRPr>
            </a:lvl6pPr>
            <a:lvl7pPr>
              <a:defRPr>
                <a:latin typeface="Calibri Light" panose="020F0302020204030204" pitchFamily="34" charset="0"/>
                <a:cs typeface="Calibri Light" panose="020F0302020204030204" pitchFamily="34" charset="0"/>
              </a:defRPr>
            </a:lvl7pPr>
            <a:lvl8pPr>
              <a:defRPr>
                <a:latin typeface="Calibri Light" panose="020F0302020204030204" pitchFamily="34" charset="0"/>
                <a:cs typeface="Calibri Light" panose="020F0302020204030204" pitchFamily="34" charset="0"/>
              </a:defRPr>
            </a:lvl8pPr>
            <a:lvl9pPr>
              <a:defRPr>
                <a:latin typeface="Calibri Light" panose="020F0302020204030204" pitchFamily="34" charset="0"/>
                <a:cs typeface="Calibri Light" panose="020F0302020204030204" pitchFamily="34" charset="0"/>
              </a:defRPr>
            </a:lvl9pPr>
          </a:lstStyle>
          <a:p>
            <a:pPr lvl="0"/>
            <a:r>
              <a:rPr lang="en-US" dirty="0"/>
              <a:t>First Level Heading</a:t>
            </a:r>
          </a:p>
          <a:p>
            <a:pPr lvl="1"/>
            <a:r>
              <a:rPr lang="en-US" dirty="0"/>
              <a:t>Add 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 </a:t>
            </a:r>
            <a:endParaRPr lang="en-GB" dirty="0"/>
          </a:p>
        </p:txBody>
      </p:sp>
    </p:spTree>
    <p:extLst>
      <p:ext uri="{BB962C8B-B14F-4D97-AF65-F5344CB8AC3E}">
        <p14:creationId xmlns:p14="http://schemas.microsoft.com/office/powerpoint/2010/main" val="16982797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Three Box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8" name="Text Placeholder 7"/>
          <p:cNvSpPr>
            <a:spLocks noGrp="1"/>
          </p:cNvSpPr>
          <p:nvPr>
            <p:ph type="body" sz="quarter" idx="13" hasCustomPrompt="1"/>
          </p:nvPr>
        </p:nvSpPr>
        <p:spPr>
          <a:xfrm>
            <a:off x="434976" y="1866905"/>
            <a:ext cx="2879725" cy="4310063"/>
          </a:xfrm>
        </p:spPr>
        <p:txBody>
          <a:bodyPr/>
          <a:lstStyle>
            <a:lvl1pPr marL="0" indent="0">
              <a:spcBef>
                <a:spcPts val="500"/>
              </a:spcBef>
              <a:spcAft>
                <a:spcPts val="0"/>
              </a:spcAft>
              <a:buNone/>
              <a:defRPr sz="1800" b="1">
                <a:solidFill>
                  <a:schemeClr val="tx2"/>
                </a:solidFill>
              </a:defRPr>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dirty="0"/>
              <a:t>Click to add text</a:t>
            </a:r>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9" name="Text Placeholder 7">
            <a:extLst>
              <a:ext uri="{FF2B5EF4-FFF2-40B4-BE49-F238E27FC236}">
                <a16:creationId xmlns:a16="http://schemas.microsoft.com/office/drawing/2014/main" id="{31550AFC-90F7-4DB2-BCDA-549CDDC409A4}"/>
              </a:ext>
            </a:extLst>
          </p:cNvPr>
          <p:cNvSpPr>
            <a:spLocks noGrp="1"/>
          </p:cNvSpPr>
          <p:nvPr>
            <p:ph type="body" sz="quarter" idx="14" hasCustomPrompt="1"/>
          </p:nvPr>
        </p:nvSpPr>
        <p:spPr>
          <a:xfrm>
            <a:off x="3502028" y="1866905"/>
            <a:ext cx="2879725" cy="4310063"/>
          </a:xfrm>
        </p:spPr>
        <p:txBody>
          <a:bodyPr/>
          <a:lstStyle>
            <a:lvl1pPr marL="0" indent="0">
              <a:spcBef>
                <a:spcPts val="500"/>
              </a:spcBef>
              <a:spcAft>
                <a:spcPts val="0"/>
              </a:spcAft>
              <a:buNone/>
              <a:defRPr sz="1800" b="1">
                <a:solidFill>
                  <a:schemeClr val="tx2"/>
                </a:solidFill>
              </a:defRPr>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dirty="0"/>
              <a:t>Click to add text</a:t>
            </a:r>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10" name="Text Placeholder 7">
            <a:extLst>
              <a:ext uri="{FF2B5EF4-FFF2-40B4-BE49-F238E27FC236}">
                <a16:creationId xmlns:a16="http://schemas.microsoft.com/office/drawing/2014/main" id="{853CAFBE-951E-4246-BA1D-725A804EE618}"/>
              </a:ext>
            </a:extLst>
          </p:cNvPr>
          <p:cNvSpPr>
            <a:spLocks noGrp="1"/>
          </p:cNvSpPr>
          <p:nvPr>
            <p:ph type="body" sz="quarter" idx="15" hasCustomPrompt="1"/>
          </p:nvPr>
        </p:nvSpPr>
        <p:spPr>
          <a:xfrm>
            <a:off x="6569076" y="1866905"/>
            <a:ext cx="2879725" cy="4310063"/>
          </a:xfrm>
        </p:spPr>
        <p:txBody>
          <a:bodyPr/>
          <a:lstStyle>
            <a:lvl1pPr marL="0" indent="0">
              <a:spcBef>
                <a:spcPts val="500"/>
              </a:spcBef>
              <a:spcAft>
                <a:spcPts val="0"/>
              </a:spcAft>
              <a:buNone/>
              <a:defRPr sz="1800" b="1">
                <a:solidFill>
                  <a:schemeClr val="tx2"/>
                </a:solidFill>
              </a:defRPr>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dirty="0"/>
              <a:t>Click to add text</a:t>
            </a:r>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Tree>
    <p:extLst>
      <p:ext uri="{BB962C8B-B14F-4D97-AF65-F5344CB8AC3E}">
        <p14:creationId xmlns:p14="http://schemas.microsoft.com/office/powerpoint/2010/main" val="16450652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 Three Box B">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8" name="Text Placeholder 7"/>
          <p:cNvSpPr>
            <a:spLocks noGrp="1"/>
          </p:cNvSpPr>
          <p:nvPr>
            <p:ph type="body" sz="quarter" idx="13" hasCustomPrompt="1"/>
          </p:nvPr>
        </p:nvSpPr>
        <p:spPr>
          <a:xfrm>
            <a:off x="502920" y="1935480"/>
            <a:ext cx="2865120" cy="2788920"/>
          </a:xfrm>
          <a:prstGeom prst="roundRect">
            <a:avLst>
              <a:gd name="adj" fmla="val 4645"/>
            </a:avLst>
          </a:prstGeom>
          <a:ln w="19050">
            <a:solidFill>
              <a:schemeClr val="tx2"/>
            </a:solidFill>
          </a:ln>
        </p:spPr>
        <p:txBody>
          <a:bodyPr lIns="162000" tIns="162000" rIns="162000" bIns="162000"/>
          <a:lstStyle>
            <a:lvl1pPr marL="0" indent="0">
              <a:spcBef>
                <a:spcPts val="500"/>
              </a:spcBef>
              <a:spcAft>
                <a:spcPts val="0"/>
              </a:spcAft>
              <a:buNone/>
              <a:defRPr sz="1800" b="1">
                <a:solidFill>
                  <a:schemeClr val="tx1"/>
                </a:solidFill>
              </a:defRPr>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dirty="0"/>
              <a:t>Click to add text</a:t>
            </a:r>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11" name="Text Placeholder 7">
            <a:extLst>
              <a:ext uri="{FF2B5EF4-FFF2-40B4-BE49-F238E27FC236}">
                <a16:creationId xmlns:a16="http://schemas.microsoft.com/office/drawing/2014/main" id="{55BB8D98-408E-46F3-8147-011B3F4094F4}"/>
              </a:ext>
            </a:extLst>
          </p:cNvPr>
          <p:cNvSpPr>
            <a:spLocks noGrp="1"/>
          </p:cNvSpPr>
          <p:nvPr>
            <p:ph type="body" sz="quarter" idx="14" hasCustomPrompt="1"/>
          </p:nvPr>
        </p:nvSpPr>
        <p:spPr>
          <a:xfrm>
            <a:off x="3787140" y="1935480"/>
            <a:ext cx="2865120" cy="2788920"/>
          </a:xfrm>
          <a:prstGeom prst="roundRect">
            <a:avLst>
              <a:gd name="adj" fmla="val 4645"/>
            </a:avLst>
          </a:prstGeom>
          <a:ln w="19050">
            <a:solidFill>
              <a:schemeClr val="tx2"/>
            </a:solidFill>
          </a:ln>
        </p:spPr>
        <p:txBody>
          <a:bodyPr lIns="162000" tIns="162000" rIns="162000" bIns="162000"/>
          <a:lstStyle>
            <a:lvl1pPr marL="0" indent="0">
              <a:spcBef>
                <a:spcPts val="500"/>
              </a:spcBef>
              <a:spcAft>
                <a:spcPts val="0"/>
              </a:spcAft>
              <a:buNone/>
              <a:defRPr sz="1800" b="1">
                <a:solidFill>
                  <a:schemeClr val="tx1"/>
                </a:solidFill>
              </a:defRPr>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dirty="0"/>
              <a:t>Click to add text</a:t>
            </a:r>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12" name="Text Placeholder 7">
            <a:extLst>
              <a:ext uri="{FF2B5EF4-FFF2-40B4-BE49-F238E27FC236}">
                <a16:creationId xmlns:a16="http://schemas.microsoft.com/office/drawing/2014/main" id="{3AEA2733-1074-4E88-BFB1-608DFC511FB4}"/>
              </a:ext>
            </a:extLst>
          </p:cNvPr>
          <p:cNvSpPr>
            <a:spLocks noGrp="1"/>
          </p:cNvSpPr>
          <p:nvPr>
            <p:ph type="body" sz="quarter" idx="15" hasCustomPrompt="1"/>
          </p:nvPr>
        </p:nvSpPr>
        <p:spPr>
          <a:xfrm>
            <a:off x="7078980" y="1935480"/>
            <a:ext cx="2865120" cy="2788920"/>
          </a:xfrm>
          <a:prstGeom prst="roundRect">
            <a:avLst>
              <a:gd name="adj" fmla="val 4645"/>
            </a:avLst>
          </a:prstGeom>
          <a:ln w="19050">
            <a:solidFill>
              <a:schemeClr val="tx2"/>
            </a:solidFill>
          </a:ln>
        </p:spPr>
        <p:txBody>
          <a:bodyPr lIns="162000" tIns="162000" rIns="162000" bIns="162000"/>
          <a:lstStyle>
            <a:lvl1pPr marL="0" indent="0">
              <a:spcBef>
                <a:spcPts val="500"/>
              </a:spcBef>
              <a:spcAft>
                <a:spcPts val="0"/>
              </a:spcAft>
              <a:buNone/>
              <a:defRPr sz="1800" b="1">
                <a:solidFill>
                  <a:schemeClr val="tx1"/>
                </a:solidFill>
              </a:defRPr>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dirty="0"/>
              <a:t>Click to add text</a:t>
            </a:r>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Tree>
    <p:extLst>
      <p:ext uri="{BB962C8B-B14F-4D97-AF65-F5344CB8AC3E}">
        <p14:creationId xmlns:p14="http://schemas.microsoft.com/office/powerpoint/2010/main" val="34665506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 Two Box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8" name="Text Placeholder 7"/>
          <p:cNvSpPr>
            <a:spLocks noGrp="1"/>
          </p:cNvSpPr>
          <p:nvPr>
            <p:ph type="body" sz="quarter" idx="13" hasCustomPrompt="1"/>
          </p:nvPr>
        </p:nvSpPr>
        <p:spPr>
          <a:xfrm>
            <a:off x="434981" y="1866905"/>
            <a:ext cx="4060825" cy="4310063"/>
          </a:xfrm>
        </p:spPr>
        <p:txBody>
          <a:bodyPr/>
          <a:lstStyle>
            <a:lvl1pPr marL="0" indent="0">
              <a:spcBef>
                <a:spcPts val="500"/>
              </a:spcBef>
              <a:spcAft>
                <a:spcPts val="0"/>
              </a:spcAft>
              <a:buNone/>
              <a:defRPr sz="1800" b="1">
                <a:solidFill>
                  <a:schemeClr val="tx2"/>
                </a:solidFill>
              </a:defRPr>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dirty="0"/>
              <a:t>Click to add text</a:t>
            </a:r>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9" name="Text Placeholder 7">
            <a:extLst>
              <a:ext uri="{FF2B5EF4-FFF2-40B4-BE49-F238E27FC236}">
                <a16:creationId xmlns:a16="http://schemas.microsoft.com/office/drawing/2014/main" id="{31550AFC-90F7-4DB2-BCDA-549CDDC409A4}"/>
              </a:ext>
            </a:extLst>
          </p:cNvPr>
          <p:cNvSpPr>
            <a:spLocks noGrp="1"/>
          </p:cNvSpPr>
          <p:nvPr>
            <p:ph type="body" sz="quarter" idx="14" hasCustomPrompt="1"/>
          </p:nvPr>
        </p:nvSpPr>
        <p:spPr>
          <a:xfrm>
            <a:off x="4820285" y="1866905"/>
            <a:ext cx="3949027" cy="4310063"/>
          </a:xfrm>
        </p:spPr>
        <p:txBody>
          <a:bodyPr/>
          <a:lstStyle>
            <a:lvl1pPr marL="0" indent="0">
              <a:spcBef>
                <a:spcPts val="500"/>
              </a:spcBef>
              <a:spcAft>
                <a:spcPts val="0"/>
              </a:spcAft>
              <a:buNone/>
              <a:defRPr sz="1800" b="1">
                <a:solidFill>
                  <a:schemeClr val="tx2"/>
                </a:solidFill>
              </a:defRPr>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dirty="0"/>
              <a:t>Click to add text</a:t>
            </a:r>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Tree>
    <p:extLst>
      <p:ext uri="{BB962C8B-B14F-4D97-AF65-F5344CB8AC3E}">
        <p14:creationId xmlns:p14="http://schemas.microsoft.com/office/powerpoint/2010/main" val="9091162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 Two Box B">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8" name="Text Placeholder 7"/>
          <p:cNvSpPr>
            <a:spLocks noGrp="1"/>
          </p:cNvSpPr>
          <p:nvPr>
            <p:ph type="body" sz="quarter" idx="13" hasCustomPrompt="1"/>
          </p:nvPr>
        </p:nvSpPr>
        <p:spPr>
          <a:xfrm>
            <a:off x="455300" y="1935480"/>
            <a:ext cx="4650105" cy="2788920"/>
          </a:xfrm>
          <a:prstGeom prst="roundRect">
            <a:avLst>
              <a:gd name="adj" fmla="val 4645"/>
            </a:avLst>
          </a:prstGeom>
          <a:ln w="19050">
            <a:solidFill>
              <a:schemeClr val="tx2"/>
            </a:solidFill>
          </a:ln>
        </p:spPr>
        <p:txBody>
          <a:bodyPr lIns="162000" tIns="162000" rIns="162000" bIns="162000"/>
          <a:lstStyle>
            <a:lvl1pPr marL="0" indent="0">
              <a:spcBef>
                <a:spcPts val="500"/>
              </a:spcBef>
              <a:spcAft>
                <a:spcPts val="0"/>
              </a:spcAft>
              <a:buNone/>
              <a:defRPr sz="1800" b="1">
                <a:solidFill>
                  <a:schemeClr val="tx2"/>
                </a:solidFill>
              </a:defRPr>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dirty="0"/>
              <a:t>Click to add text</a:t>
            </a:r>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11" name="Text Placeholder 7">
            <a:extLst>
              <a:ext uri="{FF2B5EF4-FFF2-40B4-BE49-F238E27FC236}">
                <a16:creationId xmlns:a16="http://schemas.microsoft.com/office/drawing/2014/main" id="{55BB8D98-408E-46F3-8147-011B3F4094F4}"/>
              </a:ext>
            </a:extLst>
          </p:cNvPr>
          <p:cNvSpPr>
            <a:spLocks noGrp="1"/>
          </p:cNvSpPr>
          <p:nvPr>
            <p:ph type="body" sz="quarter" idx="14" hasCustomPrompt="1"/>
          </p:nvPr>
        </p:nvSpPr>
        <p:spPr>
          <a:xfrm>
            <a:off x="5476368" y="1935480"/>
            <a:ext cx="4658232" cy="2788920"/>
          </a:xfrm>
          <a:prstGeom prst="roundRect">
            <a:avLst>
              <a:gd name="adj" fmla="val 4645"/>
            </a:avLst>
          </a:prstGeom>
          <a:ln w="19050">
            <a:solidFill>
              <a:schemeClr val="tx2"/>
            </a:solidFill>
          </a:ln>
        </p:spPr>
        <p:txBody>
          <a:bodyPr lIns="162000" tIns="162000" rIns="162000" bIns="162000"/>
          <a:lstStyle>
            <a:lvl1pPr marL="0" indent="0">
              <a:spcBef>
                <a:spcPts val="500"/>
              </a:spcBef>
              <a:spcAft>
                <a:spcPts val="0"/>
              </a:spcAft>
              <a:buNone/>
              <a:defRPr sz="1800" b="1">
                <a:solidFill>
                  <a:schemeClr val="tx2"/>
                </a:solidFill>
              </a:defRPr>
            </a:lvl1pPr>
            <a:lvl2pPr marL="0" indent="0">
              <a:buNone/>
              <a:defRPr sz="1600"/>
            </a:lvl2pPr>
            <a:lvl3pPr marL="0" indent="0">
              <a:buNone/>
              <a:defRPr sz="1600"/>
            </a:lvl3pPr>
            <a:lvl4pPr marL="0" indent="0">
              <a:buNone/>
              <a:defRPr sz="1600"/>
            </a:lvl4pPr>
            <a:lvl5pPr marL="0" indent="0">
              <a:buNone/>
              <a:defRPr sz="1600"/>
            </a:lvl5pPr>
            <a:lvl6pPr marL="0" indent="0">
              <a:buNone/>
              <a:defRPr sz="1600"/>
            </a:lvl6pPr>
            <a:lvl7pPr marL="0" indent="0">
              <a:buNone/>
              <a:defRPr sz="1600"/>
            </a:lvl7pPr>
            <a:lvl8pPr marL="0" indent="0">
              <a:buNone/>
              <a:defRPr sz="1600"/>
            </a:lvl8pPr>
            <a:lvl9pPr marL="0" indent="0">
              <a:buNone/>
              <a:defRPr sz="1600"/>
            </a:lvl9pPr>
          </a:lstStyle>
          <a:p>
            <a:pPr lvl="0"/>
            <a:r>
              <a:rPr lang="en-US" dirty="0"/>
              <a:t>Click to add text</a:t>
            </a:r>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Tree>
    <p:extLst>
      <p:ext uri="{BB962C8B-B14F-4D97-AF65-F5344CB8AC3E}">
        <p14:creationId xmlns:p14="http://schemas.microsoft.com/office/powerpoint/2010/main" val="32895103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ull-out Tex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F03315E-CD2C-412E-B9D4-9CC06832EDD4}"/>
              </a:ext>
            </a:extLst>
          </p:cNvPr>
          <p:cNvSpPr/>
          <p:nvPr userDrawn="1"/>
        </p:nvSpPr>
        <p:spPr>
          <a:xfrm>
            <a:off x="6" y="0"/>
            <a:ext cx="12191999" cy="518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10" name="Text Placeholder 19">
            <a:extLst>
              <a:ext uri="{FF2B5EF4-FFF2-40B4-BE49-F238E27FC236}">
                <a16:creationId xmlns:a16="http://schemas.microsoft.com/office/drawing/2014/main" id="{5AEC05CA-1043-4448-9865-576721D8E7A3}"/>
              </a:ext>
            </a:extLst>
          </p:cNvPr>
          <p:cNvSpPr>
            <a:spLocks noGrp="1"/>
          </p:cNvSpPr>
          <p:nvPr>
            <p:ph type="body" sz="quarter" idx="14" hasCustomPrompt="1"/>
          </p:nvPr>
        </p:nvSpPr>
        <p:spPr>
          <a:xfrm>
            <a:off x="5606111" y="1276415"/>
            <a:ext cx="6326400" cy="4744800"/>
          </a:xfrm>
          <a:custGeom>
            <a:avLst/>
            <a:gdLst>
              <a:gd name="connsiteX0" fmla="*/ 2372400 w 4744800"/>
              <a:gd name="connsiteY0" fmla="*/ 0 h 4744800"/>
              <a:gd name="connsiteX1" fmla="*/ 4744800 w 4744800"/>
              <a:gd name="connsiteY1" fmla="*/ 2372400 h 4744800"/>
              <a:gd name="connsiteX2" fmla="*/ 2372400 w 4744800"/>
              <a:gd name="connsiteY2" fmla="*/ 4744800 h 4744800"/>
              <a:gd name="connsiteX3" fmla="*/ 0 w 4744800"/>
              <a:gd name="connsiteY3" fmla="*/ 2372400 h 4744800"/>
              <a:gd name="connsiteX4" fmla="*/ 2372400 w 4744800"/>
              <a:gd name="connsiteY4" fmla="*/ 0 h 474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4800" h="4744800">
                <a:moveTo>
                  <a:pt x="2372400" y="0"/>
                </a:moveTo>
                <a:cubicBezTo>
                  <a:pt x="3682640" y="0"/>
                  <a:pt x="4744800" y="1062160"/>
                  <a:pt x="4744800" y="2372400"/>
                </a:cubicBezTo>
                <a:cubicBezTo>
                  <a:pt x="4744800" y="3682640"/>
                  <a:pt x="3682640" y="4744800"/>
                  <a:pt x="2372400" y="4744800"/>
                </a:cubicBezTo>
                <a:cubicBezTo>
                  <a:pt x="1062160" y="4744800"/>
                  <a:pt x="0" y="3682640"/>
                  <a:pt x="0" y="2372400"/>
                </a:cubicBezTo>
                <a:cubicBezTo>
                  <a:pt x="0" y="1062160"/>
                  <a:pt x="1062160" y="0"/>
                  <a:pt x="2372400" y="0"/>
                </a:cubicBezTo>
                <a:close/>
              </a:path>
            </a:pathLst>
          </a:custGeom>
          <a:solidFill>
            <a:schemeClr val="tx2"/>
          </a:solidFill>
        </p:spPr>
        <p:txBody>
          <a:bodyPr wrap="square" lIns="108000" tIns="144000" rIns="108000" bIns="144000" anchor="ctr">
            <a:noAutofit/>
          </a:bodyPr>
          <a:lstStyle>
            <a:lvl1pPr algn="ctr" rtl="0">
              <a:spcBef>
                <a:spcPts val="0"/>
              </a:spcBef>
              <a:spcAft>
                <a:spcPts val="0"/>
              </a:spcAft>
              <a:defRPr sz="3000" b="1">
                <a:solidFill>
                  <a:schemeClr val="bg1"/>
                </a:solidFill>
              </a:defRPr>
            </a:lvl1pPr>
            <a:lvl2pPr algn="ctr" rtl="0">
              <a:defRPr sz="2400">
                <a:solidFill>
                  <a:schemeClr val="bg1"/>
                </a:solidFill>
                <a:latin typeface="Calibri Light" panose="020F0302020204030204" pitchFamily="34" charset="0"/>
                <a:cs typeface="Calibri Light" panose="020F0302020204030204" pitchFamily="34" charset="0"/>
              </a:defRPr>
            </a:lvl2pPr>
            <a:lvl3pPr marL="0" indent="0" algn="ctr" rtl="0">
              <a:buNone/>
              <a:defRPr sz="2400">
                <a:solidFill>
                  <a:schemeClr val="bg1"/>
                </a:solidFill>
                <a:latin typeface="Calibri Light" panose="020F0302020204030204" pitchFamily="34" charset="0"/>
                <a:cs typeface="Calibri Light" panose="020F0302020204030204" pitchFamily="34" charset="0"/>
              </a:defRPr>
            </a:lvl3pPr>
            <a:lvl4pPr marL="0" indent="0" algn="ctr" rtl="0">
              <a:buNone/>
              <a:defRPr sz="2400">
                <a:solidFill>
                  <a:schemeClr val="bg1"/>
                </a:solidFill>
                <a:latin typeface="Calibri Light" panose="020F0302020204030204" pitchFamily="34" charset="0"/>
                <a:cs typeface="Calibri Light" panose="020F0302020204030204" pitchFamily="34" charset="0"/>
              </a:defRPr>
            </a:lvl4pPr>
            <a:lvl5pPr marL="0" algn="ctr" rtl="0">
              <a:defRPr sz="2400">
                <a:solidFill>
                  <a:schemeClr val="bg1"/>
                </a:solidFill>
                <a:latin typeface="Calibri Light" panose="020F0302020204030204" pitchFamily="34" charset="0"/>
                <a:cs typeface="Calibri Light" panose="020F0302020204030204" pitchFamily="34" charset="0"/>
              </a:defRPr>
            </a:lvl5pPr>
            <a:lvl6pPr algn="ctr" rtl="0">
              <a:defRPr sz="2400">
                <a:solidFill>
                  <a:schemeClr val="bg1"/>
                </a:solidFill>
                <a:latin typeface="Calibri Light" panose="020F0302020204030204" pitchFamily="34" charset="0"/>
                <a:cs typeface="Calibri Light" panose="020F0302020204030204" pitchFamily="34" charset="0"/>
              </a:defRPr>
            </a:lvl6pPr>
            <a:lvl7pPr algn="ctr" rtl="0">
              <a:defRPr sz="2400">
                <a:solidFill>
                  <a:schemeClr val="bg1"/>
                </a:solidFill>
                <a:latin typeface="Calibri Light" panose="020F0302020204030204" pitchFamily="34" charset="0"/>
                <a:cs typeface="Calibri Light" panose="020F0302020204030204" pitchFamily="34" charset="0"/>
              </a:defRPr>
            </a:lvl7pPr>
            <a:lvl8pPr algn="ctr" rtl="0">
              <a:defRPr sz="2400">
                <a:solidFill>
                  <a:schemeClr val="bg1"/>
                </a:solidFill>
                <a:latin typeface="Calibri Light" panose="020F0302020204030204" pitchFamily="34" charset="0"/>
                <a:cs typeface="Calibri Light" panose="020F0302020204030204" pitchFamily="34" charset="0"/>
              </a:defRPr>
            </a:lvl8pPr>
            <a:lvl9pPr algn="ctr" rtl="0">
              <a:defRPr sz="2400">
                <a:solidFill>
                  <a:schemeClr val="bg1"/>
                </a:solidFill>
                <a:latin typeface="Calibri Light" panose="020F0302020204030204" pitchFamily="34" charset="0"/>
                <a:cs typeface="Calibri Light" panose="020F0302020204030204" pitchFamily="34" charset="0"/>
              </a:defRPr>
            </a:lvl9pPr>
          </a:lstStyle>
          <a:p>
            <a:pPr lvl="0"/>
            <a:r>
              <a:rPr lang="en-US" dirty="0"/>
              <a:t>Pull-out copy</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endParaRPr lang="en-AU" dirty="0"/>
          </a:p>
        </p:txBody>
      </p:sp>
      <p:sp>
        <p:nvSpPr>
          <p:cNvPr id="19" name="Picture Placeholder 18">
            <a:extLst>
              <a:ext uri="{FF2B5EF4-FFF2-40B4-BE49-F238E27FC236}">
                <a16:creationId xmlns:a16="http://schemas.microsoft.com/office/drawing/2014/main" id="{4F167572-8697-4653-9537-CE9FD60E473F}"/>
              </a:ext>
            </a:extLst>
          </p:cNvPr>
          <p:cNvSpPr>
            <a:spLocks noGrp="1"/>
          </p:cNvSpPr>
          <p:nvPr>
            <p:ph type="pic" sz="quarter" idx="15"/>
          </p:nvPr>
        </p:nvSpPr>
        <p:spPr>
          <a:xfrm>
            <a:off x="1" y="1168526"/>
            <a:ext cx="5261788" cy="5040000"/>
          </a:xfrm>
          <a:custGeom>
            <a:avLst/>
            <a:gdLst>
              <a:gd name="connsiteX0" fmla="*/ 0 w 3946341"/>
              <a:gd name="connsiteY0" fmla="*/ 0 h 5040000"/>
              <a:gd name="connsiteX1" fmla="*/ 121239 w 3946341"/>
              <a:gd name="connsiteY1" fmla="*/ 0 h 5040000"/>
              <a:gd name="connsiteX2" fmla="*/ 1425981 w 3946341"/>
              <a:gd name="connsiteY2" fmla="*/ 0 h 5040000"/>
              <a:gd name="connsiteX3" fmla="*/ 3946341 w 3946341"/>
              <a:gd name="connsiteY3" fmla="*/ 2520000 h 5040000"/>
              <a:gd name="connsiteX4" fmla="*/ 1425981 w 3946341"/>
              <a:gd name="connsiteY4" fmla="*/ 5040000 h 5040000"/>
              <a:gd name="connsiteX5" fmla="*/ 144515 w 3946341"/>
              <a:gd name="connsiteY5" fmla="*/ 5040000 h 5040000"/>
              <a:gd name="connsiteX6" fmla="*/ 0 w 3946341"/>
              <a:gd name="connsiteY6" fmla="*/ 5040000 h 50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6341" h="5040000">
                <a:moveTo>
                  <a:pt x="0" y="0"/>
                </a:moveTo>
                <a:lnTo>
                  <a:pt x="121239" y="0"/>
                </a:lnTo>
                <a:cubicBezTo>
                  <a:pt x="1425981" y="0"/>
                  <a:pt x="1425981" y="0"/>
                  <a:pt x="1425981" y="0"/>
                </a:cubicBezTo>
                <a:cubicBezTo>
                  <a:pt x="2817401" y="0"/>
                  <a:pt x="3946341" y="1128780"/>
                  <a:pt x="3946341" y="2520000"/>
                </a:cubicBezTo>
                <a:cubicBezTo>
                  <a:pt x="3946341" y="3911221"/>
                  <a:pt x="2817401" y="5040000"/>
                  <a:pt x="1425981" y="5040000"/>
                </a:cubicBezTo>
                <a:cubicBezTo>
                  <a:pt x="903405" y="5040000"/>
                  <a:pt x="482895" y="5040000"/>
                  <a:pt x="144515" y="5040000"/>
                </a:cubicBezTo>
                <a:lnTo>
                  <a:pt x="0" y="5040000"/>
                </a:lnTo>
                <a:close/>
              </a:path>
            </a:pathLst>
          </a:custGeom>
          <a:solidFill>
            <a:srgbClr val="BFBFBF"/>
          </a:solidFill>
        </p:spPr>
        <p:txBody>
          <a:bodyPr wrap="square">
            <a:noAutofit/>
          </a:bodyPr>
          <a:lstStyle>
            <a:lvl1pPr>
              <a:defRPr sz="1400">
                <a:solidFill>
                  <a:schemeClr val="bg1"/>
                </a:solidFill>
              </a:defRPr>
            </a:lvl1pPr>
          </a:lstStyle>
          <a:p>
            <a:r>
              <a:rPr lang="en-US"/>
              <a:t>Click icon to add picture</a:t>
            </a:r>
            <a:endParaRPr lang="en-AU"/>
          </a:p>
        </p:txBody>
      </p:sp>
    </p:spTree>
    <p:extLst>
      <p:ext uri="{BB962C8B-B14F-4D97-AF65-F5344CB8AC3E}">
        <p14:creationId xmlns:p14="http://schemas.microsoft.com/office/powerpoint/2010/main" val="11162741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A">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F03315E-CD2C-412E-B9D4-9CC06832EDD4}"/>
              </a:ext>
            </a:extLst>
          </p:cNvPr>
          <p:cNvSpPr/>
          <p:nvPr userDrawn="1"/>
        </p:nvSpPr>
        <p:spPr>
          <a:xfrm>
            <a:off x="6" y="0"/>
            <a:ext cx="12191999" cy="518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2" name="Title 1"/>
          <p:cNvSpPr>
            <a:spLocks noGrp="1"/>
          </p:cNvSpPr>
          <p:nvPr>
            <p:ph type="title" hasCustomPrompt="1"/>
          </p:nvPr>
        </p:nvSpPr>
        <p:spPr/>
        <p:txBody>
          <a:bodyPr/>
          <a:lstStyle>
            <a:lvl1pPr>
              <a:defRPr/>
            </a:lvl1pPr>
          </a:lstStyle>
          <a:p>
            <a:r>
              <a:rPr lang="en-US" dirty="0"/>
              <a:t>Click to add title</a:t>
            </a:r>
            <a:endParaRPr lang="en-GB" dirty="0"/>
          </a:p>
        </p:txBody>
      </p:sp>
      <p:sp>
        <p:nvSpPr>
          <p:cNvPr id="4" name="Footer Placeholder 3"/>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10" name="Text Placeholder 7">
            <a:extLst>
              <a:ext uri="{FF2B5EF4-FFF2-40B4-BE49-F238E27FC236}">
                <a16:creationId xmlns:a16="http://schemas.microsoft.com/office/drawing/2014/main" id="{7A440D47-120F-417D-B465-94954774363E}"/>
              </a:ext>
            </a:extLst>
          </p:cNvPr>
          <p:cNvSpPr>
            <a:spLocks noGrp="1"/>
          </p:cNvSpPr>
          <p:nvPr>
            <p:ph type="body" sz="quarter" idx="13" hasCustomPrompt="1"/>
          </p:nvPr>
        </p:nvSpPr>
        <p:spPr>
          <a:xfrm>
            <a:off x="482608" y="1393826"/>
            <a:ext cx="6067425" cy="4792663"/>
          </a:xfrm>
        </p:spPr>
        <p:txBody>
          <a:bodyPr/>
          <a:lstStyle>
            <a:lvl1pPr>
              <a:spcBef>
                <a:spcPts val="0"/>
              </a:spcBef>
              <a:spcAft>
                <a:spcPts val="400"/>
              </a:spcAft>
              <a:defRPr/>
            </a:lvl1pPr>
            <a:lvl2pPr>
              <a:spcAft>
                <a:spcPts val="600"/>
              </a:spcAft>
              <a:defRPr sz="2000"/>
            </a:lvl2pPr>
            <a:lvl3pPr marL="0" indent="0">
              <a:buNone/>
              <a:defRPr>
                <a:latin typeface="Calibri Light" panose="020F0302020204030204" pitchFamily="34" charset="0"/>
                <a:cs typeface="Calibri Light" panose="020F0302020204030204" pitchFamily="34" charset="0"/>
              </a:defRPr>
            </a:lvl3pPr>
            <a:lvl4pPr marL="179992" indent="-179992">
              <a:buSzPct val="110000"/>
              <a:buFont typeface="Arial" panose="020B0604020202020204" pitchFamily="34" charset="0"/>
              <a:buChar char="•"/>
              <a:defRPr>
                <a:latin typeface="Calibri Light" panose="020F0302020204030204" pitchFamily="34" charset="0"/>
                <a:cs typeface="Calibri Light" panose="020F0302020204030204" pitchFamily="34" charset="0"/>
              </a:defRPr>
            </a:lvl4pPr>
            <a:lvl5pPr marL="359982" indent="-179992">
              <a:buFont typeface="Calibri" panose="020F0502020204030204" pitchFamily="34" charset="0"/>
              <a:buChar char="–"/>
              <a:defRPr>
                <a:latin typeface="Calibri Light" panose="020F0302020204030204" pitchFamily="34" charset="0"/>
                <a:cs typeface="Calibri Light" panose="020F0302020204030204" pitchFamily="34" charset="0"/>
              </a:defRPr>
            </a:lvl5pPr>
            <a:lvl6pPr marL="179992">
              <a:defRPr>
                <a:latin typeface="Calibri Light" panose="020F0302020204030204" pitchFamily="34" charset="0"/>
                <a:cs typeface="Calibri Light" panose="020F0302020204030204" pitchFamily="34" charset="0"/>
              </a:defRPr>
            </a:lvl6pPr>
            <a:lvl7pPr>
              <a:defRPr>
                <a:latin typeface="Calibri Light" panose="020F0302020204030204" pitchFamily="34" charset="0"/>
                <a:cs typeface="Calibri Light" panose="020F0302020204030204" pitchFamily="34" charset="0"/>
              </a:defRPr>
            </a:lvl7pPr>
            <a:lvl8pPr>
              <a:defRPr>
                <a:latin typeface="Calibri Light" panose="020F0302020204030204" pitchFamily="34" charset="0"/>
                <a:cs typeface="Calibri Light" panose="020F0302020204030204" pitchFamily="34" charset="0"/>
              </a:defRPr>
            </a:lvl8pPr>
            <a:lvl9pPr>
              <a:defRPr>
                <a:latin typeface="Calibri Light" panose="020F0302020204030204" pitchFamily="34" charset="0"/>
                <a:cs typeface="Calibri Light" panose="020F0302020204030204" pitchFamily="34" charset="0"/>
              </a:defRPr>
            </a:lvl9pPr>
          </a:lstStyle>
          <a:p>
            <a:pPr lvl="0"/>
            <a:r>
              <a:rPr lang="en-US" dirty="0"/>
              <a:t>First Level Heading</a:t>
            </a:r>
          </a:p>
          <a:p>
            <a:pPr lvl="1"/>
            <a:r>
              <a:rPr lang="en-US" dirty="0"/>
              <a:t>Add 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 </a:t>
            </a:r>
            <a:endParaRPr lang="en-GB" dirty="0"/>
          </a:p>
        </p:txBody>
      </p:sp>
      <p:sp>
        <p:nvSpPr>
          <p:cNvPr id="15" name="Freeform: Shape 14">
            <a:extLst>
              <a:ext uri="{FF2B5EF4-FFF2-40B4-BE49-F238E27FC236}">
                <a16:creationId xmlns:a16="http://schemas.microsoft.com/office/drawing/2014/main" id="{DC71CF4A-16C4-4CF3-839D-3EF5191781A1}"/>
              </a:ext>
            </a:extLst>
          </p:cNvPr>
          <p:cNvSpPr txBox="1">
            <a:spLocks/>
          </p:cNvSpPr>
          <p:nvPr/>
        </p:nvSpPr>
        <p:spPr>
          <a:xfrm>
            <a:off x="6866457" y="1260602"/>
            <a:ext cx="5325548" cy="3996000"/>
          </a:xfrm>
          <a:custGeom>
            <a:avLst/>
            <a:gdLst>
              <a:gd name="connsiteX0" fmla="*/ 2001099 w 3994161"/>
              <a:gd name="connsiteY0" fmla="*/ 0 h 3996000"/>
              <a:gd name="connsiteX1" fmla="*/ 3923942 w 3994161"/>
              <a:gd name="connsiteY1" fmla="*/ 0 h 3996000"/>
              <a:gd name="connsiteX2" fmla="*/ 3994161 w 3994161"/>
              <a:gd name="connsiteY2" fmla="*/ 0 h 3996000"/>
              <a:gd name="connsiteX3" fmla="*/ 3994161 w 3994161"/>
              <a:gd name="connsiteY3" fmla="*/ 3996000 h 3996000"/>
              <a:gd name="connsiteX4" fmla="*/ 3851749 w 3994161"/>
              <a:gd name="connsiteY4" fmla="*/ 3996000 h 3996000"/>
              <a:gd name="connsiteX5" fmla="*/ 2001099 w 3994161"/>
              <a:gd name="connsiteY5" fmla="*/ 3996000 h 3996000"/>
              <a:gd name="connsiteX6" fmla="*/ 0 w 3994161"/>
              <a:gd name="connsiteY6" fmla="*/ 1996418 h 3996000"/>
              <a:gd name="connsiteX7" fmla="*/ 2001099 w 3994161"/>
              <a:gd name="connsiteY7" fmla="*/ 0 h 39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4161" h="3996000">
                <a:moveTo>
                  <a:pt x="2001099" y="0"/>
                </a:moveTo>
                <a:cubicBezTo>
                  <a:pt x="2001099" y="0"/>
                  <a:pt x="2001099" y="0"/>
                  <a:pt x="3923942" y="0"/>
                </a:cubicBezTo>
                <a:lnTo>
                  <a:pt x="3994161" y="0"/>
                </a:lnTo>
                <a:lnTo>
                  <a:pt x="3994161" y="3996000"/>
                </a:lnTo>
                <a:lnTo>
                  <a:pt x="3851749" y="3996000"/>
                </a:lnTo>
                <a:cubicBezTo>
                  <a:pt x="3401591" y="3996000"/>
                  <a:pt x="2801380" y="3996000"/>
                  <a:pt x="2001099" y="3996000"/>
                </a:cubicBezTo>
                <a:cubicBezTo>
                  <a:pt x="896062" y="3996000"/>
                  <a:pt x="0" y="3100618"/>
                  <a:pt x="0" y="1996418"/>
                </a:cubicBezTo>
                <a:cubicBezTo>
                  <a:pt x="0" y="892219"/>
                  <a:pt x="896062" y="0"/>
                  <a:pt x="2001099" y="0"/>
                </a:cubicBezTo>
                <a:close/>
              </a:path>
            </a:pathLst>
          </a:custGeom>
          <a:solidFill>
            <a:schemeClr val="tx2"/>
          </a:solidFill>
        </p:spPr>
        <p:txBody>
          <a:bodyPr vert="horz" wrap="square" lIns="1224000" tIns="108000" rIns="144000" bIns="108000" rtlCol="0" anchor="ctr">
            <a:noAutofit/>
          </a:bodyPr>
          <a:lstStyle>
            <a:lvl1pPr marL="90000" indent="-90000" algn="l" defTabSz="914354" rtl="0" eaLnBrk="1" latinLnBrk="0" hangingPunct="1">
              <a:lnSpc>
                <a:spcPct val="100000"/>
              </a:lnSpc>
              <a:spcBef>
                <a:spcPts val="0"/>
              </a:spcBef>
              <a:spcAft>
                <a:spcPts val="0"/>
              </a:spcAft>
              <a:buFont typeface="Calibri" panose="020F0502020204030204" pitchFamily="34" charset="0"/>
              <a:buChar char="‘"/>
              <a:defRPr sz="2800" kern="1200">
                <a:solidFill>
                  <a:schemeClr val="bg1"/>
                </a:solidFill>
                <a:latin typeface="Calibri Light" panose="020F0302020204030204" pitchFamily="34" charset="0"/>
                <a:ea typeface="+mn-ea"/>
                <a:cs typeface="Calibri Light" panose="020F0302020204030204" pitchFamily="34" charset="0"/>
              </a:defRPr>
            </a:lvl1pPr>
            <a:lvl2pPr marL="90000" indent="0" algn="l" defTabSz="914354" rtl="0" eaLnBrk="1" latinLnBrk="0" hangingPunct="1">
              <a:lnSpc>
                <a:spcPct val="100000"/>
              </a:lnSpc>
              <a:spcBef>
                <a:spcPts val="0"/>
              </a:spcBef>
              <a:spcAft>
                <a:spcPts val="0"/>
              </a:spcAft>
              <a:buFont typeface="Calibri" panose="020F0502020204030204" pitchFamily="34" charset="0"/>
              <a:buNone/>
              <a:defRPr sz="2800" kern="1200">
                <a:solidFill>
                  <a:schemeClr val="bg1"/>
                </a:solidFill>
                <a:latin typeface="Calibri Light" panose="020F0302020204030204" pitchFamily="34" charset="0"/>
                <a:ea typeface="+mn-ea"/>
                <a:cs typeface="Calibri Light" panose="020F0302020204030204" pitchFamily="34" charset="0"/>
              </a:defRPr>
            </a:lvl2pPr>
            <a:lvl3pPr marL="90000" indent="0" algn="l" defTabSz="914354" rtl="0" eaLnBrk="1" latinLnBrk="0" hangingPunct="1">
              <a:lnSpc>
                <a:spcPct val="100000"/>
              </a:lnSpc>
              <a:spcBef>
                <a:spcPts val="0"/>
              </a:spcBef>
              <a:buSzPct val="110000"/>
              <a:buFont typeface="Calibri" panose="020F0502020204030204" pitchFamily="34" charset="0"/>
              <a:buNone/>
              <a:defRPr sz="2800" kern="1200">
                <a:solidFill>
                  <a:schemeClr val="bg1"/>
                </a:solidFill>
                <a:latin typeface="Calibri Light" panose="020F0302020204030204" pitchFamily="34" charset="0"/>
                <a:ea typeface="+mn-ea"/>
                <a:cs typeface="Calibri Light" panose="020F0302020204030204" pitchFamily="34" charset="0"/>
              </a:defRPr>
            </a:lvl3pPr>
            <a:lvl4pPr marL="90000" indent="0" algn="l" defTabSz="914354" rtl="0" eaLnBrk="1" latinLnBrk="0" hangingPunct="1">
              <a:lnSpc>
                <a:spcPct val="100000"/>
              </a:lnSpc>
              <a:spcBef>
                <a:spcPts val="0"/>
              </a:spcBef>
              <a:buFont typeface="Calibri" panose="020F0502020204030204" pitchFamily="34" charset="0"/>
              <a:buNone/>
              <a:defRPr sz="2800" kern="1200">
                <a:solidFill>
                  <a:schemeClr val="bg1"/>
                </a:solidFill>
                <a:latin typeface="Calibri Light" panose="020F0302020204030204" pitchFamily="34" charset="0"/>
                <a:ea typeface="+mn-ea"/>
                <a:cs typeface="Calibri Light" panose="020F0302020204030204" pitchFamily="34" charset="0"/>
              </a:defRPr>
            </a:lvl4pPr>
            <a:lvl5pPr marL="90000" indent="0" algn="l" defTabSz="914354" rtl="0" eaLnBrk="1" latinLnBrk="0" hangingPunct="1">
              <a:lnSpc>
                <a:spcPct val="100000"/>
              </a:lnSpc>
              <a:spcBef>
                <a:spcPts val="0"/>
              </a:spcBef>
              <a:buFont typeface="Calibri" panose="020F0502020204030204" pitchFamily="34" charset="0"/>
              <a:buNone/>
              <a:defRPr sz="2800" kern="1200">
                <a:solidFill>
                  <a:schemeClr val="bg1"/>
                </a:solidFill>
                <a:latin typeface="Calibri Light" panose="020F0302020204030204" pitchFamily="34" charset="0"/>
                <a:ea typeface="+mn-ea"/>
                <a:cs typeface="Calibri Light" panose="020F0302020204030204" pitchFamily="34" charset="0"/>
              </a:defRPr>
            </a:lvl5pPr>
            <a:lvl6pPr marL="90000" indent="0" algn="l" defTabSz="914354" rtl="0" eaLnBrk="1" latinLnBrk="0" hangingPunct="1">
              <a:lnSpc>
                <a:spcPct val="100000"/>
              </a:lnSpc>
              <a:spcBef>
                <a:spcPts val="0"/>
              </a:spcBef>
              <a:buFont typeface="Calibri" panose="020F0502020204030204" pitchFamily="34" charset="0"/>
              <a:buNone/>
              <a:defRPr sz="2800" kern="1200">
                <a:solidFill>
                  <a:schemeClr val="bg1"/>
                </a:solidFill>
                <a:latin typeface="Calibri Light" panose="020F0302020204030204" pitchFamily="34" charset="0"/>
                <a:ea typeface="+mn-ea"/>
                <a:cs typeface="Calibri Light" panose="020F0302020204030204" pitchFamily="34" charset="0"/>
              </a:defRPr>
            </a:lvl6pPr>
            <a:lvl7pPr marL="90000" indent="0" algn="l" defTabSz="914354" rtl="0" eaLnBrk="1" latinLnBrk="0" hangingPunct="1">
              <a:lnSpc>
                <a:spcPct val="100000"/>
              </a:lnSpc>
              <a:spcBef>
                <a:spcPts val="0"/>
              </a:spcBef>
              <a:buFont typeface="Calibri" panose="020F0502020204030204" pitchFamily="34" charset="0"/>
              <a:buNone/>
              <a:defRPr sz="2800" kern="1200">
                <a:solidFill>
                  <a:schemeClr val="bg1"/>
                </a:solidFill>
                <a:latin typeface="Calibri Light" panose="020F0302020204030204" pitchFamily="34" charset="0"/>
                <a:ea typeface="+mn-ea"/>
                <a:cs typeface="Calibri Light" panose="020F0302020204030204" pitchFamily="34" charset="0"/>
              </a:defRPr>
            </a:lvl7pPr>
            <a:lvl8pPr marL="90000" indent="0" algn="l" defTabSz="914354" rtl="0" eaLnBrk="1" latinLnBrk="0" hangingPunct="1">
              <a:lnSpc>
                <a:spcPct val="100000"/>
              </a:lnSpc>
              <a:spcBef>
                <a:spcPts val="0"/>
              </a:spcBef>
              <a:buFont typeface="Calibri" panose="020F0502020204030204" pitchFamily="34" charset="0"/>
              <a:buNone/>
              <a:defRPr sz="2800" kern="1200">
                <a:solidFill>
                  <a:schemeClr val="bg1"/>
                </a:solidFill>
                <a:latin typeface="Calibri Light" panose="020F0302020204030204" pitchFamily="34" charset="0"/>
                <a:ea typeface="+mn-ea"/>
                <a:cs typeface="Calibri Light" panose="020F0302020204030204" pitchFamily="34" charset="0"/>
              </a:defRPr>
            </a:lvl8pPr>
            <a:lvl9pPr marL="90000" indent="0" algn="l" defTabSz="914354" rtl="0" eaLnBrk="1" latinLnBrk="0" hangingPunct="1">
              <a:lnSpc>
                <a:spcPct val="100000"/>
              </a:lnSpc>
              <a:spcBef>
                <a:spcPts val="0"/>
              </a:spcBef>
              <a:buFont typeface="Calibri" panose="020F0502020204030204" pitchFamily="34" charset="0"/>
              <a:buNone/>
              <a:defRPr sz="2800" kern="1200">
                <a:solidFill>
                  <a:schemeClr val="bg1"/>
                </a:solidFill>
                <a:latin typeface="Calibri Light" panose="020F0302020204030204" pitchFamily="34" charset="0"/>
                <a:ea typeface="+mn-ea"/>
                <a:cs typeface="Calibri Light" panose="020F0302020204030204" pitchFamily="34" charset="0"/>
              </a:defRPr>
            </a:lvl9pPr>
          </a:lstStyle>
          <a:p>
            <a:r>
              <a:rPr lang="en-US" sz="2800">
                <a:solidFill>
                  <a:prstClr val="white"/>
                </a:solidFill>
              </a:rPr>
              <a:t>Pull-out quote</a:t>
            </a:r>
          </a:p>
          <a:p>
            <a:r>
              <a:rPr lang="en-US" sz="2800">
                <a:solidFill>
                  <a:prstClr val="white"/>
                </a:solidFill>
              </a:rPr>
              <a:t>Edit Master text styles </a:t>
            </a:r>
          </a:p>
          <a:p>
            <a:pPr lvl="1"/>
            <a:r>
              <a:rPr lang="en-US" sz="2800">
                <a:solidFill>
                  <a:prstClr val="white"/>
                </a:solidFill>
              </a:rPr>
              <a:t>Second level</a:t>
            </a:r>
          </a:p>
          <a:p>
            <a:pPr lvl="2"/>
            <a:r>
              <a:rPr lang="en-US" sz="2800">
                <a:solidFill>
                  <a:prstClr val="white"/>
                </a:solidFill>
              </a:rPr>
              <a:t>Third level</a:t>
            </a:r>
          </a:p>
          <a:p>
            <a:pPr lvl="3"/>
            <a:r>
              <a:rPr lang="en-US" sz="2800">
                <a:solidFill>
                  <a:prstClr val="white"/>
                </a:solidFill>
              </a:rPr>
              <a:t>Fourth level</a:t>
            </a:r>
          </a:p>
          <a:p>
            <a:pPr lvl="4"/>
            <a:r>
              <a:rPr lang="en-US" sz="2800">
                <a:solidFill>
                  <a:prstClr val="white"/>
                </a:solidFill>
              </a:rPr>
              <a:t>Fifth level</a:t>
            </a:r>
          </a:p>
          <a:p>
            <a:pPr lvl="5"/>
            <a:r>
              <a:rPr lang="en-US" sz="2800">
                <a:solidFill>
                  <a:prstClr val="white"/>
                </a:solidFill>
              </a:rPr>
              <a:t>Six</a:t>
            </a:r>
          </a:p>
          <a:p>
            <a:pPr lvl="6"/>
            <a:r>
              <a:rPr lang="en-US" sz="2800">
                <a:solidFill>
                  <a:prstClr val="white"/>
                </a:solidFill>
              </a:rPr>
              <a:t>Seven</a:t>
            </a:r>
          </a:p>
          <a:p>
            <a:pPr lvl="7"/>
            <a:r>
              <a:rPr lang="en-US" sz="2800">
                <a:solidFill>
                  <a:prstClr val="white"/>
                </a:solidFill>
              </a:rPr>
              <a:t>Eight</a:t>
            </a:r>
          </a:p>
          <a:p>
            <a:pPr lvl="8"/>
            <a:r>
              <a:rPr lang="en-US" sz="2800">
                <a:solidFill>
                  <a:prstClr val="white"/>
                </a:solidFill>
              </a:rPr>
              <a:t>Nine</a:t>
            </a:r>
            <a:endParaRPr lang="en-AU" sz="2800" dirty="0">
              <a:solidFill>
                <a:prstClr val="white"/>
              </a:solidFill>
            </a:endParaRPr>
          </a:p>
        </p:txBody>
      </p:sp>
    </p:spTree>
    <p:extLst>
      <p:ext uri="{BB962C8B-B14F-4D97-AF65-F5344CB8AC3E}">
        <p14:creationId xmlns:p14="http://schemas.microsoft.com/office/powerpoint/2010/main" val="36937289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B">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F03315E-CD2C-412E-B9D4-9CC06832EDD4}"/>
              </a:ext>
            </a:extLst>
          </p:cNvPr>
          <p:cNvSpPr/>
          <p:nvPr userDrawn="1"/>
        </p:nvSpPr>
        <p:spPr>
          <a:xfrm>
            <a:off x="6" y="0"/>
            <a:ext cx="12191999" cy="518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4" name="Footer Placeholder 3"/>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11" name="Freeform: Shape 10">
            <a:extLst>
              <a:ext uri="{FF2B5EF4-FFF2-40B4-BE49-F238E27FC236}">
                <a16:creationId xmlns:a16="http://schemas.microsoft.com/office/drawing/2014/main" id="{DB3293CD-15A0-488C-9B4A-BB8DCD698F09}"/>
              </a:ext>
            </a:extLst>
          </p:cNvPr>
          <p:cNvSpPr txBox="1">
            <a:spLocks/>
          </p:cNvSpPr>
          <p:nvPr/>
        </p:nvSpPr>
        <p:spPr>
          <a:xfrm>
            <a:off x="3634596" y="0"/>
            <a:ext cx="9164661" cy="6858000"/>
          </a:xfrm>
          <a:custGeom>
            <a:avLst/>
            <a:gdLst>
              <a:gd name="connsiteX0" fmla="*/ 0 w 6873496"/>
              <a:gd name="connsiteY0" fmla="*/ 0 h 6858000"/>
              <a:gd name="connsiteX1" fmla="*/ 6873496 w 6873496"/>
              <a:gd name="connsiteY1" fmla="*/ 0 h 6858000"/>
              <a:gd name="connsiteX2" fmla="*/ 6873496 w 6873496"/>
              <a:gd name="connsiteY2" fmla="*/ 1 h 6858000"/>
              <a:gd name="connsiteX3" fmla="*/ 6418056 w 6873496"/>
              <a:gd name="connsiteY3" fmla="*/ 1 h 6858000"/>
              <a:gd name="connsiteX4" fmla="*/ 6418056 w 6873496"/>
              <a:gd name="connsiteY4" fmla="*/ 3491915 h 6858000"/>
              <a:gd name="connsiteX5" fmla="*/ 6415957 w 6873496"/>
              <a:gd name="connsiteY5" fmla="*/ 3491915 h 6858000"/>
              <a:gd name="connsiteX6" fmla="*/ 4465777 w 6873496"/>
              <a:gd name="connsiteY6" fmla="*/ 6858000 h 6858000"/>
              <a:gd name="connsiteX7" fmla="*/ 3977804 w 6873496"/>
              <a:gd name="connsiteY7" fmla="*/ 6858000 h 6858000"/>
              <a:gd name="connsiteX8" fmla="*/ 1947696 w 6873496"/>
              <a:gd name="connsiteY8" fmla="*/ 3359543 h 6858000"/>
              <a:gd name="connsiteX9" fmla="*/ 0 w 6873496"/>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73496" h="6858000">
                <a:moveTo>
                  <a:pt x="0" y="0"/>
                </a:moveTo>
                <a:lnTo>
                  <a:pt x="6873496" y="0"/>
                </a:lnTo>
                <a:lnTo>
                  <a:pt x="6873496" y="1"/>
                </a:lnTo>
                <a:lnTo>
                  <a:pt x="6418056" y="1"/>
                </a:lnTo>
                <a:lnTo>
                  <a:pt x="6418056" y="3491915"/>
                </a:lnTo>
                <a:lnTo>
                  <a:pt x="6415957" y="3491915"/>
                </a:lnTo>
                <a:lnTo>
                  <a:pt x="4465777" y="6858000"/>
                </a:lnTo>
                <a:lnTo>
                  <a:pt x="3977804" y="6858000"/>
                </a:lnTo>
                <a:lnTo>
                  <a:pt x="1947696" y="3359543"/>
                </a:lnTo>
                <a:lnTo>
                  <a:pt x="0" y="0"/>
                </a:lnTo>
                <a:close/>
              </a:path>
            </a:pathLst>
          </a:custGeom>
          <a:solidFill>
            <a:schemeClr val="tx2"/>
          </a:solidFill>
        </p:spPr>
        <p:txBody>
          <a:bodyPr vert="horz" wrap="square" lIns="2412000" tIns="108000" rIns="1080000" bIns="828000" rtlCol="0" anchor="ctr">
            <a:noAutofit/>
          </a:bodyPr>
          <a:lstStyle>
            <a:lvl1pPr marL="90000" indent="-90000" algn="l" defTabSz="914354" rtl="0" eaLnBrk="1" latinLnBrk="0" hangingPunct="1">
              <a:lnSpc>
                <a:spcPct val="100000"/>
              </a:lnSpc>
              <a:spcBef>
                <a:spcPts val="0"/>
              </a:spcBef>
              <a:spcAft>
                <a:spcPts val="0"/>
              </a:spcAft>
              <a:buFont typeface="Calibri" panose="020F0502020204030204" pitchFamily="34" charset="0"/>
              <a:buChar char="‘"/>
              <a:defRPr sz="2400" kern="1200">
                <a:solidFill>
                  <a:schemeClr val="bg1"/>
                </a:solidFill>
                <a:latin typeface="+mn-lt"/>
                <a:ea typeface="+mn-ea"/>
                <a:cs typeface="+mn-cs"/>
              </a:defRPr>
            </a:lvl1pPr>
            <a:lvl2pPr marL="90000" indent="0" algn="l" defTabSz="914354" rtl="0" eaLnBrk="1" latinLnBrk="0" hangingPunct="1">
              <a:lnSpc>
                <a:spcPct val="100000"/>
              </a:lnSpc>
              <a:spcBef>
                <a:spcPts val="0"/>
              </a:spcBef>
              <a:spcAft>
                <a:spcPts val="0"/>
              </a:spcAft>
              <a:buFont typeface="Arial" panose="020B0604020202020204" pitchFamily="34" charset="0"/>
              <a:buNone/>
              <a:defRPr sz="2400" kern="1200">
                <a:solidFill>
                  <a:schemeClr val="bg1"/>
                </a:solidFill>
                <a:latin typeface="+mn-lt"/>
                <a:ea typeface="+mn-ea"/>
                <a:cs typeface="+mn-cs"/>
              </a:defRPr>
            </a:lvl2pPr>
            <a:lvl3pPr marL="90000" indent="0" algn="l" defTabSz="914354" rtl="0" eaLnBrk="1" latinLnBrk="0" hangingPunct="1">
              <a:lnSpc>
                <a:spcPct val="100000"/>
              </a:lnSpc>
              <a:spcBef>
                <a:spcPts val="0"/>
              </a:spcBef>
              <a:buSzPct val="110000"/>
              <a:buFont typeface="Arial" panose="020B0604020202020204" pitchFamily="34" charset="0"/>
              <a:buNone/>
              <a:defRPr sz="2400" kern="1200">
                <a:solidFill>
                  <a:schemeClr val="bg1"/>
                </a:solidFill>
                <a:latin typeface="+mn-lt"/>
                <a:ea typeface="+mn-ea"/>
                <a:cs typeface="+mn-cs"/>
              </a:defRPr>
            </a:lvl3pPr>
            <a:lvl4pPr marL="90000" indent="0" algn="l" defTabSz="914354" rtl="0" eaLnBrk="1" latinLnBrk="0" hangingPunct="1">
              <a:lnSpc>
                <a:spcPct val="100000"/>
              </a:lnSpc>
              <a:spcBef>
                <a:spcPts val="0"/>
              </a:spcBef>
              <a:buFont typeface="Calibri" panose="020F0502020204030204" pitchFamily="34" charset="0"/>
              <a:buNone/>
              <a:defRPr sz="2400" kern="1200">
                <a:solidFill>
                  <a:schemeClr val="bg1"/>
                </a:solidFill>
                <a:latin typeface="+mn-lt"/>
                <a:ea typeface="+mn-ea"/>
                <a:cs typeface="+mn-cs"/>
              </a:defRPr>
            </a:lvl4pPr>
            <a:lvl5pPr marL="90000" indent="0" algn="l" defTabSz="914354" rtl="0" eaLnBrk="1" latinLnBrk="0" hangingPunct="1">
              <a:lnSpc>
                <a:spcPct val="100000"/>
              </a:lnSpc>
              <a:spcBef>
                <a:spcPts val="0"/>
              </a:spcBef>
              <a:buFont typeface="Arial" panose="020B0604020202020204" pitchFamily="34" charset="0"/>
              <a:buNone/>
              <a:defRPr sz="2400" kern="1200">
                <a:solidFill>
                  <a:schemeClr val="bg1"/>
                </a:solidFill>
                <a:latin typeface="+mn-lt"/>
                <a:ea typeface="+mn-ea"/>
                <a:cs typeface="+mn-cs"/>
              </a:defRPr>
            </a:lvl5pPr>
            <a:lvl6pPr marL="90000" indent="0" algn="l" defTabSz="914354" rtl="0" eaLnBrk="1" latinLnBrk="0" hangingPunct="1">
              <a:lnSpc>
                <a:spcPct val="100000"/>
              </a:lnSpc>
              <a:spcBef>
                <a:spcPts val="0"/>
              </a:spcBef>
              <a:buFont typeface="Arial" panose="020B0604020202020204" pitchFamily="34" charset="0"/>
              <a:buNone/>
              <a:defRPr sz="2400" kern="1200">
                <a:solidFill>
                  <a:schemeClr val="bg1"/>
                </a:solidFill>
                <a:latin typeface="+mn-lt"/>
                <a:ea typeface="+mn-ea"/>
                <a:cs typeface="+mn-cs"/>
              </a:defRPr>
            </a:lvl6pPr>
            <a:lvl7pPr marL="90000" indent="0" algn="l" defTabSz="914354" rtl="0" eaLnBrk="1" latinLnBrk="0" hangingPunct="1">
              <a:lnSpc>
                <a:spcPct val="100000"/>
              </a:lnSpc>
              <a:spcBef>
                <a:spcPts val="0"/>
              </a:spcBef>
              <a:buFont typeface="Arial" panose="020B0604020202020204" pitchFamily="34" charset="0"/>
              <a:buNone/>
              <a:defRPr sz="2400" kern="1200">
                <a:solidFill>
                  <a:schemeClr val="bg1"/>
                </a:solidFill>
                <a:latin typeface="+mn-lt"/>
                <a:ea typeface="+mn-ea"/>
                <a:cs typeface="+mn-cs"/>
              </a:defRPr>
            </a:lvl7pPr>
            <a:lvl8pPr marL="90000" indent="0" algn="l" defTabSz="914354" rtl="0" eaLnBrk="1" latinLnBrk="0" hangingPunct="1">
              <a:lnSpc>
                <a:spcPct val="100000"/>
              </a:lnSpc>
              <a:spcBef>
                <a:spcPts val="0"/>
              </a:spcBef>
              <a:buFont typeface="Arial" panose="020B0604020202020204" pitchFamily="34" charset="0"/>
              <a:buNone/>
              <a:defRPr sz="2400" kern="1200">
                <a:solidFill>
                  <a:schemeClr val="bg1"/>
                </a:solidFill>
                <a:latin typeface="+mn-lt"/>
                <a:ea typeface="+mn-ea"/>
                <a:cs typeface="+mn-cs"/>
              </a:defRPr>
            </a:lvl8pPr>
            <a:lvl9pPr marL="90000" indent="0" algn="l" defTabSz="914354" rtl="0" eaLnBrk="1" latinLnBrk="0" hangingPunct="1">
              <a:lnSpc>
                <a:spcPct val="100000"/>
              </a:lnSpc>
              <a:spcBef>
                <a:spcPts val="0"/>
              </a:spcBef>
              <a:buFont typeface="Arial" panose="020B0604020202020204" pitchFamily="34" charset="0"/>
              <a:buNone/>
              <a:defRPr sz="2400" kern="1200">
                <a:solidFill>
                  <a:schemeClr val="bg1"/>
                </a:solidFill>
                <a:latin typeface="+mn-lt"/>
                <a:ea typeface="+mn-ea"/>
                <a:cs typeface="+mn-cs"/>
              </a:defRPr>
            </a:lvl9pPr>
          </a:lstStyle>
          <a:p>
            <a:r>
              <a:rPr lang="en-US" sz="2400">
                <a:solidFill>
                  <a:prstClr val="white"/>
                </a:solidFill>
              </a:rPr>
              <a:t>Pull-out quote</a:t>
            </a:r>
          </a:p>
          <a:p>
            <a:r>
              <a:rPr lang="en-US" sz="2400">
                <a:solidFill>
                  <a:prstClr val="white"/>
                </a:solidFill>
              </a:rPr>
              <a:t>Edit Master text styles</a:t>
            </a:r>
          </a:p>
          <a:p>
            <a:pPr lvl="1"/>
            <a:r>
              <a:rPr lang="en-US" sz="2400">
                <a:solidFill>
                  <a:prstClr val="white"/>
                </a:solidFill>
              </a:rPr>
              <a:t>Second level</a:t>
            </a:r>
          </a:p>
          <a:p>
            <a:pPr lvl="2"/>
            <a:r>
              <a:rPr lang="en-US" sz="2400">
                <a:solidFill>
                  <a:prstClr val="white"/>
                </a:solidFill>
              </a:rPr>
              <a:t>Third level</a:t>
            </a:r>
          </a:p>
          <a:p>
            <a:pPr lvl="3"/>
            <a:r>
              <a:rPr lang="en-US" sz="2400">
                <a:solidFill>
                  <a:prstClr val="white"/>
                </a:solidFill>
              </a:rPr>
              <a:t>Fourth level</a:t>
            </a:r>
          </a:p>
          <a:p>
            <a:pPr lvl="4"/>
            <a:r>
              <a:rPr lang="en-US" sz="2400">
                <a:solidFill>
                  <a:prstClr val="white"/>
                </a:solidFill>
              </a:rPr>
              <a:t>Fifth level</a:t>
            </a:r>
          </a:p>
          <a:p>
            <a:pPr lvl="5"/>
            <a:r>
              <a:rPr lang="en-US" sz="2400">
                <a:solidFill>
                  <a:prstClr val="white"/>
                </a:solidFill>
              </a:rPr>
              <a:t>Six</a:t>
            </a:r>
          </a:p>
          <a:p>
            <a:pPr lvl="6"/>
            <a:r>
              <a:rPr lang="en-US" sz="2400">
                <a:solidFill>
                  <a:prstClr val="white"/>
                </a:solidFill>
              </a:rPr>
              <a:t>Seven</a:t>
            </a:r>
          </a:p>
          <a:p>
            <a:pPr lvl="7"/>
            <a:r>
              <a:rPr lang="en-US" sz="2400">
                <a:solidFill>
                  <a:prstClr val="white"/>
                </a:solidFill>
              </a:rPr>
              <a:t>Eight</a:t>
            </a:r>
          </a:p>
          <a:p>
            <a:pPr lvl="8"/>
            <a:r>
              <a:rPr lang="en-US" sz="2400">
                <a:solidFill>
                  <a:prstClr val="white"/>
                </a:solidFill>
              </a:rPr>
              <a:t>Nine</a:t>
            </a:r>
            <a:endParaRPr lang="en-AU" sz="2400" dirty="0">
              <a:solidFill>
                <a:prstClr val="white"/>
              </a:solidFill>
            </a:endParaRPr>
          </a:p>
        </p:txBody>
      </p:sp>
      <p:sp>
        <p:nvSpPr>
          <p:cNvPr id="2" name="Title 1"/>
          <p:cNvSpPr>
            <a:spLocks noGrp="1"/>
          </p:cNvSpPr>
          <p:nvPr>
            <p:ph type="title" hasCustomPrompt="1"/>
          </p:nvPr>
        </p:nvSpPr>
        <p:spPr/>
        <p:txBody>
          <a:bodyPr/>
          <a:lstStyle>
            <a:lvl1pPr>
              <a:defRPr/>
            </a:lvl1pPr>
          </a:lstStyle>
          <a:p>
            <a:r>
              <a:rPr lang="en-US" dirty="0"/>
              <a:t>Click to add title</a:t>
            </a:r>
            <a:endParaRPr lang="en-GB" dirty="0"/>
          </a:p>
        </p:txBody>
      </p:sp>
      <p:sp>
        <p:nvSpPr>
          <p:cNvPr id="7" name="Text Placeholder 6">
            <a:extLst>
              <a:ext uri="{FF2B5EF4-FFF2-40B4-BE49-F238E27FC236}">
                <a16:creationId xmlns:a16="http://schemas.microsoft.com/office/drawing/2014/main" id="{61845B0B-7641-4E9E-8846-4254BC9549A5}"/>
              </a:ext>
            </a:extLst>
          </p:cNvPr>
          <p:cNvSpPr>
            <a:spLocks noGrp="1"/>
          </p:cNvSpPr>
          <p:nvPr>
            <p:ph type="body" sz="quarter" idx="13" hasCustomPrompt="1"/>
          </p:nvPr>
        </p:nvSpPr>
        <p:spPr>
          <a:xfrm>
            <a:off x="482608" y="1393825"/>
            <a:ext cx="6383849" cy="4802188"/>
          </a:xfrm>
          <a:custGeom>
            <a:avLst/>
            <a:gdLst>
              <a:gd name="connsiteX0" fmla="*/ 0 w 4787887"/>
              <a:gd name="connsiteY0" fmla="*/ 0 h 4802188"/>
              <a:gd name="connsiteX1" fmla="*/ 2717578 w 4787887"/>
              <a:gd name="connsiteY1" fmla="*/ 0 h 4802188"/>
              <a:gd name="connsiteX2" fmla="*/ 4787887 w 4787887"/>
              <a:gd name="connsiteY2" fmla="*/ 3577338 h 4802188"/>
              <a:gd name="connsiteX3" fmla="*/ 4787887 w 4787887"/>
              <a:gd name="connsiteY3" fmla="*/ 4802188 h 4802188"/>
              <a:gd name="connsiteX4" fmla="*/ 0 w 4787887"/>
              <a:gd name="connsiteY4" fmla="*/ 4802188 h 480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7887" h="4802188">
                <a:moveTo>
                  <a:pt x="0" y="0"/>
                </a:moveTo>
                <a:lnTo>
                  <a:pt x="2717578" y="0"/>
                </a:lnTo>
                <a:lnTo>
                  <a:pt x="4787887" y="3577338"/>
                </a:lnTo>
                <a:lnTo>
                  <a:pt x="4787887" y="4802188"/>
                </a:lnTo>
                <a:lnTo>
                  <a:pt x="0" y="4802188"/>
                </a:lnTo>
                <a:close/>
              </a:path>
            </a:pathLst>
          </a:custGeom>
          <a:noFill/>
        </p:spPr>
        <p:txBody>
          <a:bodyPr wrap="square">
            <a:noAutofit/>
          </a:bodyPr>
          <a:lstStyle>
            <a:lvl1pPr>
              <a:spcBef>
                <a:spcPts val="0"/>
              </a:spcBef>
              <a:spcAft>
                <a:spcPts val="400"/>
              </a:spcAft>
              <a:defRPr/>
            </a:lvl1pPr>
            <a:lvl2pPr>
              <a:spcAft>
                <a:spcPts val="600"/>
              </a:spcAft>
              <a:defRPr sz="2000"/>
            </a:lvl2pPr>
            <a:lvl3pPr marL="0" indent="0">
              <a:buNone/>
              <a:defRPr>
                <a:latin typeface="Calibri Light" panose="020F0302020204030204" pitchFamily="34" charset="0"/>
                <a:cs typeface="Calibri Light" panose="020F0302020204030204" pitchFamily="34" charset="0"/>
              </a:defRPr>
            </a:lvl3pPr>
            <a:lvl4pPr marL="179992" indent="-179992">
              <a:buSzPct val="110000"/>
              <a:buFont typeface="Arial" panose="020B0604020202020204" pitchFamily="34" charset="0"/>
              <a:buChar char="•"/>
              <a:defRPr>
                <a:latin typeface="Calibri Light" panose="020F0302020204030204" pitchFamily="34" charset="0"/>
                <a:cs typeface="Calibri Light" panose="020F0302020204030204" pitchFamily="34" charset="0"/>
              </a:defRPr>
            </a:lvl4pPr>
            <a:lvl5pPr marL="359982" indent="-179992">
              <a:buFont typeface="Calibri" panose="020F0502020204030204" pitchFamily="34" charset="0"/>
              <a:buChar char="–"/>
              <a:defRPr>
                <a:latin typeface="Calibri Light" panose="020F0302020204030204" pitchFamily="34" charset="0"/>
                <a:cs typeface="Calibri Light" panose="020F0302020204030204" pitchFamily="34" charset="0"/>
              </a:defRPr>
            </a:lvl5pPr>
            <a:lvl6pPr marL="179992">
              <a:defRPr>
                <a:latin typeface="Calibri Light" panose="020F0302020204030204" pitchFamily="34" charset="0"/>
                <a:cs typeface="Calibri Light" panose="020F0302020204030204" pitchFamily="34" charset="0"/>
              </a:defRPr>
            </a:lvl6pPr>
            <a:lvl7pPr>
              <a:defRPr>
                <a:latin typeface="Calibri Light" panose="020F0302020204030204" pitchFamily="34" charset="0"/>
                <a:cs typeface="Calibri Light" panose="020F0302020204030204" pitchFamily="34" charset="0"/>
              </a:defRPr>
            </a:lvl7pPr>
            <a:lvl8pPr>
              <a:defRPr>
                <a:latin typeface="Calibri Light" panose="020F0302020204030204" pitchFamily="34" charset="0"/>
                <a:cs typeface="Calibri Light" panose="020F0302020204030204" pitchFamily="34" charset="0"/>
              </a:defRPr>
            </a:lvl8pPr>
            <a:lvl9pPr>
              <a:defRPr>
                <a:latin typeface="Calibri Light" panose="020F0302020204030204" pitchFamily="34" charset="0"/>
                <a:cs typeface="Calibri Light" panose="020F0302020204030204" pitchFamily="34" charset="0"/>
              </a:defRPr>
            </a:lvl9pPr>
          </a:lstStyle>
          <a:p>
            <a:pPr lvl="0"/>
            <a:r>
              <a:rPr lang="en-US" dirty="0"/>
              <a:t>First Level Heading</a:t>
            </a:r>
          </a:p>
          <a:p>
            <a:pPr lvl="1"/>
            <a:r>
              <a:rPr lang="en-US" dirty="0"/>
              <a:t>Add 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 </a:t>
            </a:r>
            <a:endParaRPr lang="en-GB" dirty="0"/>
          </a:p>
        </p:txBody>
      </p:sp>
    </p:spTree>
    <p:extLst>
      <p:ext uri="{BB962C8B-B14F-4D97-AF65-F5344CB8AC3E}">
        <p14:creationId xmlns:p14="http://schemas.microsoft.com/office/powerpoint/2010/main" val="25922566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6BD6C96-781C-4A3F-97CF-70B1B00818F8}"/>
              </a:ext>
            </a:extLst>
          </p:cNvPr>
          <p:cNvSpPr/>
          <p:nvPr userDrawn="1"/>
        </p:nvSpPr>
        <p:spPr>
          <a:xfrm>
            <a:off x="6" y="0"/>
            <a:ext cx="12191999" cy="518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2" name="Title 1"/>
          <p:cNvSpPr>
            <a:spLocks noGrp="1"/>
          </p:cNvSpPr>
          <p:nvPr>
            <p:ph type="title" hasCustomPrompt="1"/>
          </p:nvPr>
        </p:nvSpPr>
        <p:spPr/>
        <p:txBody>
          <a:bodyPr/>
          <a:lstStyle>
            <a:lvl1pPr>
              <a:defRPr/>
            </a:lvl1pPr>
          </a:lstStyle>
          <a:p>
            <a:r>
              <a:rPr lang="en-US" dirty="0"/>
              <a:t>Table</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4" name="Table Placeholder 3">
            <a:extLst>
              <a:ext uri="{FF2B5EF4-FFF2-40B4-BE49-F238E27FC236}">
                <a16:creationId xmlns:a16="http://schemas.microsoft.com/office/drawing/2014/main" id="{D9448B89-E1A9-48D1-ACE5-F2C703E0A813}"/>
              </a:ext>
            </a:extLst>
          </p:cNvPr>
          <p:cNvSpPr>
            <a:spLocks noGrp="1"/>
          </p:cNvSpPr>
          <p:nvPr>
            <p:ph type="tbl" sz="quarter" idx="13"/>
          </p:nvPr>
        </p:nvSpPr>
        <p:spPr>
          <a:xfrm>
            <a:off x="600075" y="1878013"/>
            <a:ext cx="10083800" cy="3568700"/>
          </a:xfrm>
        </p:spPr>
        <p:txBody>
          <a:bodyPr/>
          <a:lstStyle>
            <a:lvl1pPr>
              <a:defRPr sz="1400">
                <a:solidFill>
                  <a:schemeClr val="tx1"/>
                </a:solidFill>
              </a:defRPr>
            </a:lvl1pPr>
          </a:lstStyle>
          <a:p>
            <a:r>
              <a:rPr lang="en-US"/>
              <a:t>Click icon to add table</a:t>
            </a:r>
            <a:endParaRPr lang="en-GB" dirty="0"/>
          </a:p>
        </p:txBody>
      </p:sp>
    </p:spTree>
    <p:extLst>
      <p:ext uri="{BB962C8B-B14F-4D97-AF65-F5344CB8AC3E}">
        <p14:creationId xmlns:p14="http://schemas.microsoft.com/office/powerpoint/2010/main" val="3909089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6BD6C96-781C-4A3F-97CF-70B1B00818F8}"/>
              </a:ext>
            </a:extLst>
          </p:cNvPr>
          <p:cNvSpPr/>
          <p:nvPr userDrawn="1"/>
        </p:nvSpPr>
        <p:spPr>
          <a:xfrm>
            <a:off x="6" y="0"/>
            <a:ext cx="12191999" cy="518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2" name="Title 1"/>
          <p:cNvSpPr>
            <a:spLocks noGrp="1"/>
          </p:cNvSpPr>
          <p:nvPr>
            <p:ph type="title" hasCustomPrompt="1"/>
          </p:nvPr>
        </p:nvSpPr>
        <p:spPr/>
        <p:txBody>
          <a:bodyPr/>
          <a:lstStyle>
            <a:lvl1pPr>
              <a:defRPr/>
            </a:lvl1pPr>
          </a:lstStyle>
          <a:p>
            <a:r>
              <a:rPr lang="en-US" dirty="0"/>
              <a:t>One Chart</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8" name="Chart Placeholder 5">
            <a:extLst>
              <a:ext uri="{FF2B5EF4-FFF2-40B4-BE49-F238E27FC236}">
                <a16:creationId xmlns:a16="http://schemas.microsoft.com/office/drawing/2014/main" id="{C30153EA-3427-4574-AE3C-5EC559671C53}"/>
              </a:ext>
            </a:extLst>
          </p:cNvPr>
          <p:cNvSpPr>
            <a:spLocks noGrp="1"/>
          </p:cNvSpPr>
          <p:nvPr>
            <p:ph type="chart" sz="quarter" idx="14"/>
          </p:nvPr>
        </p:nvSpPr>
        <p:spPr>
          <a:xfrm>
            <a:off x="600080" y="1230122"/>
            <a:ext cx="10083801" cy="4197542"/>
          </a:xfrm>
        </p:spPr>
        <p:txBody>
          <a:bodyPr/>
          <a:lstStyle>
            <a:lvl1pPr>
              <a:defRPr sz="1400">
                <a:solidFill>
                  <a:schemeClr val="tx1"/>
                </a:solidFill>
              </a:defRPr>
            </a:lvl1pPr>
          </a:lstStyle>
          <a:p>
            <a:r>
              <a:rPr lang="en-US"/>
              <a:t>Click icon to add chart</a:t>
            </a:r>
            <a:endParaRPr lang="en-GB"/>
          </a:p>
        </p:txBody>
      </p:sp>
    </p:spTree>
    <p:extLst>
      <p:ext uri="{BB962C8B-B14F-4D97-AF65-F5344CB8AC3E}">
        <p14:creationId xmlns:p14="http://schemas.microsoft.com/office/powerpoint/2010/main" val="9101287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har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6BD6C96-781C-4A3F-97CF-70B1B00818F8}"/>
              </a:ext>
            </a:extLst>
          </p:cNvPr>
          <p:cNvSpPr/>
          <p:nvPr userDrawn="1"/>
        </p:nvSpPr>
        <p:spPr>
          <a:xfrm>
            <a:off x="6" y="0"/>
            <a:ext cx="12191999" cy="518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2" name="Title 1"/>
          <p:cNvSpPr>
            <a:spLocks noGrp="1"/>
          </p:cNvSpPr>
          <p:nvPr>
            <p:ph type="title" hasCustomPrompt="1"/>
          </p:nvPr>
        </p:nvSpPr>
        <p:spPr/>
        <p:txBody>
          <a:bodyPr/>
          <a:lstStyle>
            <a:lvl1pPr>
              <a:defRPr/>
            </a:lvl1pPr>
          </a:lstStyle>
          <a:p>
            <a:r>
              <a:rPr lang="en-US" dirty="0"/>
              <a:t>Two Charts</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6" name="Chart Placeholder 5">
            <a:extLst>
              <a:ext uri="{FF2B5EF4-FFF2-40B4-BE49-F238E27FC236}">
                <a16:creationId xmlns:a16="http://schemas.microsoft.com/office/drawing/2014/main" id="{23A387DA-AE79-4488-A710-E2CB8440BAE5}"/>
              </a:ext>
            </a:extLst>
          </p:cNvPr>
          <p:cNvSpPr>
            <a:spLocks noGrp="1"/>
          </p:cNvSpPr>
          <p:nvPr>
            <p:ph type="chart" sz="quarter" idx="14"/>
          </p:nvPr>
        </p:nvSpPr>
        <p:spPr>
          <a:xfrm>
            <a:off x="600079" y="1230122"/>
            <a:ext cx="4650351" cy="4197542"/>
          </a:xfrm>
        </p:spPr>
        <p:txBody>
          <a:bodyPr/>
          <a:lstStyle>
            <a:lvl1pPr>
              <a:defRPr sz="1400">
                <a:solidFill>
                  <a:schemeClr val="tx1"/>
                </a:solidFill>
              </a:defRPr>
            </a:lvl1pPr>
          </a:lstStyle>
          <a:p>
            <a:r>
              <a:rPr lang="en-US"/>
              <a:t>Click icon to add chart</a:t>
            </a:r>
            <a:endParaRPr lang="en-GB"/>
          </a:p>
        </p:txBody>
      </p:sp>
      <p:sp>
        <p:nvSpPr>
          <p:cNvPr id="8" name="Chart Placeholder 5">
            <a:extLst>
              <a:ext uri="{FF2B5EF4-FFF2-40B4-BE49-F238E27FC236}">
                <a16:creationId xmlns:a16="http://schemas.microsoft.com/office/drawing/2014/main" id="{E458C3C2-CF33-4CB9-8804-AE329310D4BD}"/>
              </a:ext>
            </a:extLst>
          </p:cNvPr>
          <p:cNvSpPr>
            <a:spLocks noGrp="1"/>
          </p:cNvSpPr>
          <p:nvPr>
            <p:ph type="chart" sz="quarter" idx="15"/>
          </p:nvPr>
        </p:nvSpPr>
        <p:spPr>
          <a:xfrm>
            <a:off x="6053500" y="1230122"/>
            <a:ext cx="4650351" cy="4197542"/>
          </a:xfrm>
        </p:spPr>
        <p:txBody>
          <a:bodyPr/>
          <a:lstStyle>
            <a:lvl1pPr>
              <a:defRPr sz="1400">
                <a:solidFill>
                  <a:schemeClr val="tx1"/>
                </a:solidFill>
              </a:defRPr>
            </a:lvl1pPr>
          </a:lstStyle>
          <a:p>
            <a:r>
              <a:rPr lang="en-US"/>
              <a:t>Click icon to add chart</a:t>
            </a:r>
            <a:endParaRPr lang="en-GB"/>
          </a:p>
        </p:txBody>
      </p:sp>
    </p:spTree>
    <p:extLst>
      <p:ext uri="{BB962C8B-B14F-4D97-AF65-F5344CB8AC3E}">
        <p14:creationId xmlns:p14="http://schemas.microsoft.com/office/powerpoint/2010/main" val="12663158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mart Ar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6BD6C96-781C-4A3F-97CF-70B1B00818F8}"/>
              </a:ext>
            </a:extLst>
          </p:cNvPr>
          <p:cNvSpPr/>
          <p:nvPr userDrawn="1"/>
        </p:nvSpPr>
        <p:spPr>
          <a:xfrm>
            <a:off x="6" y="0"/>
            <a:ext cx="12191999" cy="518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2" name="Title 1"/>
          <p:cNvSpPr>
            <a:spLocks noGrp="1"/>
          </p:cNvSpPr>
          <p:nvPr>
            <p:ph type="title" hasCustomPrompt="1"/>
          </p:nvPr>
        </p:nvSpPr>
        <p:spPr/>
        <p:txBody>
          <a:bodyPr/>
          <a:lstStyle>
            <a:lvl1pPr>
              <a:defRPr/>
            </a:lvl1pPr>
          </a:lstStyle>
          <a:p>
            <a:r>
              <a:rPr lang="en-US" dirty="0"/>
              <a:t>SmartArt</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4" name="SmartArt Placeholder 3">
            <a:extLst>
              <a:ext uri="{FF2B5EF4-FFF2-40B4-BE49-F238E27FC236}">
                <a16:creationId xmlns:a16="http://schemas.microsoft.com/office/drawing/2014/main" id="{33CEEB8A-45DE-442C-B018-839DF31F2C9D}"/>
              </a:ext>
            </a:extLst>
          </p:cNvPr>
          <p:cNvSpPr>
            <a:spLocks noGrp="1"/>
          </p:cNvSpPr>
          <p:nvPr>
            <p:ph type="dgm" sz="quarter" idx="15"/>
          </p:nvPr>
        </p:nvSpPr>
        <p:spPr>
          <a:xfrm>
            <a:off x="600075" y="1230321"/>
            <a:ext cx="10083800" cy="4197351"/>
          </a:xfrm>
        </p:spPr>
        <p:txBody>
          <a:bodyPr lIns="144000" tIns="108000"/>
          <a:lstStyle>
            <a:lvl1pPr>
              <a:defRPr sz="1400">
                <a:solidFill>
                  <a:schemeClr val="tx1"/>
                </a:solidFill>
              </a:defRPr>
            </a:lvl1pPr>
          </a:lstStyle>
          <a:p>
            <a:r>
              <a:rPr lang="en-US"/>
              <a:t>Click icon to add SmartArt graphic</a:t>
            </a:r>
            <a:endParaRPr lang="en-GB" dirty="0"/>
          </a:p>
        </p:txBody>
      </p:sp>
    </p:spTree>
    <p:extLst>
      <p:ext uri="{BB962C8B-B14F-4D97-AF65-F5344CB8AC3E}">
        <p14:creationId xmlns:p14="http://schemas.microsoft.com/office/powerpoint/2010/main" val="28884548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Graphic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6BD6C96-781C-4A3F-97CF-70B1B00818F8}"/>
              </a:ext>
            </a:extLst>
          </p:cNvPr>
          <p:cNvSpPr/>
          <p:nvPr userDrawn="1"/>
        </p:nvSpPr>
        <p:spPr>
          <a:xfrm>
            <a:off x="6" y="0"/>
            <a:ext cx="12191999" cy="518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2" name="Title 1"/>
          <p:cNvSpPr>
            <a:spLocks noGrp="1"/>
          </p:cNvSpPr>
          <p:nvPr>
            <p:ph type="title" hasCustomPrompt="1"/>
          </p:nvPr>
        </p:nvSpPr>
        <p:spPr/>
        <p:txBody>
          <a:bodyPr/>
          <a:lstStyle>
            <a:lvl1pPr>
              <a:defRPr/>
            </a:lvl1pPr>
          </a:lstStyle>
          <a:p>
            <a:r>
              <a:rPr lang="en-US" dirty="0"/>
              <a:t>Custom Graphics</a:t>
            </a:r>
            <a:endParaRPr lang="en-GB" dirty="0"/>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4" name="Text Placeholder 3">
            <a:extLst>
              <a:ext uri="{FF2B5EF4-FFF2-40B4-BE49-F238E27FC236}">
                <a16:creationId xmlns:a16="http://schemas.microsoft.com/office/drawing/2014/main" id="{DD279792-438F-4540-B064-59FF4CB006E5}"/>
              </a:ext>
            </a:extLst>
          </p:cNvPr>
          <p:cNvSpPr>
            <a:spLocks noGrp="1"/>
          </p:cNvSpPr>
          <p:nvPr>
            <p:ph type="body" sz="quarter" idx="12" hasCustomPrompt="1"/>
          </p:nvPr>
        </p:nvSpPr>
        <p:spPr>
          <a:xfrm>
            <a:off x="591527" y="1406942"/>
            <a:ext cx="3960000" cy="792000"/>
          </a:xfrm>
          <a:solidFill>
            <a:schemeClr val="tx1"/>
          </a:solidFill>
        </p:spPr>
        <p:txBody>
          <a:bodyPr lIns="144000" tIns="144000" rIns="144000" bIns="144000"/>
          <a:lstStyle>
            <a:lvl1pPr>
              <a:spcBef>
                <a:spcPts val="0"/>
              </a:spcBef>
              <a:spcAft>
                <a:spcPts val="0"/>
              </a:spcAft>
              <a:defRPr sz="1800" b="1">
                <a:solidFill>
                  <a:schemeClr val="bg2"/>
                </a:solidFill>
              </a:defRPr>
            </a:lvl1pPr>
            <a:lvl2pPr>
              <a:spcBef>
                <a:spcPts val="0"/>
              </a:spcBef>
              <a:defRPr>
                <a:solidFill>
                  <a:schemeClr val="bg2"/>
                </a:solidFill>
              </a:defRPr>
            </a:lvl2pPr>
            <a:lvl3pPr>
              <a:spcBef>
                <a:spcPts val="0"/>
              </a:spcBef>
              <a:defRPr>
                <a:solidFill>
                  <a:schemeClr val="bg2"/>
                </a:solidFill>
              </a:defRPr>
            </a:lvl3pPr>
            <a:lvl4pPr>
              <a:spcBef>
                <a:spcPts val="0"/>
              </a:spcBef>
              <a:defRPr>
                <a:solidFill>
                  <a:schemeClr val="bg2"/>
                </a:solidFill>
              </a:defRPr>
            </a:lvl4pPr>
            <a:lvl5pPr>
              <a:spcBef>
                <a:spcPts val="0"/>
              </a:spcBef>
              <a:defRPr>
                <a:solidFill>
                  <a:schemeClr val="bg2"/>
                </a:solidFill>
              </a:defRPr>
            </a:lvl5pPr>
          </a:lstStyle>
          <a:p>
            <a:pPr lvl="0"/>
            <a:r>
              <a:rPr lang="en-US" dirty="0"/>
              <a:t>Click to add text</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ext Placeholder 3">
            <a:extLst>
              <a:ext uri="{FF2B5EF4-FFF2-40B4-BE49-F238E27FC236}">
                <a16:creationId xmlns:a16="http://schemas.microsoft.com/office/drawing/2014/main" id="{60303E1E-61F6-443C-A0F7-1058BB4E43B1}"/>
              </a:ext>
            </a:extLst>
          </p:cNvPr>
          <p:cNvSpPr>
            <a:spLocks noGrp="1"/>
          </p:cNvSpPr>
          <p:nvPr>
            <p:ph type="body" sz="quarter" idx="13" hasCustomPrompt="1"/>
          </p:nvPr>
        </p:nvSpPr>
        <p:spPr>
          <a:xfrm>
            <a:off x="591527" y="2313853"/>
            <a:ext cx="3960000" cy="792000"/>
          </a:xfrm>
          <a:solidFill>
            <a:schemeClr val="tx2"/>
          </a:solidFill>
        </p:spPr>
        <p:txBody>
          <a:bodyPr lIns="144000" tIns="144000" rIns="144000" bIns="144000"/>
          <a:lstStyle>
            <a:lvl1pPr marL="0" marR="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sz="1800" b="1">
                <a:solidFill>
                  <a:schemeClr val="tx1"/>
                </a:solidFill>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914354" rtl="0" eaLnBrk="1" fontAlgn="auto" latinLnBrk="0" hangingPunct="1">
              <a:lnSpc>
                <a:spcPct val="90000"/>
              </a:lnSpc>
              <a:spcBef>
                <a:spcPts val="500"/>
              </a:spcBef>
              <a:spcAft>
                <a:spcPts val="0"/>
              </a:spcAft>
              <a:buClrTx/>
              <a:buSzTx/>
              <a:buFont typeface="Arial" panose="020B0604020202020204" pitchFamily="34" charset="0"/>
              <a:buNone/>
              <a:tabLst/>
              <a:defRPr/>
            </a:pPr>
            <a:r>
              <a:rPr lang="en-US" dirty="0"/>
              <a:t>Click to add text</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a:extLst>
              <a:ext uri="{FF2B5EF4-FFF2-40B4-BE49-F238E27FC236}">
                <a16:creationId xmlns:a16="http://schemas.microsoft.com/office/drawing/2014/main" id="{E2A84125-9005-4533-BECC-81A7366A665C}"/>
              </a:ext>
            </a:extLst>
          </p:cNvPr>
          <p:cNvSpPr>
            <a:spLocks noGrp="1"/>
          </p:cNvSpPr>
          <p:nvPr>
            <p:ph type="body" sz="quarter" idx="14" hasCustomPrompt="1"/>
          </p:nvPr>
        </p:nvSpPr>
        <p:spPr>
          <a:xfrm>
            <a:off x="591527" y="3220764"/>
            <a:ext cx="3960000" cy="792000"/>
          </a:xfrm>
          <a:solidFill>
            <a:schemeClr val="bg1"/>
          </a:solidFill>
          <a:ln w="25400">
            <a:solidFill>
              <a:schemeClr val="accent1"/>
            </a:solidFill>
          </a:ln>
        </p:spPr>
        <p:txBody>
          <a:bodyPr lIns="144000" tIns="144000" rIns="144000" bIns="144000" anchor="ctr" anchorCtr="0"/>
          <a:lstStyle>
            <a:lvl1pPr algn="ctr">
              <a:spcBef>
                <a:spcPts val="0"/>
              </a:spcBef>
              <a:spcAft>
                <a:spcPts val="0"/>
              </a:spcAft>
              <a:defRPr sz="1800" b="1">
                <a:solidFill>
                  <a:schemeClr val="tx1"/>
                </a:solidFill>
              </a:defRPr>
            </a:lvl1pPr>
            <a:lvl2pPr algn="ctr">
              <a:spcBef>
                <a:spcPts val="0"/>
              </a:spcBef>
              <a:defRPr>
                <a:solidFill>
                  <a:schemeClr val="tx1"/>
                </a:solidFill>
              </a:defRPr>
            </a:lvl2pPr>
            <a:lvl3pPr marL="0" indent="0" algn="ctr">
              <a:spcBef>
                <a:spcPts val="0"/>
              </a:spcBef>
              <a:buNone/>
              <a:defRPr>
                <a:solidFill>
                  <a:schemeClr val="tx1"/>
                </a:solidFill>
              </a:defRPr>
            </a:lvl3pPr>
            <a:lvl4pPr marL="0" indent="0" algn="ctr">
              <a:spcBef>
                <a:spcPts val="0"/>
              </a:spcBef>
              <a:buNone/>
              <a:defRPr>
                <a:solidFill>
                  <a:schemeClr val="tx1"/>
                </a:solidFill>
              </a:defRPr>
            </a:lvl4pPr>
            <a:lvl5pPr algn="ctr">
              <a:spcBef>
                <a:spcPts val="0"/>
              </a:spcBef>
              <a:defRPr>
                <a:solidFill>
                  <a:schemeClr val="tx1"/>
                </a:solidFill>
              </a:defRPr>
            </a:lvl5pPr>
          </a:lstStyle>
          <a:p>
            <a:pPr lvl="0"/>
            <a:r>
              <a:rPr lang="en-US" dirty="0"/>
              <a:t>Click to add text</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a:extLst>
              <a:ext uri="{FF2B5EF4-FFF2-40B4-BE49-F238E27FC236}">
                <a16:creationId xmlns:a16="http://schemas.microsoft.com/office/drawing/2014/main" id="{26813962-FD3C-4FB9-B491-C767A671C6A8}"/>
              </a:ext>
            </a:extLst>
          </p:cNvPr>
          <p:cNvSpPr>
            <a:spLocks noGrp="1"/>
          </p:cNvSpPr>
          <p:nvPr>
            <p:ph type="body" sz="quarter" idx="15" hasCustomPrompt="1"/>
          </p:nvPr>
        </p:nvSpPr>
        <p:spPr>
          <a:xfrm>
            <a:off x="591527" y="4127675"/>
            <a:ext cx="3960000" cy="792000"/>
          </a:xfrm>
          <a:solidFill>
            <a:schemeClr val="bg1"/>
          </a:solidFill>
          <a:ln w="25400">
            <a:noFill/>
          </a:ln>
        </p:spPr>
        <p:txBody>
          <a:bodyPr lIns="144000" tIns="144000" rIns="144000" bIns="144000"/>
          <a:lstStyle>
            <a:lvl1pPr algn="ctr">
              <a:spcBef>
                <a:spcPts val="0"/>
              </a:spcBef>
              <a:spcAft>
                <a:spcPts val="0"/>
              </a:spcAft>
              <a:defRPr sz="1800" b="1">
                <a:solidFill>
                  <a:schemeClr val="tx1"/>
                </a:solidFill>
              </a:defRPr>
            </a:lvl1pPr>
            <a:lvl2pPr algn="ctr">
              <a:spcBef>
                <a:spcPts val="0"/>
              </a:spcBef>
              <a:defRPr>
                <a:solidFill>
                  <a:schemeClr val="tx1"/>
                </a:solidFill>
              </a:defRPr>
            </a:lvl2pPr>
            <a:lvl3pPr marL="0" indent="0" algn="ctr">
              <a:spcBef>
                <a:spcPts val="0"/>
              </a:spcBef>
              <a:buNone/>
              <a:defRPr>
                <a:solidFill>
                  <a:schemeClr val="tx1"/>
                </a:solidFill>
              </a:defRPr>
            </a:lvl3pPr>
            <a:lvl4pPr marL="0" indent="0" algn="ctr">
              <a:spcBef>
                <a:spcPts val="0"/>
              </a:spcBef>
              <a:buNone/>
              <a:defRPr>
                <a:solidFill>
                  <a:schemeClr val="tx1"/>
                </a:solidFill>
              </a:defRPr>
            </a:lvl4pPr>
            <a:lvl5pPr algn="ctr">
              <a:spcBef>
                <a:spcPts val="0"/>
              </a:spcBef>
              <a:defRPr>
                <a:solidFill>
                  <a:schemeClr val="tx1"/>
                </a:solidFill>
              </a:defRPr>
            </a:lvl5pPr>
          </a:lstStyle>
          <a:p>
            <a:pPr lvl="0"/>
            <a:r>
              <a:rPr lang="en-US" dirty="0"/>
              <a:t>Click to add text</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a:extLst>
              <a:ext uri="{FF2B5EF4-FFF2-40B4-BE49-F238E27FC236}">
                <a16:creationId xmlns:a16="http://schemas.microsoft.com/office/drawing/2014/main" id="{4D7DFDB3-DCB5-4B48-9EEA-A4734FB47415}"/>
              </a:ext>
            </a:extLst>
          </p:cNvPr>
          <p:cNvSpPr>
            <a:spLocks noGrp="1"/>
          </p:cNvSpPr>
          <p:nvPr>
            <p:ph type="body" sz="quarter" idx="16" hasCustomPrompt="1"/>
          </p:nvPr>
        </p:nvSpPr>
        <p:spPr>
          <a:xfrm>
            <a:off x="591527" y="5034586"/>
            <a:ext cx="3960000" cy="792000"/>
          </a:xfrm>
          <a:noFill/>
        </p:spPr>
        <p:txBody>
          <a:bodyPr lIns="144000" tIns="144000" rIns="144000" bIns="144000"/>
          <a:lstStyle>
            <a:lvl1pPr marL="0" marR="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sz="1800" b="1">
                <a:solidFill>
                  <a:schemeClr val="tx1"/>
                </a:solidFill>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914354" rtl="0" eaLnBrk="1" fontAlgn="auto" latinLnBrk="0" hangingPunct="1">
              <a:lnSpc>
                <a:spcPct val="90000"/>
              </a:lnSpc>
              <a:spcBef>
                <a:spcPts val="500"/>
              </a:spcBef>
              <a:spcAft>
                <a:spcPts val="0"/>
              </a:spcAft>
              <a:buClrTx/>
              <a:buSzTx/>
              <a:buFont typeface="Arial" panose="020B0604020202020204" pitchFamily="34" charset="0"/>
              <a:buNone/>
              <a:tabLst/>
              <a:defRPr/>
            </a:pPr>
            <a:r>
              <a:rPr lang="en-US" dirty="0"/>
              <a:t>Click to add text</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680024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6BD6C96-781C-4A3F-97CF-70B1B00818F8}"/>
              </a:ext>
            </a:extLst>
          </p:cNvPr>
          <p:cNvSpPr/>
          <p:nvPr userDrawn="1"/>
        </p:nvSpPr>
        <p:spPr>
          <a:xfrm>
            <a:off x="6" y="0"/>
            <a:ext cx="12191999" cy="518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5" name="Footer Placeholder 4"/>
          <p:cNvSpPr>
            <a:spLocks noGrp="1"/>
          </p:cNvSpPr>
          <p:nvPr>
            <p:ph type="ftr" sz="quarter" idx="11"/>
          </p:nvPr>
        </p:nvSpPr>
        <p:spPr/>
        <p:txBody>
          <a:bodyPr/>
          <a:lstStyle/>
          <a:p>
            <a:r>
              <a:rPr lang="en-AU">
                <a:solidFill>
                  <a:srgbClr val="373636"/>
                </a:solidFill>
              </a:rPr>
              <a:t>Deakin University CRICOS Provider Code: 00113B</a:t>
            </a:r>
            <a:endParaRPr lang="en-GB">
              <a:solidFill>
                <a:srgbClr val="373636"/>
              </a:solidFill>
            </a:endParaRPr>
          </a:p>
        </p:txBody>
      </p:sp>
      <p:sp>
        <p:nvSpPr>
          <p:cNvPr id="8" name="Text Placeholder 7">
            <a:extLst>
              <a:ext uri="{FF2B5EF4-FFF2-40B4-BE49-F238E27FC236}">
                <a16:creationId xmlns:a16="http://schemas.microsoft.com/office/drawing/2014/main" id="{F085DE56-C228-4F1A-AD46-9A998DCBDF74}"/>
              </a:ext>
            </a:extLst>
          </p:cNvPr>
          <p:cNvSpPr>
            <a:spLocks noGrp="1"/>
          </p:cNvSpPr>
          <p:nvPr>
            <p:ph type="body" sz="quarter" idx="12"/>
          </p:nvPr>
        </p:nvSpPr>
        <p:spPr>
          <a:xfrm>
            <a:off x="2337968" y="1594348"/>
            <a:ext cx="3379544" cy="1485472"/>
          </a:xfrm>
          <a:prstGeom prst="wedgeRoundRectCallout">
            <a:avLst>
              <a:gd name="adj1" fmla="val 40118"/>
              <a:gd name="adj2" fmla="val 73896"/>
              <a:gd name="adj3" fmla="val 16667"/>
            </a:avLst>
          </a:prstGeom>
          <a:solidFill>
            <a:schemeClr val="accent2"/>
          </a:solidFill>
        </p:spPr>
        <p:txBody>
          <a:bodyPr/>
          <a:lstStyle>
            <a:lvl1pPr>
              <a:spcBef>
                <a:spcPts val="500"/>
              </a:spcBef>
              <a:spcAft>
                <a:spcPts val="0"/>
              </a:spcAft>
              <a:defRPr sz="1700">
                <a:solidFill>
                  <a:schemeClr val="tx1"/>
                </a:solidFill>
              </a:defRPr>
            </a:lvl1pPr>
            <a:lvl2pPr marL="179992" indent="-179992">
              <a:buSzPct val="110000"/>
              <a:buFont typeface="Arial" panose="020B0604020202020204" pitchFamily="34" charset="0"/>
              <a:buChar char="•"/>
              <a:defRPr/>
            </a:lvl2pPr>
            <a:lvl3pPr marL="179992" indent="0">
              <a:buNone/>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8">
            <a:extLst>
              <a:ext uri="{FF2B5EF4-FFF2-40B4-BE49-F238E27FC236}">
                <a16:creationId xmlns:a16="http://schemas.microsoft.com/office/drawing/2014/main" id="{2A30D1EE-4D1E-499A-A8ED-95AEBD77D534}"/>
              </a:ext>
            </a:extLst>
          </p:cNvPr>
          <p:cNvSpPr>
            <a:spLocks noGrp="1"/>
          </p:cNvSpPr>
          <p:nvPr>
            <p:ph type="title" hasCustomPrompt="1"/>
          </p:nvPr>
        </p:nvSpPr>
        <p:spPr/>
        <p:txBody>
          <a:bodyPr/>
          <a:lstStyle>
            <a:lvl1pPr>
              <a:defRPr/>
            </a:lvl1pPr>
          </a:lstStyle>
          <a:p>
            <a:r>
              <a:rPr lang="en-US" dirty="0"/>
              <a:t>Speech Bubbles</a:t>
            </a:r>
            <a:endParaRPr lang="en-GB" dirty="0"/>
          </a:p>
        </p:txBody>
      </p:sp>
      <p:sp>
        <p:nvSpPr>
          <p:cNvPr id="10" name="Text Placeholder 7">
            <a:extLst>
              <a:ext uri="{FF2B5EF4-FFF2-40B4-BE49-F238E27FC236}">
                <a16:creationId xmlns:a16="http://schemas.microsoft.com/office/drawing/2014/main" id="{72FD5BAD-4E1C-4BA1-A864-AD6B442766B7}"/>
              </a:ext>
            </a:extLst>
          </p:cNvPr>
          <p:cNvSpPr>
            <a:spLocks noGrp="1"/>
          </p:cNvSpPr>
          <p:nvPr>
            <p:ph type="body" sz="quarter" idx="13"/>
          </p:nvPr>
        </p:nvSpPr>
        <p:spPr>
          <a:xfrm>
            <a:off x="6256825" y="1271116"/>
            <a:ext cx="3379544" cy="2131936"/>
          </a:xfrm>
          <a:prstGeom prst="wedgeRoundRectCallout">
            <a:avLst>
              <a:gd name="adj1" fmla="val 3699"/>
              <a:gd name="adj2" fmla="val 63310"/>
              <a:gd name="adj3" fmla="val 16667"/>
            </a:avLst>
          </a:prstGeom>
          <a:solidFill>
            <a:schemeClr val="tx2"/>
          </a:solidFill>
        </p:spPr>
        <p:txBody>
          <a:bodyPr/>
          <a:lstStyle>
            <a:lvl1pPr>
              <a:spcBef>
                <a:spcPts val="500"/>
              </a:spcBef>
              <a:spcAft>
                <a:spcPts val="0"/>
              </a:spcAft>
              <a:defRPr sz="1700">
                <a:solidFill>
                  <a:schemeClr val="tx1"/>
                </a:solidFill>
              </a:defRPr>
            </a:lvl1pPr>
            <a:lvl2pPr marL="179992" indent="-179992">
              <a:buSzPct val="110000"/>
              <a:buFont typeface="Arial" panose="020B0604020202020204" pitchFamily="34" charset="0"/>
              <a:buChar char="•"/>
              <a:defRPr/>
            </a:lvl2pPr>
            <a:lvl3pPr marL="179992" indent="0">
              <a:buNone/>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ext Placeholder 7">
            <a:extLst>
              <a:ext uri="{FF2B5EF4-FFF2-40B4-BE49-F238E27FC236}">
                <a16:creationId xmlns:a16="http://schemas.microsoft.com/office/drawing/2014/main" id="{A0A35F0C-1A2A-4382-9CE0-662C7D94B027}"/>
              </a:ext>
            </a:extLst>
          </p:cNvPr>
          <p:cNvSpPr>
            <a:spLocks noGrp="1"/>
          </p:cNvSpPr>
          <p:nvPr>
            <p:ph type="body" sz="quarter" idx="14"/>
          </p:nvPr>
        </p:nvSpPr>
        <p:spPr>
          <a:xfrm>
            <a:off x="6256825" y="4076290"/>
            <a:ext cx="3379544" cy="1575908"/>
          </a:xfrm>
          <a:prstGeom prst="wedgeRoundRectCallout">
            <a:avLst>
              <a:gd name="adj1" fmla="val 37888"/>
              <a:gd name="adj2" fmla="val 65661"/>
              <a:gd name="adj3" fmla="val 16667"/>
            </a:avLst>
          </a:prstGeom>
          <a:solidFill>
            <a:schemeClr val="accent6"/>
          </a:solidFill>
        </p:spPr>
        <p:txBody>
          <a:bodyPr/>
          <a:lstStyle>
            <a:lvl1pPr>
              <a:spcBef>
                <a:spcPts val="500"/>
              </a:spcBef>
              <a:spcAft>
                <a:spcPts val="0"/>
              </a:spcAft>
              <a:defRPr sz="1700">
                <a:solidFill>
                  <a:schemeClr val="tx1"/>
                </a:solidFill>
              </a:defRPr>
            </a:lvl1pPr>
            <a:lvl2pPr marL="179992" indent="-179992">
              <a:buSzPct val="110000"/>
              <a:buFont typeface="Arial" panose="020B0604020202020204" pitchFamily="34" charset="0"/>
              <a:buChar char="•"/>
              <a:defRPr/>
            </a:lvl2pPr>
            <a:lvl3pPr marL="179992" indent="0">
              <a:buNone/>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7">
            <a:extLst>
              <a:ext uri="{FF2B5EF4-FFF2-40B4-BE49-F238E27FC236}">
                <a16:creationId xmlns:a16="http://schemas.microsoft.com/office/drawing/2014/main" id="{6744FA5E-A949-41D0-8825-88D17F22D9E5}"/>
              </a:ext>
            </a:extLst>
          </p:cNvPr>
          <p:cNvSpPr>
            <a:spLocks noGrp="1"/>
          </p:cNvSpPr>
          <p:nvPr>
            <p:ph type="body" sz="quarter" idx="15"/>
          </p:nvPr>
        </p:nvSpPr>
        <p:spPr>
          <a:xfrm>
            <a:off x="2337968" y="3793260"/>
            <a:ext cx="3379544" cy="2100105"/>
          </a:xfrm>
          <a:prstGeom prst="wedgeRoundRectCallout">
            <a:avLst>
              <a:gd name="adj1" fmla="val 4736"/>
              <a:gd name="adj2" fmla="val 67336"/>
              <a:gd name="adj3" fmla="val 16667"/>
            </a:avLst>
          </a:prstGeom>
          <a:solidFill>
            <a:schemeClr val="tx1"/>
          </a:solidFill>
        </p:spPr>
        <p:txBody>
          <a:bodyPr/>
          <a:lstStyle>
            <a:lvl1pPr>
              <a:spcBef>
                <a:spcPts val="500"/>
              </a:spcBef>
              <a:spcAft>
                <a:spcPts val="0"/>
              </a:spcAft>
              <a:defRPr sz="1700">
                <a:solidFill>
                  <a:schemeClr val="bg1"/>
                </a:solidFill>
              </a:defRPr>
            </a:lvl1pPr>
            <a:lvl2pPr marL="179992" indent="-179992">
              <a:buSzPct val="110000"/>
              <a:buFont typeface="Arial" panose="020B0604020202020204" pitchFamily="34" charset="0"/>
              <a:buChar char="•"/>
              <a:defRPr>
                <a:solidFill>
                  <a:schemeClr val="bg1"/>
                </a:solidFill>
              </a:defRPr>
            </a:lvl2pPr>
            <a:lvl3pPr marL="179992" indent="0">
              <a:buNone/>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590718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a:xfrm>
            <a:off x="609600" y="6356357"/>
            <a:ext cx="2844800" cy="365125"/>
          </a:xfrm>
          <a:prstGeom prst="rect">
            <a:avLst/>
          </a:prstGeom>
        </p:spPr>
        <p:txBody>
          <a:bodyPr lIns="91428" tIns="45714" rIns="91428" bIns="45714"/>
          <a:lstStyle/>
          <a:p>
            <a:pPr defTabSz="822863"/>
            <a:fld id="{199D22B6-B587-CA4A-A903-557EDF659A5B}" type="datetimeFigureOut">
              <a:rPr lang="en-US" smtClean="0">
                <a:solidFill>
                  <a:srgbClr val="F79625"/>
                </a:solidFill>
              </a:rPr>
              <a:pPr defTabSz="822863"/>
              <a:t>9/25/2023</a:t>
            </a:fld>
            <a:endParaRPr lang="en-US">
              <a:solidFill>
                <a:srgbClr val="F79625"/>
              </a:solidFill>
            </a:endParaRPr>
          </a:p>
        </p:txBody>
      </p:sp>
      <p:sp>
        <p:nvSpPr>
          <p:cNvPr id="5" name="Footer Placeholder 4"/>
          <p:cNvSpPr>
            <a:spLocks noGrp="1"/>
          </p:cNvSpPr>
          <p:nvPr>
            <p:ph type="ftr" sz="quarter" idx="11"/>
          </p:nvPr>
        </p:nvSpPr>
        <p:spPr>
          <a:xfrm>
            <a:off x="4165600" y="6356357"/>
            <a:ext cx="3860800" cy="365125"/>
          </a:xfrm>
          <a:prstGeom prst="rect">
            <a:avLst/>
          </a:prstGeom>
        </p:spPr>
        <p:txBody>
          <a:bodyPr lIns="91428" tIns="45714" rIns="91428" bIns="45714"/>
          <a:lstStyle/>
          <a:p>
            <a:pPr defTabSz="822863"/>
            <a:endParaRPr lang="en-US">
              <a:solidFill>
                <a:srgbClr val="F79625"/>
              </a:solidFill>
            </a:endParaRPr>
          </a:p>
        </p:txBody>
      </p:sp>
      <p:sp>
        <p:nvSpPr>
          <p:cNvPr id="6" name="Slide Number Placeholder 5"/>
          <p:cNvSpPr>
            <a:spLocks noGrp="1"/>
          </p:cNvSpPr>
          <p:nvPr>
            <p:ph type="sldNum" sz="quarter" idx="12"/>
          </p:nvPr>
        </p:nvSpPr>
        <p:spPr>
          <a:xfrm>
            <a:off x="8737600" y="6356357"/>
            <a:ext cx="2844800" cy="365125"/>
          </a:xfrm>
          <a:prstGeom prst="rect">
            <a:avLst/>
          </a:prstGeom>
        </p:spPr>
        <p:txBody>
          <a:bodyPr lIns="91428" tIns="45714" rIns="91428" bIns="45714"/>
          <a:lstStyle/>
          <a:p>
            <a:pPr defTabSz="822863"/>
            <a:fld id="{B9A1C523-3CD5-ED4F-938A-9A715E879125}" type="slidenum">
              <a:rPr lang="en-US" smtClean="0">
                <a:solidFill>
                  <a:srgbClr val="F79625"/>
                </a:solidFill>
              </a:rPr>
              <a:pPr defTabSz="822863"/>
              <a:t>‹#›</a:t>
            </a:fld>
            <a:endParaRPr lang="en-US">
              <a:solidFill>
                <a:srgbClr val="F79625"/>
              </a:solidFill>
            </a:endParaRPr>
          </a:p>
        </p:txBody>
      </p:sp>
    </p:spTree>
    <p:extLst>
      <p:ext uri="{BB962C8B-B14F-4D97-AF65-F5344CB8AC3E}">
        <p14:creationId xmlns:p14="http://schemas.microsoft.com/office/powerpoint/2010/main" val="2558356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57FBDD-3E97-4273-9DAF-F80B6D0BD4A1}" type="datetimeFigureOut">
              <a:rPr lang="en-AU" smtClean="0"/>
              <a:t>25/09/2023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5A7EDD-E9B7-4895-9F37-E1964AAEE7A9}" type="slidenum">
              <a:rPr lang="en-AU" smtClean="0"/>
              <a:t>‹#›</a:t>
            </a:fld>
            <a:endParaRPr lang="en-AU"/>
          </a:p>
        </p:txBody>
      </p:sp>
    </p:spTree>
    <p:extLst>
      <p:ext uri="{BB962C8B-B14F-4D97-AF65-F5344CB8AC3E}">
        <p14:creationId xmlns:p14="http://schemas.microsoft.com/office/powerpoint/2010/main" val="1477909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6" name="Text Placeholder 5">
            <a:extLst>
              <a:ext uri="{FF2B5EF4-FFF2-40B4-BE49-F238E27FC236}">
                <a16:creationId xmlns:a16="http://schemas.microsoft.com/office/drawing/2014/main" id="{DB0D6AE9-CB0C-44B4-B802-9FA97182A736}"/>
              </a:ext>
            </a:extLst>
          </p:cNvPr>
          <p:cNvSpPr txBox="1">
            <a:spLocks noChangeAspect="1"/>
          </p:cNvSpPr>
          <p:nvPr userDrawn="1"/>
        </p:nvSpPr>
        <p:spPr>
          <a:xfrm>
            <a:off x="10574836" y="5594831"/>
            <a:ext cx="1416000" cy="1062000"/>
          </a:xfrm>
          <a:prstGeom prst="rect">
            <a:avLst/>
          </a:prstGeom>
          <a:blipFill dpi="0" rotWithShape="1">
            <a:blip r:embed="rId27" cstate="print">
              <a:extLst>
                <a:ext uri="{28A0092B-C50C-407E-A947-70E740481C1C}">
                  <a14:useLocalDpi xmlns:a14="http://schemas.microsoft.com/office/drawing/2010/main" val="0"/>
                </a:ext>
              </a:extLst>
            </a:blip>
            <a:srcRect/>
            <a:stretch>
              <a:fillRect/>
            </a:stretch>
          </a:blipFill>
        </p:spPr>
        <p:txBody>
          <a:bodyPr/>
          <a:lstStyle>
            <a:lvl1pPr marL="0" indent="0" algn="l" defTabSz="914354" rtl="0" eaLnBrk="1" latinLnBrk="0" hangingPunct="1">
              <a:lnSpc>
                <a:spcPct val="100000"/>
              </a:lnSpc>
              <a:spcBef>
                <a:spcPts val="0"/>
              </a:spcBef>
              <a:spcAft>
                <a:spcPts val="0"/>
              </a:spcAft>
              <a:buFont typeface="Arial" panose="020B0604020202020204" pitchFamily="34" charset="0"/>
              <a:buNone/>
              <a:defRPr sz="200" kern="1200">
                <a:solidFill>
                  <a:schemeClr val="bg1"/>
                </a:solidFill>
                <a:latin typeface="+mn-lt"/>
                <a:ea typeface="+mn-ea"/>
                <a:cs typeface="+mn-cs"/>
              </a:defRPr>
            </a:lvl1pPr>
            <a:lvl2pPr marL="0" indent="0" algn="l" defTabSz="914354" rtl="0" eaLnBrk="1" latinLnBrk="0" hangingPunct="1">
              <a:lnSpc>
                <a:spcPct val="100000"/>
              </a:lnSpc>
              <a:spcBef>
                <a:spcPts val="0"/>
              </a:spcBef>
              <a:spcAft>
                <a:spcPts val="0"/>
              </a:spcAft>
              <a:buFont typeface="Arial" panose="020B0604020202020204" pitchFamily="34" charset="0"/>
              <a:buNone/>
              <a:defRPr sz="200" kern="1200">
                <a:solidFill>
                  <a:schemeClr val="bg1"/>
                </a:solidFill>
                <a:latin typeface="+mn-lt"/>
                <a:ea typeface="+mn-ea"/>
                <a:cs typeface="+mn-cs"/>
              </a:defRPr>
            </a:lvl2pPr>
            <a:lvl3pPr marL="0" indent="0" algn="l" defTabSz="914354" rtl="0" eaLnBrk="1" latinLnBrk="0" hangingPunct="1">
              <a:lnSpc>
                <a:spcPct val="100000"/>
              </a:lnSpc>
              <a:spcBef>
                <a:spcPts val="0"/>
              </a:spcBef>
              <a:buSzPct val="110000"/>
              <a:buFont typeface="Arial" panose="020B0604020202020204" pitchFamily="34" charset="0"/>
              <a:buNone/>
              <a:defRPr sz="200" kern="1200">
                <a:solidFill>
                  <a:schemeClr val="bg1"/>
                </a:solidFill>
                <a:latin typeface="+mn-lt"/>
                <a:ea typeface="+mn-ea"/>
                <a:cs typeface="+mn-cs"/>
              </a:defRPr>
            </a:lvl3pPr>
            <a:lvl4pPr marL="0" indent="0" algn="l" defTabSz="914354" rtl="0" eaLnBrk="1" latinLnBrk="0" hangingPunct="1">
              <a:lnSpc>
                <a:spcPct val="100000"/>
              </a:lnSpc>
              <a:spcBef>
                <a:spcPts val="0"/>
              </a:spcBef>
              <a:buFont typeface="Calibri" panose="020F0502020204030204" pitchFamily="34" charset="0"/>
              <a:buNone/>
              <a:defRPr sz="200" kern="1200">
                <a:solidFill>
                  <a:schemeClr val="bg1"/>
                </a:solidFill>
                <a:latin typeface="+mn-lt"/>
                <a:ea typeface="+mn-ea"/>
                <a:cs typeface="+mn-cs"/>
              </a:defRPr>
            </a:lvl4pPr>
            <a:lvl5pPr marL="0" indent="0" algn="l" defTabSz="914354" rtl="0" eaLnBrk="1" latinLnBrk="0" hangingPunct="1">
              <a:lnSpc>
                <a:spcPct val="100000"/>
              </a:lnSpc>
              <a:spcBef>
                <a:spcPts val="0"/>
              </a:spcBef>
              <a:buFont typeface="Arial" panose="020B0604020202020204" pitchFamily="34" charset="0"/>
              <a:buNone/>
              <a:defRPr sz="200" kern="1200">
                <a:solidFill>
                  <a:schemeClr val="bg1"/>
                </a:solidFill>
                <a:latin typeface="+mn-lt"/>
                <a:ea typeface="+mn-ea"/>
                <a:cs typeface="+mn-cs"/>
              </a:defRPr>
            </a:lvl5pPr>
            <a:lvl6pPr marL="0" indent="0" algn="l" defTabSz="914354" rtl="0" eaLnBrk="1" latinLnBrk="0" hangingPunct="1">
              <a:lnSpc>
                <a:spcPct val="100000"/>
              </a:lnSpc>
              <a:spcBef>
                <a:spcPts val="0"/>
              </a:spcBef>
              <a:buFont typeface="Arial" panose="020B0604020202020204" pitchFamily="34" charset="0"/>
              <a:buNone/>
              <a:defRPr sz="200" kern="1200">
                <a:solidFill>
                  <a:schemeClr val="bg1"/>
                </a:solidFill>
                <a:latin typeface="+mn-lt"/>
                <a:ea typeface="+mn-ea"/>
                <a:cs typeface="+mn-cs"/>
              </a:defRPr>
            </a:lvl6pPr>
            <a:lvl7pPr marL="0" indent="0" algn="l" defTabSz="914354" rtl="0" eaLnBrk="1" latinLnBrk="0" hangingPunct="1">
              <a:lnSpc>
                <a:spcPct val="100000"/>
              </a:lnSpc>
              <a:spcBef>
                <a:spcPts val="0"/>
              </a:spcBef>
              <a:buFont typeface="Arial" panose="020B0604020202020204" pitchFamily="34" charset="0"/>
              <a:buNone/>
              <a:defRPr sz="200" kern="1200">
                <a:solidFill>
                  <a:schemeClr val="bg1"/>
                </a:solidFill>
                <a:latin typeface="+mn-lt"/>
                <a:ea typeface="+mn-ea"/>
                <a:cs typeface="+mn-cs"/>
              </a:defRPr>
            </a:lvl7pPr>
            <a:lvl8pPr marL="0" indent="0" algn="l" defTabSz="914354" rtl="0" eaLnBrk="1" latinLnBrk="0" hangingPunct="1">
              <a:lnSpc>
                <a:spcPct val="100000"/>
              </a:lnSpc>
              <a:spcBef>
                <a:spcPts val="0"/>
              </a:spcBef>
              <a:buFont typeface="Arial" panose="020B0604020202020204" pitchFamily="34" charset="0"/>
              <a:buNone/>
              <a:defRPr sz="200" kern="1200">
                <a:solidFill>
                  <a:schemeClr val="bg1"/>
                </a:solidFill>
                <a:latin typeface="+mn-lt"/>
                <a:ea typeface="+mn-ea"/>
                <a:cs typeface="+mn-cs"/>
              </a:defRPr>
            </a:lvl8pPr>
            <a:lvl9pPr marL="0" indent="0" algn="l" defTabSz="914354" rtl="0" eaLnBrk="1" latinLnBrk="0" hangingPunct="1">
              <a:lnSpc>
                <a:spcPct val="100000"/>
              </a:lnSpc>
              <a:spcBef>
                <a:spcPts val="0"/>
              </a:spcBef>
              <a:buFont typeface="Arial" panose="020B0604020202020204" pitchFamily="34" charset="0"/>
              <a:buNone/>
              <a:defRPr sz="200" kern="1200">
                <a:solidFill>
                  <a:schemeClr val="bg1"/>
                </a:solidFill>
                <a:latin typeface="+mn-lt"/>
                <a:ea typeface="+mn-ea"/>
                <a:cs typeface="+mn-cs"/>
              </a:defRPr>
            </a:lvl9pPr>
          </a:lstStyle>
          <a:p>
            <a:r>
              <a:rPr lang="en-US" sz="200">
                <a:solidFill>
                  <a:prstClr val="white"/>
                </a:solidFill>
              </a:rPr>
              <a:t>   </a:t>
            </a:r>
            <a:endParaRPr lang="en-AU" sz="200" dirty="0">
              <a:solidFill>
                <a:prstClr val="white"/>
              </a:solidFill>
            </a:endParaRPr>
          </a:p>
        </p:txBody>
      </p:sp>
      <p:sp>
        <p:nvSpPr>
          <p:cNvPr id="11" name="Freeform: Shape 10">
            <a:extLst>
              <a:ext uri="{FF2B5EF4-FFF2-40B4-BE49-F238E27FC236}">
                <a16:creationId xmlns:a16="http://schemas.microsoft.com/office/drawing/2014/main" id="{1E083FAC-BDAC-4A4C-8181-26736D8B24A1}"/>
              </a:ext>
            </a:extLst>
          </p:cNvPr>
          <p:cNvSpPr/>
          <p:nvPr userDrawn="1"/>
        </p:nvSpPr>
        <p:spPr>
          <a:xfrm>
            <a:off x="0" y="0"/>
            <a:ext cx="8769312" cy="1230122"/>
          </a:xfrm>
          <a:custGeom>
            <a:avLst/>
            <a:gdLst>
              <a:gd name="connsiteX0" fmla="*/ 0 w 6576984"/>
              <a:gd name="connsiteY0" fmla="*/ 0 h 1230122"/>
              <a:gd name="connsiteX1" fmla="*/ 6576948 w 6576984"/>
              <a:gd name="connsiteY1" fmla="*/ 0 h 1230122"/>
              <a:gd name="connsiteX2" fmla="*/ 6576984 w 6576984"/>
              <a:gd name="connsiteY2" fmla="*/ 722 h 1230122"/>
              <a:gd name="connsiteX3" fmla="*/ 5368046 w 6576984"/>
              <a:gd name="connsiteY3" fmla="*/ 1230122 h 1230122"/>
              <a:gd name="connsiteX4" fmla="*/ 1541037 w 6576984"/>
              <a:gd name="connsiteY4" fmla="*/ 1230122 h 1230122"/>
              <a:gd name="connsiteX5" fmla="*/ 271371 w 6576984"/>
              <a:gd name="connsiteY5" fmla="*/ 1230122 h 1230122"/>
              <a:gd name="connsiteX6" fmla="*/ 0 w 6576984"/>
              <a:gd name="connsiteY6" fmla="*/ 1230122 h 1230122"/>
              <a:gd name="connsiteX7" fmla="*/ 0 w 6576984"/>
              <a:gd name="connsiteY7" fmla="*/ 0 h 1230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6984" h="1230122">
                <a:moveTo>
                  <a:pt x="0" y="0"/>
                </a:moveTo>
                <a:lnTo>
                  <a:pt x="6576948" y="0"/>
                </a:lnTo>
                <a:lnTo>
                  <a:pt x="6576984" y="722"/>
                </a:lnTo>
                <a:cubicBezTo>
                  <a:pt x="6576984" y="679738"/>
                  <a:pt x="6035658" y="1230122"/>
                  <a:pt x="5368046" y="1230122"/>
                </a:cubicBezTo>
                <a:lnTo>
                  <a:pt x="1541037" y="1230122"/>
                </a:lnTo>
                <a:lnTo>
                  <a:pt x="271371" y="1230122"/>
                </a:lnTo>
                <a:lnTo>
                  <a:pt x="0" y="1230122"/>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2" name="Title Placeholder 1"/>
          <p:cNvSpPr>
            <a:spLocks noGrp="1"/>
          </p:cNvSpPr>
          <p:nvPr>
            <p:ph type="title"/>
          </p:nvPr>
        </p:nvSpPr>
        <p:spPr>
          <a:xfrm>
            <a:off x="491187" y="270173"/>
            <a:ext cx="8278124" cy="959957"/>
          </a:xfrm>
          <a:prstGeom prst="rect">
            <a:avLst/>
          </a:prstGeom>
        </p:spPr>
        <p:txBody>
          <a:bodyPr vert="horz" lIns="91440" tIns="45720" rIns="91440" bIns="4572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491188" y="1759359"/>
            <a:ext cx="10193141" cy="3974265"/>
          </a:xfrm>
          <a:prstGeom prst="rect">
            <a:avLst/>
          </a:prstGeom>
          <a:noFill/>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4" name="Date Placeholder 3"/>
          <p:cNvSpPr>
            <a:spLocks noGrp="1"/>
          </p:cNvSpPr>
          <p:nvPr>
            <p:ph type="dt" sz="half" idx="2"/>
          </p:nvPr>
        </p:nvSpPr>
        <p:spPr>
          <a:xfrm>
            <a:off x="242456" y="6330733"/>
            <a:ext cx="1656000" cy="204248"/>
          </a:xfrm>
          <a:prstGeom prst="rect">
            <a:avLst/>
          </a:prstGeom>
        </p:spPr>
        <p:txBody>
          <a:bodyPr vert="horz" lIns="91440" tIns="45720" rIns="91440" bIns="45720" rtlCol="0" anchor="ctr"/>
          <a:lstStyle>
            <a:lvl1pPr algn="l">
              <a:defRPr sz="651">
                <a:solidFill>
                  <a:schemeClr val="tx1"/>
                </a:solidFill>
              </a:defRPr>
            </a:lvl1pPr>
          </a:lstStyle>
          <a:p>
            <a:fld id="{DF9DAF7B-CD18-4557-9CD0-40B1235869B7}" type="datetime1">
              <a:rPr lang="en-GB" smtClean="0">
                <a:solidFill>
                  <a:srgbClr val="373636"/>
                </a:solidFill>
              </a:rPr>
              <a:pPr/>
              <a:t>25/09/2023</a:t>
            </a:fld>
            <a:endParaRPr lang="en-GB" dirty="0">
              <a:solidFill>
                <a:srgbClr val="373636"/>
              </a:solidFill>
            </a:endParaRPr>
          </a:p>
        </p:txBody>
      </p:sp>
      <p:sp>
        <p:nvSpPr>
          <p:cNvPr id="5" name="Footer Placeholder 4"/>
          <p:cNvSpPr>
            <a:spLocks noGrp="1"/>
          </p:cNvSpPr>
          <p:nvPr>
            <p:ph type="ftr" sz="quarter" idx="3"/>
          </p:nvPr>
        </p:nvSpPr>
        <p:spPr>
          <a:xfrm>
            <a:off x="242456" y="6538912"/>
            <a:ext cx="6624000" cy="204248"/>
          </a:xfrm>
          <a:prstGeom prst="rect">
            <a:avLst/>
          </a:prstGeom>
        </p:spPr>
        <p:txBody>
          <a:bodyPr vert="horz" lIns="91440" tIns="45720" rIns="91440" bIns="45720" rtlCol="0" anchor="ctr"/>
          <a:lstStyle>
            <a:lvl1pPr algn="l">
              <a:defRPr sz="651">
                <a:solidFill>
                  <a:schemeClr val="tx1"/>
                </a:solidFill>
              </a:defRPr>
            </a:lvl1pPr>
          </a:lstStyle>
          <a:p>
            <a:r>
              <a:rPr lang="en-AU">
                <a:solidFill>
                  <a:srgbClr val="373636"/>
                </a:solidFill>
              </a:rPr>
              <a:t>Deakin University CRICOS Provider Code: 00113B</a:t>
            </a:r>
            <a:endParaRPr lang="en-GB" dirty="0">
              <a:solidFill>
                <a:srgbClr val="373636"/>
              </a:solidFill>
            </a:endParaRPr>
          </a:p>
        </p:txBody>
      </p:sp>
      <p:sp>
        <p:nvSpPr>
          <p:cNvPr id="6" name="Slide Number Placeholder 5"/>
          <p:cNvSpPr>
            <a:spLocks noGrp="1"/>
          </p:cNvSpPr>
          <p:nvPr>
            <p:ph type="sldNum" sz="quarter" idx="4"/>
          </p:nvPr>
        </p:nvSpPr>
        <p:spPr>
          <a:xfrm>
            <a:off x="242456" y="5989006"/>
            <a:ext cx="576000" cy="247558"/>
          </a:xfrm>
          <a:prstGeom prst="rect">
            <a:avLst/>
          </a:prstGeom>
        </p:spPr>
        <p:txBody>
          <a:bodyPr vert="horz" lIns="91440" tIns="45720" rIns="91440" bIns="45720" rtlCol="0" anchor="ctr"/>
          <a:lstStyle>
            <a:lvl1pPr algn="l">
              <a:defRPr sz="1200">
                <a:solidFill>
                  <a:schemeClr val="tx1"/>
                </a:solidFill>
              </a:defRPr>
            </a:lvl1pPr>
          </a:lstStyle>
          <a:p>
            <a:fld id="{F5AEA0E0-5CC6-4BD0-905C-A0021E419432}" type="slidenum">
              <a:rPr lang="en-GB" smtClean="0">
                <a:solidFill>
                  <a:srgbClr val="373636"/>
                </a:solidFill>
              </a:rPr>
              <a:pPr/>
              <a:t>‹#›</a:t>
            </a:fld>
            <a:endParaRPr lang="en-GB" dirty="0">
              <a:solidFill>
                <a:srgbClr val="373636"/>
              </a:solidFill>
            </a:endParaRPr>
          </a:p>
        </p:txBody>
      </p:sp>
      <p:sp>
        <p:nvSpPr>
          <p:cNvPr id="12" name="Freeform 6">
            <a:extLst>
              <a:ext uri="{FF2B5EF4-FFF2-40B4-BE49-F238E27FC236}">
                <a16:creationId xmlns:a16="http://schemas.microsoft.com/office/drawing/2014/main" id="{827E7D94-8B7E-4FF8-BCE3-D646FEAFB1ED}"/>
              </a:ext>
            </a:extLst>
          </p:cNvPr>
          <p:cNvSpPr>
            <a:spLocks noEditPoints="1"/>
          </p:cNvSpPr>
          <p:nvPr userDrawn="1"/>
        </p:nvSpPr>
        <p:spPr bwMode="auto">
          <a:xfrm>
            <a:off x="10574867" y="5591176"/>
            <a:ext cx="1416051" cy="1065213"/>
          </a:xfrm>
          <a:custGeom>
            <a:avLst/>
            <a:gdLst>
              <a:gd name="T0" fmla="*/ 3400 w 6806"/>
              <a:gd name="T1" fmla="*/ 85 h 6803"/>
              <a:gd name="T2" fmla="*/ 3400 w 6806"/>
              <a:gd name="T3" fmla="*/ 85 h 6803"/>
              <a:gd name="T4" fmla="*/ 6720 w 6806"/>
              <a:gd name="T5" fmla="*/ 3399 h 6803"/>
              <a:gd name="T6" fmla="*/ 3406 w 6806"/>
              <a:gd name="T7" fmla="*/ 6719 h 6803"/>
              <a:gd name="T8" fmla="*/ 3403 w 6806"/>
              <a:gd name="T9" fmla="*/ 6719 h 6803"/>
              <a:gd name="T10" fmla="*/ 86 w 6806"/>
              <a:gd name="T11" fmla="*/ 3405 h 6803"/>
              <a:gd name="T12" fmla="*/ 1055 w 6806"/>
              <a:gd name="T13" fmla="*/ 1058 h 6803"/>
              <a:gd name="T14" fmla="*/ 3400 w 6806"/>
              <a:gd name="T15" fmla="*/ 85 h 6803"/>
              <a:gd name="T16" fmla="*/ 3400 w 6806"/>
              <a:gd name="T17" fmla="*/ 0 h 6803"/>
              <a:gd name="T18" fmla="*/ 995 w 6806"/>
              <a:gd name="T19" fmla="*/ 999 h 6803"/>
              <a:gd name="T20" fmla="*/ 1 w 6806"/>
              <a:gd name="T21" fmla="*/ 3405 h 6803"/>
              <a:gd name="T22" fmla="*/ 3403 w 6806"/>
              <a:gd name="T23" fmla="*/ 6803 h 6803"/>
              <a:gd name="T24" fmla="*/ 3406 w 6806"/>
              <a:gd name="T25" fmla="*/ 6803 h 6803"/>
              <a:gd name="T26" fmla="*/ 6804 w 6806"/>
              <a:gd name="T27" fmla="*/ 3399 h 6803"/>
              <a:gd name="T28" fmla="*/ 3400 w 6806"/>
              <a:gd name="T29" fmla="*/ 0 h 6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6" h="6803">
                <a:moveTo>
                  <a:pt x="3400" y="85"/>
                </a:moveTo>
                <a:cubicBezTo>
                  <a:pt x="3400" y="85"/>
                  <a:pt x="3400" y="85"/>
                  <a:pt x="3400" y="85"/>
                </a:cubicBezTo>
                <a:cubicBezTo>
                  <a:pt x="5229" y="85"/>
                  <a:pt x="6718" y="1571"/>
                  <a:pt x="6720" y="3399"/>
                </a:cubicBezTo>
                <a:cubicBezTo>
                  <a:pt x="6722" y="5228"/>
                  <a:pt x="5235" y="6717"/>
                  <a:pt x="3406" y="6719"/>
                </a:cubicBezTo>
                <a:cubicBezTo>
                  <a:pt x="3403" y="6719"/>
                  <a:pt x="3403" y="6719"/>
                  <a:pt x="3403" y="6719"/>
                </a:cubicBezTo>
                <a:cubicBezTo>
                  <a:pt x="1575" y="6719"/>
                  <a:pt x="87" y="5232"/>
                  <a:pt x="86" y="3405"/>
                </a:cubicBezTo>
                <a:cubicBezTo>
                  <a:pt x="85" y="2519"/>
                  <a:pt x="429" y="1685"/>
                  <a:pt x="1055" y="1058"/>
                </a:cubicBezTo>
                <a:cubicBezTo>
                  <a:pt x="1681" y="431"/>
                  <a:pt x="2514" y="85"/>
                  <a:pt x="3400" y="85"/>
                </a:cubicBezTo>
                <a:moveTo>
                  <a:pt x="3400" y="0"/>
                </a:moveTo>
                <a:cubicBezTo>
                  <a:pt x="2491" y="1"/>
                  <a:pt x="1637" y="355"/>
                  <a:pt x="995" y="999"/>
                </a:cubicBezTo>
                <a:cubicBezTo>
                  <a:pt x="354" y="1642"/>
                  <a:pt x="0" y="2496"/>
                  <a:pt x="1" y="3405"/>
                </a:cubicBezTo>
                <a:cubicBezTo>
                  <a:pt x="3" y="5279"/>
                  <a:pt x="1529" y="6803"/>
                  <a:pt x="3403" y="6803"/>
                </a:cubicBezTo>
                <a:cubicBezTo>
                  <a:pt x="3406" y="6803"/>
                  <a:pt x="3406" y="6803"/>
                  <a:pt x="3406" y="6803"/>
                </a:cubicBezTo>
                <a:cubicBezTo>
                  <a:pt x="5281" y="6802"/>
                  <a:pt x="6806" y="5274"/>
                  <a:pt x="6804" y="3399"/>
                </a:cubicBezTo>
                <a:cubicBezTo>
                  <a:pt x="6803" y="1525"/>
                  <a:pt x="5277" y="0"/>
                  <a:pt x="3400"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a:solidFill>
                <a:srgbClr val="373636"/>
              </a:solidFill>
            </a:endParaRPr>
          </a:p>
        </p:txBody>
      </p:sp>
    </p:spTree>
    <p:extLst>
      <p:ext uri="{BB962C8B-B14F-4D97-AF65-F5344CB8AC3E}">
        <p14:creationId xmlns:p14="http://schemas.microsoft.com/office/powerpoint/2010/main" val="3502419333"/>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 id="2147483725" r:id="rId22"/>
    <p:sldLayoutId id="2147483726" r:id="rId23"/>
    <p:sldLayoutId id="2147483727" r:id="rId24"/>
    <p:sldLayoutId id="2147483728" r:id="rId25"/>
  </p:sldLayoutIdLst>
  <p:hf sldNum="0" hdr="0" dt="0"/>
  <p:txStyles>
    <p:titleStyle>
      <a:lvl1pPr algn="l" defTabSz="914354"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354" rtl="0" eaLnBrk="1" latinLnBrk="0" hangingPunct="1">
        <a:lnSpc>
          <a:spcPct val="90000"/>
        </a:lnSpc>
        <a:spcBef>
          <a:spcPts val="1000"/>
        </a:spcBef>
        <a:spcAft>
          <a:spcPts val="2400"/>
        </a:spcAft>
        <a:buFont typeface="Arial" panose="020B0604020202020204" pitchFamily="34" charset="0"/>
        <a:buNone/>
        <a:defRPr sz="3700" kern="1200">
          <a:solidFill>
            <a:schemeClr val="tx2"/>
          </a:solidFill>
          <a:latin typeface="+mn-lt"/>
          <a:ea typeface="+mn-ea"/>
          <a:cs typeface="+mn-cs"/>
        </a:defRPr>
      </a:lvl1pPr>
      <a:lvl2pPr marL="0" indent="0" algn="l" defTabSz="914354" rtl="0" eaLnBrk="1" latinLnBrk="0" hangingPunct="1">
        <a:lnSpc>
          <a:spcPct val="10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2pPr>
      <a:lvl3pPr marL="179992" indent="-179992" algn="l" defTabSz="914354" rtl="0" eaLnBrk="1" latinLnBrk="0" hangingPunct="1">
        <a:lnSpc>
          <a:spcPct val="100000"/>
        </a:lnSpc>
        <a:spcBef>
          <a:spcPts val="500"/>
        </a:spcBef>
        <a:buSzPct val="110000"/>
        <a:buFont typeface="Arial" panose="020B0604020202020204" pitchFamily="34" charset="0"/>
        <a:buChar char="•"/>
        <a:defRPr sz="1800" kern="1200">
          <a:solidFill>
            <a:schemeClr val="tx1"/>
          </a:solidFill>
          <a:latin typeface="+mn-lt"/>
          <a:ea typeface="+mn-ea"/>
          <a:cs typeface="+mn-cs"/>
        </a:defRPr>
      </a:lvl3pPr>
      <a:lvl4pPr marL="359982" indent="-179992" algn="l" defTabSz="914354" rtl="0" eaLnBrk="1" latinLnBrk="0" hangingPunct="1">
        <a:lnSpc>
          <a:spcPct val="100000"/>
        </a:lnSpc>
        <a:spcBef>
          <a:spcPts val="500"/>
        </a:spcBef>
        <a:buFont typeface="Calibri" panose="020F0502020204030204" pitchFamily="34" charset="0"/>
        <a:buChar char="–"/>
        <a:defRPr sz="1800" kern="1200">
          <a:solidFill>
            <a:schemeClr val="tx1"/>
          </a:solidFill>
          <a:latin typeface="+mn-lt"/>
          <a:ea typeface="+mn-ea"/>
          <a:cs typeface="+mn-cs"/>
        </a:defRPr>
      </a:lvl4pPr>
      <a:lvl5pPr marL="179992"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5pPr>
      <a:lvl6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6pPr>
      <a:lvl7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7pPr>
      <a:lvl8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8pPr>
      <a:lvl9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icture Placeholder 13"/>
          <p:cNvSpPr>
            <a:spLocks noGrp="1"/>
          </p:cNvSpPr>
          <p:nvPr>
            <p:ph type="pic" sz="quarter" idx="19"/>
          </p:nvPr>
        </p:nvSpPr>
        <p:spPr>
          <a:xfrm>
            <a:off x="2194560" y="0"/>
            <a:ext cx="10066583" cy="6876000"/>
          </a:xfrm>
        </p:spPr>
      </p:sp>
      <p:sp>
        <p:nvSpPr>
          <p:cNvPr id="4" name="Footer Placeholder 3"/>
          <p:cNvSpPr>
            <a:spLocks noGrp="1"/>
          </p:cNvSpPr>
          <p:nvPr>
            <p:ph type="ftr" sz="quarter" idx="11"/>
          </p:nvPr>
        </p:nvSpPr>
        <p:spPr/>
        <p:txBody>
          <a:bodyPr/>
          <a:lstStyle/>
          <a:p>
            <a:r>
              <a:rPr lang="en-AU">
                <a:solidFill>
                  <a:prstClr val="white"/>
                </a:solidFill>
              </a:rPr>
              <a:t>Deakin University CRICOS Provider Code: 00113B</a:t>
            </a:r>
            <a:endParaRPr lang="en-GB">
              <a:solidFill>
                <a:prstClr val="white"/>
              </a:solidFill>
            </a:endParaRPr>
          </a:p>
        </p:txBody>
      </p:sp>
      <p:sp>
        <p:nvSpPr>
          <p:cNvPr id="13" name="Text Placeholder 12"/>
          <p:cNvSpPr>
            <a:spLocks noGrp="1"/>
          </p:cNvSpPr>
          <p:nvPr>
            <p:ph type="body" sz="quarter" idx="18"/>
          </p:nvPr>
        </p:nvSpPr>
        <p:spPr>
          <a:xfrm>
            <a:off x="10574836" y="5205743"/>
            <a:ext cx="1416000" cy="1451088"/>
          </a:xfrm>
        </p:spPr>
        <p:txBody>
          <a:bodyPr/>
          <a:lstStyle/>
          <a:p>
            <a:endParaRPr lang="en-AU" dirty="0"/>
          </a:p>
        </p:txBody>
      </p:sp>
      <p:sp>
        <p:nvSpPr>
          <p:cNvPr id="15" name="Title 4">
            <a:extLst>
              <a:ext uri="{FF2B5EF4-FFF2-40B4-BE49-F238E27FC236}">
                <a16:creationId xmlns:a16="http://schemas.microsoft.com/office/drawing/2014/main" id="{63367F15-0D65-4A0A-A143-3506CA25BEE0}"/>
              </a:ext>
            </a:extLst>
          </p:cNvPr>
          <p:cNvSpPr txBox="1">
            <a:spLocks/>
          </p:cNvSpPr>
          <p:nvPr/>
        </p:nvSpPr>
        <p:spPr>
          <a:xfrm>
            <a:off x="417448" y="2055257"/>
            <a:ext cx="11209870" cy="1333611"/>
          </a:xfrm>
          <a:prstGeom prst="rect">
            <a:avLst/>
          </a:prstGeom>
        </p:spPr>
        <p:txBody>
          <a:bodyPr vert="horz" lIns="91440" tIns="45720" rIns="91440" bIns="45720" rtlCol="0" anchor="b" anchorCtr="0">
            <a:noAutofit/>
          </a:bodyPr>
          <a:lstStyle>
            <a:lvl1pPr algn="l" defTabSz="914354" rtl="0" eaLnBrk="1" latinLnBrk="0" hangingPunct="1">
              <a:lnSpc>
                <a:spcPct val="90000"/>
              </a:lnSpc>
              <a:spcBef>
                <a:spcPct val="0"/>
              </a:spcBef>
              <a:buNone/>
              <a:defRPr sz="4500" b="0" kern="1200">
                <a:solidFill>
                  <a:schemeClr val="bg1"/>
                </a:solidFill>
                <a:latin typeface="+mj-lt"/>
                <a:ea typeface="+mj-ea"/>
                <a:cs typeface="+mj-cs"/>
              </a:defRPr>
            </a:lvl1pPr>
          </a:lstStyle>
          <a:p>
            <a:pPr algn="ctr"/>
            <a:r>
              <a:rPr lang="en-AU" sz="6000" b="1" dirty="0">
                <a:solidFill>
                  <a:schemeClr val="tx1">
                    <a:lumMod val="50000"/>
                  </a:schemeClr>
                </a:solidFill>
              </a:rPr>
              <a:t>Just-In-Time Adaptive Interventions: Providing ‘in-the-moment’ support for gamblers</a:t>
            </a:r>
            <a:endParaRPr lang="en-AU" sz="6000" dirty="0">
              <a:solidFill>
                <a:schemeClr val="tx1">
                  <a:lumMod val="50000"/>
                </a:schemeClr>
              </a:solidFill>
            </a:endParaRPr>
          </a:p>
        </p:txBody>
      </p:sp>
      <p:sp>
        <p:nvSpPr>
          <p:cNvPr id="16" name="Subtitle 5">
            <a:extLst>
              <a:ext uri="{FF2B5EF4-FFF2-40B4-BE49-F238E27FC236}">
                <a16:creationId xmlns:a16="http://schemas.microsoft.com/office/drawing/2014/main" id="{A18E9F2C-FC44-4617-A529-475A08D9B96D}"/>
              </a:ext>
            </a:extLst>
          </p:cNvPr>
          <p:cNvSpPr txBox="1">
            <a:spLocks/>
          </p:cNvSpPr>
          <p:nvPr/>
        </p:nvSpPr>
        <p:spPr>
          <a:xfrm>
            <a:off x="7590272" y="3908900"/>
            <a:ext cx="4192016" cy="2410843"/>
          </a:xfrm>
          <a:prstGeom prst="rect">
            <a:avLst/>
          </a:prstGeom>
        </p:spPr>
        <p:txBody>
          <a:bodyPr/>
          <a:lstStyle>
            <a:lvl1pPr marL="0" indent="0" algn="l" defTabSz="914354" rtl="0" eaLnBrk="1" latinLnBrk="0" hangingPunct="1">
              <a:lnSpc>
                <a:spcPct val="90000"/>
              </a:lnSpc>
              <a:spcBef>
                <a:spcPts val="1000"/>
              </a:spcBef>
              <a:spcAft>
                <a:spcPts val="2400"/>
              </a:spcAft>
              <a:buFont typeface="Arial" panose="020B0604020202020204" pitchFamily="34" charset="0"/>
              <a:buNone/>
              <a:defRPr sz="3700" kern="1200">
                <a:solidFill>
                  <a:schemeClr val="tx2"/>
                </a:solidFill>
                <a:latin typeface="+mn-lt"/>
                <a:ea typeface="+mn-ea"/>
                <a:cs typeface="+mn-cs"/>
              </a:defRPr>
            </a:lvl1pPr>
            <a:lvl2pPr marL="0" indent="0" algn="l" defTabSz="914354" rtl="0" eaLnBrk="1" latinLnBrk="0" hangingPunct="1">
              <a:lnSpc>
                <a:spcPct val="10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2pPr>
            <a:lvl3pPr marL="179992" indent="-179992" algn="l" defTabSz="914354" rtl="0" eaLnBrk="1" latinLnBrk="0" hangingPunct="1">
              <a:lnSpc>
                <a:spcPct val="100000"/>
              </a:lnSpc>
              <a:spcBef>
                <a:spcPts val="500"/>
              </a:spcBef>
              <a:buSzPct val="110000"/>
              <a:buFont typeface="Arial" panose="020B0604020202020204" pitchFamily="34" charset="0"/>
              <a:buChar char="•"/>
              <a:defRPr sz="1800" kern="1200">
                <a:solidFill>
                  <a:schemeClr val="tx1"/>
                </a:solidFill>
                <a:latin typeface="+mn-lt"/>
                <a:ea typeface="+mn-ea"/>
                <a:cs typeface="+mn-cs"/>
              </a:defRPr>
            </a:lvl3pPr>
            <a:lvl4pPr marL="359982" indent="-179992" algn="l" defTabSz="914354" rtl="0" eaLnBrk="1" latinLnBrk="0" hangingPunct="1">
              <a:lnSpc>
                <a:spcPct val="100000"/>
              </a:lnSpc>
              <a:spcBef>
                <a:spcPts val="500"/>
              </a:spcBef>
              <a:buFont typeface="Calibri" panose="020F0502020204030204" pitchFamily="34" charset="0"/>
              <a:buChar char="–"/>
              <a:defRPr sz="1800" kern="1200">
                <a:solidFill>
                  <a:schemeClr val="tx1"/>
                </a:solidFill>
                <a:latin typeface="+mn-lt"/>
                <a:ea typeface="+mn-ea"/>
                <a:cs typeface="+mn-cs"/>
              </a:defRPr>
            </a:lvl4pPr>
            <a:lvl5pPr marL="179992"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5pPr>
            <a:lvl6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6pPr>
            <a:lvl7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7pPr>
            <a:lvl8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8pPr>
            <a:lvl9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9pPr>
          </a:lstStyle>
          <a:p>
            <a:pPr>
              <a:lnSpc>
                <a:spcPct val="100000"/>
              </a:lnSpc>
            </a:pPr>
            <a:r>
              <a:rPr lang="en-AU" sz="3200" b="1" dirty="0"/>
              <a:t>Current Advances in Gambling Conference</a:t>
            </a:r>
          </a:p>
          <a:p>
            <a:pPr>
              <a:lnSpc>
                <a:spcPct val="100000"/>
              </a:lnSpc>
            </a:pPr>
            <a:r>
              <a:rPr lang="en-AU" sz="2000" dirty="0"/>
              <a:t>June 28-29, 2023</a:t>
            </a:r>
          </a:p>
          <a:p>
            <a:pPr>
              <a:spcBef>
                <a:spcPts val="0"/>
              </a:spcBef>
              <a:spcAft>
                <a:spcPts val="600"/>
              </a:spcAft>
            </a:pPr>
            <a:endParaRPr lang="en-AU" dirty="0"/>
          </a:p>
        </p:txBody>
      </p:sp>
      <p:sp>
        <p:nvSpPr>
          <p:cNvPr id="17" name="Rectangle 16"/>
          <p:cNvSpPr/>
          <p:nvPr/>
        </p:nvSpPr>
        <p:spPr>
          <a:xfrm>
            <a:off x="215162" y="5205743"/>
            <a:ext cx="6012383" cy="1200329"/>
          </a:xfrm>
          <a:prstGeom prst="rect">
            <a:avLst/>
          </a:prstGeom>
        </p:spPr>
        <p:txBody>
          <a:bodyPr wrap="square">
            <a:spAutoFit/>
          </a:bodyPr>
          <a:lstStyle/>
          <a:p>
            <a:r>
              <a:rPr lang="en-AU" sz="3200" b="1" dirty="0">
                <a:solidFill>
                  <a:srgbClr val="373636"/>
                </a:solidFill>
              </a:rPr>
              <a:t>Prof Nicki Dowling</a:t>
            </a:r>
          </a:p>
          <a:p>
            <a:r>
              <a:rPr lang="en-AU" sz="2000" b="1" dirty="0">
                <a:solidFill>
                  <a:srgbClr val="373636"/>
                </a:solidFill>
              </a:rPr>
              <a:t>School of Psychology, Deakin University</a:t>
            </a:r>
          </a:p>
          <a:p>
            <a:r>
              <a:rPr lang="en-AU" sz="2000" dirty="0">
                <a:solidFill>
                  <a:srgbClr val="373636"/>
                </a:solidFill>
              </a:rPr>
              <a:t>Email: nicki.dowling@deakin.edu.au</a:t>
            </a:r>
          </a:p>
        </p:txBody>
      </p:sp>
    </p:spTree>
    <p:extLst>
      <p:ext uri="{BB962C8B-B14F-4D97-AF65-F5344CB8AC3E}">
        <p14:creationId xmlns:p14="http://schemas.microsoft.com/office/powerpoint/2010/main" val="3865954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66370"/>
          </a:xfrm>
          <a:solidFill>
            <a:srgbClr val="44546A"/>
          </a:solidFill>
        </p:spPr>
        <p:txBody>
          <a:bodyPr>
            <a:normAutofit/>
          </a:bodyPr>
          <a:lstStyle/>
          <a:p>
            <a:pPr algn="ctr"/>
            <a:r>
              <a:rPr lang="en-US" b="1" dirty="0">
                <a:solidFill>
                  <a:schemeClr val="bg1"/>
                </a:solidFill>
              </a:rPr>
              <a:t>Disclosure of Potential Conflict of Interest Statement</a:t>
            </a:r>
            <a:endParaRPr lang="en-AU" sz="4000" b="1" dirty="0">
              <a:solidFill>
                <a:schemeClr val="bg1"/>
              </a:solidFill>
              <a:latin typeface="+mn-lt"/>
              <a:ea typeface="+mn-ea"/>
              <a:cs typeface="+mn-cs"/>
            </a:endParaRPr>
          </a:p>
        </p:txBody>
      </p:sp>
      <p:sp>
        <p:nvSpPr>
          <p:cNvPr id="3" name="Content Placeholder 2"/>
          <p:cNvSpPr>
            <a:spLocks noGrp="1"/>
          </p:cNvSpPr>
          <p:nvPr>
            <p:ph idx="1"/>
          </p:nvPr>
        </p:nvSpPr>
        <p:spPr>
          <a:xfrm>
            <a:off x="485523" y="1124793"/>
            <a:ext cx="11256020" cy="5818173"/>
          </a:xfrm>
        </p:spPr>
        <p:txBody>
          <a:bodyPr>
            <a:noAutofit/>
          </a:bodyPr>
          <a:lstStyle/>
          <a:p>
            <a:pPr marL="0" indent="0">
              <a:buNone/>
            </a:pPr>
            <a:r>
              <a:rPr lang="en-AU" sz="2050" b="1" dirty="0"/>
              <a:t>Disclosure of potential conflict of interests</a:t>
            </a:r>
            <a:r>
              <a:rPr lang="en-AU" sz="2050" dirty="0"/>
              <a:t>:: I have no potential conflicts of interest to declare in relation to this presentation. My 3-year declaration of interest statement is as follows: I have received research funding from the Swedish Gambling Research Council, the Victorian Responsible Gambling Foundation, the New South Wales Office of Responsible Gambling, the Health Research Council of New Zealand, Gambling Research Australia, and the New Zealand Ministry of Health. I have not knowingly received research or consultancy funding from the gambling, tobacco, or alcohol industries or any industry-sponsored organisation.</a:t>
            </a:r>
          </a:p>
          <a:p>
            <a:pPr marL="0" indent="0">
              <a:buNone/>
            </a:pPr>
            <a:endParaRPr lang="en-AU" sz="600" dirty="0"/>
          </a:p>
          <a:p>
            <a:pPr marL="0" indent="0">
              <a:spcBef>
                <a:spcPts val="0"/>
              </a:spcBef>
              <a:buNone/>
            </a:pPr>
            <a:r>
              <a:rPr lang="en-AU" sz="2050" b="1" dirty="0"/>
              <a:t>Funding</a:t>
            </a:r>
            <a:r>
              <a:rPr lang="en-AU" sz="2050" dirty="0"/>
              <a:t>: The development and evaluation of </a:t>
            </a:r>
            <a:r>
              <a:rPr lang="en-AU" sz="2050" cap="small" dirty="0" err="1"/>
              <a:t>GamblingLess</a:t>
            </a:r>
            <a:r>
              <a:rPr lang="en-AU" sz="2050" cap="small" dirty="0"/>
              <a:t>: In-The-Moment </a:t>
            </a:r>
            <a:r>
              <a:rPr lang="en-AU" sz="2050" dirty="0"/>
              <a:t>is a collaboration between Deakin University and its partner organisations (University of Auckland, Turning Point, and 2and2 [app developers]), funded by the NSW Government’s Responsible Gambling Fund. </a:t>
            </a:r>
          </a:p>
          <a:p>
            <a:pPr marL="0" indent="0">
              <a:buNone/>
            </a:pPr>
            <a:endParaRPr lang="en-AU" sz="500" dirty="0"/>
          </a:p>
          <a:p>
            <a:pPr marL="0" indent="0">
              <a:spcBef>
                <a:spcPts val="0"/>
              </a:spcBef>
              <a:buNone/>
            </a:pPr>
            <a:r>
              <a:rPr lang="en-AU" sz="2050" b="1" dirty="0"/>
              <a:t>Acknowledgements</a:t>
            </a:r>
            <a:r>
              <a:rPr lang="en-AU" sz="2050" dirty="0"/>
              <a:t>: Chief Investigators (Dr Stephanie Merkouris, A/Prof Simone Rodda, Dr George Youssef, Prof Dan Lubman), Research Fellows (Dr Anna Thomas, Dr Chris Greenwood, Dr Kathleen Bagot, Dr Chloe Hawker, Hannah Portogallo, Dr Mingjun Yang, Stephanie Dias, George Loram, and Natalia Booth), 2and2 (Anna Goldfeder, Randy Olan, Colin Walker, Arun Ramalingam, Leon Young, Toby Wong), Turning Point (Rick Loos), gambling stakeholders who took part in the user testing, NSW Office of Responsible Gambling (John McInerney, Rhonda Blackett, Natalie Wright) and participants of the current trial.</a:t>
            </a:r>
          </a:p>
          <a:p>
            <a:pPr marL="0" indent="0">
              <a:buNone/>
            </a:pPr>
            <a:endParaRPr lang="en-AU" sz="2200" dirty="0">
              <a:solidFill>
                <a:srgbClr val="373636"/>
              </a:solidFill>
            </a:endParaRPr>
          </a:p>
        </p:txBody>
      </p:sp>
    </p:spTree>
    <p:extLst>
      <p:ext uri="{BB962C8B-B14F-4D97-AF65-F5344CB8AC3E}">
        <p14:creationId xmlns:p14="http://schemas.microsoft.com/office/powerpoint/2010/main" val="2328326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13384" y="1542445"/>
            <a:ext cx="4581254" cy="1459566"/>
          </a:xfrm>
        </p:spPr>
        <p:txBody>
          <a:bodyPr>
            <a:noAutofit/>
          </a:bodyPr>
          <a:lstStyle/>
          <a:p>
            <a:r>
              <a:rPr lang="en-AU" sz="3200" i="1" dirty="0">
                <a:solidFill>
                  <a:schemeClr val="accent2"/>
                </a:solidFill>
              </a:rPr>
              <a:t>The use of mobile and wireless technologies for health promotion</a:t>
            </a:r>
          </a:p>
          <a:p>
            <a:pPr algn="l"/>
            <a:endParaRPr lang="en-AU" sz="3200" i="1" dirty="0"/>
          </a:p>
        </p:txBody>
      </p:sp>
      <p:sp>
        <p:nvSpPr>
          <p:cNvPr id="6" name="Title 1"/>
          <p:cNvSpPr txBox="1">
            <a:spLocks/>
          </p:cNvSpPr>
          <p:nvPr/>
        </p:nvSpPr>
        <p:spPr>
          <a:xfrm>
            <a:off x="0" y="0"/>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Mobile Health (</a:t>
            </a:r>
            <a:r>
              <a:rPr lang="en-AU" sz="4000" b="1" dirty="0" err="1">
                <a:solidFill>
                  <a:schemeClr val="bg1"/>
                </a:solidFill>
                <a:latin typeface="+mn-lt"/>
                <a:ea typeface="+mn-ea"/>
                <a:cs typeface="+mn-cs"/>
              </a:rPr>
              <a:t>mHealth</a:t>
            </a:r>
            <a:r>
              <a:rPr lang="en-AU" sz="4000" b="1" dirty="0">
                <a:solidFill>
                  <a:schemeClr val="bg1"/>
                </a:solidFill>
                <a:latin typeface="+mn-lt"/>
                <a:ea typeface="+mn-ea"/>
                <a:cs typeface="+mn-cs"/>
              </a:rPr>
              <a:t>) Interventions</a:t>
            </a:r>
          </a:p>
        </p:txBody>
      </p:sp>
      <p:sp>
        <p:nvSpPr>
          <p:cNvPr id="7" name="Rectangle 6"/>
          <p:cNvSpPr/>
          <p:nvPr/>
        </p:nvSpPr>
        <p:spPr>
          <a:xfrm>
            <a:off x="5407694" y="1490886"/>
            <a:ext cx="6579704" cy="4832092"/>
          </a:xfrm>
          <a:prstGeom prst="rect">
            <a:avLst/>
          </a:prstGeom>
        </p:spPr>
        <p:txBody>
          <a:bodyPr wrap="square">
            <a:spAutoFit/>
          </a:bodyPr>
          <a:lstStyle/>
          <a:p>
            <a:pPr marL="571500" indent="-571500">
              <a:buFont typeface="Arial" panose="020B0604020202020204" pitchFamily="34" charset="0"/>
              <a:buChar char="•"/>
            </a:pPr>
            <a:r>
              <a:rPr lang="en-AU" sz="2800" dirty="0"/>
              <a:t>Have extended support for health behaviour change beyond standard treatment contexts</a:t>
            </a:r>
          </a:p>
          <a:p>
            <a:pPr marL="571500" indent="-571500">
              <a:buFont typeface="Arial" panose="020B0604020202020204" pitchFamily="34" charset="0"/>
              <a:buChar char="•"/>
            </a:pPr>
            <a:r>
              <a:rPr lang="en-AU" sz="2800" dirty="0"/>
              <a:t>Have many advantages</a:t>
            </a:r>
          </a:p>
          <a:p>
            <a:pPr marL="571500" indent="-571500">
              <a:buFont typeface="Arial" panose="020B0604020202020204" pitchFamily="34" charset="0"/>
              <a:buChar char="•"/>
            </a:pPr>
            <a:r>
              <a:rPr lang="en-AU" sz="2800" dirty="0"/>
              <a:t>Generally take the form of reminders, health or motivational messages and supportive content</a:t>
            </a:r>
          </a:p>
          <a:p>
            <a:pPr marL="571500" indent="-571500">
              <a:buFont typeface="Arial" panose="020B0604020202020204" pitchFamily="34" charset="0"/>
              <a:buChar char="•"/>
            </a:pPr>
            <a:r>
              <a:rPr lang="en-AU" sz="2800" dirty="0"/>
              <a:t>Can supplement traditional interventions or be employed as “stand-alone” interventions</a:t>
            </a:r>
          </a:p>
          <a:p>
            <a:pPr marL="571500" indent="-571500">
              <a:buFont typeface="Arial" panose="020B0604020202020204" pitchFamily="34" charset="0"/>
              <a:buChar char="•"/>
            </a:pPr>
            <a:r>
              <a:rPr lang="en-AU" sz="2800" dirty="0"/>
              <a:t>Can be “pull” or “push” interventions</a:t>
            </a:r>
          </a:p>
        </p:txBody>
      </p:sp>
      <p:pic>
        <p:nvPicPr>
          <p:cNvPr id="3076" name="Picture 4" descr="mHealth Interventions Benefit Weight Management in Childr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384" y="3590443"/>
            <a:ext cx="4581254" cy="2821787"/>
          </a:xfrm>
          <a:prstGeom prst="rect">
            <a:avLst/>
          </a:prstGeom>
          <a:noFill/>
          <a:ln w="57150">
            <a:solidFill>
              <a:schemeClr val="accent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6039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6811"/>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Just-In-Time Adaptive Interventions (JITAIs)</a:t>
            </a:r>
          </a:p>
        </p:txBody>
      </p:sp>
      <p:sp>
        <p:nvSpPr>
          <p:cNvPr id="8" name="Subtitle 2"/>
          <p:cNvSpPr txBox="1">
            <a:spLocks/>
          </p:cNvSpPr>
          <p:nvPr/>
        </p:nvSpPr>
        <p:spPr>
          <a:xfrm>
            <a:off x="307975" y="1275744"/>
            <a:ext cx="11496098" cy="859152"/>
          </a:xfrm>
          <a:prstGeom prst="rect">
            <a:avLst/>
          </a:prstGeom>
          <a:ln w="381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2350" dirty="0">
                <a:solidFill>
                  <a:schemeClr val="accent2"/>
                </a:solidFill>
              </a:rPr>
              <a:t>Push m-health interventions that address dynamically changing individual needs by providing the type and amount of support required, at the right time, and only when needed</a:t>
            </a:r>
          </a:p>
        </p:txBody>
      </p:sp>
      <p:pic>
        <p:nvPicPr>
          <p:cNvPr id="9" name="Picture 8"/>
          <p:cNvPicPr>
            <a:picLocks noChangeAspect="1"/>
          </p:cNvPicPr>
          <p:nvPr/>
        </p:nvPicPr>
        <p:blipFill>
          <a:blip r:embed="rId3"/>
          <a:stretch>
            <a:fillRect/>
          </a:stretch>
        </p:blipFill>
        <p:spPr>
          <a:xfrm>
            <a:off x="7834745" y="2503116"/>
            <a:ext cx="3969328" cy="3969328"/>
          </a:xfrm>
          <a:prstGeom prst="rect">
            <a:avLst/>
          </a:prstGeom>
          <a:ln w="38100">
            <a:solidFill>
              <a:schemeClr val="accent1"/>
            </a:solidFill>
          </a:ln>
        </p:spPr>
      </p:pic>
      <p:sp>
        <p:nvSpPr>
          <p:cNvPr id="13" name="Content Placeholder 4"/>
          <p:cNvSpPr txBox="1">
            <a:spLocks/>
          </p:cNvSpPr>
          <p:nvPr/>
        </p:nvSpPr>
        <p:spPr>
          <a:xfrm>
            <a:off x="307975" y="2387562"/>
            <a:ext cx="7239001" cy="3468744"/>
          </a:xfrm>
          <a:prstGeom prst="rect">
            <a:avLst/>
          </a:prstGeom>
        </p:spPr>
        <p:txBody>
          <a:bodyPr>
            <a:noAutofit/>
          </a:bodyPr>
          <a:lstStyle>
            <a:lvl1pPr marL="285739" indent="-285739" algn="l" defTabSz="7619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anose="020B0604020202020204"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9pPr>
          </a:lstStyle>
          <a:p>
            <a:pPr marL="285750" indent="-285750"/>
            <a:r>
              <a:rPr lang="en-AU" dirty="0"/>
              <a:t>Overall aim is to prevent negative health outcomes and/or promote positive health outcomes</a:t>
            </a:r>
          </a:p>
          <a:p>
            <a:pPr marL="619111" lvl="1" indent="-285750"/>
            <a:r>
              <a:rPr lang="en-AU" i="1" dirty="0"/>
              <a:t>State of vulnerability and/or state of opportunity</a:t>
            </a:r>
          </a:p>
          <a:p>
            <a:pPr marL="619111" lvl="1" indent="-285750"/>
            <a:r>
              <a:rPr lang="en-AU" i="1" dirty="0"/>
              <a:t>State of receptivity</a:t>
            </a:r>
          </a:p>
          <a:p>
            <a:pPr marL="285750" indent="-285750"/>
            <a:r>
              <a:rPr lang="en-AU" dirty="0"/>
              <a:t>Continuously monitor rapidly changing factors, such as behaviour, mood, thoughts, location and social context, in real-time, using mobile and wireless technologies (e.g., wearable sensors, ecological momentary assessments)</a:t>
            </a:r>
          </a:p>
          <a:p>
            <a:pPr marL="2476412" lvl="6" indent="-285750"/>
            <a:endParaRPr lang="en-AU" i="1" dirty="0"/>
          </a:p>
        </p:txBody>
      </p:sp>
    </p:spTree>
    <p:extLst>
      <p:ext uri="{BB962C8B-B14F-4D97-AF65-F5344CB8AC3E}">
        <p14:creationId xmlns:p14="http://schemas.microsoft.com/office/powerpoint/2010/main" val="2698337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6811"/>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JITAI Framework: Key Components</a:t>
            </a:r>
          </a:p>
        </p:txBody>
      </p:sp>
      <p:sp>
        <p:nvSpPr>
          <p:cNvPr id="8" name="Subtitle 2"/>
          <p:cNvSpPr txBox="1">
            <a:spLocks/>
          </p:cNvSpPr>
          <p:nvPr/>
        </p:nvSpPr>
        <p:spPr>
          <a:xfrm>
            <a:off x="5897878" y="4767197"/>
            <a:ext cx="5800725" cy="1462314"/>
          </a:xfrm>
          <a:prstGeom prst="rect">
            <a:avLst/>
          </a:prstGeom>
          <a:ln w="38100">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2350" b="1" dirty="0">
                <a:solidFill>
                  <a:schemeClr val="accent2"/>
                </a:solidFill>
              </a:rPr>
              <a:t>Distal outcome</a:t>
            </a:r>
            <a:r>
              <a:rPr lang="en-AU" sz="2350" dirty="0">
                <a:solidFill>
                  <a:schemeClr val="accent2"/>
                </a:solidFill>
              </a:rPr>
              <a:t>: the ultimate, long-term goal</a:t>
            </a:r>
          </a:p>
          <a:p>
            <a:pPr marL="0" indent="0" algn="ctr">
              <a:lnSpc>
                <a:spcPct val="100000"/>
              </a:lnSpc>
              <a:spcBef>
                <a:spcPts val="600"/>
              </a:spcBef>
              <a:spcAft>
                <a:spcPts val="600"/>
              </a:spcAft>
              <a:buNone/>
            </a:pPr>
            <a:r>
              <a:rPr lang="en-AU" sz="2350" b="1" dirty="0">
                <a:solidFill>
                  <a:schemeClr val="accent2"/>
                </a:solidFill>
              </a:rPr>
              <a:t>Proximal outcomes</a:t>
            </a:r>
            <a:r>
              <a:rPr lang="en-AU" sz="2350" dirty="0">
                <a:solidFill>
                  <a:schemeClr val="accent2"/>
                </a:solidFill>
              </a:rPr>
              <a:t>: the clearly defined near-time, short-term goals</a:t>
            </a:r>
          </a:p>
        </p:txBody>
      </p:sp>
      <p:sp>
        <p:nvSpPr>
          <p:cNvPr id="13" name="Content Placeholder 4"/>
          <p:cNvSpPr txBox="1">
            <a:spLocks/>
          </p:cNvSpPr>
          <p:nvPr/>
        </p:nvSpPr>
        <p:spPr>
          <a:xfrm>
            <a:off x="460375" y="1128643"/>
            <a:ext cx="5269865" cy="5442278"/>
          </a:xfrm>
          <a:prstGeom prst="rect">
            <a:avLst/>
          </a:prstGeom>
        </p:spPr>
        <p:txBody>
          <a:bodyPr>
            <a:noAutofit/>
          </a:bodyPr>
          <a:lstStyle>
            <a:lvl1pPr marL="285739" indent="-285739" algn="l" defTabSz="7619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anose="020B0604020202020204"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9pPr>
          </a:lstStyle>
          <a:p>
            <a:r>
              <a:rPr lang="en-AU" sz="2400" b="1" i="1" dirty="0">
                <a:solidFill>
                  <a:schemeClr val="accent1"/>
                </a:solidFill>
              </a:rPr>
              <a:t>Decision points</a:t>
            </a:r>
            <a:r>
              <a:rPr lang="en-AU" sz="2400" i="1" dirty="0"/>
              <a:t>: </a:t>
            </a:r>
            <a:r>
              <a:rPr lang="en-AU" sz="2400" dirty="0"/>
              <a:t>points in time at which intervention decisions are made</a:t>
            </a:r>
          </a:p>
          <a:p>
            <a:r>
              <a:rPr lang="en-AU" sz="2400" b="1" i="1" dirty="0">
                <a:solidFill>
                  <a:schemeClr val="accent1"/>
                </a:solidFill>
              </a:rPr>
              <a:t>Intervention options: </a:t>
            </a:r>
            <a:r>
              <a:rPr lang="en-AU" sz="2400" dirty="0"/>
              <a:t>potential type, dose, timing, and delivery mode of support that can be delivered at any given decision point</a:t>
            </a:r>
          </a:p>
          <a:p>
            <a:r>
              <a:rPr lang="en-AU" sz="2400" b="1" i="1" dirty="0">
                <a:solidFill>
                  <a:schemeClr val="accent1"/>
                </a:solidFill>
              </a:rPr>
              <a:t>Tailoring variables: </a:t>
            </a:r>
            <a:r>
              <a:rPr lang="en-AU" sz="2400" dirty="0"/>
              <a:t>data about the individual’s internal state or ecological context that are employed to decide when and/or how to intervene</a:t>
            </a:r>
          </a:p>
          <a:p>
            <a:r>
              <a:rPr lang="en-AU" sz="2400" b="1" i="1" dirty="0">
                <a:solidFill>
                  <a:schemeClr val="accent1"/>
                </a:solidFill>
              </a:rPr>
              <a:t>Decision rules: </a:t>
            </a:r>
            <a:r>
              <a:rPr lang="en-AU" sz="2400" dirty="0"/>
              <a:t>A specification of which intervention option to offer, for whom, and when at each level of the tailoring variable.</a:t>
            </a:r>
          </a:p>
        </p:txBody>
      </p:sp>
      <p:pic>
        <p:nvPicPr>
          <p:cNvPr id="6146" name="Picture 2" descr="Just-in-Time Adaptive Interventions (JITAIs) in Mobile Health: Key  Components and Design Principles for Ongoing Health Behavior Support |  SpringerLi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7878" y="1496177"/>
            <a:ext cx="5800725" cy="2733676"/>
          </a:xfrm>
          <a:prstGeom prst="snip2DiagRect">
            <a:avLst/>
          </a:prstGeom>
          <a:solidFill>
            <a:srgbClr val="FFFFFF">
              <a:shade val="85000"/>
            </a:srgbClr>
          </a:solidFill>
          <a:ln w="38100" cap="sq">
            <a:solidFill>
              <a:schemeClr val="accent1"/>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66695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6811"/>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Efficacy of JITAIs</a:t>
            </a:r>
          </a:p>
        </p:txBody>
      </p:sp>
      <p:pic>
        <p:nvPicPr>
          <p:cNvPr id="2" name="Picture 1"/>
          <p:cNvPicPr>
            <a:picLocks noChangeAspect="1"/>
          </p:cNvPicPr>
          <p:nvPr/>
        </p:nvPicPr>
        <p:blipFill>
          <a:blip r:embed="rId3"/>
          <a:stretch>
            <a:fillRect/>
          </a:stretch>
        </p:blipFill>
        <p:spPr>
          <a:xfrm>
            <a:off x="1" y="4528750"/>
            <a:ext cx="6629399" cy="2329249"/>
          </a:xfrm>
          <a:prstGeom prst="rect">
            <a:avLst/>
          </a:prstGeom>
          <a:solidFill>
            <a:schemeClr val="accent2"/>
          </a:solidFill>
          <a:ln w="38100">
            <a:solidFill>
              <a:schemeClr val="accent2"/>
            </a:solidFill>
          </a:ln>
        </p:spPr>
      </p:pic>
      <p:pic>
        <p:nvPicPr>
          <p:cNvPr id="5" name="Picture 4"/>
          <p:cNvPicPr>
            <a:picLocks noChangeAspect="1"/>
          </p:cNvPicPr>
          <p:nvPr/>
        </p:nvPicPr>
        <p:blipFill>
          <a:blip r:embed="rId4"/>
          <a:stretch>
            <a:fillRect/>
          </a:stretch>
        </p:blipFill>
        <p:spPr>
          <a:xfrm>
            <a:off x="6629400" y="1097212"/>
            <a:ext cx="5562600" cy="3358954"/>
          </a:xfrm>
          <a:prstGeom prst="rect">
            <a:avLst/>
          </a:prstGeom>
        </p:spPr>
      </p:pic>
      <p:pic>
        <p:nvPicPr>
          <p:cNvPr id="6" name="Picture 5"/>
          <p:cNvPicPr>
            <a:picLocks noChangeAspect="1"/>
          </p:cNvPicPr>
          <p:nvPr/>
        </p:nvPicPr>
        <p:blipFill>
          <a:blip r:embed="rId5"/>
          <a:stretch>
            <a:fillRect/>
          </a:stretch>
        </p:blipFill>
        <p:spPr>
          <a:xfrm>
            <a:off x="155576" y="1268201"/>
            <a:ext cx="5981574" cy="2030170"/>
          </a:xfrm>
          <a:prstGeom prst="rect">
            <a:avLst/>
          </a:prstGeom>
        </p:spPr>
      </p:pic>
    </p:spTree>
    <p:extLst>
      <p:ext uri="{BB962C8B-B14F-4D97-AF65-F5344CB8AC3E}">
        <p14:creationId xmlns:p14="http://schemas.microsoft.com/office/powerpoint/2010/main" val="938689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6811"/>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Efficacy of JITAIs</a:t>
            </a:r>
          </a:p>
        </p:txBody>
      </p:sp>
      <p:pic>
        <p:nvPicPr>
          <p:cNvPr id="2" name="Picture 1"/>
          <p:cNvPicPr>
            <a:picLocks noChangeAspect="1"/>
          </p:cNvPicPr>
          <p:nvPr/>
        </p:nvPicPr>
        <p:blipFill>
          <a:blip r:embed="rId3"/>
          <a:stretch>
            <a:fillRect/>
          </a:stretch>
        </p:blipFill>
        <p:spPr>
          <a:xfrm>
            <a:off x="1" y="4528750"/>
            <a:ext cx="6629399" cy="2329249"/>
          </a:xfrm>
          <a:prstGeom prst="rect">
            <a:avLst/>
          </a:prstGeom>
          <a:noFill/>
          <a:ln w="38100">
            <a:noFill/>
          </a:ln>
        </p:spPr>
      </p:pic>
      <p:pic>
        <p:nvPicPr>
          <p:cNvPr id="5" name="Picture 4"/>
          <p:cNvPicPr>
            <a:picLocks noChangeAspect="1"/>
          </p:cNvPicPr>
          <p:nvPr/>
        </p:nvPicPr>
        <p:blipFill>
          <a:blip r:embed="rId4"/>
          <a:stretch>
            <a:fillRect/>
          </a:stretch>
        </p:blipFill>
        <p:spPr>
          <a:xfrm>
            <a:off x="6629400" y="1097212"/>
            <a:ext cx="5562600" cy="3358954"/>
          </a:xfrm>
          <a:prstGeom prst="rect">
            <a:avLst/>
          </a:prstGeom>
          <a:ln w="38100">
            <a:solidFill>
              <a:schemeClr val="accent2"/>
            </a:solidFill>
          </a:ln>
        </p:spPr>
      </p:pic>
      <p:pic>
        <p:nvPicPr>
          <p:cNvPr id="6" name="Picture 5"/>
          <p:cNvPicPr>
            <a:picLocks noChangeAspect="1"/>
          </p:cNvPicPr>
          <p:nvPr/>
        </p:nvPicPr>
        <p:blipFill>
          <a:blip r:embed="rId5"/>
          <a:stretch>
            <a:fillRect/>
          </a:stretch>
        </p:blipFill>
        <p:spPr>
          <a:xfrm>
            <a:off x="155576" y="1268201"/>
            <a:ext cx="5981574" cy="2030170"/>
          </a:xfrm>
          <a:prstGeom prst="rect">
            <a:avLst/>
          </a:prstGeom>
        </p:spPr>
      </p:pic>
    </p:spTree>
    <p:extLst>
      <p:ext uri="{BB962C8B-B14F-4D97-AF65-F5344CB8AC3E}">
        <p14:creationId xmlns:p14="http://schemas.microsoft.com/office/powerpoint/2010/main" val="1889213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144463"/>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err="1">
                <a:solidFill>
                  <a:schemeClr val="bg1"/>
                </a:solidFill>
                <a:latin typeface="+mn-lt"/>
                <a:ea typeface="+mn-ea"/>
                <a:cs typeface="+mn-cs"/>
              </a:rPr>
              <a:t>GamblingLess</a:t>
            </a:r>
            <a:r>
              <a:rPr lang="en-AU" sz="4000" b="1" dirty="0">
                <a:solidFill>
                  <a:schemeClr val="bg1"/>
                </a:solidFill>
                <a:latin typeface="+mn-lt"/>
                <a:ea typeface="+mn-ea"/>
                <a:cs typeface="+mn-cs"/>
              </a:rPr>
              <a:t>: Curb Your Urge</a:t>
            </a:r>
          </a:p>
        </p:txBody>
      </p:sp>
      <p:sp>
        <p:nvSpPr>
          <p:cNvPr id="10" name="Subtitle 2"/>
          <p:cNvSpPr txBox="1">
            <a:spLocks/>
          </p:cNvSpPr>
          <p:nvPr/>
        </p:nvSpPr>
        <p:spPr>
          <a:xfrm>
            <a:off x="612775" y="3434821"/>
            <a:ext cx="5800725" cy="899160"/>
          </a:xfrm>
          <a:prstGeom prst="rect">
            <a:avLst/>
          </a:prstGeom>
          <a:ln w="381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2350" b="1" dirty="0">
                <a:solidFill>
                  <a:schemeClr val="accent2"/>
                </a:solidFill>
              </a:rPr>
              <a:t>Employs EMAs to collect dynamic information to deliver adaptive interventions in real time</a:t>
            </a:r>
            <a:endParaRPr lang="en-AU" sz="2350" dirty="0">
              <a:solidFill>
                <a:schemeClr val="accent2"/>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6160" y="1311592"/>
            <a:ext cx="2894410" cy="5145619"/>
          </a:xfrm>
          <a:prstGeom prst="rect">
            <a:avLst/>
          </a:prstGeom>
          <a:ln>
            <a:solidFill>
              <a:schemeClr val="bg2">
                <a:lumMod val="75000"/>
              </a:schemeClr>
            </a:solidFill>
          </a:ln>
        </p:spPr>
      </p:pic>
    </p:spTree>
    <p:extLst>
      <p:ext uri="{BB962C8B-B14F-4D97-AF65-F5344CB8AC3E}">
        <p14:creationId xmlns:p14="http://schemas.microsoft.com/office/powerpoint/2010/main" val="1947547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144463"/>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Our New Gambling JITAIs</a:t>
            </a:r>
          </a:p>
        </p:txBody>
      </p:sp>
      <p:pic>
        <p:nvPicPr>
          <p:cNvPr id="8" name="Picture 7" descr="C:\Users\nickid\AppData\Local\Microsoft\Windows\INetCache\Content.Outlook\WW6Y2STN\Screenshot_20220411-135816_GLIn the mom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7135" y="1207134"/>
            <a:ext cx="2649135" cy="4792071"/>
          </a:xfrm>
          <a:prstGeom prst="rect">
            <a:avLst/>
          </a:prstGeom>
          <a:noFill/>
          <a:ln>
            <a:solidFill>
              <a:sysClr val="windowText" lastClr="000000"/>
            </a:solidFill>
          </a:ln>
        </p:spPr>
      </p:pic>
      <p:pic>
        <p:nvPicPr>
          <p:cNvPr id="12" name="Picture 11" descr="Graphical user interface, text, application, chat or text message&#10;&#10;Description automatically generated"/>
          <p:cNvPicPr/>
          <p:nvPr/>
        </p:nvPicPr>
        <p:blipFill>
          <a:blip r:embed="rId4" cstate="print">
            <a:extLst>
              <a:ext uri="{28A0092B-C50C-407E-A947-70E740481C1C}">
                <a14:useLocalDpi xmlns:a14="http://schemas.microsoft.com/office/drawing/2010/main" val="0"/>
              </a:ext>
            </a:extLst>
          </a:blip>
          <a:stretch>
            <a:fillRect/>
          </a:stretch>
        </p:blipFill>
        <p:spPr>
          <a:xfrm>
            <a:off x="6755220" y="1207133"/>
            <a:ext cx="2666808" cy="4792071"/>
          </a:xfrm>
          <a:prstGeom prst="rect">
            <a:avLst/>
          </a:prstGeom>
          <a:ln>
            <a:solidFill>
              <a:schemeClr val="tx1"/>
            </a:solidFill>
          </a:ln>
        </p:spPr>
      </p:pic>
    </p:spTree>
    <p:extLst>
      <p:ext uri="{BB962C8B-B14F-4D97-AF65-F5344CB8AC3E}">
        <p14:creationId xmlns:p14="http://schemas.microsoft.com/office/powerpoint/2010/main" val="2486672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144463"/>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cap="small" dirty="0" err="1">
                <a:solidFill>
                  <a:schemeClr val="bg1"/>
                </a:solidFill>
                <a:latin typeface="+mn-lt"/>
                <a:ea typeface="+mn-ea"/>
                <a:cs typeface="+mn-cs"/>
              </a:rPr>
              <a:t>GamblingLess</a:t>
            </a:r>
            <a:r>
              <a:rPr lang="en-AU" sz="4000" b="1" cap="small" dirty="0">
                <a:solidFill>
                  <a:schemeClr val="bg1"/>
                </a:solidFill>
                <a:latin typeface="+mn-lt"/>
                <a:ea typeface="+mn-ea"/>
                <a:cs typeface="+mn-cs"/>
              </a:rPr>
              <a:t>: In-The-Moment</a:t>
            </a:r>
          </a:p>
        </p:txBody>
      </p:sp>
      <p:pic>
        <p:nvPicPr>
          <p:cNvPr id="13" name="Picture 12" descr="C:\Users\nickid\AppData\Local\Microsoft\Windows\INetCache\Content.Outlook\WW6Y2STN\Screenshot_20220411-135946_GLIn the mom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532" y="1293336"/>
            <a:ext cx="1974490" cy="3374926"/>
          </a:xfrm>
          <a:prstGeom prst="rect">
            <a:avLst/>
          </a:prstGeom>
          <a:noFill/>
          <a:ln>
            <a:solidFill>
              <a:sysClr val="windowText" lastClr="000000"/>
            </a:solidFill>
          </a:ln>
        </p:spPr>
      </p:pic>
      <p:pic>
        <p:nvPicPr>
          <p:cNvPr id="14" name="Picture 13" descr="C:\Users\nickid\AppData\Local\Microsoft\Windows\INetCache\Content.Outlook\WW6Y2STN\Screenshot_20220411-135956_GLIn the moment.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2017" y="1319189"/>
            <a:ext cx="2016875" cy="3395158"/>
          </a:xfrm>
          <a:prstGeom prst="rect">
            <a:avLst/>
          </a:prstGeom>
          <a:noFill/>
          <a:ln>
            <a:solidFill>
              <a:sysClr val="windowText" lastClr="000000"/>
            </a:solidFill>
          </a:ln>
        </p:spPr>
      </p:pic>
      <p:sp>
        <p:nvSpPr>
          <p:cNvPr id="16" name="Subtitle 2"/>
          <p:cNvSpPr txBox="1">
            <a:spLocks/>
          </p:cNvSpPr>
          <p:nvPr/>
        </p:nvSpPr>
        <p:spPr>
          <a:xfrm>
            <a:off x="1905532" y="4796644"/>
            <a:ext cx="2100640" cy="343047"/>
          </a:xfrm>
          <a:prstGeom prst="rect">
            <a:avLst/>
          </a:prstGeom>
          <a:ln w="381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1600" i="1" dirty="0">
                <a:solidFill>
                  <a:schemeClr val="accent2"/>
                </a:solidFill>
              </a:rPr>
              <a:t>Welcome page</a:t>
            </a:r>
          </a:p>
        </p:txBody>
      </p:sp>
      <p:sp>
        <p:nvSpPr>
          <p:cNvPr id="17" name="Subtitle 2"/>
          <p:cNvSpPr txBox="1">
            <a:spLocks/>
          </p:cNvSpPr>
          <p:nvPr/>
        </p:nvSpPr>
        <p:spPr>
          <a:xfrm>
            <a:off x="4814385" y="4796644"/>
            <a:ext cx="2181838" cy="343047"/>
          </a:xfrm>
          <a:prstGeom prst="rect">
            <a:avLst/>
          </a:prstGeom>
          <a:ln w="381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1600" i="1" dirty="0">
                <a:solidFill>
                  <a:schemeClr val="accent2"/>
                </a:solidFill>
              </a:rPr>
              <a:t>About this app</a:t>
            </a:r>
          </a:p>
        </p:txBody>
      </p:sp>
      <p:pic>
        <p:nvPicPr>
          <p:cNvPr id="21" name="Picture 20" descr="C:\Users\nickid\AppData\Local\Microsoft\Windows\INetCache\Content.Outlook\WW6Y2STN\Screenshot_20220411-140703_GLIn the moment.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19238" y="1339832"/>
            <a:ext cx="1956104" cy="3374515"/>
          </a:xfrm>
          <a:prstGeom prst="rect">
            <a:avLst/>
          </a:prstGeom>
          <a:noFill/>
          <a:ln>
            <a:solidFill>
              <a:sysClr val="windowText" lastClr="000000"/>
            </a:solidFill>
          </a:ln>
        </p:spPr>
      </p:pic>
      <p:sp>
        <p:nvSpPr>
          <p:cNvPr id="22" name="Subtitle 2"/>
          <p:cNvSpPr txBox="1">
            <a:spLocks/>
          </p:cNvSpPr>
          <p:nvPr/>
        </p:nvSpPr>
        <p:spPr>
          <a:xfrm>
            <a:off x="7719236" y="4800757"/>
            <a:ext cx="2070801" cy="371726"/>
          </a:xfrm>
          <a:prstGeom prst="rect">
            <a:avLst/>
          </a:prstGeom>
          <a:ln w="381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1600" i="1" dirty="0">
                <a:solidFill>
                  <a:schemeClr val="accent2"/>
                </a:solidFill>
              </a:rPr>
              <a:t>Psychoeducation</a:t>
            </a:r>
          </a:p>
        </p:txBody>
      </p:sp>
      <p:sp>
        <p:nvSpPr>
          <p:cNvPr id="18" name="Subtitle 2"/>
          <p:cNvSpPr txBox="1">
            <a:spLocks/>
          </p:cNvSpPr>
          <p:nvPr/>
        </p:nvSpPr>
        <p:spPr>
          <a:xfrm>
            <a:off x="731165" y="5339260"/>
            <a:ext cx="10150482" cy="1132424"/>
          </a:xfrm>
          <a:prstGeom prst="rect">
            <a:avLst/>
          </a:prstGeom>
          <a:ln w="38100">
            <a:solidFill>
              <a:schemeClr val="accent5"/>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1600" dirty="0">
                <a:solidFill>
                  <a:schemeClr val="accent1"/>
                </a:solidFill>
              </a:rPr>
              <a:t>Employs </a:t>
            </a:r>
            <a:r>
              <a:rPr lang="en-AU" sz="1600" b="1" i="1" dirty="0">
                <a:solidFill>
                  <a:schemeClr val="accent1"/>
                </a:solidFill>
              </a:rPr>
              <a:t>decision rules</a:t>
            </a:r>
            <a:r>
              <a:rPr lang="en-AU" sz="1600" dirty="0">
                <a:solidFill>
                  <a:schemeClr val="accent1"/>
                </a:solidFill>
              </a:rPr>
              <a:t> specifying that individuals who are in a high state of receptivity and report a state of cognitive vulnerability characterised by high craving intensity, low self-efficacy, or positive outcome (</a:t>
            </a:r>
            <a:r>
              <a:rPr lang="en-AU" sz="1600" b="1" i="1" dirty="0">
                <a:solidFill>
                  <a:schemeClr val="accent1"/>
                </a:solidFill>
              </a:rPr>
              <a:t>tailoring variables</a:t>
            </a:r>
            <a:r>
              <a:rPr lang="en-AU" sz="1600" dirty="0">
                <a:solidFill>
                  <a:schemeClr val="accent1"/>
                </a:solidFill>
              </a:rPr>
              <a:t>) in EMAs sent during three semi-random times a day (</a:t>
            </a:r>
            <a:r>
              <a:rPr lang="en-AU" sz="1600" b="1" i="1" dirty="0">
                <a:solidFill>
                  <a:schemeClr val="accent1"/>
                </a:solidFill>
              </a:rPr>
              <a:t>decision points</a:t>
            </a:r>
            <a:r>
              <a:rPr lang="en-AU" sz="1600" dirty="0">
                <a:solidFill>
                  <a:schemeClr val="accent1"/>
                </a:solidFill>
              </a:rPr>
              <a:t>), are delivered tailored cognitive-behavioural and third-wave interventions targeting these cognitive processes (</a:t>
            </a:r>
            <a:r>
              <a:rPr lang="en-AU" sz="1600" b="1" i="1" dirty="0">
                <a:solidFill>
                  <a:schemeClr val="accent1"/>
                </a:solidFill>
              </a:rPr>
              <a:t>intervention options</a:t>
            </a:r>
            <a:r>
              <a:rPr lang="en-AU" sz="1600" dirty="0">
                <a:solidFill>
                  <a:schemeClr val="accent1"/>
                </a:solidFill>
              </a:rPr>
              <a:t>).</a:t>
            </a:r>
          </a:p>
        </p:txBody>
      </p:sp>
    </p:spTree>
    <p:extLst>
      <p:ext uri="{BB962C8B-B14F-4D97-AF65-F5344CB8AC3E}">
        <p14:creationId xmlns:p14="http://schemas.microsoft.com/office/powerpoint/2010/main" val="579957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144463"/>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Theory of Behaviour Change</a:t>
            </a:r>
          </a:p>
        </p:txBody>
      </p:sp>
      <p:sp>
        <p:nvSpPr>
          <p:cNvPr id="2" name="Rectangle 1"/>
          <p:cNvSpPr/>
          <p:nvPr/>
        </p:nvSpPr>
        <p:spPr>
          <a:xfrm>
            <a:off x="460375" y="1256829"/>
            <a:ext cx="4600723" cy="5062924"/>
          </a:xfrm>
          <a:prstGeom prst="rect">
            <a:avLst/>
          </a:prstGeom>
        </p:spPr>
        <p:txBody>
          <a:bodyPr wrap="square">
            <a:spAutoFit/>
          </a:bodyPr>
          <a:lstStyle/>
          <a:p>
            <a:pPr marL="285750" indent="-285750">
              <a:buFont typeface="Arial" panose="020B0604020202020204" pitchFamily="34" charset="0"/>
              <a:buChar char="•"/>
            </a:pPr>
            <a:r>
              <a:rPr lang="en-AU" sz="1900" dirty="0"/>
              <a:t>Reformulated relapse prevention model was employed to guide the development of </a:t>
            </a:r>
            <a:r>
              <a:rPr lang="en-AU" sz="1900" cap="small" dirty="0" err="1"/>
              <a:t>GamblingLess</a:t>
            </a:r>
            <a:r>
              <a:rPr lang="en-AU" sz="1900" cap="small" dirty="0"/>
              <a:t>: In-The-Moment</a:t>
            </a:r>
          </a:p>
          <a:p>
            <a:pPr marL="285750" indent="-285750">
              <a:buFont typeface="Arial" panose="020B0604020202020204" pitchFamily="34" charset="0"/>
              <a:buChar char="•"/>
            </a:pPr>
            <a:r>
              <a:rPr lang="en-AU" sz="1900" dirty="0"/>
              <a:t>Model emphasises the complex, multidimensional, and dynamic factors that determine who is vulnerable for relapse</a:t>
            </a:r>
          </a:p>
          <a:p>
            <a:pPr marL="285750" indent="-285750">
              <a:buFont typeface="Arial" panose="020B0604020202020204" pitchFamily="34" charset="0"/>
              <a:buChar char="•"/>
            </a:pPr>
            <a:r>
              <a:rPr lang="en-AU" sz="1900" dirty="0"/>
              <a:t>Phasic responses include cognitive processes (cravings, self-efficacy, outcome expectancies, and motivation) and affective states</a:t>
            </a:r>
          </a:p>
          <a:p>
            <a:pPr marL="285750" indent="-285750">
              <a:buFont typeface="Arial" panose="020B0604020202020204" pitchFamily="34" charset="0"/>
              <a:buChar char="•"/>
            </a:pPr>
            <a:r>
              <a:rPr lang="en-AU" sz="1900" dirty="0"/>
              <a:t>Momentary coping responses also serve as phasic events to determine whether a high-risk situation culminates in a lapse</a:t>
            </a:r>
          </a:p>
          <a:p>
            <a:pPr marL="285750" indent="-285750">
              <a:buFont typeface="Arial" panose="020B0604020202020204" pitchFamily="34" charset="0"/>
              <a:buChar char="•"/>
            </a:pPr>
            <a:r>
              <a:rPr lang="en-AU" sz="1900" dirty="0"/>
              <a:t>Cognitive processes are relevant and useful intervention targets and mechanisms of change for gambling JITAIs</a:t>
            </a:r>
          </a:p>
        </p:txBody>
      </p:sp>
      <p:pic>
        <p:nvPicPr>
          <p:cNvPr id="5" name="Picture 4"/>
          <p:cNvPicPr>
            <a:picLocks noChangeAspect="1"/>
          </p:cNvPicPr>
          <p:nvPr/>
        </p:nvPicPr>
        <p:blipFill>
          <a:blip r:embed="rId3">
            <a:duotone>
              <a:schemeClr val="accent2">
                <a:shade val="45000"/>
                <a:satMod val="135000"/>
              </a:schemeClr>
              <a:prstClr val="white"/>
            </a:duotone>
          </a:blip>
          <a:stretch>
            <a:fillRect/>
          </a:stretch>
        </p:blipFill>
        <p:spPr>
          <a:xfrm>
            <a:off x="5543990" y="1828800"/>
            <a:ext cx="6188371" cy="3954162"/>
          </a:xfrm>
          <a:prstGeom prst="rect">
            <a:avLst/>
          </a:prstGeom>
        </p:spPr>
      </p:pic>
    </p:spTree>
    <p:extLst>
      <p:ext uri="{BB962C8B-B14F-4D97-AF65-F5344CB8AC3E}">
        <p14:creationId xmlns:p14="http://schemas.microsoft.com/office/powerpoint/2010/main" val="1911106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6811"/>
            <a:ext cx="12192000" cy="1135454"/>
          </a:xfrm>
          <a:prstGeom prst="rect">
            <a:avLst/>
          </a:prstGeom>
          <a:solidFill>
            <a:srgbClr val="44546A"/>
          </a:solidFill>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Defining the Problem</a:t>
            </a:r>
          </a:p>
          <a:p>
            <a:r>
              <a:rPr lang="en-AU" sz="4000" b="1" i="1" dirty="0">
                <a:solidFill>
                  <a:schemeClr val="bg1"/>
                </a:solidFill>
                <a:latin typeface="+mn-lt"/>
                <a:ea typeface="+mn-ea"/>
                <a:cs typeface="+mn-cs"/>
              </a:rPr>
              <a:t>Distal and proximal outcomes</a:t>
            </a:r>
          </a:p>
        </p:txBody>
      </p:sp>
      <p:sp>
        <p:nvSpPr>
          <p:cNvPr id="13" name="Content Placeholder 4"/>
          <p:cNvSpPr txBox="1">
            <a:spLocks/>
          </p:cNvSpPr>
          <p:nvPr/>
        </p:nvSpPr>
        <p:spPr>
          <a:xfrm>
            <a:off x="460375" y="1128643"/>
            <a:ext cx="5269865" cy="3468744"/>
          </a:xfrm>
          <a:prstGeom prst="rect">
            <a:avLst/>
          </a:prstGeom>
        </p:spPr>
        <p:txBody>
          <a:bodyPr>
            <a:noAutofit/>
          </a:bodyPr>
          <a:lstStyle>
            <a:lvl1pPr marL="285739" indent="-285739" algn="l" defTabSz="7619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anose="020B0604020202020204"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9pPr>
          </a:lstStyle>
          <a:p>
            <a:endParaRPr lang="en-AU" sz="2400" dirty="0"/>
          </a:p>
        </p:txBody>
      </p:sp>
      <p:pic>
        <p:nvPicPr>
          <p:cNvPr id="6146" name="Picture 2" descr="Just-in-Time Adaptive Interventions (JITAIs) in Mobile Health: Key  Components and Design Principles for Ongoing Health Behavior Support |  SpringerLi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7878" y="1496177"/>
            <a:ext cx="5800725" cy="2733676"/>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9168101" y="2665227"/>
            <a:ext cx="2591508" cy="1070345"/>
          </a:xfrm>
          <a:prstGeom prst="ellipse">
            <a:avLst/>
          </a:prstGeom>
          <a:solidFill>
            <a:schemeClr val="accent2">
              <a:alpha val="50000"/>
            </a:schemeClr>
          </a:solidFill>
          <a:ln w="44450" cmpd="thickThi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Subtitle 2"/>
          <p:cNvSpPr txBox="1">
            <a:spLocks/>
          </p:cNvSpPr>
          <p:nvPr/>
        </p:nvSpPr>
        <p:spPr>
          <a:xfrm>
            <a:off x="5897878" y="4767196"/>
            <a:ext cx="5800725" cy="1633603"/>
          </a:xfrm>
          <a:prstGeom prst="rect">
            <a:avLst/>
          </a:prstGeom>
          <a:ln w="38100">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2350" b="1" dirty="0">
                <a:solidFill>
                  <a:schemeClr val="accent2"/>
                </a:solidFill>
              </a:rPr>
              <a:t>Distal outcome</a:t>
            </a:r>
            <a:r>
              <a:rPr lang="en-AU" sz="2350" dirty="0">
                <a:solidFill>
                  <a:schemeClr val="accent2"/>
                </a:solidFill>
              </a:rPr>
              <a:t>: the ultimate, long-term goal</a:t>
            </a:r>
          </a:p>
          <a:p>
            <a:pPr marL="0" indent="0" algn="ctr">
              <a:lnSpc>
                <a:spcPct val="100000"/>
              </a:lnSpc>
              <a:spcBef>
                <a:spcPts val="600"/>
              </a:spcBef>
              <a:spcAft>
                <a:spcPts val="600"/>
              </a:spcAft>
              <a:buNone/>
            </a:pPr>
            <a:r>
              <a:rPr lang="en-AU" sz="2350" b="1" dirty="0">
                <a:solidFill>
                  <a:schemeClr val="accent2"/>
                </a:solidFill>
              </a:rPr>
              <a:t>Proximal outcomes</a:t>
            </a:r>
            <a:r>
              <a:rPr lang="en-AU" sz="2350" dirty="0">
                <a:solidFill>
                  <a:schemeClr val="accent2"/>
                </a:solidFill>
              </a:rPr>
              <a:t>: the clearly defined near-time, short-term goals (at the subsequent EMA)</a:t>
            </a:r>
          </a:p>
        </p:txBody>
      </p:sp>
      <p:sp>
        <p:nvSpPr>
          <p:cNvPr id="10" name="Content Placeholder 4"/>
          <p:cNvSpPr txBox="1">
            <a:spLocks/>
          </p:cNvSpPr>
          <p:nvPr/>
        </p:nvSpPr>
        <p:spPr>
          <a:xfrm>
            <a:off x="292737" y="1359014"/>
            <a:ext cx="5269865" cy="5155199"/>
          </a:xfrm>
          <a:prstGeom prst="rect">
            <a:avLst/>
          </a:prstGeom>
        </p:spPr>
        <p:txBody>
          <a:bodyPr>
            <a:noAutofit/>
          </a:bodyPr>
          <a:lstStyle>
            <a:lvl1pPr marL="285739" indent="-285739" algn="l" defTabSz="7619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anose="020B0604020202020204"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9pPr>
          </a:lstStyle>
          <a:p>
            <a:pPr marL="0" indent="0">
              <a:buNone/>
            </a:pPr>
            <a:r>
              <a:rPr lang="en-AU" sz="2400" b="1" i="1" dirty="0">
                <a:solidFill>
                  <a:schemeClr val="accent1"/>
                </a:solidFill>
              </a:rPr>
              <a:t>Distal outcome</a:t>
            </a:r>
            <a:endParaRPr lang="en-AU" sz="2400" i="1" dirty="0"/>
          </a:p>
          <a:p>
            <a:r>
              <a:rPr lang="en-AU" sz="2400" dirty="0"/>
              <a:t>Gambling symptom severity</a:t>
            </a:r>
          </a:p>
          <a:p>
            <a:endParaRPr lang="en-AU" sz="2400" dirty="0"/>
          </a:p>
          <a:p>
            <a:pPr marL="0" indent="0">
              <a:buNone/>
            </a:pPr>
            <a:r>
              <a:rPr lang="en-AU" sz="2400" b="1" i="1" dirty="0">
                <a:solidFill>
                  <a:schemeClr val="accent1"/>
                </a:solidFill>
              </a:rPr>
              <a:t>Primary proximal outcomes</a:t>
            </a:r>
          </a:p>
          <a:p>
            <a:r>
              <a:rPr lang="en-AU" sz="2400" dirty="0"/>
              <a:t>Gambling episodes</a:t>
            </a:r>
          </a:p>
          <a:p>
            <a:endParaRPr lang="en-AU" sz="2400" dirty="0"/>
          </a:p>
          <a:p>
            <a:pPr marL="0" indent="0">
              <a:buNone/>
            </a:pPr>
            <a:r>
              <a:rPr lang="en-AU" sz="2400" b="1" i="1" dirty="0">
                <a:solidFill>
                  <a:schemeClr val="accent1"/>
                </a:solidFill>
              </a:rPr>
              <a:t>Secondary proximal outcomes</a:t>
            </a:r>
          </a:p>
          <a:p>
            <a:r>
              <a:rPr lang="en-AU" sz="2400" dirty="0"/>
              <a:t>Craving intensity</a:t>
            </a:r>
          </a:p>
          <a:p>
            <a:r>
              <a:rPr lang="en-AU" sz="2400" dirty="0"/>
              <a:t>Self-efficacy</a:t>
            </a:r>
          </a:p>
          <a:p>
            <a:r>
              <a:rPr lang="en-AU" sz="2400" dirty="0"/>
              <a:t>Positive outcome expectancies</a:t>
            </a:r>
          </a:p>
          <a:p>
            <a:endParaRPr lang="en-AU" sz="2400" dirty="0"/>
          </a:p>
        </p:txBody>
      </p:sp>
    </p:spTree>
    <p:extLst>
      <p:ext uri="{BB962C8B-B14F-4D97-AF65-F5344CB8AC3E}">
        <p14:creationId xmlns:p14="http://schemas.microsoft.com/office/powerpoint/2010/main" val="657737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6811"/>
            <a:ext cx="12192000" cy="1135454"/>
          </a:xfrm>
          <a:prstGeom prst="rect">
            <a:avLst/>
          </a:prstGeom>
          <a:solidFill>
            <a:srgbClr val="44546A"/>
          </a:solidFill>
        </p:spPr>
        <p:txBody>
          <a:bodyPr vert="horz" lIns="91440" tIns="45720" rIns="91440" bIns="45720" rtlCol="0" anchor="ctr">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Defining Just-In-Time in the Context of the Identified Problem</a:t>
            </a:r>
          </a:p>
          <a:p>
            <a:r>
              <a:rPr lang="en-AU" sz="4000" b="1" i="1" dirty="0">
                <a:solidFill>
                  <a:schemeClr val="bg1"/>
                </a:solidFill>
                <a:latin typeface="+mn-lt"/>
                <a:ea typeface="+mn-ea"/>
                <a:cs typeface="+mn-cs"/>
              </a:rPr>
              <a:t>Decision points</a:t>
            </a:r>
          </a:p>
        </p:txBody>
      </p:sp>
      <p:sp>
        <p:nvSpPr>
          <p:cNvPr id="13" name="Content Placeholder 4"/>
          <p:cNvSpPr txBox="1">
            <a:spLocks/>
          </p:cNvSpPr>
          <p:nvPr/>
        </p:nvSpPr>
        <p:spPr>
          <a:xfrm>
            <a:off x="460375" y="1253195"/>
            <a:ext cx="5269865" cy="1196343"/>
          </a:xfrm>
          <a:prstGeom prst="rect">
            <a:avLst/>
          </a:prstGeom>
        </p:spPr>
        <p:txBody>
          <a:bodyPr>
            <a:noAutofit/>
          </a:bodyPr>
          <a:lstStyle>
            <a:lvl1pPr marL="285739" indent="-285739" algn="l" defTabSz="7619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anose="020B0604020202020204"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9pPr>
          </a:lstStyle>
          <a:p>
            <a:r>
              <a:rPr lang="en-AU" sz="2400" b="1" i="1" dirty="0">
                <a:solidFill>
                  <a:schemeClr val="accent1"/>
                </a:solidFill>
              </a:rPr>
              <a:t>Decision points</a:t>
            </a:r>
            <a:r>
              <a:rPr lang="en-AU" sz="2400" i="1" dirty="0"/>
              <a:t>: </a:t>
            </a:r>
            <a:r>
              <a:rPr lang="en-AU" sz="2400" dirty="0"/>
              <a:t>points in time at which intervention decisions are made</a:t>
            </a:r>
          </a:p>
        </p:txBody>
      </p:sp>
      <p:pic>
        <p:nvPicPr>
          <p:cNvPr id="6146" name="Picture 2" descr="Just-in-Time Adaptive Interventions (JITAIs) in Mobile Health: Key  Components and Design Principles for Ongoing Health Behavior Support |  SpringerLi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7878" y="1496177"/>
            <a:ext cx="5800725" cy="2733676"/>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5730241" y="2863015"/>
            <a:ext cx="1386486" cy="759143"/>
          </a:xfrm>
          <a:prstGeom prst="ellipse">
            <a:avLst/>
          </a:prstGeom>
          <a:solidFill>
            <a:schemeClr val="accent2">
              <a:alpha val="50000"/>
            </a:schemeClr>
          </a:solidFill>
          <a:ln w="44450" cmpd="thickThi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descr="C:\Users\nickid\AppData\Local\Microsoft\Windows\INetCache\Content.Outlook\WW6Y2STN\Screenshot_20220411-141707_GLIn the moment.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11472" y="2587214"/>
            <a:ext cx="2002902" cy="3285278"/>
          </a:xfrm>
          <a:prstGeom prst="rect">
            <a:avLst/>
          </a:prstGeom>
          <a:noFill/>
          <a:ln>
            <a:solidFill>
              <a:sysClr val="windowText" lastClr="000000"/>
            </a:solidFill>
          </a:ln>
        </p:spPr>
      </p:pic>
      <p:sp>
        <p:nvSpPr>
          <p:cNvPr id="9" name="Subtitle 2"/>
          <p:cNvSpPr txBox="1">
            <a:spLocks/>
          </p:cNvSpPr>
          <p:nvPr/>
        </p:nvSpPr>
        <p:spPr>
          <a:xfrm>
            <a:off x="5897878" y="4767197"/>
            <a:ext cx="5800725" cy="1413864"/>
          </a:xfrm>
          <a:prstGeom prst="rect">
            <a:avLst/>
          </a:prstGeom>
          <a:ln w="38100">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2200" dirty="0">
                <a:solidFill>
                  <a:schemeClr val="accent2"/>
                </a:solidFill>
              </a:rPr>
              <a:t>EMAs delivered through the app three times a day at random times during pre-specified periods: morning (8:30am-11:00am), afternoon (1:00pm-3:30pm), and evening (5:30pm-8:00pm) </a:t>
            </a:r>
          </a:p>
        </p:txBody>
      </p:sp>
    </p:spTree>
    <p:extLst>
      <p:ext uri="{BB962C8B-B14F-4D97-AF65-F5344CB8AC3E}">
        <p14:creationId xmlns:p14="http://schemas.microsoft.com/office/powerpoint/2010/main" val="865781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6811"/>
            <a:ext cx="12192000" cy="1135454"/>
          </a:xfrm>
          <a:prstGeom prst="rect">
            <a:avLst/>
          </a:prstGeom>
          <a:solidFill>
            <a:srgbClr val="44546A"/>
          </a:solidFill>
        </p:spPr>
        <p:txBody>
          <a:bodyPr vert="horz" lIns="91440" tIns="45720" rIns="91440" bIns="45720" rtlCol="0" anchor="ctr">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rPr>
              <a:t>Defining Just-In-Time in the Context of the Identified Problem</a:t>
            </a:r>
          </a:p>
          <a:p>
            <a:r>
              <a:rPr lang="en-AU" sz="4000" b="1" i="1" dirty="0">
                <a:solidFill>
                  <a:schemeClr val="bg1"/>
                </a:solidFill>
                <a:latin typeface="+mn-lt"/>
                <a:ea typeface="+mn-ea"/>
                <a:cs typeface="+mn-cs"/>
              </a:rPr>
              <a:t>Intervention options</a:t>
            </a:r>
          </a:p>
        </p:txBody>
      </p:sp>
      <p:sp>
        <p:nvSpPr>
          <p:cNvPr id="13" name="Content Placeholder 4"/>
          <p:cNvSpPr txBox="1">
            <a:spLocks/>
          </p:cNvSpPr>
          <p:nvPr/>
        </p:nvSpPr>
        <p:spPr>
          <a:xfrm>
            <a:off x="460375" y="1128643"/>
            <a:ext cx="5269865" cy="2330483"/>
          </a:xfrm>
          <a:prstGeom prst="rect">
            <a:avLst/>
          </a:prstGeom>
        </p:spPr>
        <p:txBody>
          <a:bodyPr>
            <a:noAutofit/>
          </a:bodyPr>
          <a:lstStyle>
            <a:lvl1pPr marL="285739" indent="-285739" algn="l" defTabSz="7619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anose="020B0604020202020204"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9pPr>
          </a:lstStyle>
          <a:p>
            <a:r>
              <a:rPr lang="en-AU" sz="2400" b="1" i="1" dirty="0">
                <a:solidFill>
                  <a:schemeClr val="accent1"/>
                </a:solidFill>
              </a:rPr>
              <a:t>Intervention options: </a:t>
            </a:r>
            <a:r>
              <a:rPr lang="en-AU" sz="2400" dirty="0"/>
              <a:t>potential type, dose, timing, and delivery mode of support that can be delivered at any given decision point</a:t>
            </a:r>
          </a:p>
          <a:p>
            <a:r>
              <a:rPr lang="en-AU" sz="2400" dirty="0"/>
              <a:t>Interactive CBT and third-wave activities informed by the RP model</a:t>
            </a:r>
          </a:p>
        </p:txBody>
      </p:sp>
      <p:pic>
        <p:nvPicPr>
          <p:cNvPr id="6146" name="Picture 2" descr="Just-in-Time Adaptive Interventions (JITAIs) in Mobile Health: Key  Components and Design Principles for Ongoing Health Behavior Support |  SpringerLi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7878" y="1496177"/>
            <a:ext cx="5800725" cy="273367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Users\nickid\AppData\Local\Microsoft\Windows\INetCache\Content.Outlook\WW6Y2STN\Screenshot_20220411-140725_GLIn the moment.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975" y="3607981"/>
            <a:ext cx="1705123" cy="2984204"/>
          </a:xfrm>
          <a:prstGeom prst="rect">
            <a:avLst/>
          </a:prstGeom>
          <a:noFill/>
          <a:ln>
            <a:solidFill>
              <a:sysClr val="windowText" lastClr="000000"/>
            </a:solidFill>
          </a:ln>
        </p:spPr>
      </p:pic>
      <p:pic>
        <p:nvPicPr>
          <p:cNvPr id="12" name="Picture 11" descr="C:\Users\nickid\AppData\Local\Microsoft\Windows\INetCache\Content.Outlook\WW6Y2STN\Screenshot_20220411-140847_GLIn the moment.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95667" y="3607981"/>
            <a:ext cx="1654074" cy="2984204"/>
          </a:xfrm>
          <a:prstGeom prst="rect">
            <a:avLst/>
          </a:prstGeom>
          <a:noFill/>
          <a:ln>
            <a:solidFill>
              <a:sysClr val="windowText" lastClr="000000"/>
            </a:solidFill>
          </a:ln>
        </p:spPr>
      </p:pic>
      <p:pic>
        <p:nvPicPr>
          <p:cNvPr id="15" name="Picture 14" descr="C:\Users\nickid\AppData\Local\Microsoft\Windows\INetCache\Content.Outlook\WW6Y2STN\Screenshot_20220411-141415_GLIn the moment.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32310" y="3607981"/>
            <a:ext cx="1670376" cy="2994200"/>
          </a:xfrm>
          <a:prstGeom prst="rect">
            <a:avLst/>
          </a:prstGeom>
          <a:noFill/>
          <a:ln>
            <a:solidFill>
              <a:sysClr val="windowText" lastClr="000000"/>
            </a:solidFill>
          </a:ln>
        </p:spPr>
      </p:pic>
      <p:sp>
        <p:nvSpPr>
          <p:cNvPr id="2" name="Oval 1"/>
          <p:cNvSpPr/>
          <p:nvPr/>
        </p:nvSpPr>
        <p:spPr>
          <a:xfrm>
            <a:off x="7010400" y="3459126"/>
            <a:ext cx="1743740" cy="574158"/>
          </a:xfrm>
          <a:prstGeom prst="ellipse">
            <a:avLst/>
          </a:prstGeom>
          <a:solidFill>
            <a:schemeClr val="accent2">
              <a:alpha val="50000"/>
            </a:schemeClr>
          </a:solidFill>
          <a:ln w="44450" cmpd="thickThi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Subtitle 2"/>
          <p:cNvSpPr txBox="1">
            <a:spLocks/>
          </p:cNvSpPr>
          <p:nvPr/>
        </p:nvSpPr>
        <p:spPr>
          <a:xfrm>
            <a:off x="5897878" y="4767196"/>
            <a:ext cx="5800725" cy="1633603"/>
          </a:xfrm>
          <a:prstGeom prst="rect">
            <a:avLst/>
          </a:prstGeom>
          <a:ln w="38100">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2350" b="1" dirty="0">
                <a:solidFill>
                  <a:schemeClr val="accent2"/>
                </a:solidFill>
              </a:rPr>
              <a:t>Intervention Option 1</a:t>
            </a:r>
            <a:r>
              <a:rPr lang="en-AU" sz="2350" dirty="0">
                <a:solidFill>
                  <a:schemeClr val="accent2"/>
                </a:solidFill>
              </a:rPr>
              <a:t>: Curbing Cravings</a:t>
            </a:r>
          </a:p>
          <a:p>
            <a:pPr marL="0" indent="0" algn="ctr">
              <a:lnSpc>
                <a:spcPct val="100000"/>
              </a:lnSpc>
              <a:spcBef>
                <a:spcPts val="600"/>
              </a:spcBef>
              <a:spcAft>
                <a:spcPts val="600"/>
              </a:spcAft>
              <a:buNone/>
            </a:pPr>
            <a:r>
              <a:rPr lang="en-AU" sz="2350" b="1" dirty="0">
                <a:solidFill>
                  <a:schemeClr val="accent2"/>
                </a:solidFill>
              </a:rPr>
              <a:t>Intervention Option 2</a:t>
            </a:r>
            <a:r>
              <a:rPr lang="en-AU" sz="2350" dirty="0">
                <a:solidFill>
                  <a:schemeClr val="accent2"/>
                </a:solidFill>
              </a:rPr>
              <a:t>: Tackling Triggers</a:t>
            </a:r>
          </a:p>
          <a:p>
            <a:pPr marL="0" indent="0" algn="ctr">
              <a:lnSpc>
                <a:spcPct val="100000"/>
              </a:lnSpc>
              <a:spcBef>
                <a:spcPts val="600"/>
              </a:spcBef>
              <a:spcAft>
                <a:spcPts val="600"/>
              </a:spcAft>
              <a:buNone/>
            </a:pPr>
            <a:r>
              <a:rPr lang="en-AU" sz="2350" b="1" dirty="0">
                <a:solidFill>
                  <a:schemeClr val="accent2"/>
                </a:solidFill>
              </a:rPr>
              <a:t>Intervention Option 3</a:t>
            </a:r>
            <a:r>
              <a:rPr lang="en-AU" sz="2350" dirty="0">
                <a:solidFill>
                  <a:schemeClr val="accent2"/>
                </a:solidFill>
              </a:rPr>
              <a:t>: Exploring Expectancies</a:t>
            </a:r>
          </a:p>
        </p:txBody>
      </p:sp>
    </p:spTree>
    <p:extLst>
      <p:ext uri="{BB962C8B-B14F-4D97-AF65-F5344CB8AC3E}">
        <p14:creationId xmlns:p14="http://schemas.microsoft.com/office/powerpoint/2010/main" val="1115706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6811"/>
            <a:ext cx="12192000" cy="1135454"/>
          </a:xfrm>
          <a:prstGeom prst="rect">
            <a:avLst/>
          </a:prstGeom>
          <a:solidFill>
            <a:srgbClr val="44546A"/>
          </a:solidFill>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Formulating the Adaptation Strategy</a:t>
            </a:r>
          </a:p>
          <a:p>
            <a:r>
              <a:rPr lang="en-AU" sz="4000" b="1" i="1" dirty="0">
                <a:solidFill>
                  <a:schemeClr val="bg1"/>
                </a:solidFill>
                <a:latin typeface="+mn-lt"/>
                <a:ea typeface="+mn-ea"/>
                <a:cs typeface="+mn-cs"/>
              </a:rPr>
              <a:t>Tailoring variables</a:t>
            </a:r>
          </a:p>
        </p:txBody>
      </p:sp>
      <p:sp>
        <p:nvSpPr>
          <p:cNvPr id="13" name="Content Placeholder 4"/>
          <p:cNvSpPr txBox="1">
            <a:spLocks/>
          </p:cNvSpPr>
          <p:nvPr/>
        </p:nvSpPr>
        <p:spPr>
          <a:xfrm>
            <a:off x="460375" y="1128643"/>
            <a:ext cx="5269865" cy="3468744"/>
          </a:xfrm>
          <a:prstGeom prst="rect">
            <a:avLst/>
          </a:prstGeom>
        </p:spPr>
        <p:txBody>
          <a:bodyPr>
            <a:noAutofit/>
          </a:bodyPr>
          <a:lstStyle>
            <a:lvl1pPr marL="285739" indent="-285739" algn="l" defTabSz="7619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anose="020B0604020202020204"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9pPr>
          </a:lstStyle>
          <a:p>
            <a:r>
              <a:rPr lang="en-AU" sz="2400" b="1" i="1" dirty="0">
                <a:solidFill>
                  <a:schemeClr val="accent1"/>
                </a:solidFill>
              </a:rPr>
              <a:t>Tailoring variables: </a:t>
            </a:r>
            <a:r>
              <a:rPr lang="en-AU" sz="2400" dirty="0"/>
              <a:t>data about the individual’s internal state or ecological context that are employed to decide when and/or how to intervene</a:t>
            </a:r>
          </a:p>
          <a:p>
            <a:r>
              <a:rPr lang="en-AU" sz="2400" dirty="0"/>
              <a:t>Additional EMA items to explore under what conditions the JITAI is most effective</a:t>
            </a:r>
          </a:p>
          <a:p>
            <a:endParaRPr lang="en-AU" sz="2400" dirty="0"/>
          </a:p>
        </p:txBody>
      </p:sp>
      <p:pic>
        <p:nvPicPr>
          <p:cNvPr id="6146" name="Picture 2" descr="Just-in-Time Adaptive Interventions (JITAIs) in Mobile Health: Key  Components and Design Principles for Ongoing Health Behavior Support |  SpringerLi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7878" y="1496177"/>
            <a:ext cx="5800725" cy="2733676"/>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7060019" y="2587256"/>
            <a:ext cx="1630325" cy="985284"/>
          </a:xfrm>
          <a:prstGeom prst="ellipse">
            <a:avLst/>
          </a:prstGeom>
          <a:solidFill>
            <a:schemeClr val="accent2">
              <a:alpha val="50000"/>
            </a:schemeClr>
          </a:solidFill>
          <a:ln w="38100" cmpd="thickThin">
            <a:solidFill>
              <a:schemeClr val="accent2"/>
            </a:solidFill>
          </a:ln>
          <a:effectLst>
            <a:outerShdw blurRad="508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11" descr="C:\Users\nickid\AppData\Local\Microsoft\Windows\INetCache\Content.Outlook\WW6Y2STN\Screenshot_20220411-140917_GLIn the moment.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5306" y="3664688"/>
            <a:ext cx="1632637" cy="2736111"/>
          </a:xfrm>
          <a:prstGeom prst="rect">
            <a:avLst/>
          </a:prstGeom>
          <a:noFill/>
          <a:ln>
            <a:solidFill>
              <a:sysClr val="windowText" lastClr="000000"/>
            </a:solidFill>
          </a:ln>
        </p:spPr>
      </p:pic>
      <p:sp>
        <p:nvSpPr>
          <p:cNvPr id="15" name="Subtitle 2"/>
          <p:cNvSpPr txBox="1">
            <a:spLocks/>
          </p:cNvSpPr>
          <p:nvPr/>
        </p:nvSpPr>
        <p:spPr>
          <a:xfrm>
            <a:off x="5897878" y="4767196"/>
            <a:ext cx="5800725" cy="1633603"/>
          </a:xfrm>
          <a:prstGeom prst="rect">
            <a:avLst/>
          </a:prstGeom>
          <a:ln w="38100">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2350" b="1" dirty="0">
                <a:solidFill>
                  <a:schemeClr val="accent2"/>
                </a:solidFill>
              </a:rPr>
              <a:t>Momentary craving intensity, self-efficacy, and positive outcome expectancies</a:t>
            </a:r>
          </a:p>
          <a:p>
            <a:pPr marL="0" indent="0" algn="ctr">
              <a:lnSpc>
                <a:spcPct val="100000"/>
              </a:lnSpc>
              <a:spcBef>
                <a:spcPts val="600"/>
              </a:spcBef>
              <a:spcAft>
                <a:spcPts val="600"/>
              </a:spcAft>
              <a:buNone/>
            </a:pPr>
            <a:r>
              <a:rPr lang="en-AU" sz="2350" dirty="0">
                <a:solidFill>
                  <a:schemeClr val="accent2"/>
                </a:solidFill>
              </a:rPr>
              <a:t>GL-ITM tailors the type, timing, and amount of support</a:t>
            </a:r>
          </a:p>
        </p:txBody>
      </p:sp>
    </p:spTree>
    <p:extLst>
      <p:ext uri="{BB962C8B-B14F-4D97-AF65-F5344CB8AC3E}">
        <p14:creationId xmlns:p14="http://schemas.microsoft.com/office/powerpoint/2010/main" val="2978665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6811"/>
            <a:ext cx="12192000" cy="1135454"/>
          </a:xfrm>
          <a:prstGeom prst="rect">
            <a:avLst/>
          </a:prstGeom>
          <a:solidFill>
            <a:srgbClr val="44546A"/>
          </a:solidFill>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rPr>
              <a:t>Formulating the Adaptation Strategy</a:t>
            </a:r>
          </a:p>
          <a:p>
            <a:r>
              <a:rPr lang="en-AU" sz="4000" b="1" i="1" dirty="0">
                <a:solidFill>
                  <a:schemeClr val="bg1"/>
                </a:solidFill>
                <a:latin typeface="+mn-lt"/>
                <a:ea typeface="+mn-ea"/>
                <a:cs typeface="+mn-cs"/>
              </a:rPr>
              <a:t>Decision rules</a:t>
            </a:r>
          </a:p>
        </p:txBody>
      </p:sp>
      <p:sp>
        <p:nvSpPr>
          <p:cNvPr id="13" name="Content Placeholder 4"/>
          <p:cNvSpPr txBox="1">
            <a:spLocks/>
          </p:cNvSpPr>
          <p:nvPr/>
        </p:nvSpPr>
        <p:spPr>
          <a:xfrm>
            <a:off x="443762" y="1213548"/>
            <a:ext cx="5269865" cy="3468744"/>
          </a:xfrm>
          <a:prstGeom prst="rect">
            <a:avLst/>
          </a:prstGeom>
        </p:spPr>
        <p:txBody>
          <a:bodyPr>
            <a:noAutofit/>
          </a:bodyPr>
          <a:lstStyle>
            <a:lvl1pPr marL="285739" indent="-285739" algn="l" defTabSz="7619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anose="020B0604020202020204"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9pPr>
          </a:lstStyle>
          <a:p>
            <a:r>
              <a:rPr lang="en-AU" sz="2300" b="1" i="1" dirty="0">
                <a:solidFill>
                  <a:schemeClr val="accent1"/>
                </a:solidFill>
              </a:rPr>
              <a:t>Decision rules: </a:t>
            </a:r>
            <a:r>
              <a:rPr lang="en-AU" sz="2300" dirty="0"/>
              <a:t>A specification of which intervention option to offer, for whom, and when at each level of the tailoring variable</a:t>
            </a:r>
          </a:p>
          <a:p>
            <a:r>
              <a:rPr lang="en-AU" sz="2300" dirty="0"/>
              <a:t>Expressed as a series of conditional statements</a:t>
            </a:r>
          </a:p>
          <a:p>
            <a:r>
              <a:rPr lang="en-AU" sz="2300" dirty="0"/>
              <a:t>Participants who exceed the cut-point on more than one tailoring variables are randomly allocated to an intervention</a:t>
            </a:r>
          </a:p>
          <a:p>
            <a:r>
              <a:rPr lang="en-AU" sz="2300" dirty="0"/>
              <a:t>A “provide nothing” intervention option is also used when individuals do not access the intervention</a:t>
            </a:r>
          </a:p>
          <a:p>
            <a:r>
              <a:rPr lang="en-AU" sz="2300" dirty="0"/>
              <a:t>Deliberately set low eligibility thresholds for each tailoring variable</a:t>
            </a:r>
          </a:p>
          <a:p>
            <a:endParaRPr lang="en-AU" sz="2400" dirty="0"/>
          </a:p>
        </p:txBody>
      </p:sp>
      <p:pic>
        <p:nvPicPr>
          <p:cNvPr id="6146" name="Picture 2" descr="Just-in-Time Adaptive Interventions (JITAIs) in Mobile Health: Key  Components and Design Principles for Ongoing Health Behavior Support |  SpringerLi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7878" y="1496177"/>
            <a:ext cx="5800725" cy="2733676"/>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6691423" y="2076893"/>
            <a:ext cx="1325526" cy="659219"/>
          </a:xfrm>
          <a:prstGeom prst="ellipse">
            <a:avLst/>
          </a:prstGeom>
          <a:solidFill>
            <a:schemeClr val="accent2">
              <a:alpha val="50000"/>
            </a:schemeClr>
          </a:solidFill>
          <a:ln w="44450" cmpd="thickThi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descr="C:\Users\nickid\AppData\Local\Microsoft\Windows\INetCache\Content.Outlook\WW6Y2STN\Screenshot_20220411-140432_GLIn the moment.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97878" y="4423144"/>
            <a:ext cx="1369050" cy="2247659"/>
          </a:xfrm>
          <a:prstGeom prst="rect">
            <a:avLst/>
          </a:prstGeom>
          <a:noFill/>
          <a:ln>
            <a:solidFill>
              <a:sysClr val="windowText" lastClr="000000"/>
            </a:solidFill>
          </a:ln>
        </p:spPr>
      </p:pic>
      <p:sp>
        <p:nvSpPr>
          <p:cNvPr id="10" name="Subtitle 2"/>
          <p:cNvSpPr txBox="1">
            <a:spLocks/>
          </p:cNvSpPr>
          <p:nvPr/>
        </p:nvSpPr>
        <p:spPr>
          <a:xfrm>
            <a:off x="8016949" y="4767197"/>
            <a:ext cx="3681654" cy="1413864"/>
          </a:xfrm>
          <a:prstGeom prst="rect">
            <a:avLst/>
          </a:prstGeom>
          <a:ln w="38100">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2200" b="1" dirty="0">
                <a:solidFill>
                  <a:schemeClr val="accent2"/>
                </a:solidFill>
              </a:rPr>
              <a:t>Individuals who exceed the cut-point of score of one or more are eligible for an intervention </a:t>
            </a:r>
          </a:p>
        </p:txBody>
      </p:sp>
    </p:spTree>
    <p:extLst>
      <p:ext uri="{BB962C8B-B14F-4D97-AF65-F5344CB8AC3E}">
        <p14:creationId xmlns:p14="http://schemas.microsoft.com/office/powerpoint/2010/main" val="3162324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6811"/>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Other App Features</a:t>
            </a:r>
          </a:p>
        </p:txBody>
      </p:sp>
      <p:sp>
        <p:nvSpPr>
          <p:cNvPr id="13" name="Content Placeholder 4"/>
          <p:cNvSpPr txBox="1">
            <a:spLocks/>
          </p:cNvSpPr>
          <p:nvPr/>
        </p:nvSpPr>
        <p:spPr>
          <a:xfrm>
            <a:off x="460375" y="1128643"/>
            <a:ext cx="5269865" cy="3468744"/>
          </a:xfrm>
          <a:prstGeom prst="rect">
            <a:avLst/>
          </a:prstGeom>
        </p:spPr>
        <p:txBody>
          <a:bodyPr>
            <a:noAutofit/>
          </a:bodyPr>
          <a:lstStyle>
            <a:lvl1pPr marL="285739" indent="-285739" algn="l" defTabSz="7619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anose="020B0604020202020204"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9pPr>
          </a:lstStyle>
          <a:p>
            <a:endParaRPr lang="en-AU" sz="2400" dirty="0"/>
          </a:p>
        </p:txBody>
      </p:sp>
      <p:pic>
        <p:nvPicPr>
          <p:cNvPr id="6" name="Picture 5" descr="C:\Users\nickid\AppData\Local\Microsoft\Windows\INetCache\Content.Outlook\WW6Y2STN\Screenshot_20220411-140544_GLIn the momen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362" y="1587698"/>
            <a:ext cx="2242903" cy="4051300"/>
          </a:xfrm>
          <a:prstGeom prst="rect">
            <a:avLst/>
          </a:prstGeom>
          <a:noFill/>
          <a:ln>
            <a:solidFill>
              <a:sysClr val="windowText" lastClr="000000"/>
            </a:solidFill>
          </a:ln>
        </p:spPr>
      </p:pic>
      <p:sp>
        <p:nvSpPr>
          <p:cNvPr id="7" name="Subtitle 2"/>
          <p:cNvSpPr txBox="1">
            <a:spLocks/>
          </p:cNvSpPr>
          <p:nvPr/>
        </p:nvSpPr>
        <p:spPr>
          <a:xfrm>
            <a:off x="3444669" y="5798196"/>
            <a:ext cx="2208548" cy="599714"/>
          </a:xfrm>
          <a:prstGeom prst="rect">
            <a:avLst/>
          </a:prstGeom>
          <a:ln w="381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2000" i="1" dirty="0">
                <a:solidFill>
                  <a:schemeClr val="accent2"/>
                </a:solidFill>
              </a:rPr>
              <a:t>“Did You Know?”</a:t>
            </a:r>
          </a:p>
        </p:txBody>
      </p:sp>
      <p:pic>
        <p:nvPicPr>
          <p:cNvPr id="8" name="Picture 7" descr="C:\Users\nickid\AppData\Local\Microsoft\Windows\INetCache\Content.Outlook\WW6Y2STN\Screenshot_20220411-141637_GLIn the moment.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4669" y="1587698"/>
            <a:ext cx="2208547" cy="4051300"/>
          </a:xfrm>
          <a:prstGeom prst="rect">
            <a:avLst/>
          </a:prstGeom>
          <a:noFill/>
          <a:ln>
            <a:solidFill>
              <a:sysClr val="windowText" lastClr="000000"/>
            </a:solidFill>
          </a:ln>
        </p:spPr>
      </p:pic>
      <p:sp>
        <p:nvSpPr>
          <p:cNvPr id="9" name="Subtitle 2"/>
          <p:cNvSpPr txBox="1">
            <a:spLocks/>
          </p:cNvSpPr>
          <p:nvPr/>
        </p:nvSpPr>
        <p:spPr>
          <a:xfrm>
            <a:off x="710362" y="5798196"/>
            <a:ext cx="2242903" cy="599714"/>
          </a:xfrm>
          <a:prstGeom prst="rect">
            <a:avLst/>
          </a:prstGeom>
          <a:ln w="381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2000" i="1" dirty="0">
                <a:solidFill>
                  <a:schemeClr val="accent2"/>
                </a:solidFill>
              </a:rPr>
              <a:t>Home page</a:t>
            </a:r>
          </a:p>
        </p:txBody>
      </p:sp>
      <p:sp>
        <p:nvSpPr>
          <p:cNvPr id="10" name="Content Placeholder 4"/>
          <p:cNvSpPr txBox="1">
            <a:spLocks/>
          </p:cNvSpPr>
          <p:nvPr/>
        </p:nvSpPr>
        <p:spPr>
          <a:xfrm>
            <a:off x="9186162" y="1587698"/>
            <a:ext cx="2856983" cy="2516469"/>
          </a:xfrm>
          <a:prstGeom prst="rect">
            <a:avLst/>
          </a:prstGeom>
        </p:spPr>
        <p:txBody>
          <a:bodyPr>
            <a:noAutofit/>
          </a:bodyPr>
          <a:lstStyle>
            <a:lvl1pPr marL="285739" indent="-285739" algn="l" defTabSz="7619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anose="020B0604020202020204"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anose="020B0604020202020204" pitchFamily="34" charset="0"/>
              <a:buChar char="•"/>
              <a:defRPr sz="1667" kern="1200">
                <a:solidFill>
                  <a:schemeClr val="tx1"/>
                </a:solidFill>
                <a:latin typeface="+mn-lt"/>
                <a:ea typeface="+mn-ea"/>
                <a:cs typeface="+mn-cs"/>
              </a:defRPr>
            </a:lvl9pPr>
          </a:lstStyle>
          <a:p>
            <a:r>
              <a:rPr lang="en-AU" sz="2400" dirty="0">
                <a:solidFill>
                  <a:schemeClr val="accent1"/>
                </a:solidFill>
              </a:rPr>
              <a:t>Get </a:t>
            </a:r>
            <a:r>
              <a:rPr lang="en-AU" sz="2400">
                <a:solidFill>
                  <a:schemeClr val="accent1"/>
                </a:solidFill>
              </a:rPr>
              <a:t>More Support</a:t>
            </a:r>
            <a:endParaRPr lang="en-AU" sz="2066" dirty="0">
              <a:solidFill>
                <a:schemeClr val="accent1"/>
              </a:solidFill>
            </a:endParaRPr>
          </a:p>
          <a:p>
            <a:r>
              <a:rPr lang="en-AU" sz="2400" dirty="0">
                <a:solidFill>
                  <a:schemeClr val="accent1"/>
                </a:solidFill>
              </a:rPr>
              <a:t>Did You Know?</a:t>
            </a:r>
          </a:p>
          <a:p>
            <a:r>
              <a:rPr lang="en-AU" sz="2400" dirty="0">
                <a:solidFill>
                  <a:schemeClr val="accent1"/>
                </a:solidFill>
              </a:rPr>
              <a:t>Pick For Me</a:t>
            </a:r>
          </a:p>
        </p:txBody>
      </p:sp>
      <p:sp>
        <p:nvSpPr>
          <p:cNvPr id="12" name="Subtitle 2"/>
          <p:cNvSpPr txBox="1">
            <a:spLocks/>
          </p:cNvSpPr>
          <p:nvPr/>
        </p:nvSpPr>
        <p:spPr>
          <a:xfrm>
            <a:off x="6289589" y="5798196"/>
            <a:ext cx="1964726" cy="599714"/>
          </a:xfrm>
          <a:prstGeom prst="rect">
            <a:avLst/>
          </a:prstGeom>
          <a:ln w="381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AU" sz="2000" i="1" dirty="0">
                <a:solidFill>
                  <a:schemeClr val="accent2"/>
                </a:solidFill>
              </a:rPr>
              <a:t>Pick For Me</a:t>
            </a:r>
          </a:p>
        </p:txBody>
      </p:sp>
      <p:pic>
        <p:nvPicPr>
          <p:cNvPr id="17410" name="id-69D3EFA9-9757-448B-A6BC-30FF40382222" descr="Image.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49172" y="1587698"/>
            <a:ext cx="2247244" cy="4051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665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7937"/>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User Testing</a:t>
            </a:r>
          </a:p>
        </p:txBody>
      </p:sp>
      <p:graphicFrame>
        <p:nvGraphicFramePr>
          <p:cNvPr id="6" name="Table 5"/>
          <p:cNvGraphicFramePr>
            <a:graphicFrameLocks noGrp="1"/>
          </p:cNvGraphicFramePr>
          <p:nvPr>
            <p:extLst>
              <p:ext uri="{D42A27DB-BD31-4B8C-83A1-F6EECF244321}">
                <p14:modId xmlns:p14="http://schemas.microsoft.com/office/powerpoint/2010/main" val="1970658149"/>
              </p:ext>
            </p:extLst>
          </p:nvPr>
        </p:nvGraphicFramePr>
        <p:xfrm>
          <a:off x="612775" y="4196317"/>
          <a:ext cx="3136082" cy="2208736"/>
        </p:xfrm>
        <a:graphic>
          <a:graphicData uri="http://schemas.openxmlformats.org/drawingml/2006/table">
            <a:tbl>
              <a:tblPr firstRow="1" firstCol="1" bandRow="1">
                <a:tableStyleId>{21E4AEA4-8DFA-4A89-87EB-49C32662AFE0}</a:tableStyleId>
              </a:tblPr>
              <a:tblGrid>
                <a:gridCol w="2498128">
                  <a:extLst>
                    <a:ext uri="{9D8B030D-6E8A-4147-A177-3AD203B41FA5}">
                      <a16:colId xmlns:a16="http://schemas.microsoft.com/office/drawing/2014/main" val="3150452294"/>
                    </a:ext>
                  </a:extLst>
                </a:gridCol>
                <a:gridCol w="637954">
                  <a:extLst>
                    <a:ext uri="{9D8B030D-6E8A-4147-A177-3AD203B41FA5}">
                      <a16:colId xmlns:a16="http://schemas.microsoft.com/office/drawing/2014/main" val="3400556002"/>
                    </a:ext>
                  </a:extLst>
                </a:gridCol>
              </a:tblGrid>
              <a:tr h="501856">
                <a:tc gridSpan="2">
                  <a:txBody>
                    <a:bodyPr/>
                    <a:lstStyle/>
                    <a:p>
                      <a:pPr>
                        <a:spcAft>
                          <a:spcPts val="0"/>
                        </a:spcAft>
                      </a:pPr>
                      <a:r>
                        <a:rPr lang="en-AU" sz="1600" dirty="0">
                          <a:effectLst/>
                        </a:rPr>
                        <a:t>Mobile App Rating Scale subscale scores</a:t>
                      </a: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hMerge="1">
                  <a:txBody>
                    <a:bodyPr/>
                    <a:lstStyle/>
                    <a:p>
                      <a:pPr>
                        <a:spcAft>
                          <a:spcPts val="0"/>
                        </a:spcAft>
                      </a:pP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1388999119"/>
                  </a:ext>
                </a:extLst>
              </a:tr>
              <a:tr h="155178">
                <a:tc>
                  <a:txBody>
                    <a:bodyPr/>
                    <a:lstStyle/>
                    <a:p>
                      <a:pPr>
                        <a:spcAft>
                          <a:spcPts val="0"/>
                        </a:spcAft>
                      </a:pPr>
                      <a:r>
                        <a:rPr lang="en-AU" sz="1600" b="0" baseline="0" dirty="0">
                          <a:effectLst/>
                        </a:rPr>
                        <a:t> </a:t>
                      </a:r>
                      <a:r>
                        <a:rPr lang="en-AU" sz="1600" b="0" dirty="0">
                          <a:effectLst/>
                        </a:rPr>
                        <a:t>Engagement</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3.57</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1011074249"/>
                  </a:ext>
                </a:extLst>
              </a:tr>
              <a:tr h="155178">
                <a:tc>
                  <a:txBody>
                    <a:bodyPr/>
                    <a:lstStyle/>
                    <a:p>
                      <a:pPr>
                        <a:spcAft>
                          <a:spcPts val="0"/>
                        </a:spcAft>
                      </a:pPr>
                      <a:r>
                        <a:rPr lang="en-AU" sz="1600" b="0" dirty="0">
                          <a:effectLst/>
                        </a:rPr>
                        <a:t> Functionality</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3.62</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1911271441"/>
                  </a:ext>
                </a:extLst>
              </a:tr>
              <a:tr h="155178">
                <a:tc>
                  <a:txBody>
                    <a:bodyPr/>
                    <a:lstStyle/>
                    <a:p>
                      <a:pPr>
                        <a:spcAft>
                          <a:spcPts val="0"/>
                        </a:spcAft>
                      </a:pPr>
                      <a:r>
                        <a:rPr lang="en-AU" sz="1600" b="0" dirty="0">
                          <a:effectLst/>
                        </a:rPr>
                        <a:t> Aesthetics</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3.85</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696412689"/>
                  </a:ext>
                </a:extLst>
              </a:tr>
              <a:tr h="155178">
                <a:tc>
                  <a:txBody>
                    <a:bodyPr/>
                    <a:lstStyle/>
                    <a:p>
                      <a:pPr>
                        <a:spcAft>
                          <a:spcPts val="0"/>
                        </a:spcAft>
                      </a:pPr>
                      <a:r>
                        <a:rPr lang="en-AU" sz="1600" b="0" dirty="0">
                          <a:effectLst/>
                        </a:rPr>
                        <a:t> Information</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3.99</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425617965"/>
                  </a:ext>
                </a:extLst>
              </a:tr>
              <a:tr h="155178">
                <a:tc>
                  <a:txBody>
                    <a:bodyPr/>
                    <a:lstStyle/>
                    <a:p>
                      <a:pPr>
                        <a:spcAft>
                          <a:spcPts val="0"/>
                        </a:spcAft>
                      </a:pPr>
                      <a:r>
                        <a:rPr lang="en-AU" sz="1600" b="0" dirty="0">
                          <a:effectLst/>
                        </a:rPr>
                        <a:t> Overall App Quality </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3.75</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1787523001"/>
                  </a:ext>
                </a:extLst>
              </a:tr>
              <a:tr h="155178">
                <a:tc>
                  <a:txBody>
                    <a:bodyPr/>
                    <a:lstStyle/>
                    <a:p>
                      <a:pPr>
                        <a:spcAft>
                          <a:spcPts val="0"/>
                        </a:spcAft>
                      </a:pPr>
                      <a:r>
                        <a:rPr lang="en-AU" sz="1600" b="0" dirty="0">
                          <a:effectLst/>
                        </a:rPr>
                        <a:t> Subjective Quality</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4.21</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3658666953"/>
                  </a:ext>
                </a:extLst>
              </a:tr>
              <a:tr h="155178">
                <a:tc>
                  <a:txBody>
                    <a:bodyPr/>
                    <a:lstStyle/>
                    <a:p>
                      <a:pPr>
                        <a:spcAft>
                          <a:spcPts val="0"/>
                        </a:spcAft>
                      </a:pPr>
                      <a:r>
                        <a:rPr lang="en-AU" sz="1600" b="0" dirty="0">
                          <a:effectLst/>
                        </a:rPr>
                        <a:t> Perceived Impact</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3.40</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3577497894"/>
                  </a:ext>
                </a:extLst>
              </a:tr>
            </a:tbl>
          </a:graphicData>
        </a:graphic>
      </p:graphicFrame>
      <p:sp>
        <p:nvSpPr>
          <p:cNvPr id="7" name="Rectangle 2"/>
          <p:cNvSpPr>
            <a:spLocks noChangeArrowheads="1"/>
          </p:cNvSpPr>
          <p:nvPr/>
        </p:nvSpPr>
        <p:spPr bwMode="auto">
          <a:xfrm>
            <a:off x="4668838" y="16843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112" tIns="914112" rIns="914112" bIns="91411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AU" altLang="en-US" sz="1300" b="1" i="0" u="none" strike="noStrike" cap="none" normalizeH="0" baseline="0">
                <a:ln>
                  <a:noFill/>
                </a:ln>
                <a:solidFill>
                  <a:srgbClr val="2E74B5"/>
                </a:solidFill>
                <a:effectLst/>
                <a:latin typeface="Arial" panose="020B0604020202020204" pitchFamily="34" charset="0"/>
                <a:ea typeface="Calibri" panose="020F0502020204030204" pitchFamily="34" charset="0"/>
              </a:rPr>
            </a:br>
            <a:endParaRPr kumimoji="0" lang="en-AU"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806263612"/>
              </p:ext>
            </p:extLst>
          </p:nvPr>
        </p:nvGraphicFramePr>
        <p:xfrm>
          <a:off x="2824348" y="1286908"/>
          <a:ext cx="2860526" cy="2438400"/>
        </p:xfrm>
        <a:graphic>
          <a:graphicData uri="http://schemas.openxmlformats.org/drawingml/2006/table">
            <a:tbl>
              <a:tblPr firstRow="1" firstCol="1" bandRow="1">
                <a:tableStyleId>{5C22544A-7EE6-4342-B048-85BDC9FD1C3A}</a:tableStyleId>
              </a:tblPr>
              <a:tblGrid>
                <a:gridCol w="2150165">
                  <a:extLst>
                    <a:ext uri="{9D8B030D-6E8A-4147-A177-3AD203B41FA5}">
                      <a16:colId xmlns:a16="http://schemas.microsoft.com/office/drawing/2014/main" val="3495908324"/>
                    </a:ext>
                  </a:extLst>
                </a:gridCol>
                <a:gridCol w="710361">
                  <a:extLst>
                    <a:ext uri="{9D8B030D-6E8A-4147-A177-3AD203B41FA5}">
                      <a16:colId xmlns:a16="http://schemas.microsoft.com/office/drawing/2014/main" val="950978315"/>
                    </a:ext>
                  </a:extLst>
                </a:gridCol>
              </a:tblGrid>
              <a:tr h="155178">
                <a:tc gridSpan="2">
                  <a:txBody>
                    <a:bodyPr/>
                    <a:lstStyle/>
                    <a:p>
                      <a:pPr>
                        <a:spcAft>
                          <a:spcPts val="0"/>
                        </a:spcAft>
                      </a:pPr>
                      <a:r>
                        <a:rPr lang="en-AU" sz="1600" dirty="0">
                          <a:effectLst/>
                        </a:rPr>
                        <a:t>Tailored interventions (modules)</a:t>
                      </a: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hMerge="1">
                  <a:txBody>
                    <a:bodyPr/>
                    <a:lstStyle/>
                    <a:p>
                      <a:pPr>
                        <a:spcAft>
                          <a:spcPts val="0"/>
                        </a:spcAft>
                      </a:pPr>
                      <a:endParaRPr lang="en-AU"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193672466"/>
                  </a:ext>
                </a:extLst>
              </a:tr>
              <a:tr h="155178">
                <a:tc>
                  <a:txBody>
                    <a:bodyPr/>
                    <a:lstStyle/>
                    <a:p>
                      <a:pPr>
                        <a:spcAft>
                          <a:spcPts val="0"/>
                        </a:spcAft>
                      </a:pPr>
                      <a:r>
                        <a:rPr lang="en-AU" sz="1600" b="0" dirty="0">
                          <a:effectLst/>
                        </a:rPr>
                        <a:t>Curbing Cravings</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a:effectLst/>
                        </a:rPr>
                        <a:t> </a:t>
                      </a:r>
                      <a:endParaRPr lang="en-AU" sz="1600" b="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2329135889"/>
                  </a:ext>
                </a:extLst>
              </a:tr>
              <a:tr h="155178">
                <a:tc>
                  <a:txBody>
                    <a:bodyPr/>
                    <a:lstStyle/>
                    <a:p>
                      <a:pPr>
                        <a:spcAft>
                          <a:spcPts val="0"/>
                        </a:spcAft>
                      </a:pPr>
                      <a:r>
                        <a:rPr lang="en-AU" sz="1600" b="0" dirty="0">
                          <a:effectLst/>
                        </a:rPr>
                        <a:t>      Ease of completion</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8.85</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2621642921"/>
                  </a:ext>
                </a:extLst>
              </a:tr>
              <a:tr h="155178">
                <a:tc>
                  <a:txBody>
                    <a:bodyPr/>
                    <a:lstStyle/>
                    <a:p>
                      <a:pPr>
                        <a:spcAft>
                          <a:spcPts val="0"/>
                        </a:spcAft>
                      </a:pPr>
                      <a:r>
                        <a:rPr lang="en-AU" sz="1600" b="0" dirty="0">
                          <a:effectLst/>
                        </a:rPr>
                        <a:t>      Helpfulness</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7.46</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1407718006"/>
                  </a:ext>
                </a:extLst>
              </a:tr>
              <a:tr h="155178">
                <a:tc>
                  <a:txBody>
                    <a:bodyPr/>
                    <a:lstStyle/>
                    <a:p>
                      <a:pPr>
                        <a:spcAft>
                          <a:spcPts val="0"/>
                        </a:spcAft>
                      </a:pPr>
                      <a:r>
                        <a:rPr lang="en-AU" sz="1600" b="0" dirty="0">
                          <a:effectLst/>
                        </a:rPr>
                        <a:t> Tackling Triggers</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 </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4042093723"/>
                  </a:ext>
                </a:extLst>
              </a:tr>
              <a:tr h="155178">
                <a:tc>
                  <a:txBody>
                    <a:bodyPr/>
                    <a:lstStyle/>
                    <a:p>
                      <a:pPr>
                        <a:spcAft>
                          <a:spcPts val="0"/>
                        </a:spcAft>
                      </a:pPr>
                      <a:r>
                        <a:rPr lang="en-AU" sz="1600" b="0" dirty="0">
                          <a:effectLst/>
                        </a:rPr>
                        <a:t>      Ease of completion</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8.00</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4154604659"/>
                  </a:ext>
                </a:extLst>
              </a:tr>
              <a:tr h="155178">
                <a:tc>
                  <a:txBody>
                    <a:bodyPr/>
                    <a:lstStyle/>
                    <a:p>
                      <a:pPr>
                        <a:spcAft>
                          <a:spcPts val="0"/>
                        </a:spcAft>
                      </a:pPr>
                      <a:r>
                        <a:rPr lang="en-AU" sz="1600" b="0" dirty="0">
                          <a:effectLst/>
                        </a:rPr>
                        <a:t>      Helpfulness</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7.23 </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2492304419"/>
                  </a:ext>
                </a:extLst>
              </a:tr>
              <a:tr h="155178">
                <a:tc>
                  <a:txBody>
                    <a:bodyPr/>
                    <a:lstStyle/>
                    <a:p>
                      <a:pPr>
                        <a:spcAft>
                          <a:spcPts val="0"/>
                        </a:spcAft>
                      </a:pPr>
                      <a:r>
                        <a:rPr lang="en-AU" sz="1600" b="0" dirty="0">
                          <a:effectLst/>
                        </a:rPr>
                        <a:t> Exploring Expectancies</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 </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1795255750"/>
                  </a:ext>
                </a:extLst>
              </a:tr>
              <a:tr h="155178">
                <a:tc>
                  <a:txBody>
                    <a:bodyPr/>
                    <a:lstStyle/>
                    <a:p>
                      <a:pPr>
                        <a:spcAft>
                          <a:spcPts val="0"/>
                        </a:spcAft>
                      </a:pPr>
                      <a:r>
                        <a:rPr lang="en-AU" sz="1600" b="0" dirty="0">
                          <a:effectLst/>
                        </a:rPr>
                        <a:t>      Ease of completion</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8.15</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2196949970"/>
                  </a:ext>
                </a:extLst>
              </a:tr>
              <a:tr h="155178">
                <a:tc>
                  <a:txBody>
                    <a:bodyPr/>
                    <a:lstStyle/>
                    <a:p>
                      <a:pPr>
                        <a:spcAft>
                          <a:spcPts val="0"/>
                        </a:spcAft>
                      </a:pPr>
                      <a:r>
                        <a:rPr lang="en-AU" sz="1600" b="0" dirty="0">
                          <a:effectLst/>
                        </a:rPr>
                        <a:t>      Helpfulness</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7.00</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1402268009"/>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257921594"/>
              </p:ext>
            </p:extLst>
          </p:nvPr>
        </p:nvGraphicFramePr>
        <p:xfrm>
          <a:off x="6463969" y="3571552"/>
          <a:ext cx="5139696" cy="2926080"/>
        </p:xfrm>
        <a:graphic>
          <a:graphicData uri="http://schemas.openxmlformats.org/drawingml/2006/table">
            <a:tbl>
              <a:tblPr firstRow="1" firstCol="1" bandRow="1">
                <a:tableStyleId>{5C22544A-7EE6-4342-B048-85BDC9FD1C3A}</a:tableStyleId>
              </a:tblPr>
              <a:tblGrid>
                <a:gridCol w="4488387">
                  <a:extLst>
                    <a:ext uri="{9D8B030D-6E8A-4147-A177-3AD203B41FA5}">
                      <a16:colId xmlns:a16="http://schemas.microsoft.com/office/drawing/2014/main" val="2586399597"/>
                    </a:ext>
                  </a:extLst>
                </a:gridCol>
                <a:gridCol w="651309">
                  <a:extLst>
                    <a:ext uri="{9D8B030D-6E8A-4147-A177-3AD203B41FA5}">
                      <a16:colId xmlns:a16="http://schemas.microsoft.com/office/drawing/2014/main" val="319442199"/>
                    </a:ext>
                  </a:extLst>
                </a:gridCol>
              </a:tblGrid>
              <a:tr h="0">
                <a:tc gridSpan="2">
                  <a:txBody>
                    <a:bodyPr/>
                    <a:lstStyle/>
                    <a:p>
                      <a:pPr>
                        <a:spcAft>
                          <a:spcPts val="0"/>
                        </a:spcAft>
                      </a:pPr>
                      <a:r>
                        <a:rPr lang="en-AU" sz="1600" dirty="0" err="1">
                          <a:effectLst/>
                        </a:rPr>
                        <a:t>Onboarding</a:t>
                      </a: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hMerge="1">
                  <a:txBody>
                    <a:bodyPr/>
                    <a:lstStyle/>
                    <a:p>
                      <a:pPr>
                        <a:spcAft>
                          <a:spcPts val="0"/>
                        </a:spcAft>
                      </a:pP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3959271188"/>
                  </a:ext>
                </a:extLst>
              </a:tr>
              <a:tr h="155178">
                <a:tc>
                  <a:txBody>
                    <a:bodyPr/>
                    <a:lstStyle/>
                    <a:p>
                      <a:pPr>
                        <a:spcAft>
                          <a:spcPts val="0"/>
                        </a:spcAft>
                      </a:pPr>
                      <a:r>
                        <a:rPr lang="en-AU" sz="1600" b="0" dirty="0">
                          <a:effectLst/>
                        </a:rPr>
                        <a:t>   Clarity of app description</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8.00</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828822397"/>
                  </a:ext>
                </a:extLst>
              </a:tr>
              <a:tr h="155178">
                <a:tc>
                  <a:txBody>
                    <a:bodyPr/>
                    <a:lstStyle/>
                    <a:p>
                      <a:pPr>
                        <a:spcAft>
                          <a:spcPts val="0"/>
                        </a:spcAft>
                      </a:pPr>
                      <a:r>
                        <a:rPr lang="en-AU" sz="1600" b="0" dirty="0">
                          <a:effectLst/>
                        </a:rPr>
                        <a:t>   Understanding of what was required</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7.08</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79670488"/>
                  </a:ext>
                </a:extLst>
              </a:tr>
              <a:tr h="155178">
                <a:tc>
                  <a:txBody>
                    <a:bodyPr/>
                    <a:lstStyle/>
                    <a:p>
                      <a:pPr>
                        <a:spcAft>
                          <a:spcPts val="0"/>
                        </a:spcAft>
                      </a:pPr>
                      <a:r>
                        <a:rPr lang="en-AU" sz="1600" b="0" dirty="0">
                          <a:effectLst/>
                        </a:rPr>
                        <a:t>   Ease of trial sign up</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6.77</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2099637077"/>
                  </a:ext>
                </a:extLst>
              </a:tr>
              <a:tr h="155178">
                <a:tc>
                  <a:txBody>
                    <a:bodyPr/>
                    <a:lstStyle/>
                    <a:p>
                      <a:pPr>
                        <a:spcAft>
                          <a:spcPts val="0"/>
                        </a:spcAft>
                      </a:pPr>
                      <a:r>
                        <a:rPr lang="en-AU" sz="1600" b="0" dirty="0">
                          <a:effectLst/>
                        </a:rPr>
                        <a:t>EMAs</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 </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4028490205"/>
                  </a:ext>
                </a:extLst>
              </a:tr>
              <a:tr h="155178">
                <a:tc>
                  <a:txBody>
                    <a:bodyPr/>
                    <a:lstStyle/>
                    <a:p>
                      <a:pPr>
                        <a:spcAft>
                          <a:spcPts val="0"/>
                        </a:spcAft>
                      </a:pPr>
                      <a:r>
                        <a:rPr lang="en-AU" sz="1600" b="0" dirty="0">
                          <a:effectLst/>
                        </a:rPr>
                        <a:t>   Relevance</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7.38</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1318367951"/>
                  </a:ext>
                </a:extLst>
              </a:tr>
              <a:tr h="155178">
                <a:tc>
                  <a:txBody>
                    <a:bodyPr/>
                    <a:lstStyle/>
                    <a:p>
                      <a:pPr>
                        <a:spcAft>
                          <a:spcPts val="0"/>
                        </a:spcAft>
                      </a:pPr>
                      <a:r>
                        <a:rPr lang="en-AU" sz="1600" b="0" dirty="0">
                          <a:effectLst/>
                        </a:rPr>
                        <a:t>   Ease of completion</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7.38</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3795705482"/>
                  </a:ext>
                </a:extLst>
              </a:tr>
              <a:tr h="155178">
                <a:tc>
                  <a:txBody>
                    <a:bodyPr/>
                    <a:lstStyle/>
                    <a:p>
                      <a:pPr>
                        <a:spcAft>
                          <a:spcPts val="0"/>
                        </a:spcAft>
                      </a:pPr>
                      <a:r>
                        <a:rPr lang="en-AU" sz="1600" b="0" dirty="0">
                          <a:effectLst/>
                        </a:rPr>
                        <a:t>Clarity of activity explanations and instructions</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8.69</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4137824642"/>
                  </a:ext>
                </a:extLst>
              </a:tr>
              <a:tr h="150500">
                <a:tc>
                  <a:txBody>
                    <a:bodyPr/>
                    <a:lstStyle/>
                    <a:p>
                      <a:pPr>
                        <a:spcAft>
                          <a:spcPts val="0"/>
                        </a:spcAft>
                      </a:pPr>
                      <a:r>
                        <a:rPr lang="en-AU" sz="1600" b="0" dirty="0">
                          <a:effectLst/>
                        </a:rPr>
                        <a:t>Relevance of activities based on check-in information</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7.23 </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539618886"/>
                  </a:ext>
                </a:extLst>
              </a:tr>
              <a:tr h="155178">
                <a:tc>
                  <a:txBody>
                    <a:bodyPr/>
                    <a:lstStyle/>
                    <a:p>
                      <a:pPr>
                        <a:spcAft>
                          <a:spcPts val="0"/>
                        </a:spcAft>
                      </a:pPr>
                      <a:r>
                        <a:rPr lang="en-AU" sz="1600" b="0" dirty="0">
                          <a:effectLst/>
                        </a:rPr>
                        <a:t>Helpfulness of “Did You Know?” messages</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8.46</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2575371700"/>
                  </a:ext>
                </a:extLst>
              </a:tr>
              <a:tr h="159411">
                <a:tc>
                  <a:txBody>
                    <a:bodyPr/>
                    <a:lstStyle/>
                    <a:p>
                      <a:pPr>
                        <a:spcAft>
                          <a:spcPts val="0"/>
                        </a:spcAft>
                      </a:pPr>
                      <a:r>
                        <a:rPr lang="en-AU" sz="1600" b="0" dirty="0">
                          <a:effectLst/>
                        </a:rPr>
                        <a:t>Helpfulness of Get</a:t>
                      </a:r>
                      <a:r>
                        <a:rPr lang="en-AU" sz="1600" b="0" baseline="0" dirty="0">
                          <a:effectLst/>
                        </a:rPr>
                        <a:t> More Support option</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8.85</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4231947601"/>
                  </a:ext>
                </a:extLst>
              </a:tr>
              <a:tr h="155178">
                <a:tc>
                  <a:txBody>
                    <a:bodyPr/>
                    <a:lstStyle/>
                    <a:p>
                      <a:pPr>
                        <a:spcAft>
                          <a:spcPts val="0"/>
                        </a:spcAft>
                      </a:pPr>
                      <a:r>
                        <a:rPr lang="en-AU" sz="1600" b="0">
                          <a:effectLst/>
                        </a:rPr>
                        <a:t>Helpfulness of “Pick for Me” option</a:t>
                      </a:r>
                      <a:endParaRPr lang="en-AU" sz="1600" b="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tc>
                  <a:txBody>
                    <a:bodyPr/>
                    <a:lstStyle/>
                    <a:p>
                      <a:pPr>
                        <a:spcAft>
                          <a:spcPts val="0"/>
                        </a:spcAft>
                      </a:pPr>
                      <a:r>
                        <a:rPr lang="en-AU" sz="1600" b="0" dirty="0">
                          <a:effectLst/>
                        </a:rPr>
                        <a:t>8.62</a:t>
                      </a:r>
                      <a:endParaRPr lang="en-A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2941" marR="42941" marT="0" marB="0"/>
                </a:tc>
                <a:extLst>
                  <a:ext uri="{0D108BD9-81ED-4DB2-BD59-A6C34878D82A}">
                    <a16:rowId xmlns:a16="http://schemas.microsoft.com/office/drawing/2014/main" val="2255218607"/>
                  </a:ext>
                </a:extLst>
              </a:tr>
            </a:tbl>
          </a:graphicData>
        </a:graphic>
      </p:graphicFrame>
      <p:sp>
        <p:nvSpPr>
          <p:cNvPr id="14" name="Subtitle 2"/>
          <p:cNvSpPr txBox="1">
            <a:spLocks/>
          </p:cNvSpPr>
          <p:nvPr/>
        </p:nvSpPr>
        <p:spPr>
          <a:xfrm>
            <a:off x="7726325" y="1684338"/>
            <a:ext cx="3681654" cy="1051774"/>
          </a:xfrm>
          <a:prstGeom prst="rect">
            <a:avLst/>
          </a:prstGeom>
          <a:ln w="38100">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2200" b="1" dirty="0">
                <a:solidFill>
                  <a:schemeClr val="accent2"/>
                </a:solidFill>
              </a:rPr>
              <a:t>13 gambling stakeholders testing the app functions as intended over a 3-day period</a:t>
            </a:r>
          </a:p>
          <a:p>
            <a:pPr marL="0" indent="0" algn="ctr">
              <a:buNone/>
            </a:pPr>
            <a:endParaRPr lang="en-AU" sz="2200" b="1" dirty="0">
              <a:solidFill>
                <a:schemeClr val="accent2"/>
              </a:solidFill>
            </a:endParaRPr>
          </a:p>
        </p:txBody>
      </p:sp>
    </p:spTree>
    <p:extLst>
      <p:ext uri="{BB962C8B-B14F-4D97-AF65-F5344CB8AC3E}">
        <p14:creationId xmlns:p14="http://schemas.microsoft.com/office/powerpoint/2010/main" val="2768253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96686" y="1632787"/>
            <a:ext cx="5976257" cy="4669005"/>
          </a:xfrm>
        </p:spPr>
        <p:txBody>
          <a:bodyPr>
            <a:noAutofit/>
          </a:bodyPr>
          <a:lstStyle/>
          <a:p>
            <a:pPr marL="285750" indent="-285750"/>
            <a:r>
              <a:rPr lang="en-AU" sz="3300" dirty="0">
                <a:solidFill>
                  <a:srgbClr val="373636"/>
                </a:solidFill>
              </a:rPr>
              <a:t>Participants randomly allocated to receive the interventions (vs no intervention at each relevant decision point</a:t>
            </a:r>
          </a:p>
          <a:p>
            <a:pPr marL="285750" indent="-285750"/>
            <a:r>
              <a:rPr lang="en-AU" sz="3300" dirty="0">
                <a:solidFill>
                  <a:srgbClr val="373636"/>
                </a:solidFill>
              </a:rPr>
              <a:t>Goal is to optimise JITAIs by assessing the effect of intervention components</a:t>
            </a:r>
          </a:p>
          <a:p>
            <a:pPr marL="285750" indent="-285750"/>
            <a:r>
              <a:rPr lang="en-AU" sz="3300" dirty="0">
                <a:solidFill>
                  <a:srgbClr val="373636"/>
                </a:solidFill>
              </a:rPr>
              <a:t>MRTs have significant advantages over RCTs</a:t>
            </a:r>
          </a:p>
        </p:txBody>
      </p:sp>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6" name="Picture 5"/>
          <p:cNvPicPr>
            <a:picLocks noChangeAspect="1"/>
          </p:cNvPicPr>
          <p:nvPr/>
        </p:nvPicPr>
        <p:blipFill>
          <a:blip r:embed="rId3"/>
          <a:stretch>
            <a:fillRect/>
          </a:stretch>
        </p:blipFill>
        <p:spPr>
          <a:xfrm>
            <a:off x="7178861" y="1632787"/>
            <a:ext cx="4371455" cy="2111291"/>
          </a:xfrm>
          <a:prstGeom prst="rect">
            <a:avLst/>
          </a:prstGeom>
        </p:spPr>
      </p:pic>
      <p:sp>
        <p:nvSpPr>
          <p:cNvPr id="7" name="Content Placeholder 4"/>
          <p:cNvSpPr txBox="1">
            <a:spLocks/>
          </p:cNvSpPr>
          <p:nvPr/>
        </p:nvSpPr>
        <p:spPr>
          <a:xfrm>
            <a:off x="7178861" y="4013633"/>
            <a:ext cx="4539915" cy="228815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3200" b="1" i="1" dirty="0">
                <a:solidFill>
                  <a:schemeClr val="accent2"/>
                </a:solidFill>
              </a:rPr>
              <a:t>Cutting-edge experimental design specifically developed to evaluate and optimise JITAIs</a:t>
            </a:r>
          </a:p>
        </p:txBody>
      </p:sp>
      <p:sp>
        <p:nvSpPr>
          <p:cNvPr id="9" name="Title 1"/>
          <p:cNvSpPr txBox="1">
            <a:spLocks/>
          </p:cNvSpPr>
          <p:nvPr/>
        </p:nvSpPr>
        <p:spPr>
          <a:xfrm>
            <a:off x="0" y="-6811"/>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err="1">
                <a:solidFill>
                  <a:schemeClr val="bg1"/>
                </a:solidFill>
                <a:latin typeface="+mn-lt"/>
                <a:ea typeface="+mn-ea"/>
                <a:cs typeface="+mn-cs"/>
              </a:rPr>
              <a:t>Microrandomised</a:t>
            </a:r>
            <a:r>
              <a:rPr lang="en-AU" sz="4000" b="1" dirty="0">
                <a:solidFill>
                  <a:schemeClr val="bg1"/>
                </a:solidFill>
                <a:latin typeface="+mn-lt"/>
                <a:ea typeface="+mn-ea"/>
                <a:cs typeface="+mn-cs"/>
              </a:rPr>
              <a:t> Trials (MRTs)</a:t>
            </a:r>
          </a:p>
        </p:txBody>
      </p:sp>
    </p:spTree>
    <p:extLst>
      <p:ext uri="{BB962C8B-B14F-4D97-AF65-F5344CB8AC3E}">
        <p14:creationId xmlns:p14="http://schemas.microsoft.com/office/powerpoint/2010/main" val="1625253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144463"/>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Evaluation: Research Questions</a:t>
            </a:r>
          </a:p>
        </p:txBody>
      </p:sp>
      <p:sp>
        <p:nvSpPr>
          <p:cNvPr id="2" name="Rectangle 1"/>
          <p:cNvSpPr/>
          <p:nvPr/>
        </p:nvSpPr>
        <p:spPr>
          <a:xfrm>
            <a:off x="5181600" y="1183136"/>
            <a:ext cx="6741041" cy="5216813"/>
          </a:xfrm>
          <a:prstGeom prst="rect">
            <a:avLst/>
          </a:prstGeom>
        </p:spPr>
        <p:txBody>
          <a:bodyPr wrap="square">
            <a:spAutoFit/>
          </a:bodyPr>
          <a:lstStyle/>
          <a:p>
            <a:pPr>
              <a:spcAft>
                <a:spcPts val="600"/>
              </a:spcAft>
            </a:pPr>
            <a:r>
              <a:rPr lang="en-AU" b="1" dirty="0">
                <a:solidFill>
                  <a:schemeClr val="accent2"/>
                </a:solidFill>
              </a:rPr>
              <a:t>Secondary Research Questions</a:t>
            </a:r>
          </a:p>
          <a:p>
            <a:pPr marL="285750" lvl="0" indent="-285750">
              <a:spcAft>
                <a:spcPts val="600"/>
              </a:spcAft>
              <a:buFont typeface="Arial" panose="020B0604020202020204" pitchFamily="34" charset="0"/>
              <a:buChar char="•"/>
            </a:pPr>
            <a:r>
              <a:rPr lang="en-AU" b="1" i="1" dirty="0">
                <a:solidFill>
                  <a:schemeClr val="accent2"/>
                </a:solidFill>
              </a:rPr>
              <a:t>Which type of intervention option is most beneficial at a time of cognitive vulnerability?</a:t>
            </a:r>
            <a:r>
              <a:rPr lang="en-AU" b="1" dirty="0">
                <a:solidFill>
                  <a:schemeClr val="accent2"/>
                </a:solidFill>
              </a:rPr>
              <a:t> </a:t>
            </a:r>
            <a:r>
              <a:rPr lang="en-AU" sz="1600" dirty="0">
                <a:solidFill>
                  <a:schemeClr val="accent2"/>
                </a:solidFill>
              </a:rPr>
              <a:t>Is the delivery of one intervention option (targeting cravings, self-efficacy, or positive outcome expectancies) more likely to reduce the probability of a subsequent gambling episode than the other intervention options? </a:t>
            </a:r>
          </a:p>
          <a:p>
            <a:pPr marL="285750" lvl="0" indent="-285750">
              <a:spcAft>
                <a:spcPts val="600"/>
              </a:spcAft>
              <a:buFont typeface="Arial" panose="020B0604020202020204" pitchFamily="34" charset="0"/>
              <a:buChar char="•"/>
            </a:pPr>
            <a:r>
              <a:rPr lang="en-AU" b="1" i="1" dirty="0">
                <a:solidFill>
                  <a:schemeClr val="accent2"/>
                </a:solidFill>
              </a:rPr>
              <a:t>Under what conditions is the delivery of an intervention option most beneficial? </a:t>
            </a:r>
            <a:r>
              <a:rPr lang="en-AU" sz="1600" dirty="0">
                <a:solidFill>
                  <a:schemeClr val="accent2"/>
                </a:solidFill>
              </a:rPr>
              <a:t>How do time-variant (EMA) factors (time of day, time of week, craving intensity, self-efficacy, positive outcome expectancies, psychological distress, impulsivity, subjective alcohol intoxication, readiness to change, gambling availability [financial, location], social context) and time-invariant (pre-intervention survey) factors (gambling symptom severity, gambling frequency, gambling expenditure, gender, age) influence the intervention effect on the probability of a subsequent gambling episode? </a:t>
            </a:r>
          </a:p>
          <a:p>
            <a:pPr marL="285750" lvl="0" indent="-285750">
              <a:buFont typeface="Arial" panose="020B0604020202020204" pitchFamily="34" charset="0"/>
              <a:buChar char="•"/>
            </a:pPr>
            <a:r>
              <a:rPr lang="en-AU" b="1" i="1" dirty="0">
                <a:solidFill>
                  <a:schemeClr val="accent2"/>
                </a:solidFill>
              </a:rPr>
              <a:t>How do the proximal effects of intervention options change over time as the treatment progresses?</a:t>
            </a:r>
            <a:r>
              <a:rPr lang="en-AU" b="1" dirty="0">
                <a:solidFill>
                  <a:schemeClr val="accent2"/>
                </a:solidFill>
              </a:rPr>
              <a:t> </a:t>
            </a:r>
            <a:r>
              <a:rPr lang="en-AU" sz="1600" dirty="0">
                <a:solidFill>
                  <a:schemeClr val="accent2"/>
                </a:solidFill>
              </a:rPr>
              <a:t>How does the effect of a tailored intervention on the probability of a subsequent gambling episode change over the course of the 28-day MRT?</a:t>
            </a:r>
          </a:p>
        </p:txBody>
      </p:sp>
      <p:pic>
        <p:nvPicPr>
          <p:cNvPr id="6" name="Picture 5"/>
          <p:cNvPicPr>
            <a:picLocks noChangeAspect="1"/>
          </p:cNvPicPr>
          <p:nvPr/>
        </p:nvPicPr>
        <p:blipFill>
          <a:blip r:embed="rId3"/>
          <a:stretch>
            <a:fillRect/>
          </a:stretch>
        </p:blipFill>
        <p:spPr>
          <a:xfrm>
            <a:off x="725230" y="1608618"/>
            <a:ext cx="3431148" cy="1652034"/>
          </a:xfrm>
          <a:prstGeom prst="rect">
            <a:avLst/>
          </a:prstGeom>
        </p:spPr>
      </p:pic>
      <p:sp>
        <p:nvSpPr>
          <p:cNvPr id="8" name="Rectangle 7"/>
          <p:cNvSpPr/>
          <p:nvPr/>
        </p:nvSpPr>
        <p:spPr>
          <a:xfrm>
            <a:off x="460375" y="3859963"/>
            <a:ext cx="4303011" cy="2585323"/>
          </a:xfrm>
          <a:prstGeom prst="rect">
            <a:avLst/>
          </a:prstGeom>
        </p:spPr>
        <p:txBody>
          <a:bodyPr wrap="square">
            <a:spAutoFit/>
          </a:bodyPr>
          <a:lstStyle/>
          <a:p>
            <a:r>
              <a:rPr lang="en-AU" b="1" dirty="0">
                <a:solidFill>
                  <a:schemeClr val="accent1"/>
                </a:solidFill>
              </a:rPr>
              <a:t>Primary Aim</a:t>
            </a:r>
          </a:p>
          <a:p>
            <a:r>
              <a:rPr lang="en-AU" dirty="0">
                <a:solidFill>
                  <a:schemeClr val="accent1"/>
                </a:solidFill>
              </a:rPr>
              <a:t>To explore whether, compared to the delivery of no intervention, the delivery of a tailored intervention reduces the probability of a subsequent gambling episode (primary proximal outcome) and improves craving intensity, self-efficacy, and positive outcome expectancies (secondary proximal outcomes). </a:t>
            </a:r>
          </a:p>
        </p:txBody>
      </p:sp>
    </p:spTree>
    <p:extLst>
      <p:ext uri="{BB962C8B-B14F-4D97-AF65-F5344CB8AC3E}">
        <p14:creationId xmlns:p14="http://schemas.microsoft.com/office/powerpoint/2010/main" val="2420007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47650" y="1828104"/>
            <a:ext cx="1857845" cy="741742"/>
          </a:xfrm>
          <a:prstGeom prst="rect">
            <a:avLst/>
          </a:prstGeom>
          <a:noFill/>
          <a:ln>
            <a:solidFill>
              <a:schemeClr val="tx1"/>
            </a:solidFill>
          </a:ln>
        </p:spPr>
        <p:txBody>
          <a:bodyPr wrap="square" rtlCol="0">
            <a:spAutoFit/>
          </a:bodyPr>
          <a:lstStyle/>
          <a:p>
            <a:pPr algn="ctr"/>
            <a:r>
              <a:rPr lang="en-US" sz="1055" b="1" dirty="0"/>
              <a:t>EMA delivery </a:t>
            </a:r>
          </a:p>
          <a:p>
            <a:pPr algn="ctr"/>
            <a:r>
              <a:rPr lang="en-US" sz="1055" dirty="0"/>
              <a:t>EMA delivered 3x daily at random times during pre-specified periods</a:t>
            </a:r>
          </a:p>
        </p:txBody>
      </p:sp>
      <p:sp>
        <p:nvSpPr>
          <p:cNvPr id="6" name="TextBox 5"/>
          <p:cNvSpPr txBox="1"/>
          <p:nvPr/>
        </p:nvSpPr>
        <p:spPr>
          <a:xfrm>
            <a:off x="3482152" y="1836350"/>
            <a:ext cx="3857388" cy="1336520"/>
          </a:xfrm>
          <a:prstGeom prst="rect">
            <a:avLst/>
          </a:prstGeom>
          <a:solidFill>
            <a:schemeClr val="accent1">
              <a:lumMod val="20000"/>
              <a:lumOff val="80000"/>
            </a:schemeClr>
          </a:solidFill>
          <a:ln>
            <a:solidFill>
              <a:schemeClr val="tx1"/>
            </a:solidFill>
          </a:ln>
        </p:spPr>
        <p:txBody>
          <a:bodyPr wrap="square" rtlCol="0">
            <a:spAutoFit/>
          </a:bodyPr>
          <a:lstStyle/>
          <a:p>
            <a:pPr algn="ctr"/>
            <a:r>
              <a:rPr lang="en-US" sz="1055" b="1" dirty="0"/>
              <a:t>EMA</a:t>
            </a:r>
          </a:p>
          <a:p>
            <a:pPr algn="ctr"/>
            <a:r>
              <a:rPr lang="en-US" sz="1055" dirty="0"/>
              <a:t>Primary proximal outcome: gambling episodes; Secondary proximal outcomes: craving intensity, self-efficacy, expectancies</a:t>
            </a:r>
          </a:p>
          <a:p>
            <a:pPr algn="ctr"/>
            <a:r>
              <a:rPr lang="en-US" sz="1055" b="1" i="1" dirty="0">
                <a:solidFill>
                  <a:schemeClr val="accent1"/>
                </a:solidFill>
              </a:rPr>
              <a:t>Decision points</a:t>
            </a:r>
          </a:p>
          <a:p>
            <a:pPr algn="ctr"/>
            <a:endParaRPr lang="en-US" sz="500" b="1" i="1" dirty="0">
              <a:solidFill>
                <a:schemeClr val="accent1"/>
              </a:solidFill>
            </a:endParaRPr>
          </a:p>
          <a:p>
            <a:pPr algn="ctr"/>
            <a:r>
              <a:rPr lang="en-US" sz="1055" b="1" dirty="0"/>
              <a:t>Tailoring variables</a:t>
            </a:r>
          </a:p>
          <a:p>
            <a:pPr algn="ctr"/>
            <a:r>
              <a:rPr lang="en-US" sz="1055" dirty="0"/>
              <a:t>Craving intensity, self-efficacy, expectancies</a:t>
            </a:r>
          </a:p>
          <a:p>
            <a:pPr algn="ctr"/>
            <a:r>
              <a:rPr lang="en-US" sz="1055" b="1" i="1" dirty="0">
                <a:solidFill>
                  <a:schemeClr val="accent1"/>
                </a:solidFill>
              </a:rPr>
              <a:t>Decision rules</a:t>
            </a:r>
            <a:endParaRPr lang="en-AU" sz="1055" b="1" i="1" dirty="0">
              <a:solidFill>
                <a:schemeClr val="accent1"/>
              </a:solidFill>
            </a:endParaRPr>
          </a:p>
        </p:txBody>
      </p:sp>
      <p:sp>
        <p:nvSpPr>
          <p:cNvPr id="8" name="TextBox 7"/>
          <p:cNvSpPr txBox="1"/>
          <p:nvPr/>
        </p:nvSpPr>
        <p:spPr>
          <a:xfrm>
            <a:off x="2218141" y="3543975"/>
            <a:ext cx="2793148" cy="417037"/>
          </a:xfrm>
          <a:prstGeom prst="rect">
            <a:avLst/>
          </a:prstGeom>
          <a:solidFill>
            <a:schemeClr val="accent1">
              <a:lumMod val="20000"/>
              <a:lumOff val="80000"/>
            </a:schemeClr>
          </a:solidFill>
          <a:ln>
            <a:solidFill>
              <a:schemeClr val="tx1"/>
            </a:solidFill>
          </a:ln>
        </p:spPr>
        <p:txBody>
          <a:bodyPr wrap="square" rtlCol="0">
            <a:spAutoFit/>
          </a:bodyPr>
          <a:lstStyle/>
          <a:p>
            <a:pPr algn="ctr"/>
            <a:r>
              <a:rPr lang="en-US" sz="1055" b="1" dirty="0"/>
              <a:t>Intervention eligibility (tailoring variable/s &gt; 0)</a:t>
            </a:r>
          </a:p>
          <a:p>
            <a:pPr algn="ctr"/>
            <a:r>
              <a:rPr lang="en-US" sz="1055" b="1" i="1" dirty="0">
                <a:solidFill>
                  <a:schemeClr val="accent1"/>
                </a:solidFill>
              </a:rPr>
              <a:t>Micro-randomization protocol</a:t>
            </a:r>
            <a:endParaRPr lang="en-AU" sz="1055" b="1" i="1" dirty="0">
              <a:solidFill>
                <a:schemeClr val="accent1"/>
              </a:solidFill>
            </a:endParaRPr>
          </a:p>
        </p:txBody>
      </p:sp>
      <p:sp>
        <p:nvSpPr>
          <p:cNvPr id="10" name="TextBox 9"/>
          <p:cNvSpPr txBox="1"/>
          <p:nvPr/>
        </p:nvSpPr>
        <p:spPr>
          <a:xfrm>
            <a:off x="3755549" y="4374353"/>
            <a:ext cx="2991579" cy="994888"/>
          </a:xfrm>
          <a:prstGeom prst="rect">
            <a:avLst/>
          </a:prstGeom>
          <a:solidFill>
            <a:schemeClr val="accent1">
              <a:lumMod val="20000"/>
              <a:lumOff val="80000"/>
            </a:schemeClr>
          </a:solidFill>
          <a:ln>
            <a:solidFill>
              <a:schemeClr val="tx1"/>
            </a:solidFill>
          </a:ln>
        </p:spPr>
        <p:txBody>
          <a:bodyPr wrap="square" rtlCol="0">
            <a:spAutoFit/>
          </a:bodyPr>
          <a:lstStyle/>
          <a:p>
            <a:pPr algn="ctr"/>
            <a:r>
              <a:rPr lang="en-US" sz="1055" b="1" dirty="0"/>
              <a:t>Tailored intervention condition (75% chance)</a:t>
            </a:r>
          </a:p>
          <a:p>
            <a:pPr algn="ctr"/>
            <a:r>
              <a:rPr lang="en-US" sz="1055" b="1" i="1" dirty="0">
                <a:solidFill>
                  <a:schemeClr val="accent1"/>
                </a:solidFill>
              </a:rPr>
              <a:t>Curbing Cravings, Tackling Triggers or Exploring Expectancies</a:t>
            </a:r>
          </a:p>
          <a:p>
            <a:pPr algn="ctr"/>
            <a:r>
              <a:rPr lang="en-US" sz="900" dirty="0"/>
              <a:t>Eligible for 2 intervention options: 37.5% chance of either option</a:t>
            </a:r>
          </a:p>
          <a:p>
            <a:pPr algn="ctr"/>
            <a:r>
              <a:rPr lang="en-US" sz="900" dirty="0"/>
              <a:t>Eligible for 3 intervention options: 25% chance of any option</a:t>
            </a:r>
            <a:endParaRPr lang="en-AU" sz="900" dirty="0"/>
          </a:p>
        </p:txBody>
      </p:sp>
      <p:sp>
        <p:nvSpPr>
          <p:cNvPr id="11" name="TextBox 10"/>
          <p:cNvSpPr txBox="1"/>
          <p:nvPr/>
        </p:nvSpPr>
        <p:spPr>
          <a:xfrm>
            <a:off x="1353902" y="4374353"/>
            <a:ext cx="2003746" cy="579389"/>
          </a:xfrm>
          <a:prstGeom prst="rect">
            <a:avLst/>
          </a:prstGeom>
          <a:solidFill>
            <a:schemeClr val="accent1">
              <a:lumMod val="20000"/>
              <a:lumOff val="80000"/>
            </a:schemeClr>
          </a:solidFill>
          <a:ln>
            <a:solidFill>
              <a:schemeClr val="tx1"/>
            </a:solidFill>
          </a:ln>
        </p:spPr>
        <p:txBody>
          <a:bodyPr wrap="square" rtlCol="0">
            <a:spAutoFit/>
          </a:bodyPr>
          <a:lstStyle/>
          <a:p>
            <a:pPr algn="ctr"/>
            <a:r>
              <a:rPr lang="en-US" sz="1055" b="1" dirty="0"/>
              <a:t>No intervention control condition (25% chance)</a:t>
            </a:r>
          </a:p>
          <a:p>
            <a:pPr algn="ctr"/>
            <a:r>
              <a:rPr lang="en-US" sz="1055" b="1" i="1" dirty="0">
                <a:solidFill>
                  <a:schemeClr val="accent1"/>
                </a:solidFill>
              </a:rPr>
              <a:t>Encouraging message</a:t>
            </a:r>
            <a:endParaRPr lang="en-AU" sz="1055" b="1" i="1" dirty="0">
              <a:solidFill>
                <a:schemeClr val="accent1"/>
              </a:solidFill>
            </a:endParaRPr>
          </a:p>
        </p:txBody>
      </p:sp>
      <p:sp>
        <p:nvSpPr>
          <p:cNvPr id="39" name="TextBox 38"/>
          <p:cNvSpPr txBox="1"/>
          <p:nvPr/>
        </p:nvSpPr>
        <p:spPr>
          <a:xfrm>
            <a:off x="164882" y="1828104"/>
            <a:ext cx="1005216" cy="254685"/>
          </a:xfrm>
          <a:prstGeom prst="rect">
            <a:avLst/>
          </a:prstGeom>
          <a:solidFill>
            <a:schemeClr val="accent1"/>
          </a:solidFill>
          <a:ln>
            <a:solidFill>
              <a:schemeClr val="tx1"/>
            </a:solidFill>
          </a:ln>
        </p:spPr>
        <p:txBody>
          <a:bodyPr wrap="square" rtlCol="0">
            <a:spAutoFit/>
          </a:bodyPr>
          <a:lstStyle/>
          <a:p>
            <a:pPr algn="ctr"/>
            <a:r>
              <a:rPr lang="en-US" sz="1055" b="1" dirty="0"/>
              <a:t>28-day MRT</a:t>
            </a:r>
            <a:endParaRPr lang="en-AU" sz="1055" dirty="0"/>
          </a:p>
        </p:txBody>
      </p:sp>
      <p:sp>
        <p:nvSpPr>
          <p:cNvPr id="42" name="TextBox 41"/>
          <p:cNvSpPr txBox="1"/>
          <p:nvPr/>
        </p:nvSpPr>
        <p:spPr>
          <a:xfrm>
            <a:off x="9707330" y="135275"/>
            <a:ext cx="2282067" cy="1228798"/>
          </a:xfrm>
          <a:prstGeom prst="rect">
            <a:avLst/>
          </a:prstGeom>
          <a:noFill/>
          <a:ln w="19050">
            <a:solidFill>
              <a:schemeClr val="tx1"/>
            </a:solidFill>
          </a:ln>
        </p:spPr>
        <p:txBody>
          <a:bodyPr wrap="square" rtlCol="0">
            <a:spAutoFit/>
          </a:bodyPr>
          <a:lstStyle/>
          <a:p>
            <a:pPr algn="ctr"/>
            <a:r>
              <a:rPr lang="en-US" sz="1055" b="1" dirty="0"/>
              <a:t>Primary Research Question</a:t>
            </a:r>
            <a:r>
              <a:rPr lang="en-US" sz="1055" dirty="0"/>
              <a:t>: Compared to the delivery of no intervention, does the delivery of a tailored intervention at a time of cognitive vulnerability reduce the probability of a subsequent gambling episode?</a:t>
            </a:r>
            <a:endParaRPr lang="en-AU" sz="1055" dirty="0">
              <a:solidFill>
                <a:srgbClr val="FF0000"/>
              </a:solidFill>
            </a:endParaRPr>
          </a:p>
        </p:txBody>
      </p:sp>
      <p:sp>
        <p:nvSpPr>
          <p:cNvPr id="52" name="TextBox 51"/>
          <p:cNvSpPr txBox="1"/>
          <p:nvPr/>
        </p:nvSpPr>
        <p:spPr>
          <a:xfrm>
            <a:off x="2851840" y="889552"/>
            <a:ext cx="5090247" cy="579389"/>
          </a:xfrm>
          <a:prstGeom prst="rect">
            <a:avLst/>
          </a:prstGeom>
          <a:solidFill>
            <a:schemeClr val="bg1"/>
          </a:solidFill>
          <a:ln>
            <a:solidFill>
              <a:schemeClr val="tx1"/>
            </a:solidFill>
          </a:ln>
        </p:spPr>
        <p:txBody>
          <a:bodyPr wrap="square" rtlCol="0">
            <a:spAutoFit/>
          </a:bodyPr>
          <a:lstStyle/>
          <a:p>
            <a:pPr algn="ctr"/>
            <a:r>
              <a:rPr lang="en-US" sz="1055" b="1" dirty="0"/>
              <a:t>Pre-intervention survey</a:t>
            </a:r>
            <a:endParaRPr lang="en-US" sz="1055" dirty="0"/>
          </a:p>
          <a:p>
            <a:pPr algn="ctr"/>
            <a:r>
              <a:rPr lang="en-US" sz="1055" dirty="0"/>
              <a:t>Descriptive/covariate measures; Primary outcome: gambling symptom severity; Secondary outcomes: frequency, expenditure, craving severity, self-efficacy, expectancies</a:t>
            </a:r>
            <a:endParaRPr lang="en-AU" sz="1055" dirty="0"/>
          </a:p>
        </p:txBody>
      </p:sp>
      <p:sp>
        <p:nvSpPr>
          <p:cNvPr id="54" name="TextBox 53"/>
          <p:cNvSpPr txBox="1"/>
          <p:nvPr/>
        </p:nvSpPr>
        <p:spPr>
          <a:xfrm>
            <a:off x="2831149" y="5721127"/>
            <a:ext cx="5090247" cy="965649"/>
          </a:xfrm>
          <a:prstGeom prst="rect">
            <a:avLst/>
          </a:prstGeom>
          <a:noFill/>
          <a:ln>
            <a:solidFill>
              <a:schemeClr val="tx1"/>
            </a:solidFill>
          </a:ln>
        </p:spPr>
        <p:txBody>
          <a:bodyPr wrap="square" rtlCol="0">
            <a:spAutoFit/>
          </a:bodyPr>
          <a:lstStyle/>
          <a:p>
            <a:pPr algn="ctr"/>
            <a:r>
              <a:rPr lang="en-US" sz="1055" b="1" dirty="0"/>
              <a:t>Post-intervention and six-month follow-up surveys</a:t>
            </a:r>
          </a:p>
          <a:p>
            <a:pPr algn="ctr"/>
            <a:r>
              <a:rPr lang="en-US" sz="1055" dirty="0"/>
              <a:t>Primary outcome: gambling symptom severity; Secondary outcomes: gambling behavior (frequency and expenditure), craving severity, self-efficacy, expectancies</a:t>
            </a:r>
          </a:p>
          <a:p>
            <a:pPr algn="ctr"/>
            <a:endParaRPr lang="en-US" sz="300" dirty="0"/>
          </a:p>
          <a:p>
            <a:pPr algn="ctr"/>
            <a:r>
              <a:rPr lang="en-US" sz="1055" b="1"/>
              <a:t>Acceptability evaluation</a:t>
            </a:r>
            <a:endParaRPr lang="en-US" sz="1055" b="1" dirty="0"/>
          </a:p>
          <a:p>
            <a:pPr algn="ctr"/>
            <a:r>
              <a:rPr lang="en-US" sz="1055" dirty="0"/>
              <a:t>Post-intervention survey items, app usage indices, qualitative interviews</a:t>
            </a:r>
            <a:endParaRPr lang="en-AU" sz="1055" dirty="0"/>
          </a:p>
        </p:txBody>
      </p:sp>
      <p:sp>
        <p:nvSpPr>
          <p:cNvPr id="48" name="TextBox 47"/>
          <p:cNvSpPr txBox="1"/>
          <p:nvPr/>
        </p:nvSpPr>
        <p:spPr>
          <a:xfrm>
            <a:off x="2851842" y="113352"/>
            <a:ext cx="5090247" cy="417037"/>
          </a:xfrm>
          <a:prstGeom prst="rect">
            <a:avLst/>
          </a:prstGeom>
          <a:solidFill>
            <a:schemeClr val="bg1"/>
          </a:solidFill>
          <a:ln>
            <a:solidFill>
              <a:schemeClr val="tx1"/>
            </a:solidFill>
          </a:ln>
        </p:spPr>
        <p:txBody>
          <a:bodyPr wrap="square" rtlCol="0">
            <a:spAutoFit/>
          </a:bodyPr>
          <a:lstStyle/>
          <a:p>
            <a:pPr algn="ctr"/>
            <a:r>
              <a:rPr lang="en-US" sz="1055" b="1" dirty="0"/>
              <a:t>Initial onboarding</a:t>
            </a:r>
          </a:p>
          <a:p>
            <a:pPr algn="ctr"/>
            <a:r>
              <a:rPr lang="en-US" sz="1055" dirty="0"/>
              <a:t>App download, consent, create account, app description</a:t>
            </a:r>
            <a:endParaRPr lang="en-AU" sz="1055" dirty="0"/>
          </a:p>
        </p:txBody>
      </p:sp>
      <p:sp>
        <p:nvSpPr>
          <p:cNvPr id="74" name="TextBox 73"/>
          <p:cNvSpPr txBox="1"/>
          <p:nvPr/>
        </p:nvSpPr>
        <p:spPr>
          <a:xfrm>
            <a:off x="164603" y="92435"/>
            <a:ext cx="989261" cy="417037"/>
          </a:xfrm>
          <a:prstGeom prst="rect">
            <a:avLst/>
          </a:prstGeom>
          <a:solidFill>
            <a:schemeClr val="accent1"/>
          </a:solidFill>
          <a:ln>
            <a:solidFill>
              <a:schemeClr val="tx1"/>
            </a:solidFill>
          </a:ln>
        </p:spPr>
        <p:txBody>
          <a:bodyPr wrap="square" rtlCol="0">
            <a:spAutoFit/>
          </a:bodyPr>
          <a:lstStyle>
            <a:defPPr>
              <a:defRPr lang="en-US"/>
            </a:defPPr>
            <a:lvl1pPr algn="ctr">
              <a:defRPr sz="1055" b="1"/>
            </a:lvl1pPr>
          </a:lstStyle>
          <a:p>
            <a:r>
              <a:rPr lang="en-US" dirty="0"/>
              <a:t>Onboarding Protocol</a:t>
            </a:r>
            <a:endParaRPr lang="en-AU" dirty="0"/>
          </a:p>
        </p:txBody>
      </p:sp>
      <p:sp>
        <p:nvSpPr>
          <p:cNvPr id="30" name="TextBox 29"/>
          <p:cNvSpPr txBox="1"/>
          <p:nvPr/>
        </p:nvSpPr>
        <p:spPr>
          <a:xfrm>
            <a:off x="5887754" y="3542127"/>
            <a:ext cx="3181938" cy="417037"/>
          </a:xfrm>
          <a:prstGeom prst="rect">
            <a:avLst/>
          </a:prstGeom>
          <a:solidFill>
            <a:schemeClr val="accent1">
              <a:lumMod val="20000"/>
              <a:lumOff val="80000"/>
            </a:schemeClr>
          </a:solidFill>
          <a:ln>
            <a:solidFill>
              <a:schemeClr val="tx1"/>
            </a:solidFill>
          </a:ln>
        </p:spPr>
        <p:txBody>
          <a:bodyPr wrap="square" rtlCol="0">
            <a:spAutoFit/>
          </a:bodyPr>
          <a:lstStyle/>
          <a:p>
            <a:pPr algn="ctr"/>
            <a:r>
              <a:rPr lang="en-US" sz="1055" b="1" dirty="0"/>
              <a:t>Intervention ineligibility (all tailoring variables = 0)</a:t>
            </a:r>
          </a:p>
          <a:p>
            <a:pPr algn="ctr"/>
            <a:r>
              <a:rPr lang="en-US" sz="1055" dirty="0"/>
              <a:t>Encouraging message</a:t>
            </a:r>
          </a:p>
        </p:txBody>
      </p:sp>
      <p:sp>
        <p:nvSpPr>
          <p:cNvPr id="31" name="TextBox 30"/>
          <p:cNvSpPr txBox="1"/>
          <p:nvPr/>
        </p:nvSpPr>
        <p:spPr>
          <a:xfrm>
            <a:off x="7623796" y="1828104"/>
            <a:ext cx="1923441" cy="741742"/>
          </a:xfrm>
          <a:prstGeom prst="rect">
            <a:avLst/>
          </a:prstGeom>
          <a:noFill/>
          <a:ln>
            <a:solidFill>
              <a:schemeClr val="tx1"/>
            </a:solidFill>
          </a:ln>
        </p:spPr>
        <p:txBody>
          <a:bodyPr wrap="square" rtlCol="0">
            <a:spAutoFit/>
          </a:bodyPr>
          <a:lstStyle/>
          <a:p>
            <a:pPr algn="ctr"/>
            <a:r>
              <a:rPr lang="en-US" sz="1055" b="1" dirty="0"/>
              <a:t>Snooze function</a:t>
            </a:r>
          </a:p>
          <a:p>
            <a:pPr algn="ctr"/>
            <a:r>
              <a:rPr lang="en-US" sz="1055" dirty="0"/>
              <a:t>“Provide nothing” option when participants are not in a state of receptivity</a:t>
            </a:r>
          </a:p>
        </p:txBody>
      </p:sp>
      <p:sp>
        <p:nvSpPr>
          <p:cNvPr id="32" name="TextBox 31"/>
          <p:cNvSpPr txBox="1"/>
          <p:nvPr/>
        </p:nvSpPr>
        <p:spPr>
          <a:xfrm>
            <a:off x="9408510" y="5945034"/>
            <a:ext cx="1507612" cy="741742"/>
          </a:xfrm>
          <a:prstGeom prst="rect">
            <a:avLst/>
          </a:prstGeom>
          <a:noFill/>
          <a:ln>
            <a:solidFill>
              <a:schemeClr val="tx1"/>
            </a:solidFill>
          </a:ln>
        </p:spPr>
        <p:txBody>
          <a:bodyPr wrap="square" rtlCol="0">
            <a:spAutoFit/>
          </a:bodyPr>
          <a:lstStyle/>
          <a:p>
            <a:pPr algn="ctr"/>
            <a:r>
              <a:rPr lang="en-US" sz="1055" b="1" dirty="0"/>
              <a:t>Intervention content on-demand</a:t>
            </a:r>
          </a:p>
          <a:p>
            <a:pPr algn="ctr"/>
            <a:r>
              <a:rPr lang="en-US" sz="1055" dirty="0"/>
              <a:t>Via participant-initiated EMAs</a:t>
            </a:r>
          </a:p>
        </p:txBody>
      </p:sp>
      <p:sp>
        <p:nvSpPr>
          <p:cNvPr id="34" name="TextBox 33"/>
          <p:cNvSpPr txBox="1"/>
          <p:nvPr/>
        </p:nvSpPr>
        <p:spPr>
          <a:xfrm>
            <a:off x="180837" y="5721127"/>
            <a:ext cx="989261" cy="417037"/>
          </a:xfrm>
          <a:prstGeom prst="rect">
            <a:avLst/>
          </a:prstGeom>
          <a:solidFill>
            <a:schemeClr val="accent1"/>
          </a:solidFill>
          <a:ln>
            <a:solidFill>
              <a:schemeClr val="tx1"/>
            </a:solidFill>
          </a:ln>
        </p:spPr>
        <p:txBody>
          <a:bodyPr wrap="square" rtlCol="0">
            <a:spAutoFit/>
          </a:bodyPr>
          <a:lstStyle>
            <a:defPPr>
              <a:defRPr lang="en-US"/>
            </a:defPPr>
            <a:lvl1pPr algn="ctr">
              <a:defRPr sz="1055" b="1"/>
            </a:lvl1pPr>
          </a:lstStyle>
          <a:p>
            <a:r>
              <a:rPr lang="en-US" dirty="0"/>
              <a:t>Post-intervention</a:t>
            </a:r>
            <a:endParaRPr lang="en-AU" dirty="0"/>
          </a:p>
        </p:txBody>
      </p:sp>
      <p:sp>
        <p:nvSpPr>
          <p:cNvPr id="40" name="TextBox 39"/>
          <p:cNvSpPr txBox="1"/>
          <p:nvPr/>
        </p:nvSpPr>
        <p:spPr>
          <a:xfrm>
            <a:off x="7024283" y="4366829"/>
            <a:ext cx="1199026" cy="579389"/>
          </a:xfrm>
          <a:prstGeom prst="rect">
            <a:avLst/>
          </a:prstGeom>
          <a:solidFill>
            <a:schemeClr val="accent2">
              <a:lumMod val="20000"/>
              <a:lumOff val="80000"/>
            </a:schemeClr>
          </a:solidFill>
          <a:ln>
            <a:solidFill>
              <a:schemeClr val="tx1"/>
            </a:solidFill>
          </a:ln>
        </p:spPr>
        <p:txBody>
          <a:bodyPr wrap="square" rtlCol="0">
            <a:spAutoFit/>
          </a:bodyPr>
          <a:lstStyle/>
          <a:p>
            <a:pPr algn="ctr"/>
            <a:r>
              <a:rPr lang="en-US" sz="1055" b="1" dirty="0"/>
              <a:t>Post-intervention EMA item</a:t>
            </a:r>
          </a:p>
          <a:p>
            <a:pPr algn="ctr"/>
            <a:r>
              <a:rPr lang="en-US" sz="1055" b="1" i="1" dirty="0">
                <a:solidFill>
                  <a:schemeClr val="accent2"/>
                </a:solidFill>
              </a:rPr>
              <a:t>Decision rules</a:t>
            </a:r>
          </a:p>
        </p:txBody>
      </p:sp>
      <p:sp>
        <p:nvSpPr>
          <p:cNvPr id="43" name="TextBox 42"/>
          <p:cNvSpPr txBox="1"/>
          <p:nvPr/>
        </p:nvSpPr>
        <p:spPr>
          <a:xfrm>
            <a:off x="8540628" y="4356036"/>
            <a:ext cx="2382678" cy="597497"/>
          </a:xfrm>
          <a:prstGeom prst="rect">
            <a:avLst/>
          </a:prstGeom>
          <a:solidFill>
            <a:schemeClr val="accent2">
              <a:lumMod val="20000"/>
              <a:lumOff val="80000"/>
            </a:schemeClr>
          </a:solidFill>
          <a:ln>
            <a:solidFill>
              <a:schemeClr val="tx1"/>
            </a:solidFill>
          </a:ln>
        </p:spPr>
        <p:txBody>
          <a:bodyPr wrap="square" rtlCol="0">
            <a:spAutoFit/>
          </a:bodyPr>
          <a:lstStyle/>
          <a:p>
            <a:pPr algn="ctr"/>
            <a:r>
              <a:rPr lang="en-US" sz="1055" b="1" dirty="0"/>
              <a:t>Intervention eligibility (post- intervention EMA item &gt; 0)</a:t>
            </a:r>
          </a:p>
          <a:p>
            <a:pPr algn="ctr"/>
            <a:r>
              <a:rPr lang="en-US" sz="1055" b="1" i="1" dirty="0">
                <a:solidFill>
                  <a:schemeClr val="accent2"/>
                </a:solidFill>
              </a:rPr>
              <a:t>Feedback message</a:t>
            </a:r>
          </a:p>
        </p:txBody>
      </p:sp>
      <p:sp>
        <p:nvSpPr>
          <p:cNvPr id="44" name="TextBox 43"/>
          <p:cNvSpPr txBox="1"/>
          <p:nvPr/>
        </p:nvSpPr>
        <p:spPr>
          <a:xfrm>
            <a:off x="8547812" y="5160068"/>
            <a:ext cx="2375494" cy="579389"/>
          </a:xfrm>
          <a:prstGeom prst="rect">
            <a:avLst/>
          </a:prstGeom>
          <a:solidFill>
            <a:schemeClr val="accent2">
              <a:lumMod val="20000"/>
              <a:lumOff val="80000"/>
            </a:schemeClr>
          </a:solidFill>
          <a:ln>
            <a:solidFill>
              <a:schemeClr val="tx1"/>
            </a:solidFill>
          </a:ln>
        </p:spPr>
        <p:txBody>
          <a:bodyPr wrap="square" rtlCol="0">
            <a:spAutoFit/>
          </a:bodyPr>
          <a:lstStyle/>
          <a:p>
            <a:pPr algn="ctr"/>
            <a:r>
              <a:rPr lang="en-US" sz="1055" b="1" dirty="0"/>
              <a:t>Intervention ineligibility (post- intervention EMA item = 0)</a:t>
            </a:r>
          </a:p>
          <a:p>
            <a:pPr algn="ctr"/>
            <a:r>
              <a:rPr lang="en-US" sz="1055" b="1" i="1" dirty="0">
                <a:solidFill>
                  <a:schemeClr val="accent2"/>
                </a:solidFill>
              </a:rPr>
              <a:t>Encouraging message</a:t>
            </a:r>
          </a:p>
        </p:txBody>
      </p:sp>
      <p:sp>
        <p:nvSpPr>
          <p:cNvPr id="45" name="TextBox 44"/>
          <p:cNvSpPr txBox="1"/>
          <p:nvPr/>
        </p:nvSpPr>
        <p:spPr>
          <a:xfrm>
            <a:off x="11090495" y="4356036"/>
            <a:ext cx="898902" cy="417037"/>
          </a:xfrm>
          <a:prstGeom prst="rect">
            <a:avLst/>
          </a:prstGeom>
          <a:solidFill>
            <a:schemeClr val="accent2"/>
          </a:solidFill>
          <a:ln>
            <a:solidFill>
              <a:schemeClr val="tx1"/>
            </a:solidFill>
          </a:ln>
        </p:spPr>
        <p:txBody>
          <a:bodyPr wrap="square" rtlCol="0">
            <a:spAutoFit/>
          </a:bodyPr>
          <a:lstStyle>
            <a:defPPr>
              <a:defRPr lang="en-US"/>
            </a:defPPr>
            <a:lvl1pPr algn="ctr">
              <a:defRPr sz="1055" b="1"/>
            </a:lvl1pPr>
          </a:lstStyle>
          <a:p>
            <a:r>
              <a:rPr lang="en-US" dirty="0"/>
              <a:t>Intervention loop</a:t>
            </a:r>
            <a:endParaRPr lang="en-AU" dirty="0"/>
          </a:p>
        </p:txBody>
      </p:sp>
      <p:cxnSp>
        <p:nvCxnSpPr>
          <p:cNvPr id="58" name="Straight Arrow Connector 57"/>
          <p:cNvCxnSpPr>
            <a:endCxn id="52" idx="0"/>
          </p:cNvCxnSpPr>
          <p:nvPr/>
        </p:nvCxnSpPr>
        <p:spPr>
          <a:xfrm>
            <a:off x="5396964" y="537666"/>
            <a:ext cx="0" cy="3518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5410846" y="1484464"/>
            <a:ext cx="0" cy="3518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6" idx="2"/>
            <a:endCxn id="30" idx="0"/>
          </p:cNvCxnSpPr>
          <p:nvPr/>
        </p:nvCxnSpPr>
        <p:spPr>
          <a:xfrm>
            <a:off x="5410846" y="3172870"/>
            <a:ext cx="2067877" cy="36925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6" idx="2"/>
            <a:endCxn id="8" idx="0"/>
          </p:cNvCxnSpPr>
          <p:nvPr/>
        </p:nvCxnSpPr>
        <p:spPr>
          <a:xfrm flipH="1">
            <a:off x="3614715" y="3172870"/>
            <a:ext cx="1796131" cy="3711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endCxn id="11" idx="0"/>
          </p:cNvCxnSpPr>
          <p:nvPr/>
        </p:nvCxnSpPr>
        <p:spPr>
          <a:xfrm flipH="1">
            <a:off x="2355775" y="3982130"/>
            <a:ext cx="1258941" cy="39222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endCxn id="10" idx="0"/>
          </p:cNvCxnSpPr>
          <p:nvPr/>
        </p:nvCxnSpPr>
        <p:spPr>
          <a:xfrm>
            <a:off x="3605092" y="3983077"/>
            <a:ext cx="1646247" cy="39127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3215447" y="2172961"/>
            <a:ext cx="274304" cy="0"/>
          </a:xfrm>
          <a:prstGeom prst="straightConnector1">
            <a:avLst/>
          </a:prstGeom>
          <a:ln w="15875" cap="flat" cmpd="sng" algn="ctr">
            <a:solidFill>
              <a:schemeClr val="tx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73" name="Straight Arrow Connector 72"/>
          <p:cNvCxnSpPr>
            <a:stCxn id="31" idx="1"/>
          </p:cNvCxnSpPr>
          <p:nvPr/>
        </p:nvCxnSpPr>
        <p:spPr>
          <a:xfrm flipH="1">
            <a:off x="7339540" y="2198975"/>
            <a:ext cx="284256" cy="0"/>
          </a:xfrm>
          <a:prstGeom prst="straightConnector1">
            <a:avLst/>
          </a:prstGeom>
          <a:ln w="15875" cap="flat" cmpd="sng" algn="ctr">
            <a:solidFill>
              <a:schemeClr val="tx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78" name="Straight Arrow Connector 77"/>
          <p:cNvCxnSpPr>
            <a:stCxn id="32" idx="1"/>
          </p:cNvCxnSpPr>
          <p:nvPr/>
        </p:nvCxnSpPr>
        <p:spPr>
          <a:xfrm flipH="1">
            <a:off x="7921396" y="6315905"/>
            <a:ext cx="1487114" cy="0"/>
          </a:xfrm>
          <a:prstGeom prst="straightConnector1">
            <a:avLst/>
          </a:prstGeom>
          <a:ln w="15875" cap="flat" cmpd="sng" algn="ctr">
            <a:solidFill>
              <a:schemeClr val="tx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81" name="Straight Arrow Connector 80"/>
          <p:cNvCxnSpPr>
            <a:endCxn id="40" idx="1"/>
          </p:cNvCxnSpPr>
          <p:nvPr/>
        </p:nvCxnSpPr>
        <p:spPr>
          <a:xfrm flipV="1">
            <a:off x="6743980" y="4656524"/>
            <a:ext cx="280303" cy="7524"/>
          </a:xfrm>
          <a:prstGeom prst="straightConnector1">
            <a:avLst/>
          </a:prstGeom>
          <a:ln w="381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stCxn id="40" idx="3"/>
            <a:endCxn id="44" idx="1"/>
          </p:cNvCxnSpPr>
          <p:nvPr/>
        </p:nvCxnSpPr>
        <p:spPr>
          <a:xfrm>
            <a:off x="8223309" y="4656524"/>
            <a:ext cx="324503" cy="793239"/>
          </a:xfrm>
          <a:prstGeom prst="straightConnector1">
            <a:avLst/>
          </a:prstGeom>
          <a:ln w="381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endCxn id="43" idx="1"/>
          </p:cNvCxnSpPr>
          <p:nvPr/>
        </p:nvCxnSpPr>
        <p:spPr>
          <a:xfrm flipV="1">
            <a:off x="8213757" y="4654785"/>
            <a:ext cx="326871" cy="11002"/>
          </a:xfrm>
          <a:prstGeom prst="straightConnector1">
            <a:avLst/>
          </a:prstGeom>
          <a:ln w="381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4" name="Elbow Connector 103"/>
          <p:cNvCxnSpPr>
            <a:stCxn id="43" idx="0"/>
          </p:cNvCxnSpPr>
          <p:nvPr/>
        </p:nvCxnSpPr>
        <p:spPr>
          <a:xfrm rot="16200000" flipV="1">
            <a:off x="7401755" y="2025824"/>
            <a:ext cx="177794" cy="4482630"/>
          </a:xfrm>
          <a:prstGeom prst="bentConnector2">
            <a:avLst/>
          </a:prstGeom>
          <a:ln w="38100">
            <a:solidFill>
              <a:schemeClr val="accent2"/>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a:endCxn id="10" idx="0"/>
          </p:cNvCxnSpPr>
          <p:nvPr/>
        </p:nvCxnSpPr>
        <p:spPr>
          <a:xfrm>
            <a:off x="5249335" y="4178241"/>
            <a:ext cx="2004" cy="196112"/>
          </a:xfrm>
          <a:prstGeom prst="straightConnector1">
            <a:avLst/>
          </a:prstGeom>
          <a:ln w="381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8417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1" name="Title 1"/>
          <p:cNvSpPr txBox="1">
            <a:spLocks/>
          </p:cNvSpPr>
          <p:nvPr/>
        </p:nvSpPr>
        <p:spPr>
          <a:xfrm>
            <a:off x="0" y="-144463"/>
            <a:ext cx="12192000" cy="966370"/>
          </a:xfrm>
          <a:prstGeom prst="rect">
            <a:avLst/>
          </a:prstGeom>
          <a:solidFill>
            <a:srgbClr val="44546A"/>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chemeClr val="bg1"/>
                </a:solidFill>
                <a:latin typeface="+mn-lt"/>
                <a:ea typeface="+mn-ea"/>
                <a:cs typeface="+mn-cs"/>
              </a:rPr>
              <a:t>Preliminary Results</a:t>
            </a:r>
          </a:p>
        </p:txBody>
      </p:sp>
      <p:sp>
        <p:nvSpPr>
          <p:cNvPr id="9" name="Content Placeholder 4"/>
          <p:cNvSpPr>
            <a:spLocks noGrp="1"/>
          </p:cNvSpPr>
          <p:nvPr>
            <p:ph idx="1"/>
          </p:nvPr>
        </p:nvSpPr>
        <p:spPr>
          <a:xfrm>
            <a:off x="590195" y="968900"/>
            <a:ext cx="11011610" cy="5720407"/>
          </a:xfrm>
        </p:spPr>
        <p:txBody>
          <a:bodyPr>
            <a:noAutofit/>
          </a:bodyPr>
          <a:lstStyle/>
          <a:p>
            <a:pPr marL="285750" indent="-285750"/>
            <a:r>
              <a:rPr lang="en-AU" b="1" dirty="0">
                <a:solidFill>
                  <a:schemeClr val="accent2"/>
                </a:solidFill>
              </a:rPr>
              <a:t>Sample</a:t>
            </a:r>
            <a:r>
              <a:rPr lang="en-AU" dirty="0">
                <a:solidFill>
                  <a:srgbClr val="373636"/>
                </a:solidFill>
              </a:rPr>
              <a:t>: 66% male, 65% pokies, 54% track betting, 88% moderate to severe gambling problems</a:t>
            </a:r>
          </a:p>
          <a:p>
            <a:pPr marL="285750" indent="-285750"/>
            <a:r>
              <a:rPr lang="en-AU" b="1" dirty="0">
                <a:solidFill>
                  <a:schemeClr val="accent2"/>
                </a:solidFill>
              </a:rPr>
              <a:t>MRT primary proximal outcomes</a:t>
            </a:r>
            <a:r>
              <a:rPr lang="en-AU" dirty="0">
                <a:solidFill>
                  <a:srgbClr val="373636"/>
                </a:solidFill>
              </a:rPr>
              <a:t>: No significant difference on subsequent gambling episode or expenditure between control and intervention (or intervention option)</a:t>
            </a:r>
          </a:p>
          <a:p>
            <a:pPr marL="285750" indent="-285750"/>
            <a:r>
              <a:rPr lang="en-AU" b="1" dirty="0">
                <a:solidFill>
                  <a:schemeClr val="accent2"/>
                </a:solidFill>
              </a:rPr>
              <a:t>MRT secondary proximal outcomes</a:t>
            </a:r>
            <a:r>
              <a:rPr lang="en-AU" dirty="0">
                <a:solidFill>
                  <a:srgbClr val="373636"/>
                </a:solidFill>
              </a:rPr>
              <a:t>: Tacking Triggers significantly increased self-efficacy (p=0.031) and non-significant trend for Exploring Expectancies to reduce positive outcome expectancies (p=0.052)</a:t>
            </a:r>
          </a:p>
          <a:p>
            <a:pPr marL="285750" indent="-285750"/>
            <a:r>
              <a:rPr lang="en-AU" b="1" dirty="0">
                <a:solidFill>
                  <a:schemeClr val="accent2"/>
                </a:solidFill>
              </a:rPr>
              <a:t>MRT interactions</a:t>
            </a:r>
            <a:r>
              <a:rPr lang="en-AU" dirty="0">
                <a:solidFill>
                  <a:srgbClr val="373636"/>
                </a:solidFill>
              </a:rPr>
              <a:t>: Some moderation effects</a:t>
            </a:r>
          </a:p>
          <a:p>
            <a:pPr marL="285750" indent="-285750"/>
            <a:r>
              <a:rPr lang="en-AU" b="1" dirty="0">
                <a:solidFill>
                  <a:schemeClr val="accent2"/>
                </a:solidFill>
              </a:rPr>
              <a:t>Within-group evaluation</a:t>
            </a:r>
            <a:r>
              <a:rPr lang="en-AU" dirty="0">
                <a:solidFill>
                  <a:srgbClr val="373636"/>
                </a:solidFill>
              </a:rPr>
              <a:t>: All measures significantly changed from baseline to post-treatment and 6-month follow-up</a:t>
            </a:r>
          </a:p>
          <a:p>
            <a:pPr marL="285750" indent="-285750"/>
            <a:r>
              <a:rPr lang="en-AU" b="1" dirty="0">
                <a:solidFill>
                  <a:schemeClr val="accent2"/>
                </a:solidFill>
              </a:rPr>
              <a:t>Clinical significance </a:t>
            </a:r>
            <a:r>
              <a:rPr lang="en-AU" dirty="0">
                <a:solidFill>
                  <a:srgbClr val="373636"/>
                </a:solidFill>
              </a:rPr>
              <a:t>(gambling symptom severity at follow-up): 38% recovered, 27% improved, 31% unchanged, 3% deteriorated</a:t>
            </a:r>
          </a:p>
        </p:txBody>
      </p:sp>
    </p:spTree>
    <p:extLst>
      <p:ext uri="{BB962C8B-B14F-4D97-AF65-F5344CB8AC3E}">
        <p14:creationId xmlns:p14="http://schemas.microsoft.com/office/powerpoint/2010/main" val="1921103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akin Theme">
  <a:themeElements>
    <a:clrScheme name="DEAKIN TEAL">
      <a:dk1>
        <a:srgbClr val="373636"/>
      </a:dk1>
      <a:lt1>
        <a:sysClr val="window" lastClr="FFFFFF"/>
      </a:lt1>
      <a:dk2>
        <a:srgbClr val="007D9B"/>
      </a:dk2>
      <a:lt2>
        <a:srgbClr val="FFFFFF"/>
      </a:lt2>
      <a:accent1>
        <a:srgbClr val="007D9B"/>
      </a:accent1>
      <a:accent2>
        <a:srgbClr val="FFD923"/>
      </a:accent2>
      <a:accent3>
        <a:srgbClr val="F76919"/>
      </a:accent3>
      <a:accent4>
        <a:srgbClr val="10A991"/>
      </a:accent4>
      <a:accent5>
        <a:srgbClr val="C74298"/>
      </a:accent5>
      <a:accent6>
        <a:srgbClr val="E1E1E1"/>
      </a:accent6>
      <a:hlink>
        <a:srgbClr val="000000"/>
      </a:hlink>
      <a:folHlink>
        <a:srgbClr val="00000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akin-PowerPoint-template-4x3 - TEAL" id="{6CACBEB3-64FF-464F-BFE8-A7A71E06B260}" vid="{F93A006C-899C-4A78-B633-3DDE971ED9E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6098</Words>
  <Application>Microsoft Office PowerPoint</Application>
  <PresentationFormat>Widescreen</PresentationFormat>
  <Paragraphs>450</Paragraphs>
  <Slides>22</Slides>
  <Notes>22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22</vt:i4>
      </vt:variant>
    </vt:vector>
  </HeadingPairs>
  <TitlesOfParts>
    <vt:vector size="27" baseType="lpstr">
      <vt:lpstr>Arial</vt:lpstr>
      <vt:lpstr>Calibri</vt:lpstr>
      <vt:lpstr>Calibri Light</vt:lpstr>
      <vt:lpstr>Office Theme</vt:lpstr>
      <vt:lpstr>Deakin Theme</vt:lpstr>
      <vt:lpstr>PowerPoint Presentation</vt:lpstr>
      <vt:lpstr>Disclosure of Potential Conflict of Interest Statement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Deakin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BREAKING NEW GROUND IN INTERVENTIONS TO REDUCE GAMBLING HARM</dc:title>
  <dc:creator>Nicki Dowling</dc:creator>
  <cp:lastModifiedBy>Stephen Sharman</cp:lastModifiedBy>
  <cp:revision>662</cp:revision>
  <dcterms:created xsi:type="dcterms:W3CDTF">2018-11-10T23:48:07Z</dcterms:created>
  <dcterms:modified xsi:type="dcterms:W3CDTF">2023-09-25T12:31:01Z</dcterms:modified>
</cp:coreProperties>
</file>