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6"/>
  </p:notesMasterIdLst>
  <p:sldIdLst>
    <p:sldId id="256" r:id="rId2"/>
    <p:sldId id="321" r:id="rId3"/>
    <p:sldId id="258" r:id="rId4"/>
    <p:sldId id="260" r:id="rId5"/>
    <p:sldId id="261" r:id="rId6"/>
    <p:sldId id="262" r:id="rId7"/>
    <p:sldId id="263" r:id="rId8"/>
    <p:sldId id="264" r:id="rId9"/>
    <p:sldId id="265" r:id="rId10"/>
    <p:sldId id="266" r:id="rId11"/>
    <p:sldId id="267" r:id="rId12"/>
    <p:sldId id="268" r:id="rId13"/>
    <p:sldId id="351" r:id="rId14"/>
    <p:sldId id="342" r:id="rId15"/>
    <p:sldId id="343" r:id="rId16"/>
    <p:sldId id="279" r:id="rId17"/>
    <p:sldId id="352" r:id="rId18"/>
    <p:sldId id="353" r:id="rId19"/>
    <p:sldId id="280" r:id="rId20"/>
    <p:sldId id="281" r:id="rId21"/>
    <p:sldId id="283" r:id="rId22"/>
    <p:sldId id="284" r:id="rId23"/>
    <p:sldId id="293" r:id="rId24"/>
    <p:sldId id="294" r:id="rId25"/>
    <p:sldId id="295" r:id="rId26"/>
    <p:sldId id="296" r:id="rId27"/>
    <p:sldId id="297" r:id="rId28"/>
    <p:sldId id="298" r:id="rId29"/>
    <p:sldId id="299" r:id="rId30"/>
    <p:sldId id="309" r:id="rId31"/>
    <p:sldId id="310" r:id="rId32"/>
    <p:sldId id="345" r:id="rId33"/>
    <p:sldId id="311" r:id="rId34"/>
    <p:sldId id="312" r:id="rId35"/>
    <p:sldId id="346" r:id="rId36"/>
    <p:sldId id="313" r:id="rId37"/>
    <p:sldId id="314" r:id="rId38"/>
    <p:sldId id="315" r:id="rId39"/>
    <p:sldId id="316" r:id="rId40"/>
    <p:sldId id="317" r:id="rId41"/>
    <p:sldId id="318" r:id="rId42"/>
    <p:sldId id="319" r:id="rId43"/>
    <p:sldId id="320" r:id="rId44"/>
    <p:sldId id="340" r:id="rId4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7460"/>
    <p:restoredTop sz="64763"/>
  </p:normalViewPr>
  <p:slideViewPr>
    <p:cSldViewPr snapToGrid="0">
      <p:cViewPr varScale="1">
        <p:scale>
          <a:sx n="21" d="100"/>
          <a:sy n="21" d="100"/>
        </p:scale>
        <p:origin x="744" y="60"/>
      </p:cViewPr>
      <p:guideLst/>
    </p:cSldViewPr>
  </p:slideViewPr>
  <p:notesTextViewPr>
    <p:cViewPr>
      <p:scale>
        <a:sx n="95" d="100"/>
        <a:sy n="9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3" name="Shape 123"/>
          <p:cNvSpPr>
            <a:spLocks noGrp="1" noRot="1" noChangeAspect="1"/>
          </p:cNvSpPr>
          <p:nvPr>
            <p:ph type="sldImg"/>
          </p:nvPr>
        </p:nvSpPr>
        <p:spPr>
          <a:xfrm>
            <a:off x="381000" y="685800"/>
            <a:ext cx="6096000" cy="3429000"/>
          </a:xfrm>
          <a:prstGeom prst="rect">
            <a:avLst/>
          </a:prstGeom>
        </p:spPr>
        <p:txBody>
          <a:bodyPr/>
          <a:lstStyle/>
          <a:p>
            <a:endParaRPr/>
          </a:p>
        </p:txBody>
      </p:sp>
      <p:sp>
        <p:nvSpPr>
          <p:cNvPr id="124" name="Shape 12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noRot="1" noChangeAspect="1"/>
          </p:cNvSpPr>
          <p:nvPr>
            <p:ph type="sldImg"/>
          </p:nvPr>
        </p:nvSpPr>
        <p:spPr>
          <a:xfrm>
            <a:off x="381000" y="685800"/>
            <a:ext cx="6096000" cy="3429000"/>
          </a:xfrm>
          <a:prstGeom prst="rect">
            <a:avLst/>
          </a:prstGeom>
        </p:spPr>
        <p:txBody>
          <a:bodyPr/>
          <a:lstStyle/>
          <a:p>
            <a:endParaRPr/>
          </a:p>
        </p:txBody>
      </p:sp>
      <p:sp>
        <p:nvSpPr>
          <p:cNvPr id="131" name="Shape 131"/>
          <p:cNvSpPr>
            <a:spLocks noGrp="1"/>
          </p:cNvSpPr>
          <p:nvPr>
            <p:ph type="body" sz="quarter" idx="1"/>
          </p:nvPr>
        </p:nvSpPr>
        <p:spPr>
          <a:prstGeom prst="rect">
            <a:avLst/>
          </a:prstGeom>
        </p:spPr>
        <p:txBody>
          <a:bodyPr/>
          <a:lstStyle/>
          <a:p>
            <a:pPr marL="0" marR="0" lvl="0" indent="0" algn="just" defTabSz="457200" eaLnBrk="1" fontAlgn="auto" latinLnBrk="0" hangingPunct="1">
              <a:lnSpc>
                <a:spcPct val="117999"/>
              </a:lnSpc>
              <a:spcBef>
                <a:spcPts val="0"/>
              </a:spcBef>
              <a:spcAft>
                <a:spcPts val="0"/>
              </a:spcAft>
              <a:buClrTx/>
              <a:buSzTx/>
              <a:buFontTx/>
              <a:buNone/>
              <a:tabLst/>
              <a:defRPr/>
            </a:pPr>
            <a:r>
              <a:rPr lang="en-AU" dirty="0"/>
              <a:t>Intro Dan</a:t>
            </a:r>
          </a:p>
          <a:p>
            <a:pPr marL="0" marR="0" lvl="0" indent="0" algn="just" defTabSz="457200" eaLnBrk="1" fontAlgn="auto" latinLnBrk="0" hangingPunct="1">
              <a:lnSpc>
                <a:spcPct val="117999"/>
              </a:lnSpc>
              <a:spcBef>
                <a:spcPts val="0"/>
              </a:spcBef>
              <a:spcAft>
                <a:spcPts val="0"/>
              </a:spcAft>
              <a:buClrTx/>
              <a:buSzTx/>
              <a:buFontTx/>
              <a:buNone/>
              <a:tabLst/>
              <a:defRPr/>
            </a:pPr>
            <a:endParaRPr lang="en-AU" dirty="0"/>
          </a:p>
          <a:p>
            <a:pPr marL="0" marR="0" lvl="0" indent="0" algn="just" defTabSz="457200" eaLnBrk="1" fontAlgn="auto" latinLnBrk="0" hangingPunct="1">
              <a:lnSpc>
                <a:spcPct val="117999"/>
              </a:lnSpc>
              <a:spcBef>
                <a:spcPts val="0"/>
              </a:spcBef>
              <a:spcAft>
                <a:spcPts val="0"/>
              </a:spcAft>
              <a:buClrTx/>
              <a:buSzTx/>
              <a:buFontTx/>
              <a:buNone/>
              <a:tabLst/>
              <a:defRPr/>
            </a:pPr>
            <a:r>
              <a:rPr lang="en-AU" dirty="0"/>
              <a:t>Presenting one of my PhD studies. this is currently under review at Psychophysiology, and my thesis currently under exam.</a:t>
            </a:r>
          </a:p>
          <a:p>
            <a:pPr marL="0" marR="0" lvl="0" indent="0" algn="just" defTabSz="457200" eaLnBrk="1" fontAlgn="auto" latinLnBrk="0" hangingPunct="1">
              <a:lnSpc>
                <a:spcPct val="117999"/>
              </a:lnSpc>
              <a:spcBef>
                <a:spcPts val="0"/>
              </a:spcBef>
              <a:spcAft>
                <a:spcPts val="0"/>
              </a:spcAft>
              <a:buClrTx/>
              <a:buSzTx/>
              <a:buFontTx/>
              <a:buNone/>
              <a:tabLst/>
              <a:defRPr/>
            </a:pPr>
            <a:endParaRPr lang="en-AU" dirty="0"/>
          </a:p>
          <a:p>
            <a:pPr marL="0" marR="0" lvl="0" indent="0" algn="just" defTabSz="457200" eaLnBrk="1" fontAlgn="auto" latinLnBrk="0" hangingPunct="1">
              <a:lnSpc>
                <a:spcPct val="117999"/>
              </a:lnSpc>
              <a:spcBef>
                <a:spcPts val="0"/>
              </a:spcBef>
              <a:spcAft>
                <a:spcPts val="0"/>
              </a:spcAft>
              <a:buClrTx/>
              <a:buSzTx/>
              <a:buFontTx/>
              <a:buNone/>
              <a:tabLst/>
              <a:defRPr/>
            </a:pPr>
            <a:r>
              <a:rPr lang="en-AU" dirty="0"/>
              <a:t>I am now employed as an associate advisor with the </a:t>
            </a:r>
            <a:r>
              <a:rPr lang="en-AU" dirty="0">
                <a:latin typeface="Avenir Heavy"/>
                <a:ea typeface="Avenir Heavy"/>
                <a:cs typeface="Avenir Heavy"/>
                <a:sym typeface="Avenir Heavy"/>
              </a:rPr>
              <a:t>Behavioural Insights Team</a:t>
            </a:r>
            <a:r>
              <a:rPr lang="en-AU" dirty="0"/>
              <a:t>, in Sydney.</a:t>
            </a:r>
          </a:p>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9" name="Shape 2419"/>
          <p:cNvSpPr>
            <a:spLocks noGrp="1" noRot="1" noChangeAspect="1"/>
          </p:cNvSpPr>
          <p:nvPr>
            <p:ph type="sldImg"/>
          </p:nvPr>
        </p:nvSpPr>
        <p:spPr>
          <a:xfrm>
            <a:off x="381000" y="685800"/>
            <a:ext cx="6096000" cy="3429000"/>
          </a:xfrm>
          <a:prstGeom prst="rect">
            <a:avLst/>
          </a:prstGeom>
        </p:spPr>
        <p:txBody>
          <a:bodyPr/>
          <a:lstStyle/>
          <a:p>
            <a:endParaRPr/>
          </a:p>
        </p:txBody>
      </p:sp>
      <p:sp>
        <p:nvSpPr>
          <p:cNvPr id="2420" name="Shape 2420"/>
          <p:cNvSpPr>
            <a:spLocks noGrp="1"/>
          </p:cNvSpPr>
          <p:nvPr>
            <p:ph type="body" sz="quarter" idx="1"/>
          </p:nvPr>
        </p:nvSpPr>
        <p:spPr>
          <a:prstGeom prst="rect">
            <a:avLst/>
          </a:prstGeom>
        </p:spPr>
        <p:txBody>
          <a:bodyPr/>
          <a:lstStyle/>
          <a:p>
            <a:r>
              <a:rPr lang="en-AU" dirty="0"/>
              <a:t>My PhD has been supervised by </a:t>
            </a:r>
            <a:r>
              <a:rPr dirty="0"/>
              <a:t>Adrian Carter, Murat </a:t>
            </a:r>
            <a:r>
              <a:rPr dirty="0" err="1"/>
              <a:t>Yücel</a:t>
            </a:r>
            <a:r>
              <a:rPr dirty="0"/>
              <a:t>, Kerry </a:t>
            </a:r>
            <a:r>
              <a:rPr dirty="0" err="1"/>
              <a:t>O’Brie</a:t>
            </a:r>
            <a:r>
              <a:rPr lang="en-AU" dirty="0"/>
              <a:t>n, Stefan Bode</a:t>
            </a:r>
          </a:p>
          <a:p>
            <a:endParaRPr lang="en-AU" dirty="0"/>
          </a:p>
          <a:p>
            <a:r>
              <a:rPr lang="en-AU" dirty="0"/>
              <a:t>Stefan Bode was the senior author on this paper, and he contributed substantially to the design of the research.</a:t>
            </a:r>
          </a:p>
        </p:txBody>
      </p:sp>
    </p:spTree>
    <p:extLst>
      <p:ext uri="{BB962C8B-B14F-4D97-AF65-F5344CB8AC3E}">
        <p14:creationId xmlns:p14="http://schemas.microsoft.com/office/powerpoint/2010/main" val="18032957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Shape 140"/>
          <p:cNvSpPr>
            <a:spLocks noGrp="1" noRot="1" noChangeAspect="1"/>
          </p:cNvSpPr>
          <p:nvPr>
            <p:ph type="sldImg"/>
          </p:nvPr>
        </p:nvSpPr>
        <p:spPr>
          <a:xfrm>
            <a:off x="381000" y="685800"/>
            <a:ext cx="6096000" cy="3429000"/>
          </a:xfrm>
          <a:prstGeom prst="rect">
            <a:avLst/>
          </a:prstGeom>
        </p:spPr>
        <p:txBody>
          <a:bodyPr/>
          <a:lstStyle/>
          <a:p>
            <a:endParaRPr/>
          </a:p>
        </p:txBody>
      </p:sp>
      <p:sp>
        <p:nvSpPr>
          <p:cNvPr id="141" name="Shape 141"/>
          <p:cNvSpPr>
            <a:spLocks noGrp="1"/>
          </p:cNvSpPr>
          <p:nvPr>
            <p:ph type="body" sz="quarter" idx="1"/>
          </p:nvPr>
        </p:nvSpPr>
        <p:spPr>
          <a:prstGeom prst="rect">
            <a:avLst/>
          </a:prstGeom>
        </p:spPr>
        <p:txBody>
          <a:bodyPr/>
          <a:lstStyle/>
          <a:p>
            <a:r>
              <a:rPr lang="en-AU" dirty="0"/>
              <a:t>I have received support from the </a:t>
            </a:r>
            <a:r>
              <a:rPr dirty="0"/>
              <a:t>Australian Government Research Training Program </a:t>
            </a:r>
            <a:r>
              <a:rPr lang="en-AU" dirty="0"/>
              <a:t>as well as a Gambling Research Capacity Grant, from </a:t>
            </a:r>
          </a:p>
          <a:p>
            <a:endParaRPr lang="en-AU" dirty="0"/>
          </a:p>
          <a:p>
            <a:r>
              <a:rPr lang="en-AU" dirty="0"/>
              <a:t>the Office of Responsible Gambling, this office sits within </a:t>
            </a:r>
            <a:r>
              <a:rPr dirty="0"/>
              <a:t>the New South Wales </a:t>
            </a:r>
            <a:r>
              <a:rPr lang="en-AU" dirty="0"/>
              <a:t>State </a:t>
            </a:r>
            <a:r>
              <a:rPr dirty="0"/>
              <a:t>Department of Health </a:t>
            </a:r>
            <a:r>
              <a:rPr lang="en-AU" dirty="0"/>
              <a:t>and</a:t>
            </a:r>
            <a:r>
              <a:rPr dirty="0"/>
              <a:t> derives resources in part through taxes on gambling revenue.</a:t>
            </a:r>
          </a:p>
          <a:p>
            <a:endParaRPr dirty="0"/>
          </a:p>
          <a:p>
            <a:r>
              <a:rPr dirty="0"/>
              <a:t>None of the authors involved in this study, myself included, have knowingly received funding </a:t>
            </a:r>
            <a:r>
              <a:rPr lang="en-AU" dirty="0"/>
              <a:t>from any </a:t>
            </a:r>
            <a:r>
              <a:rPr dirty="0"/>
              <a:t>commercial entity that may stand to gain or lose financially through the conduct of this research.</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Shape 152"/>
          <p:cNvSpPr>
            <a:spLocks noGrp="1" noRot="1" noChangeAspect="1"/>
          </p:cNvSpPr>
          <p:nvPr>
            <p:ph type="sldImg"/>
          </p:nvPr>
        </p:nvSpPr>
        <p:spPr>
          <a:xfrm>
            <a:off x="381000" y="685800"/>
            <a:ext cx="6096000" cy="3429000"/>
          </a:xfrm>
          <a:prstGeom prst="rect">
            <a:avLst/>
          </a:prstGeom>
        </p:spPr>
        <p:txBody>
          <a:bodyPr/>
          <a:lstStyle/>
          <a:p>
            <a:endParaRPr/>
          </a:p>
        </p:txBody>
      </p:sp>
      <p:sp>
        <p:nvSpPr>
          <p:cNvPr id="153" name="Shape 153"/>
          <p:cNvSpPr>
            <a:spLocks noGrp="1"/>
          </p:cNvSpPr>
          <p:nvPr>
            <p:ph type="body" sz="quarter" idx="1"/>
          </p:nvPr>
        </p:nvSpPr>
        <p:spPr>
          <a:prstGeom prst="rect">
            <a:avLst/>
          </a:prstGeom>
        </p:spPr>
        <p:txBody>
          <a:bodyPr/>
          <a:lstStyle/>
          <a:p>
            <a:r>
              <a:rPr dirty="0"/>
              <a:t>LDWs are notorious design feature of electronic gambling machines</a:t>
            </a:r>
            <a:r>
              <a:rPr lang="en-AU" dirty="0"/>
              <a:t> (or E-G-Ms). I</a:t>
            </a:r>
            <a:r>
              <a:rPr dirty="0"/>
              <a:t>’ve found that the best way to explain this feature of EGM design</a:t>
            </a:r>
            <a:r>
              <a:rPr lang="en-AU" dirty="0"/>
              <a:t> </a:t>
            </a:r>
            <a:r>
              <a:rPr dirty="0"/>
              <a:t>is to demonstrate it. So here’s a </a:t>
            </a:r>
            <a:r>
              <a:rPr lang="en-AU" dirty="0"/>
              <a:t>slot</a:t>
            </a:r>
            <a:r>
              <a:rPr dirty="0"/>
              <a:t> machine…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 name="Shape 576"/>
          <p:cNvSpPr>
            <a:spLocks noGrp="1" noRot="1" noChangeAspect="1"/>
          </p:cNvSpPr>
          <p:nvPr>
            <p:ph type="sldImg"/>
          </p:nvPr>
        </p:nvSpPr>
        <p:spPr>
          <a:xfrm>
            <a:off x="381000" y="685800"/>
            <a:ext cx="6096000" cy="3429000"/>
          </a:xfrm>
          <a:prstGeom prst="rect">
            <a:avLst/>
          </a:prstGeom>
        </p:spPr>
        <p:txBody>
          <a:bodyPr/>
          <a:lstStyle/>
          <a:p>
            <a:endParaRPr/>
          </a:p>
        </p:txBody>
      </p:sp>
      <p:sp>
        <p:nvSpPr>
          <p:cNvPr id="577" name="Shape 577"/>
          <p:cNvSpPr>
            <a:spLocks noGrp="1"/>
          </p:cNvSpPr>
          <p:nvPr>
            <p:ph type="body" sz="quarter" idx="1"/>
          </p:nvPr>
        </p:nvSpPr>
        <p:spPr>
          <a:prstGeom prst="rect">
            <a:avLst/>
          </a:prstGeom>
        </p:spPr>
        <p:txBody>
          <a:bodyPr/>
          <a:lstStyle/>
          <a:p>
            <a:pPr>
              <a:defRPr sz="1800"/>
            </a:pPr>
            <a:r>
              <a:rPr dirty="0"/>
              <a:t>Most modern </a:t>
            </a:r>
            <a:r>
              <a:rPr lang="en-AU" dirty="0"/>
              <a:t>EGMs</a:t>
            </a:r>
            <a:r>
              <a:rPr dirty="0"/>
              <a:t> have 5 reels. </a:t>
            </a:r>
            <a:r>
              <a:rPr b="1" dirty="0"/>
              <a:t>(ACTION)</a:t>
            </a:r>
          </a:p>
          <a:p>
            <a:pPr>
              <a:defRPr sz="1800"/>
            </a:pPr>
            <a:endParaRPr b="1" dirty="0"/>
          </a:p>
          <a:p>
            <a:pPr>
              <a:defRPr sz="1800"/>
            </a:pPr>
            <a:r>
              <a:rPr dirty="0"/>
              <a:t>A win occurs when at least three symbols line up from left to right. </a:t>
            </a:r>
          </a:p>
          <a:p>
            <a:pPr>
              <a:defRPr sz="1800"/>
            </a:pPr>
            <a:endParaRPr dirty="0"/>
          </a:p>
          <a:p>
            <a:pPr>
              <a:defRPr sz="1800"/>
            </a:pPr>
            <a:r>
              <a:rPr dirty="0"/>
              <a:t>In this case our three brains return have returned </a:t>
            </a:r>
            <a:r>
              <a:rPr b="1" dirty="0"/>
              <a:t>(ACTION) </a:t>
            </a:r>
            <a:r>
              <a:rPr dirty="0"/>
              <a:t>50c win on a 1c bet.</a:t>
            </a:r>
          </a:p>
          <a:p>
            <a:pPr>
              <a:defRPr sz="1800"/>
            </a:pPr>
            <a:endParaRPr dirty="0"/>
          </a:p>
          <a:p>
            <a:pPr>
              <a:defRPr sz="1800"/>
            </a:pPr>
            <a:endParaRPr dirty="0"/>
          </a:p>
          <a:p>
            <a:pPr>
              <a:defRPr sz="1800"/>
            </a:pPr>
            <a:endParaRPr dirty="0"/>
          </a:p>
          <a:p>
            <a:pPr>
              <a:defRPr sz="1800"/>
            </a:pPr>
            <a:endParaRPr dirty="0"/>
          </a:p>
          <a:p>
            <a:pPr>
              <a:defRPr sz="1800"/>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 name="Shape 729"/>
          <p:cNvSpPr>
            <a:spLocks noGrp="1" noRot="1" noChangeAspect="1"/>
          </p:cNvSpPr>
          <p:nvPr>
            <p:ph type="sldImg"/>
          </p:nvPr>
        </p:nvSpPr>
        <p:spPr>
          <a:xfrm>
            <a:off x="381000" y="685800"/>
            <a:ext cx="6096000" cy="3429000"/>
          </a:xfrm>
          <a:prstGeom prst="rect">
            <a:avLst/>
          </a:prstGeom>
        </p:spPr>
        <p:txBody>
          <a:bodyPr/>
          <a:lstStyle/>
          <a:p>
            <a:endParaRPr/>
          </a:p>
        </p:txBody>
      </p:sp>
      <p:sp>
        <p:nvSpPr>
          <p:cNvPr id="730" name="Shape 730"/>
          <p:cNvSpPr>
            <a:spLocks noGrp="1"/>
          </p:cNvSpPr>
          <p:nvPr>
            <p:ph type="body" sz="quarter" idx="1"/>
          </p:nvPr>
        </p:nvSpPr>
        <p:spPr>
          <a:prstGeom prst="rect">
            <a:avLst/>
          </a:prstGeom>
        </p:spPr>
        <p:txBody>
          <a:bodyPr/>
          <a:lstStyle/>
          <a:p>
            <a:pPr>
              <a:defRPr sz="2300"/>
            </a:pPr>
            <a:r>
              <a:rPr dirty="0"/>
              <a:t>Many modern machines also allow simultaneous wagers across a number of different reel positions.</a:t>
            </a:r>
          </a:p>
          <a:p>
            <a:pPr>
              <a:defRPr sz="2300"/>
            </a:pPr>
            <a:endParaRPr dirty="0"/>
          </a:p>
          <a:p>
            <a:pPr>
              <a:defRPr sz="2300"/>
            </a:pPr>
            <a:r>
              <a:rPr dirty="0"/>
              <a:t>This means that in addition to the </a:t>
            </a:r>
            <a:r>
              <a:rPr dirty="0" err="1"/>
              <a:t>centre</a:t>
            </a:r>
            <a:r>
              <a:rPr dirty="0"/>
              <a:t> most line, we could also place a bet along the top, (A)</a:t>
            </a:r>
          </a:p>
          <a:p>
            <a:pPr>
              <a:defRPr sz="2300"/>
            </a:pPr>
            <a:endParaRPr dirty="0"/>
          </a:p>
          <a:p>
            <a:pPr marL="425979" indent="-425979">
              <a:buSzPct val="100000"/>
              <a:buAutoNum type="alphaUcParenBoth"/>
              <a:defRPr sz="2300"/>
            </a:pPr>
            <a:r>
              <a:rPr dirty="0"/>
              <a:t>or the bottom.</a:t>
            </a:r>
          </a:p>
          <a:p>
            <a:pPr>
              <a:defRPr sz="2300"/>
            </a:pPr>
            <a:r>
              <a:rPr dirty="0"/>
              <a:t>(A) This continues across an increasing</a:t>
            </a:r>
            <a:r>
              <a:rPr lang="en-AU" dirty="0" err="1"/>
              <a:t>ly</a:t>
            </a:r>
            <a:r>
              <a:rPr lang="en-AU" dirty="0"/>
              <a:t> bewildering</a:t>
            </a:r>
            <a:r>
              <a:rPr dirty="0"/>
              <a:t> set </a:t>
            </a:r>
            <a:r>
              <a:rPr lang="en-AU" dirty="0"/>
              <a:t>of </a:t>
            </a:r>
            <a:r>
              <a:rPr dirty="0"/>
              <a:t>zigzagging patterns.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Shape 1030"/>
          <p:cNvSpPr>
            <a:spLocks noGrp="1" noRot="1" noChangeAspect="1"/>
          </p:cNvSpPr>
          <p:nvPr>
            <p:ph type="sldImg"/>
          </p:nvPr>
        </p:nvSpPr>
        <p:spPr>
          <a:xfrm>
            <a:off x="381000" y="685800"/>
            <a:ext cx="6096000" cy="3429000"/>
          </a:xfrm>
          <a:prstGeom prst="rect">
            <a:avLst/>
          </a:prstGeom>
        </p:spPr>
        <p:txBody>
          <a:bodyPr/>
          <a:lstStyle/>
          <a:p>
            <a:endParaRPr/>
          </a:p>
        </p:txBody>
      </p:sp>
      <p:sp>
        <p:nvSpPr>
          <p:cNvPr id="1031" name="Shape 1031"/>
          <p:cNvSpPr>
            <a:spLocks noGrp="1"/>
          </p:cNvSpPr>
          <p:nvPr>
            <p:ph type="body" sz="quarter" idx="1"/>
          </p:nvPr>
        </p:nvSpPr>
        <p:spPr>
          <a:prstGeom prst="rect">
            <a:avLst/>
          </a:prstGeom>
        </p:spPr>
        <p:txBody>
          <a:bodyPr/>
          <a:lstStyle/>
          <a:p>
            <a:pPr>
              <a:defRPr sz="2000"/>
            </a:pPr>
            <a:r>
              <a:t>With each new line we are increasing our total bet.</a:t>
            </a:r>
          </a:p>
          <a:p>
            <a:pPr>
              <a:defRPr sz="2000"/>
            </a:pPr>
            <a:endParaRPr/>
          </a:p>
          <a:p>
            <a:pPr>
              <a:defRPr sz="2000"/>
            </a:pPr>
            <a:r>
              <a:rPr b="1"/>
              <a:t>(SLIDE) </a:t>
            </a:r>
            <a:r>
              <a:t>So that if we place a bet on all 25 lines we would now be spending a total .25 cents.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 name="Shape 1300"/>
          <p:cNvSpPr>
            <a:spLocks noGrp="1" noRot="1" noChangeAspect="1"/>
          </p:cNvSpPr>
          <p:nvPr>
            <p:ph type="sldImg"/>
          </p:nvPr>
        </p:nvSpPr>
        <p:spPr>
          <a:xfrm>
            <a:off x="381000" y="685800"/>
            <a:ext cx="6096000" cy="3429000"/>
          </a:xfrm>
          <a:prstGeom prst="rect">
            <a:avLst/>
          </a:prstGeom>
        </p:spPr>
        <p:txBody>
          <a:bodyPr/>
          <a:lstStyle/>
          <a:p>
            <a:endParaRPr/>
          </a:p>
        </p:txBody>
      </p:sp>
      <p:sp>
        <p:nvSpPr>
          <p:cNvPr id="1301" name="Shape 1301"/>
          <p:cNvSpPr>
            <a:spLocks noGrp="1"/>
          </p:cNvSpPr>
          <p:nvPr>
            <p:ph type="body" sz="quarter" idx="1"/>
          </p:nvPr>
        </p:nvSpPr>
        <p:spPr>
          <a:prstGeom prst="rect">
            <a:avLst/>
          </a:prstGeom>
        </p:spPr>
        <p:txBody>
          <a:bodyPr/>
          <a:lstStyle/>
          <a:p>
            <a:pPr>
              <a:defRPr sz="2000"/>
            </a:pPr>
            <a:r>
              <a:rPr b="1"/>
              <a:t>(SLIDE) </a:t>
            </a:r>
            <a:r>
              <a:t>So that if we place a bet on all 25 lines we would now be spending a total .25 cents.</a:t>
            </a:r>
          </a:p>
          <a:p>
            <a:pPr>
              <a:defRPr sz="2000"/>
            </a:pPr>
            <a:endParaRPr/>
          </a:p>
          <a:p>
            <a:pPr>
              <a:defRPr sz="2000"/>
            </a:pPr>
            <a:r>
              <a:rPr b="1"/>
              <a:t>(ACTION) </a:t>
            </a:r>
            <a:r>
              <a:t>However the 1c multiplier is still used to calculate winnings. So despite the higher total bet, the payback for a win on any single line remains the same.</a:t>
            </a:r>
          </a:p>
          <a:p>
            <a:pPr>
              <a:defRPr sz="2000"/>
            </a:pPr>
            <a:endParaRPr/>
          </a:p>
          <a:p>
            <a:pPr>
              <a:defRPr sz="2000"/>
            </a:pPr>
            <a:r>
              <a:rPr b="1"/>
              <a:t>SLIDE</a:t>
            </a:r>
            <a:r>
              <a:t> Betting on multiple lines…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0" name="Shape 1690"/>
          <p:cNvSpPr>
            <a:spLocks noGrp="1" noRot="1" noChangeAspect="1"/>
          </p:cNvSpPr>
          <p:nvPr>
            <p:ph type="sldImg"/>
          </p:nvPr>
        </p:nvSpPr>
        <p:spPr>
          <a:xfrm>
            <a:off x="381000" y="685800"/>
            <a:ext cx="6096000" cy="3429000"/>
          </a:xfrm>
          <a:prstGeom prst="rect">
            <a:avLst/>
          </a:prstGeom>
        </p:spPr>
        <p:txBody>
          <a:bodyPr/>
          <a:lstStyle/>
          <a:p>
            <a:endParaRPr/>
          </a:p>
        </p:txBody>
      </p:sp>
      <p:sp>
        <p:nvSpPr>
          <p:cNvPr id="1691" name="Shape 1691"/>
          <p:cNvSpPr>
            <a:spLocks noGrp="1"/>
          </p:cNvSpPr>
          <p:nvPr>
            <p:ph type="body" sz="quarter" idx="1"/>
          </p:nvPr>
        </p:nvSpPr>
        <p:spPr>
          <a:prstGeom prst="rect">
            <a:avLst/>
          </a:prstGeom>
        </p:spPr>
        <p:txBody>
          <a:bodyPr/>
          <a:lstStyle/>
          <a:p>
            <a:pPr>
              <a:defRPr sz="2000"/>
            </a:pPr>
            <a:r>
              <a:rPr dirty="0"/>
              <a:t>Betting on multiple lines </a:t>
            </a:r>
            <a:r>
              <a:rPr b="1" dirty="0"/>
              <a:t>(SLIDE) </a:t>
            </a:r>
            <a:r>
              <a:rPr dirty="0"/>
              <a:t>allows for a novel outcome</a:t>
            </a:r>
            <a:r>
              <a:rPr lang="en-AU" dirty="0"/>
              <a:t> that I’ll</a:t>
            </a:r>
            <a:r>
              <a:rPr dirty="0"/>
              <a:t> demonstrate through another bet.</a:t>
            </a:r>
          </a:p>
          <a:p>
            <a:pPr>
              <a:defRPr sz="2000"/>
            </a:pPr>
            <a:endParaRPr dirty="0"/>
          </a:p>
          <a:p>
            <a:pPr>
              <a:defRPr sz="2000"/>
            </a:pPr>
            <a:r>
              <a:rPr dirty="0"/>
              <a:t>AS YOU CAN SEE THIS PARTICULAR SPIN HAS RETURNED A 15 CENT</a:t>
            </a:r>
            <a:r>
              <a:rPr lang="en-AU" dirty="0"/>
              <a:t> PAYOUT </a:t>
            </a:r>
            <a:r>
              <a:rPr dirty="0"/>
              <a:t>ON THE ACE OF SPADES.</a:t>
            </a:r>
          </a:p>
          <a:p>
            <a:pPr>
              <a:defRPr sz="2000"/>
            </a:pPr>
            <a:endParaRPr dirty="0"/>
          </a:p>
          <a:p>
            <a:pPr>
              <a:defRPr sz="2000"/>
            </a:pPr>
            <a:r>
              <a:rPr dirty="0"/>
              <a:t>But…</a:t>
            </a:r>
          </a:p>
          <a:p>
            <a:pPr>
              <a:defRPr sz="2000"/>
            </a:pPr>
            <a:endParaRPr dirty="0"/>
          </a:p>
          <a:p>
            <a:r>
              <a:rPr b="1" dirty="0"/>
              <a:t>(SLIDE)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3" name="Shape 1813"/>
          <p:cNvSpPr>
            <a:spLocks noGrp="1" noRot="1" noChangeAspect="1"/>
          </p:cNvSpPr>
          <p:nvPr>
            <p:ph type="sldImg"/>
          </p:nvPr>
        </p:nvSpPr>
        <p:spPr>
          <a:xfrm>
            <a:off x="381000" y="685800"/>
            <a:ext cx="6096000" cy="3429000"/>
          </a:xfrm>
          <a:prstGeom prst="rect">
            <a:avLst/>
          </a:prstGeom>
        </p:spPr>
        <p:txBody>
          <a:bodyPr/>
          <a:lstStyle/>
          <a:p>
            <a:endParaRPr/>
          </a:p>
        </p:txBody>
      </p:sp>
      <p:sp>
        <p:nvSpPr>
          <p:cNvPr id="1814" name="Shape 1814"/>
          <p:cNvSpPr>
            <a:spLocks noGrp="1"/>
          </p:cNvSpPr>
          <p:nvPr>
            <p:ph type="body" sz="quarter" idx="1"/>
          </p:nvPr>
        </p:nvSpPr>
        <p:spPr>
          <a:prstGeom prst="rect">
            <a:avLst/>
          </a:prstGeom>
        </p:spPr>
        <p:txBody>
          <a:bodyPr/>
          <a:lstStyle/>
          <a:p>
            <a:pPr>
              <a:defRPr sz="1800"/>
            </a:pPr>
            <a:r>
              <a:rPr dirty="0"/>
              <a:t>Although we won $0.15 cents on this outcome we initially gambled $0.25 cents. </a:t>
            </a:r>
            <a:r>
              <a:rPr b="1" dirty="0"/>
              <a:t>(ACTION):  That is we have actually lost </a:t>
            </a:r>
            <a:r>
              <a:rPr dirty="0"/>
              <a:t>.10 cents </a:t>
            </a:r>
            <a:r>
              <a:rPr b="1" dirty="0"/>
              <a:t>(ACTION)</a:t>
            </a:r>
            <a:r>
              <a:rPr dirty="0"/>
              <a:t>. </a:t>
            </a:r>
          </a:p>
          <a:p>
            <a:pPr>
              <a:defRPr sz="1800"/>
            </a:pPr>
            <a:endParaRPr lang="en-AU" dirty="0"/>
          </a:p>
          <a:p>
            <a:pPr marL="0" marR="0" lvl="0" indent="0" defTabSz="457200" eaLnBrk="1" fontAlgn="auto" latinLnBrk="0" hangingPunct="1">
              <a:lnSpc>
                <a:spcPct val="117999"/>
              </a:lnSpc>
              <a:spcBef>
                <a:spcPts val="0"/>
              </a:spcBef>
              <a:spcAft>
                <a:spcPts val="0"/>
              </a:spcAft>
              <a:buClrTx/>
              <a:buSzTx/>
              <a:buFontTx/>
              <a:buNone/>
              <a:tabLst/>
              <a:defRPr sz="1800"/>
            </a:pPr>
            <a:r>
              <a:rPr lang="en-AU" dirty="0"/>
              <a:t>To be clear, slot machines are not required to display the net return to player, only the payback amount. (SLIDE)</a:t>
            </a:r>
          </a:p>
          <a:p>
            <a:pPr>
              <a:defRPr sz="1800"/>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0" name="Shape 1930"/>
          <p:cNvSpPr>
            <a:spLocks noGrp="1" noRot="1" noChangeAspect="1"/>
          </p:cNvSpPr>
          <p:nvPr>
            <p:ph type="sldImg"/>
          </p:nvPr>
        </p:nvSpPr>
        <p:spPr>
          <a:xfrm>
            <a:off x="381000" y="685800"/>
            <a:ext cx="6096000" cy="3429000"/>
          </a:xfrm>
          <a:prstGeom prst="rect">
            <a:avLst/>
          </a:prstGeom>
        </p:spPr>
        <p:txBody>
          <a:bodyPr/>
          <a:lstStyle/>
          <a:p>
            <a:endParaRPr/>
          </a:p>
        </p:txBody>
      </p:sp>
      <p:sp>
        <p:nvSpPr>
          <p:cNvPr id="1931" name="Shape 1931"/>
          <p:cNvSpPr>
            <a:spLocks noGrp="1"/>
          </p:cNvSpPr>
          <p:nvPr>
            <p:ph type="body" sz="quarter" idx="1"/>
          </p:nvPr>
        </p:nvSpPr>
        <p:spPr>
          <a:prstGeom prst="rect">
            <a:avLst/>
          </a:prstGeom>
        </p:spPr>
        <p:txBody>
          <a:bodyPr/>
          <a:lstStyle/>
          <a:p>
            <a:pPr>
              <a:defRPr sz="1800"/>
            </a:pPr>
            <a:r>
              <a:rPr lang="en-AU" dirty="0"/>
              <a:t>Despite loss -&gt; in many </a:t>
            </a:r>
            <a:r>
              <a:rPr lang="en-AU" dirty="0" err="1"/>
              <a:t>jursidictions</a:t>
            </a:r>
            <a:r>
              <a:rPr lang="en-AU" dirty="0"/>
              <a:t> these events are accompanied by musical fanfares and animations that closely resemble those following genuine gains. Although this is not the case in the UK, following the introduction of new technical standards in 2021. I have ~thoughts~ about UK regulation that you can ask me about if you are interested.</a:t>
            </a:r>
          </a:p>
          <a:p>
            <a:pPr>
              <a:defRPr sz="1800"/>
            </a:pPr>
            <a:endParaRPr lang="en-AU" dirty="0"/>
          </a:p>
          <a:p>
            <a:pPr>
              <a:defRPr sz="1800"/>
            </a:pPr>
            <a:r>
              <a:rPr lang="en-AU" dirty="0"/>
              <a:t>Mike Dixon and colleagues at the University of Waterloo have described this type of event as a loss disguised as a win. Because of the way the machine presents these net losses in a manner that closely resembles genuine winning outcomes </a:t>
            </a:r>
          </a:p>
          <a:p>
            <a:pPr>
              <a:defRPr sz="1800"/>
            </a:pPr>
            <a:endParaRPr lang="en-AU" dirty="0"/>
          </a:p>
          <a:p>
            <a:pPr>
              <a:defRPr sz="1800"/>
            </a:pPr>
            <a:r>
              <a:rPr lang="en-AU" dirty="0"/>
              <a:t>and that this encourages consumers to incorrectly categorise these events as true wins.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2" name="Shape 1942"/>
          <p:cNvSpPr>
            <a:spLocks noGrp="1" noRot="1" noChangeAspect="1"/>
          </p:cNvSpPr>
          <p:nvPr>
            <p:ph type="sldImg"/>
          </p:nvPr>
        </p:nvSpPr>
        <p:spPr>
          <a:xfrm>
            <a:off x="381000" y="685800"/>
            <a:ext cx="6096000" cy="3429000"/>
          </a:xfrm>
          <a:prstGeom prst="rect">
            <a:avLst/>
          </a:prstGeom>
        </p:spPr>
        <p:txBody>
          <a:bodyPr/>
          <a:lstStyle/>
          <a:p>
            <a:endParaRPr/>
          </a:p>
        </p:txBody>
      </p:sp>
      <p:sp>
        <p:nvSpPr>
          <p:cNvPr id="1943" name="Shape 1943"/>
          <p:cNvSpPr>
            <a:spLocks noGrp="1"/>
          </p:cNvSpPr>
          <p:nvPr>
            <p:ph type="body" sz="quarter" idx="1"/>
          </p:nvPr>
        </p:nvSpPr>
        <p:spPr>
          <a:prstGeom prst="rect">
            <a:avLst/>
          </a:prstGeom>
        </p:spPr>
        <p:txBody>
          <a:bodyPr/>
          <a:lstStyle/>
          <a:p>
            <a:pPr marL="0" marR="0" lvl="0" indent="0" algn="just" defTabSz="457200" eaLnBrk="1" fontAlgn="auto" latinLnBrk="0" hangingPunct="1">
              <a:lnSpc>
                <a:spcPct val="117999"/>
              </a:lnSpc>
              <a:spcBef>
                <a:spcPts val="0"/>
              </a:spcBef>
              <a:spcAft>
                <a:spcPts val="0"/>
              </a:spcAft>
              <a:buClrTx/>
              <a:buSzTx/>
              <a:buFontTx/>
              <a:buNone/>
              <a:tabLst/>
              <a:defRPr/>
            </a:pPr>
            <a:r>
              <a:rPr lang="en-AU" dirty="0"/>
              <a:t>There is now a fair amount of behavioural evidence in this space. </a:t>
            </a:r>
          </a:p>
          <a:p>
            <a:pPr marL="0" marR="0" lvl="0" indent="0" algn="just" defTabSz="457200" eaLnBrk="1" fontAlgn="auto" latinLnBrk="0" hangingPunct="1">
              <a:lnSpc>
                <a:spcPct val="117999"/>
              </a:lnSpc>
              <a:spcBef>
                <a:spcPts val="0"/>
              </a:spcBef>
              <a:spcAft>
                <a:spcPts val="0"/>
              </a:spcAft>
              <a:buClrTx/>
              <a:buSzTx/>
              <a:buFontTx/>
              <a:buNone/>
              <a:tabLst/>
              <a:defRPr/>
            </a:pPr>
            <a:endParaRPr lang="en-AU" dirty="0"/>
          </a:p>
          <a:p>
            <a:pPr marL="0" marR="0" lvl="0" indent="0" algn="just" defTabSz="457200" eaLnBrk="1" fontAlgn="auto" latinLnBrk="0" hangingPunct="1">
              <a:lnSpc>
                <a:spcPct val="117999"/>
              </a:lnSpc>
              <a:spcBef>
                <a:spcPts val="0"/>
              </a:spcBef>
              <a:spcAft>
                <a:spcPts val="0"/>
              </a:spcAft>
              <a:buClrTx/>
              <a:buSzTx/>
              <a:buFontTx/>
              <a:buNone/>
              <a:tabLst/>
              <a:defRPr/>
            </a:pPr>
            <a:r>
              <a:rPr lang="en-AU" dirty="0"/>
              <a:t>Dixon and colleagues have reported a</a:t>
            </a:r>
            <a:r>
              <a:rPr dirty="0"/>
              <a:t> </a:t>
            </a:r>
            <a:r>
              <a:rPr lang="en-AU" dirty="0"/>
              <a:t>really nice straightforward </a:t>
            </a:r>
            <a:r>
              <a:rPr dirty="0"/>
              <a:t>demonstration </a:t>
            </a:r>
            <a:r>
              <a:rPr lang="en-AU" dirty="0"/>
              <a:t>that LDWs may be mistaken as gains.</a:t>
            </a:r>
          </a:p>
          <a:p>
            <a:pPr marL="0" marR="0" lvl="0" indent="0" algn="just" defTabSz="457200" eaLnBrk="1" fontAlgn="auto" latinLnBrk="0" hangingPunct="1">
              <a:lnSpc>
                <a:spcPct val="117999"/>
              </a:lnSpc>
              <a:spcBef>
                <a:spcPts val="0"/>
              </a:spcBef>
              <a:spcAft>
                <a:spcPts val="0"/>
              </a:spcAft>
              <a:buClrTx/>
              <a:buSzTx/>
              <a:buFontTx/>
              <a:buNone/>
              <a:tabLst/>
              <a:defRPr/>
            </a:pPr>
            <a:endParaRPr lang="en-AU" dirty="0"/>
          </a:p>
          <a:p>
            <a:pPr marL="0" marR="0" lvl="0" indent="0" algn="just" defTabSz="457200" eaLnBrk="1" fontAlgn="auto" latinLnBrk="0" hangingPunct="1">
              <a:lnSpc>
                <a:spcPct val="117999"/>
              </a:lnSpc>
              <a:spcBef>
                <a:spcPts val="0"/>
              </a:spcBef>
              <a:spcAft>
                <a:spcPts val="0"/>
              </a:spcAft>
              <a:buClrTx/>
              <a:buSzTx/>
              <a:buFontTx/>
              <a:buNone/>
              <a:tabLst/>
              <a:defRPr/>
            </a:pPr>
            <a:r>
              <a:rPr lang="en-AU" dirty="0"/>
              <a:t>The key findings is that participants tend to </a:t>
            </a:r>
            <a:r>
              <a:rPr lang="en-AU" i="1" dirty="0">
                <a:latin typeface="Avenir Heavy"/>
                <a:ea typeface="Avenir Heavy"/>
                <a:cs typeface="Avenir Heavy"/>
                <a:sym typeface="Avenir Heavy"/>
              </a:rPr>
              <a:t>overestimate </a:t>
            </a:r>
            <a:r>
              <a:rPr lang="en-AU" dirty="0"/>
              <a:t>the frequency at which they </a:t>
            </a:r>
            <a:r>
              <a:rPr lang="en-AU" i="1" dirty="0">
                <a:latin typeface="Avenir Heavy"/>
                <a:ea typeface="Avenir Heavy"/>
                <a:cs typeface="Avenir Heavy"/>
                <a:sym typeface="Avenir Heavy"/>
              </a:rPr>
              <a:t>won more than they wagered</a:t>
            </a:r>
            <a:r>
              <a:rPr lang="en-AU" dirty="0"/>
              <a:t> when asked following a session of EGM gambling that included LDWs. This same tendency is not observed control conditions where LDWs are absent from the design.</a:t>
            </a:r>
          </a:p>
          <a:p>
            <a:endParaRPr lang="en-AU" dirty="0"/>
          </a:p>
          <a:p>
            <a:r>
              <a:rPr lang="en-AU" dirty="0"/>
              <a:t>This finding has now been replicated across numerous lab studies, and online, and overserved in both experienced and novice gamblers.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endParaRPr lang="en-AU" dirty="0"/>
          </a:p>
          <a:p>
            <a:pPr marL="0" marR="0" lvl="0" indent="0" defTabSz="457200" eaLnBrk="1" fontAlgn="auto" latinLnBrk="0" hangingPunct="1">
              <a:lnSpc>
                <a:spcPct val="117999"/>
              </a:lnSpc>
              <a:spcBef>
                <a:spcPts val="0"/>
              </a:spcBef>
              <a:spcAft>
                <a:spcPts val="0"/>
              </a:spcAft>
              <a:buClrTx/>
              <a:buSzTx/>
              <a:buFontTx/>
              <a:buNone/>
              <a:tabLst/>
              <a:defRPr/>
            </a:pPr>
            <a:r>
              <a:rPr lang="en-AU" dirty="0"/>
              <a:t>The central concern is that mistaking these losses for wins will adjust the ratio of rewarding to aversive outcomes, [ACTION]. Increasing the frequency of positive reinforcement, while [action] reducing the incidence of perceived loss, making make for shorter and less frequent losing streaks.</a:t>
            </a:r>
          </a:p>
          <a:p>
            <a:pPr marL="0" marR="0" lvl="0" indent="0" defTabSz="457200" eaLnBrk="1" fontAlgn="auto" latinLnBrk="0" hangingPunct="1">
              <a:lnSpc>
                <a:spcPct val="117999"/>
              </a:lnSpc>
              <a:spcBef>
                <a:spcPts val="0"/>
              </a:spcBef>
              <a:spcAft>
                <a:spcPts val="0"/>
              </a:spcAft>
              <a:buClrTx/>
              <a:buSzTx/>
              <a:buFontTx/>
              <a:buNone/>
              <a:tabLst/>
              <a:defRPr/>
            </a:pPr>
            <a:endParaRPr lang="en-AU" dirty="0"/>
          </a:p>
          <a:p>
            <a:pPr marL="0" marR="0" lvl="0" indent="0" defTabSz="457200" eaLnBrk="1" fontAlgn="auto" latinLnBrk="0" hangingPunct="1">
              <a:lnSpc>
                <a:spcPct val="117999"/>
              </a:lnSpc>
              <a:spcBef>
                <a:spcPts val="0"/>
              </a:spcBef>
              <a:spcAft>
                <a:spcPts val="0"/>
              </a:spcAft>
              <a:buClrTx/>
              <a:buSzTx/>
              <a:buFontTx/>
              <a:buNone/>
              <a:tabLst/>
              <a:defRPr/>
            </a:pPr>
            <a:r>
              <a:rPr lang="en-AU" dirty="0"/>
              <a:t>This intensified schedule of random reinforcement w</a:t>
            </a:r>
            <a:r>
              <a:rPr lang="en-AU" sz="2000" dirty="0">
                <a:effectLst/>
                <a:latin typeface="Times New Roman" panose="02020603050405020304" pitchFamily="18" charset="0"/>
                <a:ea typeface="Times New Roman" panose="02020603050405020304" pitchFamily="18" charset="0"/>
              </a:rPr>
              <a:t>ould likely contribute to the addictive potential of these products,</a:t>
            </a:r>
            <a:r>
              <a:rPr lang="en-AU" dirty="0"/>
              <a:t> despite little or no change to financial expectation or house edge.</a:t>
            </a:r>
          </a:p>
          <a:p>
            <a:pPr marL="0" marR="0" lvl="0" indent="0" defTabSz="457200" eaLnBrk="1" fontAlgn="auto" latinLnBrk="0" hangingPunct="1">
              <a:lnSpc>
                <a:spcPct val="117999"/>
              </a:lnSpc>
              <a:spcBef>
                <a:spcPts val="0"/>
              </a:spcBef>
              <a:spcAft>
                <a:spcPts val="0"/>
              </a:spcAft>
              <a:buClrTx/>
              <a:buSzTx/>
              <a:buFontTx/>
              <a:buNone/>
              <a:tabLst/>
              <a:defRPr/>
            </a:pPr>
            <a:endParaRPr lang="en-AU" dirty="0"/>
          </a:p>
          <a:p>
            <a:pPr marL="0" marR="0" lvl="0" indent="0" defTabSz="457200" eaLnBrk="1" fontAlgn="auto" latinLnBrk="0" hangingPunct="1">
              <a:lnSpc>
                <a:spcPct val="117999"/>
              </a:lnSpc>
              <a:spcBef>
                <a:spcPts val="0"/>
              </a:spcBef>
              <a:spcAft>
                <a:spcPts val="0"/>
              </a:spcAft>
              <a:buClrTx/>
              <a:buSzTx/>
              <a:buFontTx/>
              <a:buNone/>
              <a:tabLst/>
              <a:defRPr/>
            </a:pPr>
            <a:r>
              <a:rPr lang="en-AU" dirty="0"/>
              <a:t>A key premise of this argument is that LDWs are able to act as positive reinforcers, or reward.</a:t>
            </a:r>
          </a:p>
          <a:p>
            <a:pPr marL="0" marR="0" lvl="0" indent="0" defTabSz="457200" eaLnBrk="1" fontAlgn="auto" latinLnBrk="0" hangingPunct="1">
              <a:lnSpc>
                <a:spcPct val="117999"/>
              </a:lnSpc>
              <a:spcBef>
                <a:spcPts val="0"/>
              </a:spcBef>
              <a:spcAft>
                <a:spcPts val="0"/>
              </a:spcAft>
              <a:buClrTx/>
              <a:buSzTx/>
              <a:buFontTx/>
              <a:buNone/>
              <a:tabLst/>
              <a:defRPr/>
            </a:pPr>
            <a:endParaRPr lang="en-AU" dirty="0"/>
          </a:p>
          <a:p>
            <a:pPr marL="0" marR="0" lvl="0" indent="0" defTabSz="457200" eaLnBrk="1" fontAlgn="auto" latinLnBrk="0" hangingPunct="1">
              <a:lnSpc>
                <a:spcPct val="117999"/>
              </a:lnSpc>
              <a:spcBef>
                <a:spcPts val="0"/>
              </a:spcBef>
              <a:spcAft>
                <a:spcPts val="0"/>
              </a:spcAft>
              <a:buClrTx/>
              <a:buSzTx/>
              <a:buFontTx/>
              <a:buNone/>
              <a:tabLst/>
              <a:defRPr/>
            </a:pPr>
            <a:r>
              <a:rPr lang="en-AU" dirty="0"/>
              <a:t>Cognitive neuroscience offers a whole toolset of methodologies to test just that.</a:t>
            </a:r>
          </a:p>
        </p:txBody>
      </p:sp>
    </p:spTree>
    <p:extLst>
      <p:ext uri="{BB962C8B-B14F-4D97-AF65-F5344CB8AC3E}">
        <p14:creationId xmlns:p14="http://schemas.microsoft.com/office/powerpoint/2010/main" val="18929925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3" name="Shape 2123"/>
          <p:cNvSpPr>
            <a:spLocks noGrp="1" noRot="1" noChangeAspect="1"/>
          </p:cNvSpPr>
          <p:nvPr>
            <p:ph type="sldImg"/>
          </p:nvPr>
        </p:nvSpPr>
        <p:spPr>
          <a:xfrm>
            <a:off x="381000" y="685800"/>
            <a:ext cx="6096000" cy="3429000"/>
          </a:xfrm>
          <a:prstGeom prst="rect">
            <a:avLst/>
          </a:prstGeom>
        </p:spPr>
        <p:txBody>
          <a:bodyPr/>
          <a:lstStyle/>
          <a:p>
            <a:endParaRPr/>
          </a:p>
        </p:txBody>
      </p:sp>
      <p:sp>
        <p:nvSpPr>
          <p:cNvPr id="2124" name="Shape 2124"/>
          <p:cNvSpPr>
            <a:spLocks noGrp="1"/>
          </p:cNvSpPr>
          <p:nvPr>
            <p:ph type="body" sz="quarter" idx="1"/>
          </p:nvPr>
        </p:nvSpPr>
        <p:spPr>
          <a:prstGeom prst="rect">
            <a:avLst/>
          </a:prstGeom>
        </p:spPr>
        <p:txBody>
          <a:bodyPr/>
          <a:lstStyle/>
          <a:p>
            <a:r>
              <a:rPr lang="en-AU" dirty="0"/>
              <a:t>The last few decades we have learnt a great deal about how the brain responds to reward presentation, prediction, and uncertainty. </a:t>
            </a:r>
          </a:p>
        </p:txBody>
      </p:sp>
    </p:spTree>
    <p:extLst>
      <p:ext uri="{BB962C8B-B14F-4D97-AF65-F5344CB8AC3E}">
        <p14:creationId xmlns:p14="http://schemas.microsoft.com/office/powerpoint/2010/main" val="31221141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1" name="Shape 2131"/>
          <p:cNvSpPr>
            <a:spLocks noGrp="1" noRot="1" noChangeAspect="1"/>
          </p:cNvSpPr>
          <p:nvPr>
            <p:ph type="sldImg"/>
          </p:nvPr>
        </p:nvSpPr>
        <p:spPr>
          <a:xfrm>
            <a:off x="381000" y="685800"/>
            <a:ext cx="6096000" cy="3429000"/>
          </a:xfrm>
          <a:prstGeom prst="rect">
            <a:avLst/>
          </a:prstGeom>
        </p:spPr>
        <p:txBody>
          <a:bodyPr/>
          <a:lstStyle/>
          <a:p>
            <a:endParaRPr/>
          </a:p>
        </p:txBody>
      </p:sp>
      <p:sp>
        <p:nvSpPr>
          <p:cNvPr id="2132" name="Shape 2132"/>
          <p:cNvSpPr>
            <a:spLocks noGrp="1"/>
          </p:cNvSpPr>
          <p:nvPr>
            <p:ph type="body" sz="quarter" idx="1"/>
          </p:nvPr>
        </p:nvSpPr>
        <p:spPr>
          <a:prstGeom prst="rect">
            <a:avLst/>
          </a:prstGeom>
        </p:spPr>
        <p:txBody>
          <a:bodyPr/>
          <a:lstStyle/>
          <a:p>
            <a:r>
              <a:rPr lang="en-AU" dirty="0"/>
              <a:t>If LDWs are genuinely rewarding,</a:t>
            </a:r>
          </a:p>
          <a:p>
            <a:endParaRPr lang="en-AU" dirty="0"/>
          </a:p>
          <a:p>
            <a:r>
              <a:rPr lang="en-AU" dirty="0"/>
              <a:t>then given what we now know about how the brain responds to reward presentation, including small gambling wins–we should expect to observe similar activity following both small wins and LDWs. We should also expect this activity to differ to </a:t>
            </a:r>
            <a:r>
              <a:rPr lang="en-AU" dirty="0" err="1"/>
              <a:t>sbsent</a:t>
            </a:r>
            <a:r>
              <a:rPr lang="en-AU" dirty="0"/>
              <a:t> from that following clear losses.</a:t>
            </a:r>
          </a:p>
          <a:p>
            <a:pPr marL="0" marR="0" lvl="0" indent="0" defTabSz="457200" eaLnBrk="1" fontAlgn="auto" latinLnBrk="0" hangingPunct="1">
              <a:lnSpc>
                <a:spcPct val="117999"/>
              </a:lnSpc>
              <a:spcBef>
                <a:spcPts val="0"/>
              </a:spcBef>
              <a:spcAft>
                <a:spcPts val="0"/>
              </a:spcAft>
              <a:buClrTx/>
              <a:buSzTx/>
              <a:buFontTx/>
              <a:buNone/>
              <a:tabLst/>
              <a:defRPr/>
            </a:pPr>
            <a:endParaRPr lang="en-AU" dirty="0"/>
          </a:p>
          <a:p>
            <a:pPr marL="0" marR="0" lvl="0" indent="0" defTabSz="457200" eaLnBrk="1" fontAlgn="auto" latinLnBrk="0" hangingPunct="1">
              <a:lnSpc>
                <a:spcPct val="117999"/>
              </a:lnSpc>
              <a:spcBef>
                <a:spcPts val="0"/>
              </a:spcBef>
              <a:spcAft>
                <a:spcPts val="0"/>
              </a:spcAft>
              <a:buClrTx/>
              <a:buSzTx/>
              <a:buFontTx/>
              <a:buNone/>
              <a:tabLst/>
              <a:defRPr/>
            </a:pPr>
            <a:r>
              <a:rPr lang="en-AU" dirty="0"/>
              <a:t>This would provide a novel line of evidence to</a:t>
            </a:r>
            <a:r>
              <a:rPr lang="en-AU" sz="2400" dirty="0">
                <a:effectLst/>
                <a:latin typeface="AdvPSHEL"/>
              </a:rPr>
              <a:t> assess the claim that these events </a:t>
            </a:r>
            <a:r>
              <a:rPr lang="en-AU" sz="2400" dirty="0"/>
              <a:t>inflate the rate of reinforcement during gambling, and could be a</a:t>
            </a:r>
            <a:r>
              <a:rPr lang="en-AU" sz="2400" dirty="0">
                <a:effectLst/>
                <a:latin typeface="AdvPSHEL"/>
              </a:rPr>
              <a:t> contributing factor in the development of harmful gambling.</a:t>
            </a:r>
            <a:endParaRPr lang="en-AU" dirty="0"/>
          </a:p>
        </p:txBody>
      </p:sp>
    </p:spTree>
    <p:extLst>
      <p:ext uri="{BB962C8B-B14F-4D97-AF65-F5344CB8AC3E}">
        <p14:creationId xmlns:p14="http://schemas.microsoft.com/office/powerpoint/2010/main" val="30829701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 name="Shape 2160"/>
          <p:cNvSpPr>
            <a:spLocks noGrp="1" noRot="1" noChangeAspect="1"/>
          </p:cNvSpPr>
          <p:nvPr>
            <p:ph type="sldImg"/>
          </p:nvPr>
        </p:nvSpPr>
        <p:spPr>
          <a:xfrm>
            <a:off x="381000" y="685800"/>
            <a:ext cx="6096000" cy="3429000"/>
          </a:xfrm>
          <a:prstGeom prst="rect">
            <a:avLst/>
          </a:prstGeom>
        </p:spPr>
        <p:txBody>
          <a:bodyPr/>
          <a:lstStyle/>
          <a:p>
            <a:endParaRPr/>
          </a:p>
        </p:txBody>
      </p:sp>
      <p:sp>
        <p:nvSpPr>
          <p:cNvPr id="2161" name="Shape 2161"/>
          <p:cNvSpPr>
            <a:spLocks noGrp="1"/>
          </p:cNvSpPr>
          <p:nvPr>
            <p:ph type="body" sz="quarter" idx="1"/>
          </p:nvPr>
        </p:nvSpPr>
        <p:spPr>
          <a:prstGeom prst="rect">
            <a:avLst/>
          </a:prstGeom>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AU" dirty="0"/>
              <a:t>So that's what we did.</a:t>
            </a:r>
          </a:p>
          <a:p>
            <a:endParaRPr lang="en-AU" dirty="0"/>
          </a:p>
          <a:p>
            <a:r>
              <a:rPr lang="en-AU" dirty="0"/>
              <a:t>On the right is an image of me on the right wearing an EEG electrode cap. This procedure involves placing numerous electrodes on the scalp to measure brain activity.</a:t>
            </a:r>
          </a:p>
          <a:p>
            <a:endParaRPr dirty="0"/>
          </a:p>
          <a:p>
            <a:r>
              <a:rPr lang="en-AU" dirty="0"/>
              <a:t>In very broad terms EEG is a non-invasive method</a:t>
            </a:r>
            <a:r>
              <a:rPr dirty="0"/>
              <a:t> for measuring small changes in electrical charge that occurs as a result of the cumulative activity of groups of neurons in outer regions of the </a:t>
            </a:r>
            <a:r>
              <a:rPr lang="en-AU" dirty="0"/>
              <a:t>brain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9" name="Shape 2149"/>
          <p:cNvSpPr>
            <a:spLocks noGrp="1" noRot="1" noChangeAspect="1"/>
          </p:cNvSpPr>
          <p:nvPr>
            <p:ph type="sldImg"/>
          </p:nvPr>
        </p:nvSpPr>
        <p:spPr>
          <a:xfrm>
            <a:off x="381000" y="685800"/>
            <a:ext cx="6096000" cy="3429000"/>
          </a:xfrm>
          <a:prstGeom prst="rect">
            <a:avLst/>
          </a:prstGeom>
        </p:spPr>
        <p:txBody>
          <a:bodyPr/>
          <a:lstStyle/>
          <a:p>
            <a:endParaRPr/>
          </a:p>
        </p:txBody>
      </p:sp>
      <p:sp>
        <p:nvSpPr>
          <p:cNvPr id="2150" name="Shape 2150"/>
          <p:cNvSpPr>
            <a:spLocks noGrp="1"/>
          </p:cNvSpPr>
          <p:nvPr>
            <p:ph type="body" sz="quarter" idx="1"/>
          </p:nvPr>
        </p:nvSpPr>
        <p:spPr>
          <a:prstGeom prst="rect">
            <a:avLst/>
          </a:prstGeom>
        </p:spPr>
        <p:txBody>
          <a:bodyPr/>
          <a:lstStyle/>
          <a:p>
            <a:r>
              <a:rPr lang="en-AU" dirty="0"/>
              <a:t>Our study employed a within groups design. So all participants received same procedures.</a:t>
            </a:r>
          </a:p>
          <a:p>
            <a:endParaRPr lang="en-AU" dirty="0"/>
          </a:p>
          <a:p>
            <a:r>
              <a:rPr lang="en-AU" dirty="0"/>
              <a:t>We recruited 32 participants, 29 of whom were university students. </a:t>
            </a:r>
          </a:p>
          <a:p>
            <a:endParaRPr lang="en-AU" dirty="0"/>
          </a:p>
          <a:p>
            <a:r>
              <a:rPr lang="en-AU" dirty="0"/>
              <a:t>Participants completed a computer-based gambling task that was purpose built for this study to mimic essential features of the presentation of LDWs in slot-style EGMs. I will demonstrate this task shortly.</a:t>
            </a:r>
          </a:p>
          <a:p>
            <a:endParaRPr lang="en-AU" dirty="0"/>
          </a:p>
          <a:p>
            <a:pPr marL="0" marR="0" lvl="0" indent="0" defTabSz="457200" eaLnBrk="1" fontAlgn="auto" latinLnBrk="0" hangingPunct="1">
              <a:lnSpc>
                <a:spcPct val="117999"/>
              </a:lnSpc>
              <a:spcBef>
                <a:spcPts val="0"/>
              </a:spcBef>
              <a:spcAft>
                <a:spcPts val="0"/>
              </a:spcAft>
              <a:buClrTx/>
              <a:buSzTx/>
              <a:buFontTx/>
              <a:buNone/>
              <a:tabLst/>
              <a:defRPr/>
            </a:pPr>
            <a:r>
              <a:rPr lang="en-AU" dirty="0"/>
              <a:t>Participants were paid in cash for any credits remaining at the end of the study. Median payout $16.76.</a:t>
            </a:r>
          </a:p>
        </p:txBody>
      </p:sp>
    </p:spTree>
    <p:extLst>
      <p:ext uri="{BB962C8B-B14F-4D97-AF65-F5344CB8AC3E}">
        <p14:creationId xmlns:p14="http://schemas.microsoft.com/office/powerpoint/2010/main" val="29936601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9" name="Shape 2149"/>
          <p:cNvSpPr>
            <a:spLocks noGrp="1" noRot="1" noChangeAspect="1"/>
          </p:cNvSpPr>
          <p:nvPr>
            <p:ph type="sldImg"/>
          </p:nvPr>
        </p:nvSpPr>
        <p:spPr>
          <a:xfrm>
            <a:off x="381000" y="685800"/>
            <a:ext cx="6096000" cy="3429000"/>
          </a:xfrm>
          <a:prstGeom prst="rect">
            <a:avLst/>
          </a:prstGeom>
        </p:spPr>
        <p:txBody>
          <a:bodyPr/>
          <a:lstStyle/>
          <a:p>
            <a:endParaRPr/>
          </a:p>
        </p:txBody>
      </p:sp>
      <p:sp>
        <p:nvSpPr>
          <p:cNvPr id="2150" name="Shape 2150"/>
          <p:cNvSpPr>
            <a:spLocks noGrp="1"/>
          </p:cNvSpPr>
          <p:nvPr>
            <p:ph type="body" sz="quarter" idx="1"/>
          </p:nvPr>
        </p:nvSpPr>
        <p:spPr>
          <a:prstGeom prst="rect">
            <a:avLst/>
          </a:prstGeom>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AU" dirty="0"/>
              <a:t>Our primary outcome measure reward positivity event-related potential.</a:t>
            </a:r>
          </a:p>
          <a:p>
            <a:pPr marL="0" marR="0" lvl="0" indent="0" defTabSz="457200" eaLnBrk="1" fontAlgn="auto" latinLnBrk="0" hangingPunct="1">
              <a:lnSpc>
                <a:spcPct val="117999"/>
              </a:lnSpc>
              <a:spcBef>
                <a:spcPts val="0"/>
              </a:spcBef>
              <a:spcAft>
                <a:spcPts val="0"/>
              </a:spcAft>
              <a:buClrTx/>
              <a:buSzTx/>
              <a:buFontTx/>
              <a:buNone/>
              <a:tabLst/>
              <a:defRPr/>
            </a:pPr>
            <a:endParaRPr lang="en-AU" dirty="0"/>
          </a:p>
          <a:p>
            <a:pPr marL="0" marR="0" lvl="0" indent="0" defTabSz="457200" eaLnBrk="1" fontAlgn="auto" latinLnBrk="0" hangingPunct="1">
              <a:lnSpc>
                <a:spcPct val="117999"/>
              </a:lnSpc>
              <a:spcBef>
                <a:spcPts val="0"/>
              </a:spcBef>
              <a:spcAft>
                <a:spcPts val="0"/>
              </a:spcAft>
              <a:buClrTx/>
              <a:buSzTx/>
              <a:buFontTx/>
              <a:buNone/>
              <a:tabLst/>
              <a:defRPr/>
            </a:pPr>
            <a:r>
              <a:rPr lang="en-AU" dirty="0"/>
              <a:t>An event-related potential is particular type of EEG method, where the EEG signal is time-locked to an event of interest and averaged together over repeated observations.</a:t>
            </a:r>
          </a:p>
          <a:p>
            <a:endParaRPr lang="en-AU" dirty="0"/>
          </a:p>
          <a:p>
            <a:r>
              <a:rPr lang="en-AU" dirty="0"/>
              <a:t>The reward positivity refers to averaged EEG signal, that has been time-locked to the moment that feedback is presented about the outcome of a task or gamble.</a:t>
            </a:r>
          </a:p>
          <a:p>
            <a:endParaRPr lang="en-AU" dirty="0"/>
          </a:p>
        </p:txBody>
      </p:sp>
    </p:spTree>
    <p:extLst>
      <p:ext uri="{BB962C8B-B14F-4D97-AF65-F5344CB8AC3E}">
        <p14:creationId xmlns:p14="http://schemas.microsoft.com/office/powerpoint/2010/main" val="30833132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2" name="Shape 2172"/>
          <p:cNvSpPr>
            <a:spLocks noGrp="1" noRot="1" noChangeAspect="1"/>
          </p:cNvSpPr>
          <p:nvPr>
            <p:ph type="sldImg"/>
          </p:nvPr>
        </p:nvSpPr>
        <p:spPr>
          <a:xfrm>
            <a:off x="381000" y="685800"/>
            <a:ext cx="6096000" cy="3429000"/>
          </a:xfrm>
          <a:prstGeom prst="rect">
            <a:avLst/>
          </a:prstGeom>
        </p:spPr>
        <p:txBody>
          <a:bodyPr/>
          <a:lstStyle/>
          <a:p>
            <a:endParaRPr/>
          </a:p>
        </p:txBody>
      </p:sp>
      <p:sp>
        <p:nvSpPr>
          <p:cNvPr id="2173" name="Shape 2173"/>
          <p:cNvSpPr>
            <a:spLocks noGrp="1"/>
          </p:cNvSpPr>
          <p:nvPr>
            <p:ph type="body" sz="quarter" idx="1"/>
          </p:nvPr>
        </p:nvSpPr>
        <p:spPr>
          <a:prstGeom prst="rect">
            <a:avLst/>
          </a:prstGeom>
        </p:spPr>
        <p:txBody>
          <a:bodyPr/>
          <a:lstStyle/>
          <a:p>
            <a:r>
              <a:rPr dirty="0"/>
              <a:t>This measure is maximal at frontocentral electrodes (in yellow), approximately 200 - 350 </a:t>
            </a:r>
            <a:r>
              <a:rPr dirty="0" err="1"/>
              <a:t>ms</a:t>
            </a:r>
            <a:r>
              <a:rPr dirty="0"/>
              <a:t> following feedback presentation. It is typically reported as the difference between the averaged signal following gains and losses.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0" name="Shape 2180"/>
          <p:cNvSpPr>
            <a:spLocks noGrp="1" noRot="1" noChangeAspect="1"/>
          </p:cNvSpPr>
          <p:nvPr>
            <p:ph type="sldImg"/>
          </p:nvPr>
        </p:nvSpPr>
        <p:spPr>
          <a:xfrm>
            <a:off x="381000" y="685800"/>
            <a:ext cx="6096000" cy="3429000"/>
          </a:xfrm>
          <a:prstGeom prst="rect">
            <a:avLst/>
          </a:prstGeom>
        </p:spPr>
        <p:txBody>
          <a:bodyPr/>
          <a:lstStyle/>
          <a:p>
            <a:endParaRPr/>
          </a:p>
        </p:txBody>
      </p:sp>
      <p:sp>
        <p:nvSpPr>
          <p:cNvPr id="2181" name="Shape 2181"/>
          <p:cNvSpPr>
            <a:spLocks noGrp="1"/>
          </p:cNvSpPr>
          <p:nvPr>
            <p:ph type="body" sz="quarter" idx="1"/>
          </p:nvPr>
        </p:nvSpPr>
        <p:spPr>
          <a:prstGeom prst="rect">
            <a:avLst/>
          </a:prstGeom>
        </p:spPr>
        <p:txBody>
          <a:bodyPr/>
          <a:lstStyle/>
          <a:p>
            <a:r>
              <a:rPr dirty="0"/>
              <a:t>Multiple studies have reported that this systematic deflection in amplitude is reliably and specifically sensitive to whether a participant perceives this feedback as </a:t>
            </a:r>
            <a:r>
              <a:rPr dirty="0" err="1"/>
              <a:t>favourable</a:t>
            </a:r>
            <a:r>
              <a:rPr dirty="0"/>
              <a:t> rather than </a:t>
            </a:r>
            <a:r>
              <a:rPr dirty="0" err="1"/>
              <a:t>unfavourable</a:t>
            </a:r>
            <a:r>
              <a:rPr dirty="0"/>
              <a:t>.</a:t>
            </a:r>
          </a:p>
          <a:p>
            <a:endParaRPr lang="en-AU" dirty="0"/>
          </a:p>
          <a:p>
            <a:pPr marL="0" marR="0" lvl="0" indent="0" defTabSz="457200" eaLnBrk="1" fontAlgn="auto" latinLnBrk="0" hangingPunct="1">
              <a:lnSpc>
                <a:spcPct val="117999"/>
              </a:lnSpc>
              <a:spcBef>
                <a:spcPts val="0"/>
              </a:spcBef>
              <a:spcAft>
                <a:spcPts val="0"/>
              </a:spcAft>
              <a:buClrTx/>
              <a:buSzTx/>
              <a:buFontTx/>
              <a:buNone/>
              <a:tabLst/>
              <a:defRPr/>
            </a:pPr>
            <a:r>
              <a:rPr lang="en-AU" dirty="0"/>
              <a:t>This includes feedback indicating monetary rewards, but also other types of rewards, information, social approval etc.</a:t>
            </a:r>
          </a:p>
          <a:p>
            <a:endParaRPr lang="en-AU" dirty="0"/>
          </a:p>
          <a:p>
            <a:r>
              <a:rPr lang="en-AU" dirty="0"/>
              <a:t>There is ongoing work in this area but the current consensus theory is that this signal is primarily the _downstream processing_ of a positive reward prediction error.</a:t>
            </a:r>
          </a:p>
          <a:p>
            <a:endParaRPr lang="en-AU" dirty="0"/>
          </a:p>
          <a:p>
            <a:r>
              <a:rPr lang="en-AU" dirty="0"/>
              <a:t>That is, something has happened that is better than expected.</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2" name="Shape 2192"/>
          <p:cNvSpPr>
            <a:spLocks noGrp="1" noRot="1" noChangeAspect="1"/>
          </p:cNvSpPr>
          <p:nvPr>
            <p:ph type="sldImg"/>
          </p:nvPr>
        </p:nvSpPr>
        <p:spPr>
          <a:xfrm>
            <a:off x="381000" y="685800"/>
            <a:ext cx="6096000" cy="3429000"/>
          </a:xfrm>
          <a:prstGeom prst="rect">
            <a:avLst/>
          </a:prstGeom>
        </p:spPr>
        <p:txBody>
          <a:bodyPr/>
          <a:lstStyle/>
          <a:p>
            <a:endParaRPr/>
          </a:p>
        </p:txBody>
      </p:sp>
      <p:sp>
        <p:nvSpPr>
          <p:cNvPr id="2193" name="Shape 2193"/>
          <p:cNvSpPr>
            <a:spLocks noGrp="1"/>
          </p:cNvSpPr>
          <p:nvPr>
            <p:ph type="body" sz="quarter" idx="1"/>
          </p:nvPr>
        </p:nvSpPr>
        <p:spPr>
          <a:prstGeom prst="rect">
            <a:avLst/>
          </a:prstGeom>
        </p:spPr>
        <p:txBody>
          <a:bodyPr/>
          <a:lstStyle/>
          <a:p>
            <a:r>
              <a:rPr lang="en-AU" dirty="0"/>
              <a:t>Critically, for our purposes, numerous studies have reported that this measure is </a:t>
            </a:r>
            <a:r>
              <a:rPr dirty="0"/>
              <a:t>sensitive to the distinction between wins or losses</a:t>
            </a:r>
            <a:r>
              <a:rPr lang="en-AU" dirty="0"/>
              <a:t> in slot machine gambling task.</a:t>
            </a:r>
            <a:endParaRPr dirty="0"/>
          </a:p>
          <a:p>
            <a:endParaRPr dirty="0"/>
          </a:p>
          <a:p>
            <a:r>
              <a:rPr dirty="0"/>
              <a:t>So if LDWs are often mistaken as gains, </a:t>
            </a:r>
            <a:r>
              <a:rPr lang="en-AU" dirty="0"/>
              <a:t>or are otherwise rewarding, </a:t>
            </a:r>
            <a:r>
              <a:rPr dirty="0"/>
              <a:t>then we should </a:t>
            </a:r>
            <a:r>
              <a:rPr lang="en-AU" dirty="0"/>
              <a:t>also </a:t>
            </a:r>
            <a:r>
              <a:rPr dirty="0"/>
              <a:t>expect that on this measure, they will look a lot like true wins and unlike clear losses.</a:t>
            </a:r>
            <a:endParaRPr lang="en-AU" dirty="0"/>
          </a:p>
          <a:p>
            <a:endParaRPr lang="en-AU" dirty="0"/>
          </a:p>
          <a:p>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3" name="Shape 2203"/>
          <p:cNvSpPr>
            <a:spLocks noGrp="1" noRot="1" noChangeAspect="1"/>
          </p:cNvSpPr>
          <p:nvPr>
            <p:ph type="sldImg"/>
          </p:nvPr>
        </p:nvSpPr>
        <p:spPr>
          <a:xfrm>
            <a:off x="381000" y="685800"/>
            <a:ext cx="6096000" cy="3429000"/>
          </a:xfrm>
          <a:prstGeom prst="rect">
            <a:avLst/>
          </a:prstGeom>
        </p:spPr>
        <p:txBody>
          <a:bodyPr/>
          <a:lstStyle/>
          <a:p>
            <a:endParaRPr/>
          </a:p>
        </p:txBody>
      </p:sp>
      <p:sp>
        <p:nvSpPr>
          <p:cNvPr id="2204" name="Shape 2204"/>
          <p:cNvSpPr>
            <a:spLocks noGrp="1"/>
          </p:cNvSpPr>
          <p:nvPr>
            <p:ph type="body" sz="quarter" idx="1"/>
          </p:nvPr>
        </p:nvSpPr>
        <p:spPr>
          <a:prstGeom prst="rect">
            <a:avLst/>
          </a:prstGeom>
        </p:spPr>
        <p:txBody>
          <a:bodyPr/>
          <a:lstStyle/>
          <a:p>
            <a:r>
              <a:rPr dirty="0"/>
              <a:t>I’m now going to walk us through the novel paradigm we designed for this study. </a:t>
            </a:r>
            <a:endParaRPr lang="en-AU" dirty="0"/>
          </a:p>
          <a:p>
            <a:endParaRPr lang="en-AU" dirty="0"/>
          </a:p>
          <a:p>
            <a:pPr marL="0" marR="0" lvl="0" indent="0" defTabSz="457200" eaLnBrk="1" fontAlgn="auto" latinLnBrk="0" hangingPunct="1">
              <a:lnSpc>
                <a:spcPct val="117999"/>
              </a:lnSpc>
              <a:spcBef>
                <a:spcPts val="0"/>
              </a:spcBef>
              <a:spcAft>
                <a:spcPts val="0"/>
              </a:spcAft>
              <a:buClrTx/>
              <a:buSzTx/>
              <a:buFontTx/>
              <a:buNone/>
              <a:tabLst/>
              <a:defRPr/>
            </a:pPr>
            <a:r>
              <a:rPr lang="en-AU" dirty="0"/>
              <a:t>EEG has a number methodological requirements around minimising eye-movements that meant we have to re-design some aspects of a typical slot machine display.</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8" name="Shape 2258"/>
          <p:cNvSpPr>
            <a:spLocks noGrp="1" noRot="1" noChangeAspect="1"/>
          </p:cNvSpPr>
          <p:nvPr>
            <p:ph type="sldImg"/>
          </p:nvPr>
        </p:nvSpPr>
        <p:spPr>
          <a:xfrm>
            <a:off x="381000" y="685800"/>
            <a:ext cx="6096000" cy="3429000"/>
          </a:xfrm>
          <a:prstGeom prst="rect">
            <a:avLst/>
          </a:prstGeom>
        </p:spPr>
        <p:txBody>
          <a:bodyPr/>
          <a:lstStyle/>
          <a:p>
            <a:endParaRPr/>
          </a:p>
        </p:txBody>
      </p:sp>
      <p:sp>
        <p:nvSpPr>
          <p:cNvPr id="2259" name="Shape 2259"/>
          <p:cNvSpPr>
            <a:spLocks noGrp="1"/>
          </p:cNvSpPr>
          <p:nvPr>
            <p:ph type="body" sz="quarter" idx="1"/>
          </p:nvPr>
        </p:nvSpPr>
        <p:spPr>
          <a:prstGeom prst="rect">
            <a:avLst/>
          </a:prstGeom>
        </p:spPr>
        <p:txBody>
          <a:bodyPr/>
          <a:lstStyle/>
          <a:p>
            <a:r>
              <a:rPr dirty="0"/>
              <a:t>At the start of each trial</a:t>
            </a:r>
            <a:r>
              <a:rPr lang="en-AU" dirty="0"/>
              <a:t> p</a:t>
            </a:r>
            <a:r>
              <a:rPr dirty="0"/>
              <a:t>participants </a:t>
            </a:r>
            <a:r>
              <a:rPr lang="en-AU" dirty="0"/>
              <a:t>were required to </a:t>
            </a:r>
            <a:r>
              <a:rPr dirty="0"/>
              <a:t>choose between two alternate gambles, labelled “Blue Game” and “Green Game</a:t>
            </a:r>
            <a:r>
              <a:rPr lang="en-AU" dirty="0"/>
              <a:t>”.</a:t>
            </a:r>
            <a:endParaRPr dirty="0"/>
          </a:p>
          <a:p>
            <a:endParaRPr dirty="0"/>
          </a:p>
          <a:p>
            <a:pPr marL="0" marR="0" lvl="0" indent="0" defTabSz="457200" eaLnBrk="1" fontAlgn="auto" latinLnBrk="0" hangingPunct="1">
              <a:lnSpc>
                <a:spcPct val="117999"/>
              </a:lnSpc>
              <a:spcBef>
                <a:spcPts val="0"/>
              </a:spcBef>
              <a:spcAft>
                <a:spcPts val="0"/>
              </a:spcAft>
              <a:buClrTx/>
              <a:buSzTx/>
              <a:buFontTx/>
              <a:buNone/>
              <a:tabLst/>
              <a:defRPr/>
            </a:pPr>
            <a:r>
              <a:rPr lang="en-AU" dirty="0"/>
              <a:t>Any remaining credits were displayed in the centre.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 name="Shape 2263"/>
          <p:cNvSpPr>
            <a:spLocks noGrp="1" noRot="1" noChangeAspect="1"/>
          </p:cNvSpPr>
          <p:nvPr>
            <p:ph type="sldImg"/>
          </p:nvPr>
        </p:nvSpPr>
        <p:spPr>
          <a:xfrm>
            <a:off x="381000" y="685800"/>
            <a:ext cx="6096000" cy="3429000"/>
          </a:xfrm>
          <a:prstGeom prst="rect">
            <a:avLst/>
          </a:prstGeom>
        </p:spPr>
        <p:txBody>
          <a:bodyPr/>
          <a:lstStyle/>
          <a:p>
            <a:endParaRPr/>
          </a:p>
        </p:txBody>
      </p:sp>
      <p:sp>
        <p:nvSpPr>
          <p:cNvPr id="2264" name="Shape 2264"/>
          <p:cNvSpPr>
            <a:spLocks noGrp="1"/>
          </p:cNvSpPr>
          <p:nvPr>
            <p:ph type="body" sz="quarter" idx="1"/>
          </p:nvPr>
        </p:nvSpPr>
        <p:spPr>
          <a:prstGeom prst="rect">
            <a:avLst/>
          </a:prstGeom>
        </p:spPr>
        <p:txBody>
          <a:bodyPr/>
          <a:lstStyle/>
          <a:p>
            <a:r>
              <a:rPr lang="en-AU" dirty="0"/>
              <a:t>The cost of the wager was then subtracted from this total. </a:t>
            </a:r>
          </a:p>
          <a:p>
            <a:endParaRPr lang="en-AU" dirty="0"/>
          </a:p>
          <a:p>
            <a:r>
              <a:rPr lang="en-AU" dirty="0"/>
              <a:t>The cost was always 90 credits, indicated at the top of each box.</a:t>
            </a:r>
          </a:p>
          <a:p>
            <a:endParaRPr lang="en-AU" dirty="0"/>
          </a:p>
          <a:p>
            <a:r>
              <a:rPr lang="en-AU" dirty="0"/>
              <a:t>The two gambles were identical in terms of their event frequency and expected value.</a:t>
            </a:r>
          </a:p>
          <a:p>
            <a:endParaRPr lang="en-AU" dirty="0"/>
          </a:p>
          <a:p>
            <a:r>
              <a:rPr dirty="0"/>
              <a:t>This primary purpose of this choice sequence </a:t>
            </a:r>
            <a:r>
              <a:rPr lang="en-AU" dirty="0"/>
              <a:t>were </a:t>
            </a:r>
            <a:r>
              <a:rPr dirty="0"/>
              <a:t>provide a sense of agency during the experiment as previous work has indicated that </a:t>
            </a:r>
            <a:r>
              <a:rPr dirty="0" err="1"/>
              <a:t>RewP</a:t>
            </a:r>
            <a:r>
              <a:rPr dirty="0"/>
              <a:t> amplitudes are attenuated in passive gambling tasks. </a:t>
            </a:r>
            <a:endParaRPr lang="en-AU" dirty="0"/>
          </a:p>
          <a:p>
            <a:pPr marL="0" marR="0" lvl="0" indent="0" defTabSz="457200" eaLnBrk="1" fontAlgn="auto" latinLnBrk="0" hangingPunct="1">
              <a:lnSpc>
                <a:spcPct val="117999"/>
              </a:lnSpc>
              <a:spcBef>
                <a:spcPts val="0"/>
              </a:spcBef>
              <a:spcAft>
                <a:spcPts val="0"/>
              </a:spcAft>
              <a:buClrTx/>
              <a:buSzTx/>
              <a:buFontTx/>
              <a:buNone/>
              <a:tabLst/>
              <a:defRPr/>
            </a:pPr>
            <a:endParaRPr lang="en-AU" dirty="0"/>
          </a:p>
          <a:p>
            <a:pPr marL="0" marR="0" lvl="0" indent="0" defTabSz="457200" eaLnBrk="1" fontAlgn="auto" latinLnBrk="0" hangingPunct="1">
              <a:lnSpc>
                <a:spcPct val="117999"/>
              </a:lnSpc>
              <a:spcBef>
                <a:spcPts val="0"/>
              </a:spcBef>
              <a:spcAft>
                <a:spcPts val="0"/>
              </a:spcAft>
              <a:buClrTx/>
              <a:buSzTx/>
              <a:buFontTx/>
              <a:buNone/>
              <a:tabLst/>
              <a:defRPr/>
            </a:pPr>
            <a:r>
              <a:rPr lang="en-AU" dirty="0"/>
              <a:t>In total each participant made 360 wagers.</a:t>
            </a:r>
          </a:p>
          <a:p>
            <a:endParaRPr lang="en-AU"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8" name="Shape 2268"/>
          <p:cNvSpPr>
            <a:spLocks noGrp="1" noRot="1" noChangeAspect="1"/>
          </p:cNvSpPr>
          <p:nvPr>
            <p:ph type="sldImg"/>
          </p:nvPr>
        </p:nvSpPr>
        <p:spPr>
          <a:xfrm>
            <a:off x="381000" y="685800"/>
            <a:ext cx="6096000" cy="3429000"/>
          </a:xfrm>
          <a:prstGeom prst="rect">
            <a:avLst/>
          </a:prstGeom>
        </p:spPr>
        <p:txBody>
          <a:bodyPr/>
          <a:lstStyle/>
          <a:p>
            <a:endParaRPr/>
          </a:p>
        </p:txBody>
      </p:sp>
      <p:sp>
        <p:nvSpPr>
          <p:cNvPr id="2269" name="Shape 2269"/>
          <p:cNvSpPr>
            <a:spLocks noGrp="1"/>
          </p:cNvSpPr>
          <p:nvPr>
            <p:ph type="body" sz="quarter" idx="1"/>
          </p:nvPr>
        </p:nvSpPr>
        <p:spPr>
          <a:prstGeom prst="rect">
            <a:avLst/>
          </a:prstGeom>
        </p:spPr>
        <p:txBody>
          <a:bodyPr/>
          <a:lstStyle/>
          <a:p>
            <a:r>
              <a:rPr dirty="0"/>
              <a:t>Following the wager, the task presented an H-shaped </a:t>
            </a:r>
            <a:r>
              <a:rPr dirty="0" err="1"/>
              <a:t>gri</a:t>
            </a:r>
            <a:r>
              <a:rPr lang="en-AU" dirty="0"/>
              <a:t>d.</a:t>
            </a:r>
          </a:p>
          <a:p>
            <a:endParaRPr dirty="0"/>
          </a:p>
          <a:p>
            <a:r>
              <a:rPr lang="en-AU" dirty="0"/>
              <a:t>To mimic slot machine reels an </a:t>
            </a:r>
            <a:r>
              <a:rPr dirty="0"/>
              <a:t>animation of spinning symbols </a:t>
            </a:r>
            <a:r>
              <a:rPr lang="en-AU" dirty="0"/>
              <a:t>was presented </a:t>
            </a:r>
            <a:r>
              <a:rPr dirty="0"/>
              <a:t>within the left and right columns</a:t>
            </a:r>
            <a:r>
              <a:rPr lang="en-AU" dirty="0"/>
              <a:t> </a:t>
            </a:r>
          </a:p>
          <a:p>
            <a:endParaRPr lang="en-AU" dirty="0"/>
          </a:p>
          <a:p>
            <a:r>
              <a:rPr lang="en-AU" dirty="0"/>
              <a:t>t</a:t>
            </a:r>
            <a:r>
              <a:rPr dirty="0"/>
              <a:t>he left reel stopped first, followed by the right reel. </a:t>
            </a:r>
          </a:p>
          <a:p>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 name="Shape 2273"/>
          <p:cNvSpPr>
            <a:spLocks noGrp="1" noRot="1" noChangeAspect="1"/>
          </p:cNvSpPr>
          <p:nvPr>
            <p:ph type="sldImg"/>
          </p:nvPr>
        </p:nvSpPr>
        <p:spPr>
          <a:xfrm>
            <a:off x="381000" y="685800"/>
            <a:ext cx="6096000" cy="3429000"/>
          </a:xfrm>
          <a:prstGeom prst="rect">
            <a:avLst/>
          </a:prstGeom>
        </p:spPr>
        <p:txBody>
          <a:bodyPr/>
          <a:lstStyle/>
          <a:p>
            <a:endParaRPr/>
          </a:p>
        </p:txBody>
      </p:sp>
      <p:sp>
        <p:nvSpPr>
          <p:cNvPr id="2274" name="Shape 2274"/>
          <p:cNvSpPr>
            <a:spLocks noGrp="1"/>
          </p:cNvSpPr>
          <p:nvPr>
            <p:ph type="body" sz="quarter" idx="1"/>
          </p:nvPr>
        </p:nvSpPr>
        <p:spPr>
          <a:prstGeom prst="rect">
            <a:avLst/>
          </a:prstGeom>
        </p:spPr>
        <p:txBody>
          <a:bodyPr/>
          <a:lstStyle/>
          <a:p>
            <a:r>
              <a:rPr lang="en-AU" dirty="0"/>
              <a:t>P</a:t>
            </a:r>
            <a:r>
              <a:rPr dirty="0" err="1"/>
              <a:t>otential</a:t>
            </a:r>
            <a:r>
              <a:rPr dirty="0"/>
              <a:t> pay-line matches were then highlighted sequentially (500 </a:t>
            </a:r>
            <a:r>
              <a:rPr dirty="0" err="1"/>
              <a:t>ms</a:t>
            </a:r>
            <a:r>
              <a:rPr dirty="0"/>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311608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1" name="Shape 2281"/>
          <p:cNvSpPr>
            <a:spLocks noGrp="1" noRot="1" noChangeAspect="1"/>
          </p:cNvSpPr>
          <p:nvPr>
            <p:ph type="sldImg"/>
          </p:nvPr>
        </p:nvSpPr>
        <p:spPr>
          <a:xfrm>
            <a:off x="381000" y="685800"/>
            <a:ext cx="6096000" cy="3429000"/>
          </a:xfrm>
          <a:prstGeom prst="rect">
            <a:avLst/>
          </a:prstGeom>
        </p:spPr>
        <p:txBody>
          <a:bodyPr/>
          <a:lstStyle/>
          <a:p>
            <a:endParaRPr/>
          </a:p>
        </p:txBody>
      </p:sp>
      <p:sp>
        <p:nvSpPr>
          <p:cNvPr id="2282" name="Shape 2282"/>
          <p:cNvSpPr>
            <a:spLocks noGrp="1"/>
          </p:cNvSpPr>
          <p:nvPr>
            <p:ph type="body" sz="quarter" idx="1"/>
          </p:nvPr>
        </p:nvSpPr>
        <p:spPr>
          <a:prstGeom prst="rect">
            <a:avLst/>
          </a:prstGeom>
        </p:spPr>
        <p:txBody>
          <a:bodyPr/>
          <a:lstStyle/>
          <a:p>
            <a:r>
              <a:rPr dirty="0"/>
              <a:t>Followed by a fixation marker displayed at the </a:t>
            </a:r>
            <a:r>
              <a:rPr dirty="0" err="1"/>
              <a:t>centre</a:t>
            </a:r>
            <a:r>
              <a:rPr dirty="0"/>
              <a:t> of the screen </a:t>
            </a:r>
            <a:r>
              <a:rPr lang="en-AU" dirty="0"/>
              <a:t>to reduce eye-movement during recording.</a:t>
            </a:r>
            <a:endParaRPr dirty="0"/>
          </a:p>
          <a:p>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7" name="Shape 2287"/>
          <p:cNvSpPr>
            <a:spLocks noGrp="1" noRot="1" noChangeAspect="1"/>
          </p:cNvSpPr>
          <p:nvPr>
            <p:ph type="sldImg"/>
          </p:nvPr>
        </p:nvSpPr>
        <p:spPr>
          <a:xfrm>
            <a:off x="381000" y="685800"/>
            <a:ext cx="6096000" cy="3429000"/>
          </a:xfrm>
          <a:prstGeom prst="rect">
            <a:avLst/>
          </a:prstGeom>
        </p:spPr>
        <p:txBody>
          <a:bodyPr/>
          <a:lstStyle/>
          <a:p>
            <a:endParaRPr/>
          </a:p>
        </p:txBody>
      </p:sp>
      <p:sp>
        <p:nvSpPr>
          <p:cNvPr id="2288" name="Shape 2288"/>
          <p:cNvSpPr>
            <a:spLocks noGrp="1"/>
          </p:cNvSpPr>
          <p:nvPr>
            <p:ph type="body" sz="quarter" idx="1"/>
          </p:nvPr>
        </p:nvSpPr>
        <p:spPr>
          <a:prstGeom prst="rect">
            <a:avLst/>
          </a:prstGeom>
        </p:spPr>
        <p:txBody>
          <a:bodyPr/>
          <a:lstStyle/>
          <a:p>
            <a:r>
              <a:rPr dirty="0"/>
              <a:t>The outcome stimulus was then displayed at </a:t>
            </a:r>
            <a:r>
              <a:rPr lang="en-AU" dirty="0"/>
              <a:t>this </a:t>
            </a:r>
            <a:r>
              <a:rPr dirty="0"/>
              <a:t>fixation point. </a:t>
            </a:r>
          </a:p>
          <a:p>
            <a:endParaRPr dirty="0"/>
          </a:p>
          <a:p>
            <a:r>
              <a:rPr dirty="0"/>
              <a:t>A payout occurred when the outcome stimulus matched symbols in both the left and right columns. The numeric payout was immediately displayed within the outcome stimulus.</a:t>
            </a:r>
            <a:endParaRPr lang="en-AU" dirty="0"/>
          </a:p>
          <a:p>
            <a:endParaRPr lang="en-AU" dirty="0"/>
          </a:p>
          <a:p>
            <a:r>
              <a:rPr lang="en-AU" dirty="0"/>
              <a:t>This represents a payout of 450 credits on a 90 credit wager, matching that red circle</a:t>
            </a: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1" name="Shape 2331"/>
          <p:cNvSpPr>
            <a:spLocks noGrp="1" noRot="1" noChangeAspect="1"/>
          </p:cNvSpPr>
          <p:nvPr>
            <p:ph type="sldImg"/>
          </p:nvPr>
        </p:nvSpPr>
        <p:spPr>
          <a:xfrm>
            <a:off x="381000" y="685800"/>
            <a:ext cx="6096000" cy="3429000"/>
          </a:xfrm>
          <a:prstGeom prst="rect">
            <a:avLst/>
          </a:prstGeom>
        </p:spPr>
        <p:txBody>
          <a:bodyPr/>
          <a:lstStyle/>
          <a:p>
            <a:endParaRPr/>
          </a:p>
        </p:txBody>
      </p:sp>
      <p:sp>
        <p:nvSpPr>
          <p:cNvPr id="2332" name="Shape 2332"/>
          <p:cNvSpPr>
            <a:spLocks noGrp="1"/>
          </p:cNvSpPr>
          <p:nvPr>
            <p:ph type="body" sz="quarter" idx="1"/>
          </p:nvPr>
        </p:nvSpPr>
        <p:spPr>
          <a:prstGeom prst="rect">
            <a:avLst/>
          </a:prstGeom>
        </p:spPr>
        <p:txBody>
          <a:bodyPr/>
          <a:lstStyle/>
          <a:p>
            <a:r>
              <a:rPr dirty="0"/>
              <a:t>The task was completely silent. No sound </a:t>
            </a:r>
            <a:r>
              <a:rPr dirty="0" err="1"/>
              <a:t>wa</a:t>
            </a:r>
            <a:r>
              <a:rPr lang="en-AU" dirty="0"/>
              <a:t>s</a:t>
            </a:r>
            <a:r>
              <a:rPr dirty="0"/>
              <a:t> </a:t>
            </a:r>
            <a:r>
              <a:rPr lang="en-AU" dirty="0"/>
              <a:t>paired </a:t>
            </a:r>
            <a:r>
              <a:rPr dirty="0"/>
              <a:t>with any stimulus</a:t>
            </a:r>
            <a:r>
              <a:rPr lang="en-AU" dirty="0"/>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6" name="Shape 2336"/>
          <p:cNvSpPr>
            <a:spLocks noGrp="1" noRot="1" noChangeAspect="1"/>
          </p:cNvSpPr>
          <p:nvPr>
            <p:ph type="sldImg"/>
          </p:nvPr>
        </p:nvSpPr>
        <p:spPr>
          <a:xfrm>
            <a:off x="381000" y="685800"/>
            <a:ext cx="6096000" cy="3429000"/>
          </a:xfrm>
          <a:prstGeom prst="rect">
            <a:avLst/>
          </a:prstGeom>
        </p:spPr>
        <p:txBody>
          <a:bodyPr/>
          <a:lstStyle/>
          <a:p>
            <a:endParaRPr/>
          </a:p>
        </p:txBody>
      </p:sp>
      <p:sp>
        <p:nvSpPr>
          <p:cNvPr id="2337" name="Shape 2337"/>
          <p:cNvSpPr>
            <a:spLocks noGrp="1"/>
          </p:cNvSpPr>
          <p:nvPr>
            <p:ph type="body" sz="quarter" idx="1"/>
          </p:nvPr>
        </p:nvSpPr>
        <p:spPr>
          <a:prstGeom prst="rect">
            <a:avLst/>
          </a:prstGeom>
        </p:spPr>
        <p:txBody>
          <a:bodyPr/>
          <a:lstStyle/>
          <a:p>
            <a:r>
              <a:rPr dirty="0"/>
              <a:t>Finally there were 6 distinct payout magnitudes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6" name="Shape 2336"/>
          <p:cNvSpPr>
            <a:spLocks noGrp="1" noRot="1" noChangeAspect="1"/>
          </p:cNvSpPr>
          <p:nvPr>
            <p:ph type="sldImg"/>
          </p:nvPr>
        </p:nvSpPr>
        <p:spPr>
          <a:xfrm>
            <a:off x="381000" y="685800"/>
            <a:ext cx="6096000" cy="3429000"/>
          </a:xfrm>
          <a:prstGeom prst="rect">
            <a:avLst/>
          </a:prstGeom>
        </p:spPr>
        <p:txBody>
          <a:bodyPr/>
          <a:lstStyle/>
          <a:p>
            <a:endParaRPr/>
          </a:p>
        </p:txBody>
      </p:sp>
      <p:sp>
        <p:nvSpPr>
          <p:cNvPr id="2337" name="Shape 2337"/>
          <p:cNvSpPr>
            <a:spLocks noGrp="1"/>
          </p:cNvSpPr>
          <p:nvPr>
            <p:ph type="body" sz="quarter" idx="1"/>
          </p:nvPr>
        </p:nvSpPr>
        <p:spPr>
          <a:prstGeom prst="rect">
            <a:avLst/>
          </a:prstGeom>
        </p:spPr>
        <p:txBody>
          <a:bodyPr/>
          <a:lstStyle/>
          <a:p>
            <a:r>
              <a:rPr dirty="0"/>
              <a:t>Non-matching or losing outcomes were indicated as 0. Here is an example:</a:t>
            </a:r>
          </a:p>
        </p:txBody>
      </p:sp>
    </p:spTree>
    <p:extLst>
      <p:ext uri="{BB962C8B-B14F-4D97-AF65-F5344CB8AC3E}">
        <p14:creationId xmlns:p14="http://schemas.microsoft.com/office/powerpoint/2010/main" val="39891211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2" name="Shape 2342"/>
          <p:cNvSpPr>
            <a:spLocks noGrp="1" noRot="1" noChangeAspect="1"/>
          </p:cNvSpPr>
          <p:nvPr>
            <p:ph type="sldImg"/>
          </p:nvPr>
        </p:nvSpPr>
        <p:spPr>
          <a:xfrm>
            <a:off x="381000" y="685800"/>
            <a:ext cx="6096000" cy="3429000"/>
          </a:xfrm>
          <a:prstGeom prst="rect">
            <a:avLst/>
          </a:prstGeom>
        </p:spPr>
        <p:txBody>
          <a:bodyPr/>
          <a:lstStyle/>
          <a:p>
            <a:endParaRPr/>
          </a:p>
        </p:txBody>
      </p:sp>
      <p:sp>
        <p:nvSpPr>
          <p:cNvPr id="2343" name="Shape 2343"/>
          <p:cNvSpPr>
            <a:spLocks noGrp="1"/>
          </p:cNvSpPr>
          <p:nvPr>
            <p:ph type="body" sz="quarter" idx="1"/>
          </p:nvPr>
        </p:nvSpPr>
        <p:spPr>
          <a:prstGeom prst="rect">
            <a:avLst/>
          </a:prstGeom>
        </p:spPr>
        <p:txBody>
          <a:bodyPr/>
          <a:lstStyle/>
          <a:p>
            <a:r>
              <a:t>Now recall that prior to each bet, the participant had placed a 90 credit stake [SLIDE]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62044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6" name="Shape 2336"/>
          <p:cNvSpPr>
            <a:spLocks noGrp="1" noRot="1" noChangeAspect="1"/>
          </p:cNvSpPr>
          <p:nvPr>
            <p:ph type="sldImg"/>
          </p:nvPr>
        </p:nvSpPr>
        <p:spPr>
          <a:xfrm>
            <a:off x="381000" y="685800"/>
            <a:ext cx="6096000" cy="3429000"/>
          </a:xfrm>
          <a:prstGeom prst="rect">
            <a:avLst/>
          </a:prstGeom>
        </p:spPr>
        <p:txBody>
          <a:bodyPr/>
          <a:lstStyle/>
          <a:p>
            <a:endParaRPr/>
          </a:p>
        </p:txBody>
      </p:sp>
      <p:sp>
        <p:nvSpPr>
          <p:cNvPr id="2337" name="Shape 2337"/>
          <p:cNvSpPr>
            <a:spLocks noGrp="1"/>
          </p:cNvSpPr>
          <p:nvPr>
            <p:ph type="body" sz="quarter" idx="1"/>
          </p:nvPr>
        </p:nvSpPr>
        <p:spPr>
          <a:prstGeom prst="rect">
            <a:avLst/>
          </a:prstGeom>
        </p:spPr>
        <p:txBody>
          <a:bodyPr/>
          <a:lstStyle/>
          <a:p>
            <a:r>
              <a:rPr lang="en-AU" dirty="0"/>
              <a:t>So the net outcome of a loss trial was a loss of 90 credits.</a:t>
            </a:r>
            <a:endParaRPr dirty="0"/>
          </a:p>
        </p:txBody>
      </p:sp>
    </p:spTree>
    <p:extLst>
      <p:ext uri="{BB962C8B-B14F-4D97-AF65-F5344CB8AC3E}">
        <p14:creationId xmlns:p14="http://schemas.microsoft.com/office/powerpoint/2010/main" val="2072506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3" name="Shape 2353"/>
          <p:cNvSpPr>
            <a:spLocks noGrp="1" noRot="1" noChangeAspect="1"/>
          </p:cNvSpPr>
          <p:nvPr>
            <p:ph type="sldImg"/>
          </p:nvPr>
        </p:nvSpPr>
        <p:spPr>
          <a:xfrm>
            <a:off x="381000" y="685800"/>
            <a:ext cx="6096000" cy="3429000"/>
          </a:xfrm>
          <a:prstGeom prst="rect">
            <a:avLst/>
          </a:prstGeom>
        </p:spPr>
        <p:txBody>
          <a:bodyPr/>
          <a:lstStyle/>
          <a:p>
            <a:endParaRPr/>
          </a:p>
        </p:txBody>
      </p:sp>
      <p:sp>
        <p:nvSpPr>
          <p:cNvPr id="2354" name="Shape 2354"/>
          <p:cNvSpPr>
            <a:spLocks noGrp="1"/>
          </p:cNvSpPr>
          <p:nvPr>
            <p:ph type="body" sz="quarter" idx="1"/>
          </p:nvPr>
        </p:nvSpPr>
        <p:spPr>
          <a:prstGeom prst="rect">
            <a:avLst/>
          </a:prstGeom>
        </p:spPr>
        <p:txBody>
          <a:bodyPr/>
          <a:lstStyle/>
          <a:p>
            <a:r>
              <a:rPr dirty="0"/>
              <a:t>There were also </a:t>
            </a:r>
          </a:p>
          <a:p>
            <a:endParaRPr dirty="0"/>
          </a:p>
          <a:p>
            <a:r>
              <a:rPr dirty="0"/>
              <a:t>two different LDWs of 30 </a:t>
            </a:r>
            <a:r>
              <a:rPr lang="en-AU" dirty="0"/>
              <a:t>or 50 credits, net outcome is in that last column</a:t>
            </a:r>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1864337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4" name="Shape 2364"/>
          <p:cNvSpPr>
            <a:spLocks noGrp="1" noRot="1" noChangeAspect="1"/>
          </p:cNvSpPr>
          <p:nvPr>
            <p:ph type="sldImg"/>
          </p:nvPr>
        </p:nvSpPr>
        <p:spPr>
          <a:xfrm>
            <a:off x="381000" y="685800"/>
            <a:ext cx="6096000" cy="3429000"/>
          </a:xfrm>
          <a:prstGeom prst="rect">
            <a:avLst/>
          </a:prstGeom>
        </p:spPr>
        <p:txBody>
          <a:bodyPr/>
          <a:lstStyle/>
          <a:p>
            <a:endParaRPr/>
          </a:p>
        </p:txBody>
      </p:sp>
      <p:sp>
        <p:nvSpPr>
          <p:cNvPr id="2365" name="Shape 2365"/>
          <p:cNvSpPr>
            <a:spLocks noGrp="1"/>
          </p:cNvSpPr>
          <p:nvPr>
            <p:ph type="body" sz="quarter" idx="1"/>
          </p:nvPr>
        </p:nvSpPr>
        <p:spPr>
          <a:prstGeom prst="rect">
            <a:avLst/>
          </a:prstGeom>
        </p:spPr>
        <p:txBody>
          <a:bodyPr/>
          <a:lstStyle/>
          <a:p>
            <a:r>
              <a:rPr dirty="0"/>
              <a:t>two small genuine wins, of 130</a:t>
            </a:r>
            <a:r>
              <a:rPr lang="en-AU" dirty="0"/>
              <a:t> or 150 credits.</a:t>
            </a:r>
            <a:endParaRPr dirty="0"/>
          </a:p>
          <a:p>
            <a:endParaRPr dirty="0"/>
          </a:p>
          <a:p>
            <a:r>
              <a:rPr dirty="0"/>
              <a:t>And larger win of 450 credits.</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0" name="Shape 2370"/>
          <p:cNvSpPr>
            <a:spLocks noGrp="1" noRot="1" noChangeAspect="1"/>
          </p:cNvSpPr>
          <p:nvPr>
            <p:ph type="sldImg"/>
          </p:nvPr>
        </p:nvSpPr>
        <p:spPr>
          <a:xfrm>
            <a:off x="381000" y="685800"/>
            <a:ext cx="6096000" cy="3429000"/>
          </a:xfrm>
          <a:prstGeom prst="rect">
            <a:avLst/>
          </a:prstGeom>
        </p:spPr>
        <p:txBody>
          <a:bodyPr/>
          <a:lstStyle/>
          <a:p>
            <a:endParaRPr/>
          </a:p>
        </p:txBody>
      </p:sp>
      <p:sp>
        <p:nvSpPr>
          <p:cNvPr id="2371" name="Shape 2371"/>
          <p:cNvSpPr>
            <a:spLocks noGrp="1"/>
          </p:cNvSpPr>
          <p:nvPr>
            <p:ph type="body" sz="quarter" idx="1"/>
          </p:nvPr>
        </p:nvSpPr>
        <p:spPr>
          <a:prstGeom prst="rect">
            <a:avLst/>
          </a:prstGeom>
        </p:spPr>
        <p:txBody>
          <a:bodyPr/>
          <a:lstStyle/>
          <a:p>
            <a:r>
              <a:rPr dirty="0"/>
              <a:t>And larger win of 450 (net +390) credits.</a:t>
            </a:r>
          </a:p>
          <a:p>
            <a:endParaRPr dirty="0"/>
          </a:p>
          <a:p>
            <a:r>
              <a:rPr lang="en-AU" dirty="0"/>
              <a:t>RESULTS NEXT SLIDE</a:t>
            </a:r>
            <a:endParaRPr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0" name="Shape 2380"/>
          <p:cNvSpPr>
            <a:spLocks noGrp="1" noRot="1" noChangeAspect="1"/>
          </p:cNvSpPr>
          <p:nvPr>
            <p:ph type="sldImg"/>
          </p:nvPr>
        </p:nvSpPr>
        <p:spPr>
          <a:xfrm>
            <a:off x="381000" y="685800"/>
            <a:ext cx="6096000" cy="3429000"/>
          </a:xfrm>
          <a:prstGeom prst="rect">
            <a:avLst/>
          </a:prstGeom>
        </p:spPr>
        <p:txBody>
          <a:bodyPr/>
          <a:lstStyle/>
          <a:p>
            <a:endParaRPr/>
          </a:p>
        </p:txBody>
      </p:sp>
      <p:sp>
        <p:nvSpPr>
          <p:cNvPr id="2381" name="Shape 2381"/>
          <p:cNvSpPr>
            <a:spLocks noGrp="1"/>
          </p:cNvSpPr>
          <p:nvPr>
            <p:ph type="body" sz="quarter" idx="1"/>
          </p:nvPr>
        </p:nvSpPr>
        <p:spPr>
          <a:prstGeom prst="rect">
            <a:avLst/>
          </a:prstGeom>
        </p:spPr>
        <p:txBody>
          <a:bodyPr/>
          <a:lstStyle/>
          <a:p>
            <a:r>
              <a:rPr dirty="0"/>
              <a:t>Here we have the traditional event related potential </a:t>
            </a:r>
            <a:r>
              <a:rPr lang="en-AU" dirty="0"/>
              <a:t>plot.</a:t>
            </a:r>
            <a:r>
              <a:rPr dirty="0"/>
              <a:t> </a:t>
            </a:r>
            <a:endParaRPr lang="en-AU" dirty="0"/>
          </a:p>
          <a:p>
            <a:endParaRPr lang="en-AU" dirty="0"/>
          </a:p>
          <a:p>
            <a:pPr marL="0" marR="0" lvl="0" indent="0" defTabSz="457200" eaLnBrk="1" fontAlgn="auto" latinLnBrk="0" hangingPunct="1">
              <a:lnSpc>
                <a:spcPct val="117999"/>
              </a:lnSpc>
              <a:spcBef>
                <a:spcPts val="0"/>
              </a:spcBef>
              <a:spcAft>
                <a:spcPts val="0"/>
              </a:spcAft>
              <a:buClrTx/>
              <a:buSzTx/>
              <a:buFontTx/>
              <a:buNone/>
              <a:tabLst/>
              <a:defRPr/>
            </a:pPr>
            <a:r>
              <a:rPr lang="en-AU" dirty="0"/>
              <a:t>On the vertical axis: Average amplitude at </a:t>
            </a:r>
            <a:r>
              <a:rPr lang="en-AU" dirty="0" err="1"/>
              <a:t>Fz</a:t>
            </a:r>
            <a:r>
              <a:rPr lang="en-AU" dirty="0"/>
              <a:t> which is an electrode just in front of the </a:t>
            </a:r>
            <a:r>
              <a:rPr lang="en-AU" dirty="0" err="1"/>
              <a:t>center</a:t>
            </a:r>
            <a:r>
              <a:rPr lang="en-AU" dirty="0"/>
              <a:t> of the scalp.</a:t>
            </a:r>
          </a:p>
          <a:p>
            <a:endParaRPr lang="en-AU" dirty="0"/>
          </a:p>
          <a:p>
            <a:r>
              <a:rPr lang="en-AU" dirty="0"/>
              <a:t>Amplitude is then visualised over time from stimulus presentation on the horizontal axis.</a:t>
            </a:r>
          </a:p>
          <a:p>
            <a:endParaRPr dirty="0"/>
          </a:p>
          <a:p>
            <a:r>
              <a:rPr dirty="0"/>
              <a:t>So this plots displays EEG trace that has been averaged over instances of recordings following the same payout event.</a:t>
            </a:r>
          </a:p>
          <a:p>
            <a:endParaRPr dirty="0"/>
          </a:p>
          <a:p>
            <a:r>
              <a:rPr dirty="0"/>
              <a:t>But as I mentioned the reward positivity is typically measured as a difference between </a:t>
            </a:r>
            <a:r>
              <a:rPr lang="en-AU" dirty="0"/>
              <a:t>winning </a:t>
            </a:r>
            <a:r>
              <a:rPr dirty="0"/>
              <a:t>outcomes and loss</a:t>
            </a:r>
            <a:r>
              <a:rPr lang="en-AU" dirty="0"/>
              <a:t>es</a:t>
            </a:r>
            <a:r>
              <a:rPr dirty="0"/>
              <a:t> or neutral events. We can plot that as a difference wave.</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2" name="Shape 2392"/>
          <p:cNvSpPr>
            <a:spLocks noGrp="1" noRot="1" noChangeAspect="1"/>
          </p:cNvSpPr>
          <p:nvPr>
            <p:ph type="sldImg"/>
          </p:nvPr>
        </p:nvSpPr>
        <p:spPr>
          <a:xfrm>
            <a:off x="381000" y="685800"/>
            <a:ext cx="6096000" cy="3429000"/>
          </a:xfrm>
          <a:prstGeom prst="rect">
            <a:avLst/>
          </a:prstGeom>
        </p:spPr>
        <p:txBody>
          <a:bodyPr/>
          <a:lstStyle/>
          <a:p>
            <a:endParaRPr/>
          </a:p>
        </p:txBody>
      </p:sp>
      <p:sp>
        <p:nvSpPr>
          <p:cNvPr id="2393" name="Shape 2393"/>
          <p:cNvSpPr>
            <a:spLocks noGrp="1"/>
          </p:cNvSpPr>
          <p:nvPr>
            <p:ph type="body" sz="quarter" idx="1"/>
          </p:nvPr>
        </p:nvSpPr>
        <p:spPr>
          <a:prstGeom prst="rect">
            <a:avLst/>
          </a:prstGeom>
        </p:spPr>
        <p:txBody>
          <a:bodyPr/>
          <a:lstStyle/>
          <a:p>
            <a:r>
              <a:rPr dirty="0"/>
              <a:t>The figure now displays the difference between each type </a:t>
            </a:r>
            <a:r>
              <a:rPr lang="en-AU" dirty="0"/>
              <a:t>of event </a:t>
            </a:r>
            <a:r>
              <a:rPr dirty="0"/>
              <a:t>and a clear loss. </a:t>
            </a:r>
          </a:p>
          <a:p>
            <a:endParaRPr dirty="0"/>
          </a:p>
          <a:p>
            <a:r>
              <a:rPr lang="en-AU" dirty="0"/>
              <a:t>This graph shows a clear peak in relative amplitude following all payouts, LDWs included, within our time window of interest 200- 350 </a:t>
            </a:r>
            <a:r>
              <a:rPr lang="en-AU" dirty="0" err="1"/>
              <a:t>ms</a:t>
            </a:r>
            <a:r>
              <a:rPr lang="en-AU" dirty="0"/>
              <a:t>.</a:t>
            </a:r>
            <a:endParaRPr dirty="0"/>
          </a:p>
          <a:p>
            <a:endParaRPr dirty="0"/>
          </a:p>
          <a:p>
            <a:r>
              <a:rPr lang="en-AU" dirty="0"/>
              <a:t>To process </a:t>
            </a:r>
            <a:r>
              <a:rPr dirty="0"/>
              <a:t>these results we first conducted a principal component analysis to extract the reward positivity. </a:t>
            </a:r>
          </a:p>
          <a:p>
            <a:endParaRPr dirty="0"/>
          </a:p>
          <a:p>
            <a:r>
              <a:rPr dirty="0"/>
              <a:t>Principal component</a:t>
            </a:r>
            <a:r>
              <a:rPr lang="en-AU" dirty="0"/>
              <a:t>s</a:t>
            </a:r>
            <a:r>
              <a:rPr dirty="0"/>
              <a:t> analysis is a statistical technique for reducing datasets containing a high number of dimensions or features. The technique relies on similarities in spatial and temporal characteristics of the data across participants and events. This aids interpretation and allows us to separate features of the EEG trace that aren’t associated with our intended measure.</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9" name="Shape 2399"/>
          <p:cNvSpPr>
            <a:spLocks noGrp="1" noRot="1" noChangeAspect="1"/>
          </p:cNvSpPr>
          <p:nvPr>
            <p:ph type="sldImg"/>
          </p:nvPr>
        </p:nvSpPr>
        <p:spPr>
          <a:xfrm>
            <a:off x="381000" y="685800"/>
            <a:ext cx="6096000" cy="3429000"/>
          </a:xfrm>
          <a:prstGeom prst="rect">
            <a:avLst/>
          </a:prstGeom>
        </p:spPr>
        <p:txBody>
          <a:bodyPr/>
          <a:lstStyle/>
          <a:p>
            <a:endParaRPr/>
          </a:p>
        </p:txBody>
      </p:sp>
      <p:sp>
        <p:nvSpPr>
          <p:cNvPr id="2400" name="Shape 2400"/>
          <p:cNvSpPr>
            <a:spLocks noGrp="1"/>
          </p:cNvSpPr>
          <p:nvPr>
            <p:ph type="body" sz="quarter" idx="1"/>
          </p:nvPr>
        </p:nvSpPr>
        <p:spPr>
          <a:prstGeom prst="rect">
            <a:avLst/>
          </a:prstGeom>
        </p:spPr>
        <p:txBody>
          <a:bodyPr/>
          <a:lstStyle/>
          <a:p>
            <a:r>
              <a:rPr dirty="0"/>
              <a:t>This is the outcome of that </a:t>
            </a:r>
            <a:r>
              <a:rPr lang="en-AU" dirty="0"/>
              <a:t>procedure</a:t>
            </a:r>
            <a:r>
              <a:rPr dirty="0"/>
              <a:t>. We have </a:t>
            </a:r>
            <a:r>
              <a:rPr lang="en-AU" dirty="0"/>
              <a:t>now </a:t>
            </a:r>
            <a:r>
              <a:rPr dirty="0"/>
              <a:t>reduced the EEG trace to a single component </a:t>
            </a:r>
            <a:r>
              <a:rPr lang="en-AU" dirty="0"/>
              <a:t>of interest. This component </a:t>
            </a:r>
            <a:r>
              <a:rPr dirty="0"/>
              <a:t>was maximal at </a:t>
            </a:r>
            <a:r>
              <a:rPr dirty="0" err="1"/>
              <a:t>Fz</a:t>
            </a:r>
            <a:r>
              <a:rPr dirty="0"/>
              <a:t>, and during our window of interest. It’s </a:t>
            </a:r>
            <a:r>
              <a:rPr lang="en-AU" dirty="0"/>
              <a:t>this measure that </a:t>
            </a:r>
            <a:r>
              <a:rPr dirty="0"/>
              <a:t>we then perform our statistical analyses on.</a:t>
            </a:r>
          </a:p>
          <a:p>
            <a:endParaRPr dirty="0"/>
          </a:p>
          <a:p>
            <a:r>
              <a:rPr lang="en-AU" dirty="0"/>
              <a:t>The points t</a:t>
            </a:r>
            <a:r>
              <a:rPr dirty="0"/>
              <a:t>o the left of the component trac</a:t>
            </a:r>
            <a:r>
              <a:rPr lang="en-AU" dirty="0"/>
              <a:t>e</a:t>
            </a:r>
            <a:r>
              <a:rPr dirty="0"/>
              <a:t> display the estimates of mean amplitude derived from our statistical model of these data</a:t>
            </a:r>
            <a:r>
              <a:rPr lang="en-AU" dirty="0"/>
              <a:t>. For the stats minded audience members these are 95% highest density posterior intervals.</a:t>
            </a:r>
          </a:p>
          <a:p>
            <a:endParaRPr dirty="0"/>
          </a:p>
          <a:p>
            <a:r>
              <a:rPr dirty="0"/>
              <a:t>But the headline finding is this: </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7" name="Shape 2407"/>
          <p:cNvSpPr>
            <a:spLocks noGrp="1" noRot="1" noChangeAspect="1"/>
          </p:cNvSpPr>
          <p:nvPr>
            <p:ph type="sldImg"/>
          </p:nvPr>
        </p:nvSpPr>
        <p:spPr>
          <a:xfrm>
            <a:off x="381000" y="685800"/>
            <a:ext cx="6096000" cy="3429000"/>
          </a:xfrm>
          <a:prstGeom prst="rect">
            <a:avLst/>
          </a:prstGeom>
        </p:spPr>
        <p:txBody>
          <a:bodyPr/>
          <a:lstStyle/>
          <a:p>
            <a:endParaRPr/>
          </a:p>
        </p:txBody>
      </p:sp>
      <p:sp>
        <p:nvSpPr>
          <p:cNvPr id="2408" name="Shape 2408"/>
          <p:cNvSpPr>
            <a:spLocks noGrp="1"/>
          </p:cNvSpPr>
          <p:nvPr>
            <p:ph type="body" sz="quarter" idx="1"/>
          </p:nvPr>
        </p:nvSpPr>
        <p:spPr>
          <a:prstGeom prst="rect">
            <a:avLst/>
          </a:prstGeom>
        </p:spPr>
        <p:txBody>
          <a:bodyPr/>
          <a:lstStyle/>
          <a:p>
            <a:r>
              <a:rPr dirty="0"/>
              <a:t>We observed clear evidence that </a:t>
            </a:r>
            <a:r>
              <a:rPr lang="en-AU" dirty="0"/>
              <a:t>on average, </a:t>
            </a:r>
            <a:r>
              <a:rPr dirty="0"/>
              <a:t>LDWs elicit a more positive </a:t>
            </a:r>
            <a:r>
              <a:rPr dirty="0" err="1"/>
              <a:t>RewP</a:t>
            </a:r>
            <a:r>
              <a:rPr dirty="0"/>
              <a:t> relative to clear losses, as predicted.</a:t>
            </a:r>
          </a:p>
          <a:p>
            <a:endParaRPr dirty="0"/>
          </a:p>
          <a:p>
            <a:r>
              <a:rPr lang="en-AU" dirty="0"/>
              <a:t>These</a:t>
            </a:r>
            <a:r>
              <a:rPr dirty="0"/>
              <a:t> </a:t>
            </a:r>
            <a:r>
              <a:rPr lang="en-AU" dirty="0"/>
              <a:t>findings </a:t>
            </a:r>
            <a:r>
              <a:rPr dirty="0"/>
              <a:t>are inconsistent with the proposition that LDWs are perceived </a:t>
            </a:r>
            <a:r>
              <a:rPr lang="en-AU" dirty="0"/>
              <a:t>as </a:t>
            </a:r>
            <a:r>
              <a:rPr dirty="0"/>
              <a:t>clear losses.</a:t>
            </a:r>
            <a:endParaRPr lang="en-AU" dirty="0"/>
          </a:p>
          <a:p>
            <a:endParaRPr lang="en-AU" dirty="0"/>
          </a:p>
          <a:p>
            <a:r>
              <a:rPr dirty="0"/>
              <a:t>Conditional on our motivating theory [ancillary assumptions] these findings are consistent with the concern that LDWs may provide a source of reward while gambling despite being financial losses.</a:t>
            </a:r>
          </a:p>
          <a:p>
            <a:pPr marL="0" marR="0" lvl="0" indent="0" defTabSz="457200" eaLnBrk="1" fontAlgn="auto" latinLnBrk="0" hangingPunct="1">
              <a:lnSpc>
                <a:spcPct val="117999"/>
              </a:lnSpc>
              <a:spcBef>
                <a:spcPts val="0"/>
              </a:spcBef>
              <a:spcAft>
                <a:spcPts val="0"/>
              </a:spcAft>
              <a:buClrTx/>
              <a:buSzTx/>
              <a:buFontTx/>
              <a:buNone/>
              <a:tabLst/>
              <a:defRPr/>
            </a:pPr>
            <a:endParaRPr lang="en-AU" dirty="0"/>
          </a:p>
          <a:p>
            <a:pPr marL="0" marR="0" lvl="0" indent="0" defTabSz="457200" eaLnBrk="1" fontAlgn="auto" latinLnBrk="0" hangingPunct="1">
              <a:lnSpc>
                <a:spcPct val="117999"/>
              </a:lnSpc>
              <a:spcBef>
                <a:spcPts val="0"/>
              </a:spcBef>
              <a:spcAft>
                <a:spcPts val="0"/>
              </a:spcAft>
              <a:buClrTx/>
              <a:buSzTx/>
              <a:buFontTx/>
              <a:buNone/>
              <a:tabLst/>
              <a:defRPr/>
            </a:pPr>
            <a:r>
              <a:rPr lang="en-AU" dirty="0"/>
              <a:t>There was also a clear difference between the large win, and the small wins.</a:t>
            </a:r>
          </a:p>
          <a:p>
            <a:endParaRPr dirty="0"/>
          </a:p>
          <a:p>
            <a:r>
              <a:rPr lang="en-AU" dirty="0"/>
              <a:t>By contrast the </a:t>
            </a:r>
            <a:r>
              <a:rPr dirty="0"/>
              <a:t>differences between LDWs and small wins, </a:t>
            </a:r>
            <a:r>
              <a:rPr lang="en-AU" dirty="0"/>
              <a:t>were relatively small and compatibility </a:t>
            </a:r>
            <a:r>
              <a:rPr dirty="0"/>
              <a:t>intervals included null or near </a:t>
            </a:r>
            <a:r>
              <a:rPr lang="en-AU" dirty="0"/>
              <a:t>null </a:t>
            </a:r>
            <a:r>
              <a:rPr dirty="0"/>
              <a:t>differences.</a:t>
            </a:r>
            <a:endParaRPr lang="en-AU" dirty="0"/>
          </a:p>
          <a:p>
            <a:pPr marL="0" marR="0" lvl="0" indent="0" defTabSz="457200" eaLnBrk="1" fontAlgn="auto" latinLnBrk="0" hangingPunct="1">
              <a:lnSpc>
                <a:spcPct val="117999"/>
              </a:lnSpc>
              <a:spcBef>
                <a:spcPts val="0"/>
              </a:spcBef>
              <a:spcAft>
                <a:spcPts val="0"/>
              </a:spcAft>
              <a:buClrTx/>
              <a:buSzTx/>
              <a:buFontTx/>
              <a:buNone/>
              <a:tabLst/>
              <a:defRPr/>
            </a:pPr>
            <a:endParaRPr lang="en-AU" dirty="0"/>
          </a:p>
          <a:p>
            <a:pPr marL="0" marR="0" lvl="0" indent="0" defTabSz="457200" eaLnBrk="1" fontAlgn="auto" latinLnBrk="0" hangingPunct="1">
              <a:lnSpc>
                <a:spcPct val="117999"/>
              </a:lnSpc>
              <a:spcBef>
                <a:spcPts val="0"/>
              </a:spcBef>
              <a:spcAft>
                <a:spcPts val="0"/>
              </a:spcAft>
              <a:buClrTx/>
              <a:buSzTx/>
              <a:buFontTx/>
              <a:buNone/>
              <a:tabLst/>
              <a:defRPr/>
            </a:pPr>
            <a:r>
              <a:rPr lang="en-AU" dirty="0"/>
              <a:t>***</a:t>
            </a:r>
          </a:p>
          <a:p>
            <a:pPr marL="0" marR="0" lvl="0" indent="0" defTabSz="457200" eaLnBrk="1" fontAlgn="auto" latinLnBrk="0" hangingPunct="1">
              <a:lnSpc>
                <a:spcPct val="117999"/>
              </a:lnSpc>
              <a:spcBef>
                <a:spcPts val="0"/>
              </a:spcBef>
              <a:spcAft>
                <a:spcPts val="0"/>
              </a:spcAft>
              <a:buClrTx/>
              <a:buSzTx/>
              <a:buFontTx/>
              <a:buNone/>
              <a:tabLst/>
              <a:defRPr/>
            </a:pPr>
            <a:endParaRPr lang="en-AU" dirty="0"/>
          </a:p>
          <a:p>
            <a:pPr marL="0" marR="0" lvl="0" indent="0" defTabSz="457200" eaLnBrk="1" fontAlgn="auto" latinLnBrk="0" hangingPunct="1">
              <a:lnSpc>
                <a:spcPct val="117999"/>
              </a:lnSpc>
              <a:spcBef>
                <a:spcPts val="0"/>
              </a:spcBef>
              <a:spcAft>
                <a:spcPts val="0"/>
              </a:spcAft>
              <a:buClrTx/>
              <a:buSzTx/>
              <a:buFontTx/>
              <a:buNone/>
              <a:tabLst/>
              <a:defRPr sz="1200"/>
            </a:pPr>
            <a:r>
              <a:rPr lang="en-AU" sz="2400" dirty="0">
                <a:effectLst/>
                <a:latin typeface="Times New Roman" panose="02020603050405020304" pitchFamily="18" charset="0"/>
                <a:ea typeface="Times New Roman" panose="02020603050405020304" pitchFamily="18" charset="0"/>
              </a:rPr>
              <a:t>These results support a key premise of a more general theory that LDWs, by rewarding financial losses, increase the frequency of positive reinforcers while gambling, and thereby contribute to the addictive potential of these products, without change to the financial expectation (or RTP).</a:t>
            </a:r>
          </a:p>
          <a:p>
            <a:pPr marL="0" marR="0" lvl="0" indent="0" defTabSz="457200" eaLnBrk="1" fontAlgn="auto" latinLnBrk="0" hangingPunct="1">
              <a:lnSpc>
                <a:spcPct val="117999"/>
              </a:lnSpc>
              <a:spcBef>
                <a:spcPts val="0"/>
              </a:spcBef>
              <a:spcAft>
                <a:spcPts val="0"/>
              </a:spcAft>
              <a:buClrTx/>
              <a:buSzTx/>
              <a:buFontTx/>
              <a:buNone/>
              <a:tabLst/>
              <a:defRPr sz="1200"/>
            </a:pPr>
            <a:endParaRPr lang="en-AU" sz="2400" dirty="0">
              <a:effectLst/>
              <a:latin typeface="Times New Roman" panose="02020603050405020304" pitchFamily="18" charset="0"/>
            </a:endParaRPr>
          </a:p>
          <a:p>
            <a:pPr marL="0" marR="0" lvl="0" indent="0" defTabSz="457200" eaLnBrk="1" fontAlgn="auto" latinLnBrk="0" hangingPunct="1">
              <a:lnSpc>
                <a:spcPct val="117999"/>
              </a:lnSpc>
              <a:spcBef>
                <a:spcPts val="0"/>
              </a:spcBef>
              <a:spcAft>
                <a:spcPts val="0"/>
              </a:spcAft>
              <a:buClrTx/>
              <a:buSzTx/>
              <a:buFontTx/>
              <a:buNone/>
              <a:tabLst/>
              <a:defRPr sz="1200"/>
            </a:pPr>
            <a:r>
              <a:rPr lang="en-AU" sz="2400" dirty="0">
                <a:effectLst/>
                <a:latin typeface="Times New Roman" panose="02020603050405020304" pitchFamily="18" charset="0"/>
                <a:ea typeface="Times New Roman" panose="02020603050405020304" pitchFamily="18" charset="0"/>
              </a:rPr>
              <a:t>Considered alongside accumulating behavioural evidence that LDWs appear to be mistaken for gains, and change betting behaviour in a manner comparable to small gains, LDWs represent a reasonable target for regulatory strategies to mitigate harmful gambling, or erroneous gambling cognition.</a:t>
            </a:r>
            <a:endParaRPr lang="en-AU" dirty="0"/>
          </a:p>
          <a:p>
            <a:pPr>
              <a:defRPr sz="1200"/>
            </a:pPr>
            <a:endParaRPr lang="en-AU" dirty="0"/>
          </a:p>
          <a:p>
            <a:pPr marL="0" marR="0" lvl="0" indent="0" defTabSz="457200" eaLnBrk="1" fontAlgn="auto" latinLnBrk="0" hangingPunct="1">
              <a:lnSpc>
                <a:spcPct val="117999"/>
              </a:lnSpc>
              <a:spcBef>
                <a:spcPts val="0"/>
              </a:spcBef>
              <a:spcAft>
                <a:spcPts val="0"/>
              </a:spcAft>
              <a:buClrTx/>
              <a:buSzTx/>
              <a:buFontTx/>
              <a:buNone/>
              <a:tabLst/>
              <a:defRPr sz="1200"/>
            </a:pPr>
            <a:r>
              <a:rPr lang="en-AU" sz="2400" dirty="0">
                <a:effectLst/>
                <a:latin typeface="Palatino" pitchFamily="2" charset="77"/>
              </a:rPr>
              <a:t>Given the current state of the evidence, LDWs should be treated by policymakers and regulators as though they both mislead consumers and contribute to habitual gambling behaviour.</a:t>
            </a:r>
            <a:endParaRPr lang="en-AU"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2" name="Shape 2472"/>
          <p:cNvSpPr>
            <a:spLocks noGrp="1" noRot="1" noChangeAspect="1"/>
          </p:cNvSpPr>
          <p:nvPr>
            <p:ph type="sldImg"/>
          </p:nvPr>
        </p:nvSpPr>
        <p:spPr>
          <a:xfrm>
            <a:off x="381000" y="685800"/>
            <a:ext cx="6096000" cy="3429000"/>
          </a:xfrm>
          <a:prstGeom prst="rect">
            <a:avLst/>
          </a:prstGeom>
        </p:spPr>
        <p:txBody>
          <a:bodyPr/>
          <a:lstStyle/>
          <a:p>
            <a:endParaRPr/>
          </a:p>
        </p:txBody>
      </p:sp>
      <p:sp>
        <p:nvSpPr>
          <p:cNvPr id="2473" name="Shape 2473"/>
          <p:cNvSpPr>
            <a:spLocks noGrp="1"/>
          </p:cNvSpPr>
          <p:nvPr>
            <p:ph type="body" sz="quarter" idx="1"/>
          </p:nvPr>
        </p:nvSpPr>
        <p:spPr>
          <a:prstGeom prst="rect">
            <a:avLst/>
          </a:prstGeom>
        </p:spPr>
        <p:txBody>
          <a:bodyPr/>
          <a:lstStyle/>
          <a:p>
            <a:pPr>
              <a:defRPr sz="1200"/>
            </a:pPr>
            <a:endParaRPr dirty="0"/>
          </a:p>
        </p:txBody>
      </p:sp>
    </p:spTree>
    <p:extLst>
      <p:ext uri="{BB962C8B-B14F-4D97-AF65-F5344CB8AC3E}">
        <p14:creationId xmlns:p14="http://schemas.microsoft.com/office/powerpoint/2010/main" val="40268357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778000" y="2298700"/>
            <a:ext cx="20828000" cy="4648200"/>
          </a:xfrm>
          <a:prstGeom prst="rect">
            <a:avLst/>
          </a:prstGeom>
        </p:spPr>
        <p:txBody>
          <a:bodyPr anchor="b"/>
          <a:lstStyle/>
          <a:p>
            <a:r>
              <a:t>Title Text</a:t>
            </a:r>
          </a:p>
        </p:txBody>
      </p:sp>
      <p:sp>
        <p:nvSpPr>
          <p:cNvPr id="12" name="Body Level One…"/>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21"/>
          </p:nvPr>
        </p:nvSpPr>
        <p:spPr>
          <a:xfrm>
            <a:off x="3124200" y="-38100"/>
            <a:ext cx="18135600" cy="12096698"/>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635000" y="9512300"/>
            <a:ext cx="23114000" cy="2006600"/>
          </a:xfrm>
          <a:prstGeom prst="rect">
            <a:avLst/>
          </a:prstGeom>
        </p:spPr>
        <p:txBody>
          <a:bodyPr anchor="b"/>
          <a:lstStyle/>
          <a:p>
            <a:r>
              <a:t>Title Text</a:t>
            </a:r>
          </a:p>
        </p:txBody>
      </p:sp>
      <p:sp>
        <p:nvSpPr>
          <p:cNvPr id="22" name="Body Level One…"/>
          <p:cNvSpPr txBox="1">
            <a:spLocks noGrp="1"/>
          </p:cNvSpPr>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778000" y="4533900"/>
            <a:ext cx="20828000" cy="46482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idx="21"/>
          </p:nvPr>
        </p:nvSpPr>
        <p:spPr>
          <a:xfrm>
            <a:off x="7950200" y="1104900"/>
            <a:ext cx="17259302" cy="11506201"/>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1651000" y="952500"/>
            <a:ext cx="10223500" cy="5549900"/>
          </a:xfrm>
          <a:prstGeom prst="rect">
            <a:avLst/>
          </a:prstGeom>
        </p:spPr>
        <p:txBody>
          <a:bodyPr anchor="b"/>
          <a:lstStyle>
            <a:lvl1pPr>
              <a:defRPr sz="8400"/>
            </a:lvl1pPr>
          </a:lstStyle>
          <a:p>
            <a:r>
              <a:t>Title Text</a:t>
            </a:r>
          </a:p>
        </p:txBody>
      </p:sp>
      <p:sp>
        <p:nvSpPr>
          <p:cNvPr id="40" name="Body Level One…"/>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21"/>
          </p:nvPr>
        </p:nvSpPr>
        <p:spPr>
          <a:xfrm>
            <a:off x="15681340" y="7035800"/>
            <a:ext cx="8396678" cy="5600700"/>
          </a:xfrm>
          <a:prstGeom prst="rect">
            <a:avLst/>
          </a:prstGeom>
        </p:spPr>
        <p:txBody>
          <a:bodyPr lIns="91439" tIns="45719" rIns="91439" bIns="45719" anchor="t">
            <a:noAutofit/>
          </a:bodyPr>
          <a:lstStyle/>
          <a:p>
            <a:endParaRPr/>
          </a:p>
        </p:txBody>
      </p:sp>
      <p:sp>
        <p:nvSpPr>
          <p:cNvPr id="84" name="Image"/>
          <p:cNvSpPr>
            <a:spLocks noGrp="1"/>
          </p:cNvSpPr>
          <p:nvPr>
            <p:ph type="pic" sz="quarter" idx="22"/>
          </p:nvPr>
        </p:nvSpPr>
        <p:spPr>
          <a:xfrm>
            <a:off x="15290800" y="1130300"/>
            <a:ext cx="8331200" cy="5554134"/>
          </a:xfrm>
          <a:prstGeom prst="rect">
            <a:avLst/>
          </a:prstGeom>
        </p:spPr>
        <p:txBody>
          <a:bodyPr lIns="91439" tIns="45719" rIns="91439" bIns="45719" anchor="t">
            <a:noAutofit/>
          </a:bodyPr>
          <a:lstStyle/>
          <a:p>
            <a:endParaRPr/>
          </a:p>
        </p:txBody>
      </p:sp>
      <p:sp>
        <p:nvSpPr>
          <p:cNvPr id="85" name="Image"/>
          <p:cNvSpPr>
            <a:spLocks noGrp="1"/>
          </p:cNvSpPr>
          <p:nvPr>
            <p:ph type="pic" idx="23"/>
          </p:nvPr>
        </p:nvSpPr>
        <p:spPr>
          <a:xfrm>
            <a:off x="-304800" y="1130300"/>
            <a:ext cx="17202150" cy="11468100"/>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2387600" y="8953500"/>
            <a:ext cx="19621500" cy="58552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94" name="“Type a quote here.”"/>
          <p:cNvSpPr txBox="1">
            <a:spLocks noGrp="1"/>
          </p:cNvSpPr>
          <p:nvPr>
            <p:ph type="body" sz="quarter" idx="22"/>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21"/>
          </p:nvPr>
        </p:nvSpPr>
        <p:spPr>
          <a:xfrm>
            <a:off x="0" y="0"/>
            <a:ext cx="24384000" cy="16264467"/>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hirds">
    <p:bg>
      <p:bgPr>
        <a:solidFill>
          <a:srgbClr val="EBF0DC"/>
        </a:solidFill>
        <a:effectLst/>
      </p:bgPr>
    </p:bg>
    <p:spTree>
      <p:nvGrpSpPr>
        <p:cNvPr id="1" name=""/>
        <p:cNvGrpSpPr/>
        <p:nvPr/>
      </p:nvGrpSpPr>
      <p:grpSpPr>
        <a:xfrm>
          <a:off x="0" y="0"/>
          <a:ext cx="0" cy="0"/>
          <a:chOff x="0" y="0"/>
          <a:chExt cx="0" cy="0"/>
        </a:xfrm>
      </p:grpSpPr>
      <p:sp>
        <p:nvSpPr>
          <p:cNvPr id="117" name="Slide Number"/>
          <p:cNvSpPr txBox="1">
            <a:spLocks noGrp="1"/>
          </p:cNvSpPr>
          <p:nvPr>
            <p:ph type="sldNum" sz="quarter" idx="2"/>
          </p:nvPr>
        </p:nvSpPr>
        <p:spPr>
          <a:xfrm>
            <a:off x="11959031" y="13081000"/>
            <a:ext cx="453238" cy="469900"/>
          </a:xfrm>
          <a:prstGeom prst="rect">
            <a:avLst/>
          </a:prstGeom>
        </p:spPr>
        <p:txBody>
          <a:bodyPr/>
          <a:lstStyle>
            <a:lvl1pPr>
              <a:defRPr>
                <a:solidFill>
                  <a:srgbClr val="FFFFFF"/>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3" name="Slide Number"/>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sz="2400" b="0">
                <a:latin typeface="Helvetica Neue Light"/>
                <a:ea typeface="Helvetica Neue Light"/>
                <a:cs typeface="Helvetica Neue Light"/>
                <a:sym typeface="Helvetica Neue Light"/>
              </a:defRPr>
            </a:lvl1pPr>
          </a:lstStyle>
          <a:p>
            <a:fld id="{86CB4B4D-7CA3-9044-876B-883B54F8677D}" type="slidenum">
              <a:t>‹#›</a:t>
            </a:fld>
            <a:endParaRPr/>
          </a:p>
        </p:txBody>
      </p:sp>
      <p:sp>
        <p:nvSpPr>
          <p:cNvPr id="4" name="Body Level One…"/>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 id="2147483656" r:id="rId7"/>
    <p:sldLayoutId id="2147483657" r:id="rId8"/>
    <p:sldLayoutId id="2147483658" r:id="rId9"/>
    <p:sldLayoutId id="2147483659" r:id="rId10"/>
    <p:sldLayoutId id="2147483660" r:id="rId11"/>
    <p:sldLayoutId id="2147483661" r:id="rId12"/>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2286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4572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6858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9144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11430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13716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16002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18288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20.tif"/><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20.tif"/><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20.tif"/><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20.tif"/><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1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11.xml"/><Relationship Id="rId6" Type="http://schemas.openxmlformats.org/officeDocument/2006/relationships/image" Target="../media/image19.png"/><Relationship Id="rId5" Type="http://schemas.openxmlformats.org/officeDocument/2006/relationships/image" Target="../media/image29.pn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20.tif"/><Relationship Id="rId2" Type="http://schemas.openxmlformats.org/officeDocument/2006/relationships/notesSlide" Target="../notesSlides/notesSlide22.xml"/><Relationship Id="rId1" Type="http://schemas.openxmlformats.org/officeDocument/2006/relationships/slideLayout" Target="../slideLayouts/slideLayout11.xml"/><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0.xml"/><Relationship Id="rId1" Type="http://schemas.openxmlformats.org/officeDocument/2006/relationships/slideLayout" Target="../slideLayouts/slideLayout11.xml"/><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1.xml"/><Relationship Id="rId1" Type="http://schemas.openxmlformats.org/officeDocument/2006/relationships/slideLayout" Target="../slideLayouts/slideLayout11.xml"/><Relationship Id="rId5" Type="http://schemas.openxmlformats.org/officeDocument/2006/relationships/image" Target="../media/image42.png"/><Relationship Id="rId4" Type="http://schemas.openxmlformats.org/officeDocument/2006/relationships/image" Target="../media/image41.png"/></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Losses Disguised as wins evoke neural activity associated with reward processing in a simulated machine gambling task…"/>
          <p:cNvSpPr/>
          <p:nvPr/>
        </p:nvSpPr>
        <p:spPr>
          <a:xfrm>
            <a:off x="0" y="-927100"/>
            <a:ext cx="12192001" cy="13716001"/>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marL="762000" marR="761999" defTabSz="457200">
              <a:lnSpc>
                <a:spcPct val="200000"/>
              </a:lnSpc>
              <a:defRPr sz="4000" b="0">
                <a:latin typeface="Avenir Book"/>
                <a:ea typeface="Avenir Book"/>
                <a:cs typeface="Avenir Book"/>
                <a:sym typeface="Avenir Book"/>
              </a:defRPr>
            </a:pPr>
            <a:r>
              <a:rPr lang="en-AU" dirty="0"/>
              <a:t> Losses Disguised as Wins Evoke Neural Activity Associated with Reward Processing in a Simulated Machine Gambling Task</a:t>
            </a:r>
          </a:p>
          <a:p>
            <a:pPr defTabSz="457200">
              <a:lnSpc>
                <a:spcPct val="200000"/>
              </a:lnSpc>
              <a:defRPr sz="4000" b="0">
                <a:solidFill>
                  <a:srgbClr val="FF3030"/>
                </a:solidFill>
                <a:latin typeface="Avenir Book"/>
                <a:ea typeface="Avenir Book"/>
                <a:cs typeface="Avenir Book"/>
                <a:sym typeface="Avenir Book"/>
              </a:defRPr>
            </a:pPr>
            <a:r>
              <a:rPr lang="en-AU" dirty="0"/>
              <a:t>————</a:t>
            </a:r>
          </a:p>
          <a:p>
            <a:pPr defTabSz="457200">
              <a:lnSpc>
                <a:spcPct val="200000"/>
              </a:lnSpc>
              <a:defRPr sz="4000" b="0">
                <a:latin typeface="Avenir Book"/>
                <a:ea typeface="Avenir Book"/>
                <a:cs typeface="Avenir Book"/>
                <a:sym typeface="Avenir Book"/>
              </a:defRPr>
            </a:pPr>
            <a:r>
              <a:rPr dirty="0"/>
              <a:t>Dan Myles</a:t>
            </a:r>
          </a:p>
        </p:txBody>
      </p:sp>
      <p:pic>
        <p:nvPicPr>
          <p:cNvPr id="127" name="Beatles_2.jpg" descr="Beatles_2.jpg"/>
          <p:cNvPicPr>
            <a:picLocks noChangeAspect="1"/>
          </p:cNvPicPr>
          <p:nvPr/>
        </p:nvPicPr>
        <p:blipFill>
          <a:blip r:embed="rId3"/>
          <a:stretch>
            <a:fillRect/>
          </a:stretch>
        </p:blipFill>
        <p:spPr>
          <a:xfrm>
            <a:off x="12192000" y="0"/>
            <a:ext cx="12192000" cy="14234316"/>
          </a:xfrm>
          <a:prstGeom prst="rect">
            <a:avLst/>
          </a:prstGeom>
          <a:ln w="12700">
            <a:miter lim="400000"/>
          </a:ln>
        </p:spPr>
      </p:pic>
      <p:pic>
        <p:nvPicPr>
          <p:cNvPr id="128" name="Turner Institute Typeface_2019.png" descr="Turner Institute Typeface_2019.png"/>
          <p:cNvPicPr>
            <a:picLocks noChangeAspect="1"/>
          </p:cNvPicPr>
          <p:nvPr/>
        </p:nvPicPr>
        <p:blipFill>
          <a:blip r:embed="rId4"/>
          <a:stretch>
            <a:fillRect/>
          </a:stretch>
        </p:blipFill>
        <p:spPr>
          <a:xfrm>
            <a:off x="5323287" y="11885871"/>
            <a:ext cx="2297885" cy="1348092"/>
          </a:xfrm>
          <a:prstGeom prst="rect">
            <a:avLst/>
          </a:prstGeom>
          <a:ln w="12700">
            <a:miter lim="400000"/>
          </a:ln>
        </p:spPr>
      </p:pic>
      <p:pic>
        <p:nvPicPr>
          <p:cNvPr id="129" name="Monash-University-Logo-2016-Black (1).jpg" descr="Monash-University-Logo-2016-Black (1).jpg"/>
          <p:cNvPicPr>
            <a:picLocks noChangeAspect="1"/>
          </p:cNvPicPr>
          <p:nvPr/>
        </p:nvPicPr>
        <p:blipFill>
          <a:blip r:embed="rId5"/>
          <a:stretch>
            <a:fillRect/>
          </a:stretch>
        </p:blipFill>
        <p:spPr>
          <a:xfrm>
            <a:off x="0" y="11403834"/>
            <a:ext cx="5421352" cy="2312166"/>
          </a:xfrm>
          <a:prstGeom prst="rect">
            <a:avLst/>
          </a:prstGeom>
          <a:ln w="12700">
            <a:miter lim="400000"/>
          </a:ln>
        </p:spPr>
      </p:pic>
      <p:pic>
        <p:nvPicPr>
          <p:cNvPr id="3" name="Picture 2" descr="A picture containing screenshot, design&#10;&#10;Description automatically generated">
            <a:extLst>
              <a:ext uri="{FF2B5EF4-FFF2-40B4-BE49-F238E27FC236}">
                <a16:creationId xmlns:a16="http://schemas.microsoft.com/office/drawing/2014/main" id="{82D08936-AC73-9C7D-309A-D98B0780D23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63231" y="10907887"/>
            <a:ext cx="2685787" cy="2603722"/>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0" name="Adrian Carter"/>
          <p:cNvSpPr txBox="1"/>
          <p:nvPr/>
        </p:nvSpPr>
        <p:spPr>
          <a:xfrm>
            <a:off x="1683035" y="8460848"/>
            <a:ext cx="3509577" cy="193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5300" b="0">
                <a:latin typeface="Avenir Book"/>
                <a:ea typeface="Avenir Book"/>
                <a:cs typeface="Avenir Book"/>
                <a:sym typeface="Avenir Book"/>
              </a:defRPr>
            </a:lvl1pPr>
          </a:lstStyle>
          <a:p>
            <a:r>
              <a:t>Adrian Carter</a:t>
            </a:r>
          </a:p>
        </p:txBody>
      </p:sp>
      <p:sp>
        <p:nvSpPr>
          <p:cNvPr id="2411"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a:t>
            </a:fld>
            <a:endParaRPr/>
          </a:p>
        </p:txBody>
      </p:sp>
      <p:pic>
        <p:nvPicPr>
          <p:cNvPr id="2412" name="kerry-1.jpg" descr="kerry-1.jpg"/>
          <p:cNvPicPr>
            <a:picLocks noChangeAspect="1"/>
          </p:cNvPicPr>
          <p:nvPr/>
        </p:nvPicPr>
        <p:blipFill>
          <a:blip r:embed="rId3"/>
          <a:stretch>
            <a:fillRect/>
          </a:stretch>
        </p:blipFill>
        <p:spPr>
          <a:xfrm>
            <a:off x="12803844" y="2595394"/>
            <a:ext cx="4948993" cy="4948994"/>
          </a:xfrm>
          <a:prstGeom prst="rect">
            <a:avLst/>
          </a:prstGeom>
          <a:ln w="12700">
            <a:miter lim="400000"/>
          </a:ln>
        </p:spPr>
      </p:pic>
      <p:pic>
        <p:nvPicPr>
          <p:cNvPr id="2413" name="yucel-1.jpg" descr="yucel-1.jpg"/>
          <p:cNvPicPr>
            <a:picLocks noChangeAspect="1"/>
          </p:cNvPicPr>
          <p:nvPr/>
        </p:nvPicPr>
        <p:blipFill>
          <a:blip r:embed="rId4"/>
          <a:srcRect l="14881" r="14881" b="50003"/>
          <a:stretch>
            <a:fillRect/>
          </a:stretch>
        </p:blipFill>
        <p:spPr>
          <a:xfrm>
            <a:off x="7041522" y="2590414"/>
            <a:ext cx="4633097" cy="4959004"/>
          </a:xfrm>
          <a:prstGeom prst="rect">
            <a:avLst/>
          </a:prstGeom>
          <a:ln w="12700">
            <a:miter lim="400000"/>
          </a:ln>
        </p:spPr>
      </p:pic>
      <p:pic>
        <p:nvPicPr>
          <p:cNvPr id="2414" name="carter-1.jpg" descr="carter-1.jpg"/>
          <p:cNvPicPr>
            <a:picLocks noChangeAspect="1"/>
          </p:cNvPicPr>
          <p:nvPr/>
        </p:nvPicPr>
        <p:blipFill>
          <a:blip r:embed="rId5"/>
          <a:srcRect l="14956" t="13333" r="14956" b="37854"/>
          <a:stretch>
            <a:fillRect/>
          </a:stretch>
        </p:blipFill>
        <p:spPr>
          <a:xfrm>
            <a:off x="963308" y="2482265"/>
            <a:ext cx="4949156" cy="5175161"/>
          </a:xfrm>
          <a:prstGeom prst="rect">
            <a:avLst/>
          </a:prstGeom>
          <a:ln w="12700">
            <a:miter lim="400000"/>
          </a:ln>
        </p:spPr>
      </p:pic>
      <p:pic>
        <p:nvPicPr>
          <p:cNvPr id="2415" name="s-bode.jpg" descr="s-bode.jpg"/>
          <p:cNvPicPr>
            <a:picLocks noChangeAspect="1"/>
          </p:cNvPicPr>
          <p:nvPr/>
        </p:nvPicPr>
        <p:blipFill>
          <a:blip r:embed="rId6"/>
          <a:stretch>
            <a:fillRect/>
          </a:stretch>
        </p:blipFill>
        <p:spPr>
          <a:xfrm>
            <a:off x="18724102" y="2595325"/>
            <a:ext cx="4948993" cy="4948993"/>
          </a:xfrm>
          <a:prstGeom prst="rect">
            <a:avLst/>
          </a:prstGeom>
          <a:ln w="12700">
            <a:miter lim="400000"/>
          </a:ln>
        </p:spPr>
      </p:pic>
      <p:sp>
        <p:nvSpPr>
          <p:cNvPr id="2416" name="Kerry O’Brien"/>
          <p:cNvSpPr txBox="1"/>
          <p:nvPr/>
        </p:nvSpPr>
        <p:spPr>
          <a:xfrm>
            <a:off x="13523552" y="8460848"/>
            <a:ext cx="3509578" cy="193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5300" b="0">
                <a:latin typeface="Avenir Book"/>
                <a:ea typeface="Avenir Book"/>
                <a:cs typeface="Avenir Book"/>
                <a:sym typeface="Avenir Book"/>
              </a:defRPr>
            </a:lvl1pPr>
          </a:lstStyle>
          <a:p>
            <a:r>
              <a:t>Kerry O’Brien</a:t>
            </a:r>
          </a:p>
        </p:txBody>
      </p:sp>
      <p:sp>
        <p:nvSpPr>
          <p:cNvPr id="2417" name="Murat Yücel"/>
          <p:cNvSpPr txBox="1"/>
          <p:nvPr/>
        </p:nvSpPr>
        <p:spPr>
          <a:xfrm>
            <a:off x="7603294" y="8460848"/>
            <a:ext cx="3509577" cy="193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5300" b="0">
                <a:latin typeface="Avenir Book"/>
                <a:ea typeface="Avenir Book"/>
                <a:cs typeface="Avenir Book"/>
                <a:sym typeface="Avenir Book"/>
              </a:defRPr>
            </a:lvl1pPr>
          </a:lstStyle>
          <a:p>
            <a:r>
              <a:t>Murat Yücel</a:t>
            </a:r>
          </a:p>
        </p:txBody>
      </p:sp>
      <p:sp>
        <p:nvSpPr>
          <p:cNvPr id="2418" name="Stefan Bode"/>
          <p:cNvSpPr txBox="1"/>
          <p:nvPr/>
        </p:nvSpPr>
        <p:spPr>
          <a:xfrm>
            <a:off x="19443810" y="8460848"/>
            <a:ext cx="3509577" cy="193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5300" b="0">
                <a:latin typeface="Avenir Book"/>
                <a:ea typeface="Avenir Book"/>
                <a:cs typeface="Avenir Book"/>
                <a:sym typeface="Avenir Book"/>
              </a:defRPr>
            </a:lvl1pPr>
          </a:lstStyle>
          <a:p>
            <a:r>
              <a:t>Stefan Bode</a:t>
            </a:r>
          </a:p>
        </p:txBody>
      </p:sp>
    </p:spTree>
    <p:extLst>
      <p:ext uri="{BB962C8B-B14F-4D97-AF65-F5344CB8AC3E}">
        <p14:creationId xmlns:p14="http://schemas.microsoft.com/office/powerpoint/2010/main" val="2405327923"/>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Declaration of Interests…"/>
          <p:cNvSpPr txBox="1"/>
          <p:nvPr/>
        </p:nvSpPr>
        <p:spPr>
          <a:xfrm>
            <a:off x="1504199" y="851388"/>
            <a:ext cx="21375601" cy="120132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defRPr sz="4500" b="0">
                <a:latin typeface="Avenir Book"/>
                <a:ea typeface="Avenir Book"/>
                <a:cs typeface="Avenir Book"/>
                <a:sym typeface="Avenir Book"/>
              </a:defRPr>
            </a:pPr>
            <a:r>
              <a:rPr dirty="0"/>
              <a:t>Declaration of Interests</a:t>
            </a:r>
          </a:p>
          <a:p>
            <a:pPr>
              <a:defRPr sz="4500" b="0">
                <a:solidFill>
                  <a:srgbClr val="FF3030"/>
                </a:solidFill>
                <a:latin typeface="Avenir Book"/>
                <a:ea typeface="Avenir Book"/>
                <a:cs typeface="Avenir Book"/>
                <a:sym typeface="Avenir Book"/>
              </a:defRPr>
            </a:pPr>
            <a:r>
              <a:rPr dirty="0"/>
              <a:t>_________</a:t>
            </a:r>
          </a:p>
          <a:p>
            <a:pPr>
              <a:defRPr sz="4500" b="0">
                <a:solidFill>
                  <a:srgbClr val="FF3030"/>
                </a:solidFill>
                <a:latin typeface="Avenir Book"/>
                <a:ea typeface="Avenir Book"/>
                <a:cs typeface="Avenir Book"/>
                <a:sym typeface="Avenir Book"/>
              </a:defRPr>
            </a:pPr>
            <a:endParaRPr dirty="0"/>
          </a:p>
          <a:p>
            <a:pPr algn="just" defTabSz="457200">
              <a:lnSpc>
                <a:spcPts val="6400"/>
              </a:lnSpc>
              <a:spcBef>
                <a:spcPts val="1600"/>
              </a:spcBef>
              <a:defRPr sz="3700" b="0">
                <a:latin typeface="Avenir Book"/>
                <a:ea typeface="Avenir Book"/>
                <a:cs typeface="Avenir Book"/>
                <a:sym typeface="Avenir Book"/>
              </a:defRPr>
            </a:pPr>
            <a:r>
              <a:rPr dirty="0"/>
              <a:t>The present study, and my PhD </a:t>
            </a:r>
            <a:r>
              <a:rPr lang="en-AU" dirty="0"/>
              <a:t>project were </a:t>
            </a:r>
            <a:r>
              <a:rPr dirty="0"/>
              <a:t>supported by a Gambling Research Capacity Grant from the </a:t>
            </a:r>
            <a:r>
              <a:rPr dirty="0">
                <a:latin typeface="Avenir Heavy"/>
                <a:ea typeface="Avenir Heavy"/>
                <a:cs typeface="Avenir Heavy"/>
                <a:sym typeface="Avenir Heavy"/>
              </a:rPr>
              <a:t>New South Wales Office of Responsible Gambling</a:t>
            </a:r>
            <a:r>
              <a:rPr dirty="0"/>
              <a:t>. I have also been supported by an </a:t>
            </a:r>
            <a:r>
              <a:rPr dirty="0">
                <a:latin typeface="Avenir Heavy"/>
                <a:ea typeface="Avenir Heavy"/>
                <a:cs typeface="Avenir Heavy"/>
                <a:sym typeface="Avenir Heavy"/>
              </a:rPr>
              <a:t>Australian Government Research Training Program</a:t>
            </a:r>
            <a:r>
              <a:rPr dirty="0"/>
              <a:t> PhD Scholarship. The Office of Responsible Gambling, is an office within the New South Wales Department of Health, and derives resources in part through hypothecated taxes on gambling revenue.</a:t>
            </a:r>
            <a:endParaRPr lang="en-AU" dirty="0"/>
          </a:p>
          <a:p>
            <a:pPr algn="just" defTabSz="457200">
              <a:lnSpc>
                <a:spcPts val="6400"/>
              </a:lnSpc>
              <a:spcBef>
                <a:spcPts val="1600"/>
              </a:spcBef>
              <a:defRPr sz="3700" b="0">
                <a:latin typeface="Avenir Book"/>
                <a:ea typeface="Avenir Book"/>
                <a:cs typeface="Avenir Book"/>
                <a:sym typeface="Avenir Book"/>
              </a:defRPr>
            </a:pPr>
            <a:endParaRPr dirty="0"/>
          </a:p>
          <a:p>
            <a:pPr algn="just" defTabSz="457200">
              <a:lnSpc>
                <a:spcPts val="6400"/>
              </a:lnSpc>
              <a:spcBef>
                <a:spcPts val="1600"/>
              </a:spcBef>
              <a:defRPr sz="3700" b="0">
                <a:latin typeface="Avenir Book"/>
                <a:ea typeface="Avenir Book"/>
                <a:cs typeface="Avenir Book"/>
                <a:sym typeface="Avenir Book"/>
              </a:defRPr>
            </a:pPr>
            <a:r>
              <a:rPr dirty="0"/>
              <a:t>None of the authors involved in this study have knowingly received research funding from the gambling, tobacco, or alcohol industries, nor from any industry-sponsored </a:t>
            </a:r>
            <a:r>
              <a:rPr dirty="0" err="1"/>
              <a:t>organisation</a:t>
            </a:r>
            <a:r>
              <a:rPr dirty="0"/>
              <a:t>, or any other commercial entity that may stand to gain or lose financially through the publication of this manuscript. None of the authors have any personal financial interest in these industries.</a:t>
            </a:r>
          </a:p>
          <a:p>
            <a:pPr algn="just" defTabSz="457200">
              <a:lnSpc>
                <a:spcPts val="6800"/>
              </a:lnSpc>
              <a:spcBef>
                <a:spcPts val="1600"/>
              </a:spcBef>
              <a:defRPr sz="4000" b="0">
                <a:latin typeface="Avenir Book"/>
                <a:ea typeface="Avenir Book"/>
                <a:cs typeface="Avenir Book"/>
                <a:sym typeface="Avenir Book"/>
              </a:defRPr>
            </a:pPr>
            <a:endParaRPr dirty="0"/>
          </a:p>
        </p:txBody>
      </p:sp>
      <p:sp>
        <p:nvSpPr>
          <p:cNvPr id="139" name="Slide Number"/>
          <p:cNvSpPr txBox="1">
            <a:spLocks noGrp="1"/>
          </p:cNvSpPr>
          <p:nvPr>
            <p:ph type="sldNum" sz="quarter" idx="2"/>
          </p:nvPr>
        </p:nvSpPr>
        <p:spPr>
          <a:xfrm>
            <a:off x="12043765" y="13081000"/>
            <a:ext cx="283770" cy="46105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a:t>
            </a:fld>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What are “losses disguised as wins?”…"/>
          <p:cNvSpPr txBox="1"/>
          <p:nvPr/>
        </p:nvSpPr>
        <p:spPr>
          <a:xfrm>
            <a:off x="7424832" y="6032500"/>
            <a:ext cx="9534336" cy="1651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4500" b="0">
                <a:latin typeface="Avenir Book"/>
                <a:ea typeface="Avenir Book"/>
                <a:cs typeface="Avenir Book"/>
                <a:sym typeface="Avenir Book"/>
              </a:defRPr>
            </a:pPr>
            <a:r>
              <a:t>What are “losses disguised as wins?”</a:t>
            </a:r>
          </a:p>
          <a:p>
            <a:pPr>
              <a:defRPr sz="4500" b="0">
                <a:solidFill>
                  <a:srgbClr val="FF3030"/>
                </a:solidFill>
                <a:latin typeface="Avenir Book"/>
                <a:ea typeface="Avenir Book"/>
                <a:cs typeface="Avenir Book"/>
                <a:sym typeface="Avenir Book"/>
              </a:defRPr>
            </a:pPr>
            <a:r>
              <a:t>_________</a:t>
            </a:r>
          </a:p>
        </p:txBody>
      </p:sp>
      <p:sp>
        <p:nvSpPr>
          <p:cNvPr id="151" name="Slide Number"/>
          <p:cNvSpPr txBox="1">
            <a:spLocks noGrp="1"/>
          </p:cNvSpPr>
          <p:nvPr>
            <p:ph type="sldNum" sz="quarter" idx="2"/>
          </p:nvPr>
        </p:nvSpPr>
        <p:spPr>
          <a:xfrm>
            <a:off x="12043765" y="13081000"/>
            <a:ext cx="283770" cy="46105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a:t>
            </a:fld>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Line"/>
          <p:cNvSpPr/>
          <p:nvPr/>
        </p:nvSpPr>
        <p:spPr>
          <a:xfrm>
            <a:off x="2490286" y="5202337"/>
            <a:ext cx="19218329" cy="1"/>
          </a:xfrm>
          <a:prstGeom prst="line">
            <a:avLst/>
          </a:prstGeom>
          <a:ln w="63500">
            <a:solidFill>
              <a:srgbClr val="74E3F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grpSp>
        <p:nvGrpSpPr>
          <p:cNvPr id="174" name="Group"/>
          <p:cNvGrpSpPr/>
          <p:nvPr/>
        </p:nvGrpSpPr>
        <p:grpSpPr>
          <a:xfrm>
            <a:off x="3426997" y="1027041"/>
            <a:ext cx="17344907" cy="8568049"/>
            <a:chOff x="0" y="0"/>
            <a:chExt cx="17344905" cy="8568047"/>
          </a:xfrm>
        </p:grpSpPr>
        <p:sp>
          <p:nvSpPr>
            <p:cNvPr id="156" name="9"/>
            <p:cNvSpPr txBox="1"/>
            <p:nvPr/>
          </p:nvSpPr>
          <p:spPr>
            <a:xfrm>
              <a:off x="14348491" y="79994"/>
              <a:ext cx="2996415" cy="24638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157" name="Bell Curve"/>
            <p:cNvSpPr/>
            <p:nvPr/>
          </p:nvSpPr>
          <p:spPr>
            <a:xfrm>
              <a:off x="14803989" y="5965465"/>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8" name="Brain Front"/>
            <p:cNvSpPr/>
            <p:nvPr/>
          </p:nvSpPr>
          <p:spPr>
            <a:xfrm>
              <a:off x="14812615" y="3280072"/>
              <a:ext cx="2076794" cy="1724667"/>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9" name="K"/>
            <p:cNvSpPr txBox="1"/>
            <p:nvPr/>
          </p:nvSpPr>
          <p:spPr>
            <a:xfrm>
              <a:off x="10788390" y="6104247"/>
              <a:ext cx="2996415" cy="24638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K</a:t>
              </a:r>
            </a:p>
          </p:txBody>
        </p:sp>
        <p:sp>
          <p:nvSpPr>
            <p:cNvPr id="160" name="Crown"/>
            <p:cNvSpPr/>
            <p:nvPr/>
          </p:nvSpPr>
          <p:spPr>
            <a:xfrm>
              <a:off x="11252312" y="5804346"/>
              <a:ext cx="900367" cy="79234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206" y="0"/>
                    <a:pt x="9725" y="547"/>
                    <a:pt x="9725" y="1222"/>
                  </a:cubicBezTo>
                  <a:cubicBezTo>
                    <a:pt x="9725" y="1729"/>
                    <a:pt x="9996" y="2163"/>
                    <a:pt x="10383" y="2348"/>
                  </a:cubicBezTo>
                  <a:lnTo>
                    <a:pt x="7244" y="10951"/>
                  </a:lnTo>
                  <a:cubicBezTo>
                    <a:pt x="7156" y="11239"/>
                    <a:pt x="6826" y="11311"/>
                    <a:pt x="6648" y="11081"/>
                  </a:cubicBezTo>
                  <a:lnTo>
                    <a:pt x="1891" y="6438"/>
                  </a:lnTo>
                  <a:cubicBezTo>
                    <a:pt x="2053" y="6225"/>
                    <a:pt x="2151" y="5946"/>
                    <a:pt x="2151" y="5642"/>
                  </a:cubicBezTo>
                  <a:cubicBezTo>
                    <a:pt x="2151" y="4967"/>
                    <a:pt x="1669" y="4420"/>
                    <a:pt x="1075" y="4420"/>
                  </a:cubicBezTo>
                  <a:cubicBezTo>
                    <a:pt x="482" y="4420"/>
                    <a:pt x="0" y="4967"/>
                    <a:pt x="0" y="5642"/>
                  </a:cubicBezTo>
                  <a:cubicBezTo>
                    <a:pt x="0" y="6317"/>
                    <a:pt x="482" y="6864"/>
                    <a:pt x="1075" y="6864"/>
                  </a:cubicBezTo>
                  <a:cubicBezTo>
                    <a:pt x="1126" y="6864"/>
                    <a:pt x="1174" y="6858"/>
                    <a:pt x="1222" y="6851"/>
                  </a:cubicBezTo>
                  <a:lnTo>
                    <a:pt x="2938" y="20929"/>
                  </a:lnTo>
                  <a:cubicBezTo>
                    <a:pt x="2985" y="21312"/>
                    <a:pt x="3274" y="21600"/>
                    <a:pt x="3615" y="21600"/>
                  </a:cubicBezTo>
                  <a:lnTo>
                    <a:pt x="17987" y="21600"/>
                  </a:lnTo>
                  <a:cubicBezTo>
                    <a:pt x="18327" y="21600"/>
                    <a:pt x="18616" y="21316"/>
                    <a:pt x="18664" y="20934"/>
                  </a:cubicBezTo>
                  <a:lnTo>
                    <a:pt x="20378" y="6851"/>
                  </a:lnTo>
                  <a:cubicBezTo>
                    <a:pt x="20426" y="6858"/>
                    <a:pt x="20475" y="6864"/>
                    <a:pt x="20525" y="6864"/>
                  </a:cubicBezTo>
                  <a:cubicBezTo>
                    <a:pt x="21118" y="6864"/>
                    <a:pt x="21600" y="6317"/>
                    <a:pt x="21600" y="5642"/>
                  </a:cubicBezTo>
                  <a:cubicBezTo>
                    <a:pt x="21600" y="4967"/>
                    <a:pt x="21118" y="4420"/>
                    <a:pt x="20525" y="4420"/>
                  </a:cubicBezTo>
                  <a:cubicBezTo>
                    <a:pt x="19931" y="4420"/>
                    <a:pt x="19449" y="4967"/>
                    <a:pt x="19449" y="5642"/>
                  </a:cubicBezTo>
                  <a:cubicBezTo>
                    <a:pt x="19449" y="5953"/>
                    <a:pt x="19551" y="6234"/>
                    <a:pt x="19719" y="6450"/>
                  </a:cubicBezTo>
                  <a:lnTo>
                    <a:pt x="14952" y="11081"/>
                  </a:lnTo>
                  <a:cubicBezTo>
                    <a:pt x="14772" y="11298"/>
                    <a:pt x="14445" y="11230"/>
                    <a:pt x="14356" y="10951"/>
                  </a:cubicBezTo>
                  <a:lnTo>
                    <a:pt x="11200" y="2356"/>
                  </a:lnTo>
                  <a:cubicBezTo>
                    <a:pt x="11596" y="2176"/>
                    <a:pt x="11875" y="1736"/>
                    <a:pt x="11875" y="1222"/>
                  </a:cubicBezTo>
                  <a:cubicBezTo>
                    <a:pt x="11875" y="547"/>
                    <a:pt x="11394" y="0"/>
                    <a:pt x="10800" y="0"/>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61" name="Function Graph"/>
            <p:cNvSpPr/>
            <p:nvPr/>
          </p:nvSpPr>
          <p:spPr>
            <a:xfrm>
              <a:off x="11235502" y="168894"/>
              <a:ext cx="2076794" cy="2063093"/>
            </a:xfrm>
            <a:custGeom>
              <a:avLst/>
              <a:gdLst/>
              <a:ahLst/>
              <a:cxnLst>
                <a:cxn ang="0">
                  <a:pos x="wd2" y="hd2"/>
                </a:cxn>
                <a:cxn ang="5400000">
                  <a:pos x="wd2" y="hd2"/>
                </a:cxn>
                <a:cxn ang="10800000">
                  <a:pos x="wd2" y="hd2"/>
                </a:cxn>
                <a:cxn ang="16200000">
                  <a:pos x="wd2" y="hd2"/>
                </a:cxn>
              </a:cxnLst>
              <a:rect l="0" t="0" r="r" b="b"/>
              <a:pathLst>
                <a:path w="21600" h="21600" extrusionOk="0">
                  <a:moveTo>
                    <a:pt x="193" y="0"/>
                  </a:moveTo>
                  <a:cubicBezTo>
                    <a:pt x="87" y="0"/>
                    <a:pt x="0" y="87"/>
                    <a:pt x="0" y="194"/>
                  </a:cubicBezTo>
                  <a:lnTo>
                    <a:pt x="0" y="21404"/>
                  </a:lnTo>
                  <a:cubicBezTo>
                    <a:pt x="0" y="21511"/>
                    <a:pt x="87" y="21600"/>
                    <a:pt x="193" y="21600"/>
                  </a:cubicBezTo>
                  <a:lnTo>
                    <a:pt x="21322" y="21600"/>
                  </a:lnTo>
                  <a:cubicBezTo>
                    <a:pt x="21428" y="21600"/>
                    <a:pt x="21514" y="21511"/>
                    <a:pt x="21514" y="21404"/>
                  </a:cubicBezTo>
                  <a:lnTo>
                    <a:pt x="21514" y="20822"/>
                  </a:lnTo>
                  <a:cubicBezTo>
                    <a:pt x="21514" y="20715"/>
                    <a:pt x="21428" y="20628"/>
                    <a:pt x="21322" y="20628"/>
                  </a:cubicBezTo>
                  <a:lnTo>
                    <a:pt x="1159" y="20628"/>
                  </a:lnTo>
                  <a:cubicBezTo>
                    <a:pt x="1052" y="20628"/>
                    <a:pt x="966" y="20539"/>
                    <a:pt x="966" y="20432"/>
                  </a:cubicBezTo>
                  <a:lnTo>
                    <a:pt x="966" y="194"/>
                  </a:lnTo>
                  <a:cubicBezTo>
                    <a:pt x="966" y="87"/>
                    <a:pt x="879" y="0"/>
                    <a:pt x="773" y="0"/>
                  </a:cubicBezTo>
                  <a:lnTo>
                    <a:pt x="193" y="0"/>
                  </a:lnTo>
                  <a:close/>
                  <a:moveTo>
                    <a:pt x="4579" y="3635"/>
                  </a:moveTo>
                  <a:cubicBezTo>
                    <a:pt x="4069" y="3635"/>
                    <a:pt x="3973" y="4313"/>
                    <a:pt x="3893" y="5269"/>
                  </a:cubicBezTo>
                  <a:cubicBezTo>
                    <a:pt x="3826" y="6066"/>
                    <a:pt x="3789" y="7155"/>
                    <a:pt x="3747" y="8309"/>
                  </a:cubicBezTo>
                  <a:cubicBezTo>
                    <a:pt x="3722" y="9023"/>
                    <a:pt x="3694" y="9757"/>
                    <a:pt x="3660" y="10474"/>
                  </a:cubicBezTo>
                  <a:lnTo>
                    <a:pt x="1430" y="10474"/>
                  </a:lnTo>
                  <a:lnTo>
                    <a:pt x="1430" y="11230"/>
                  </a:lnTo>
                  <a:lnTo>
                    <a:pt x="4374" y="11230"/>
                  </a:lnTo>
                  <a:lnTo>
                    <a:pt x="4393" y="10873"/>
                  </a:lnTo>
                  <a:cubicBezTo>
                    <a:pt x="4437" y="10037"/>
                    <a:pt x="4467" y="9172"/>
                    <a:pt x="4497" y="8336"/>
                  </a:cubicBezTo>
                  <a:cubicBezTo>
                    <a:pt x="4526" y="7507"/>
                    <a:pt x="4560" y="6578"/>
                    <a:pt x="4607" y="5814"/>
                  </a:cubicBezTo>
                  <a:cubicBezTo>
                    <a:pt x="4621" y="5979"/>
                    <a:pt x="4635" y="6160"/>
                    <a:pt x="4648" y="6361"/>
                  </a:cubicBezTo>
                  <a:cubicBezTo>
                    <a:pt x="4720" y="7486"/>
                    <a:pt x="4764" y="8893"/>
                    <a:pt x="4805" y="10253"/>
                  </a:cubicBezTo>
                  <a:cubicBezTo>
                    <a:pt x="4814" y="10545"/>
                    <a:pt x="4823" y="10836"/>
                    <a:pt x="4832" y="11121"/>
                  </a:cubicBezTo>
                  <a:lnTo>
                    <a:pt x="4839" y="11340"/>
                  </a:lnTo>
                  <a:cubicBezTo>
                    <a:pt x="4882" y="12712"/>
                    <a:pt x="4923" y="14008"/>
                    <a:pt x="5011" y="14987"/>
                  </a:cubicBezTo>
                  <a:cubicBezTo>
                    <a:pt x="5108" y="16050"/>
                    <a:pt x="5236" y="16930"/>
                    <a:pt x="5835" y="16930"/>
                  </a:cubicBezTo>
                  <a:cubicBezTo>
                    <a:pt x="6373" y="16930"/>
                    <a:pt x="6497" y="16190"/>
                    <a:pt x="6594" y="15296"/>
                  </a:cubicBezTo>
                  <a:cubicBezTo>
                    <a:pt x="6678" y="14518"/>
                    <a:pt x="6726" y="13520"/>
                    <a:pt x="6772" y="12555"/>
                  </a:cubicBezTo>
                  <a:cubicBezTo>
                    <a:pt x="6796" y="12043"/>
                    <a:pt x="6820" y="11560"/>
                    <a:pt x="6847" y="11132"/>
                  </a:cubicBezTo>
                  <a:cubicBezTo>
                    <a:pt x="6861" y="10921"/>
                    <a:pt x="6874" y="10707"/>
                    <a:pt x="6888" y="10495"/>
                  </a:cubicBezTo>
                  <a:cubicBezTo>
                    <a:pt x="6933" y="9765"/>
                    <a:pt x="6992" y="8813"/>
                    <a:pt x="7072" y="8108"/>
                  </a:cubicBezTo>
                  <a:cubicBezTo>
                    <a:pt x="7130" y="8632"/>
                    <a:pt x="7171" y="9283"/>
                    <a:pt x="7206" y="9828"/>
                  </a:cubicBezTo>
                  <a:cubicBezTo>
                    <a:pt x="7234" y="10257"/>
                    <a:pt x="7265" y="10701"/>
                    <a:pt x="7300" y="11138"/>
                  </a:cubicBezTo>
                  <a:cubicBezTo>
                    <a:pt x="7355" y="11811"/>
                    <a:pt x="7430" y="12670"/>
                    <a:pt x="7538" y="13325"/>
                  </a:cubicBezTo>
                  <a:cubicBezTo>
                    <a:pt x="7649" y="13995"/>
                    <a:pt x="7799" y="14650"/>
                    <a:pt x="8291" y="14650"/>
                  </a:cubicBezTo>
                  <a:cubicBezTo>
                    <a:pt x="8807" y="14650"/>
                    <a:pt x="8920" y="13936"/>
                    <a:pt x="8993" y="13463"/>
                  </a:cubicBezTo>
                  <a:cubicBezTo>
                    <a:pt x="9075" y="12940"/>
                    <a:pt x="9130" y="12285"/>
                    <a:pt x="9183" y="11651"/>
                  </a:cubicBezTo>
                  <a:cubicBezTo>
                    <a:pt x="9198" y="11475"/>
                    <a:pt x="9212" y="11303"/>
                    <a:pt x="9226" y="11141"/>
                  </a:cubicBezTo>
                  <a:cubicBezTo>
                    <a:pt x="9311" y="10194"/>
                    <a:pt x="9403" y="9541"/>
                    <a:pt x="9501" y="9185"/>
                  </a:cubicBezTo>
                  <a:cubicBezTo>
                    <a:pt x="9633" y="9696"/>
                    <a:pt x="9726" y="10669"/>
                    <a:pt x="9771" y="11144"/>
                  </a:cubicBezTo>
                  <a:cubicBezTo>
                    <a:pt x="9831" y="11767"/>
                    <a:pt x="9905" y="12254"/>
                    <a:pt x="9993" y="12594"/>
                  </a:cubicBezTo>
                  <a:cubicBezTo>
                    <a:pt x="10054" y="12832"/>
                    <a:pt x="10198" y="13391"/>
                    <a:pt x="10653" y="13391"/>
                  </a:cubicBezTo>
                  <a:cubicBezTo>
                    <a:pt x="11032" y="13391"/>
                    <a:pt x="11217" y="12975"/>
                    <a:pt x="11349" y="12567"/>
                  </a:cubicBezTo>
                  <a:cubicBezTo>
                    <a:pt x="11467" y="12203"/>
                    <a:pt x="11579" y="11704"/>
                    <a:pt x="11661" y="11165"/>
                  </a:cubicBezTo>
                  <a:cubicBezTo>
                    <a:pt x="11745" y="10615"/>
                    <a:pt x="11876" y="10261"/>
                    <a:pt x="11971" y="10086"/>
                  </a:cubicBezTo>
                  <a:cubicBezTo>
                    <a:pt x="12053" y="10269"/>
                    <a:pt x="12153" y="10639"/>
                    <a:pt x="12271" y="11188"/>
                  </a:cubicBezTo>
                  <a:cubicBezTo>
                    <a:pt x="12485" y="12183"/>
                    <a:pt x="12763" y="12626"/>
                    <a:pt x="13173" y="12626"/>
                  </a:cubicBezTo>
                  <a:cubicBezTo>
                    <a:pt x="13612" y="12626"/>
                    <a:pt x="13946" y="12143"/>
                    <a:pt x="14166" y="11193"/>
                  </a:cubicBezTo>
                  <a:cubicBezTo>
                    <a:pt x="14230" y="10915"/>
                    <a:pt x="14317" y="10721"/>
                    <a:pt x="14384" y="10609"/>
                  </a:cubicBezTo>
                  <a:cubicBezTo>
                    <a:pt x="14442" y="10712"/>
                    <a:pt x="14507" y="10855"/>
                    <a:pt x="14553" y="10955"/>
                  </a:cubicBezTo>
                  <a:cubicBezTo>
                    <a:pt x="14603" y="11064"/>
                    <a:pt x="14655" y="11175"/>
                    <a:pt x="14711" y="11283"/>
                  </a:cubicBezTo>
                  <a:cubicBezTo>
                    <a:pt x="14963" y="11766"/>
                    <a:pt x="15162" y="12149"/>
                    <a:pt x="15638" y="12149"/>
                  </a:cubicBezTo>
                  <a:cubicBezTo>
                    <a:pt x="16094" y="12149"/>
                    <a:pt x="16314" y="11747"/>
                    <a:pt x="16475" y="11453"/>
                  </a:cubicBezTo>
                  <a:cubicBezTo>
                    <a:pt x="16502" y="11402"/>
                    <a:pt x="16532" y="11350"/>
                    <a:pt x="16562" y="11300"/>
                  </a:cubicBezTo>
                  <a:cubicBezTo>
                    <a:pt x="16588" y="11255"/>
                    <a:pt x="16611" y="11213"/>
                    <a:pt x="16634" y="11173"/>
                  </a:cubicBezTo>
                  <a:cubicBezTo>
                    <a:pt x="16703" y="11053"/>
                    <a:pt x="16782" y="10918"/>
                    <a:pt x="16828" y="10864"/>
                  </a:cubicBezTo>
                  <a:cubicBezTo>
                    <a:pt x="16903" y="10914"/>
                    <a:pt x="17032" y="11105"/>
                    <a:pt x="17112" y="11224"/>
                  </a:cubicBezTo>
                  <a:lnTo>
                    <a:pt x="17155" y="11291"/>
                  </a:lnTo>
                  <a:cubicBezTo>
                    <a:pt x="17177" y="11324"/>
                    <a:pt x="17200" y="11356"/>
                    <a:pt x="17222" y="11389"/>
                  </a:cubicBezTo>
                  <a:cubicBezTo>
                    <a:pt x="17416" y="11682"/>
                    <a:pt x="17656" y="12047"/>
                    <a:pt x="18076" y="12047"/>
                  </a:cubicBezTo>
                  <a:cubicBezTo>
                    <a:pt x="18508" y="12047"/>
                    <a:pt x="18724" y="11727"/>
                    <a:pt x="18882" y="11494"/>
                  </a:cubicBezTo>
                  <a:cubicBezTo>
                    <a:pt x="18919" y="11439"/>
                    <a:pt x="18953" y="11387"/>
                    <a:pt x="18989" y="11340"/>
                  </a:cubicBezTo>
                  <a:cubicBezTo>
                    <a:pt x="19096" y="11202"/>
                    <a:pt x="19183" y="11125"/>
                    <a:pt x="19231" y="11090"/>
                  </a:cubicBezTo>
                  <a:cubicBezTo>
                    <a:pt x="19285" y="11117"/>
                    <a:pt x="19403" y="11188"/>
                    <a:pt x="19622" y="11387"/>
                  </a:cubicBezTo>
                  <a:cubicBezTo>
                    <a:pt x="19919" y="11658"/>
                    <a:pt x="20277" y="11689"/>
                    <a:pt x="20520" y="11689"/>
                  </a:cubicBezTo>
                  <a:cubicBezTo>
                    <a:pt x="20701" y="11689"/>
                    <a:pt x="20939" y="11612"/>
                    <a:pt x="21281" y="11494"/>
                  </a:cubicBezTo>
                  <a:cubicBezTo>
                    <a:pt x="21406" y="11451"/>
                    <a:pt x="21535" y="11406"/>
                    <a:pt x="21600" y="11391"/>
                  </a:cubicBezTo>
                  <a:lnTo>
                    <a:pt x="21429" y="10655"/>
                  </a:lnTo>
                  <a:cubicBezTo>
                    <a:pt x="21326" y="10679"/>
                    <a:pt x="21192" y="10724"/>
                    <a:pt x="21037" y="10778"/>
                  </a:cubicBezTo>
                  <a:cubicBezTo>
                    <a:pt x="20885" y="10831"/>
                    <a:pt x="20601" y="10929"/>
                    <a:pt x="20520" y="10933"/>
                  </a:cubicBezTo>
                  <a:cubicBezTo>
                    <a:pt x="20323" y="10933"/>
                    <a:pt x="20208" y="10903"/>
                    <a:pt x="20125" y="10827"/>
                  </a:cubicBezTo>
                  <a:cubicBezTo>
                    <a:pt x="19729" y="10468"/>
                    <a:pt x="19465" y="10321"/>
                    <a:pt x="19209" y="10321"/>
                  </a:cubicBezTo>
                  <a:cubicBezTo>
                    <a:pt x="18891" y="10321"/>
                    <a:pt x="18593" y="10623"/>
                    <a:pt x="18398" y="10876"/>
                  </a:cubicBezTo>
                  <a:cubicBezTo>
                    <a:pt x="18347" y="10942"/>
                    <a:pt x="18300" y="11009"/>
                    <a:pt x="18260" y="11068"/>
                  </a:cubicBezTo>
                  <a:cubicBezTo>
                    <a:pt x="18214" y="11137"/>
                    <a:pt x="18131" y="11262"/>
                    <a:pt x="18089" y="11288"/>
                  </a:cubicBezTo>
                  <a:cubicBezTo>
                    <a:pt x="18025" y="11240"/>
                    <a:pt x="17915" y="11074"/>
                    <a:pt x="17848" y="10972"/>
                  </a:cubicBezTo>
                  <a:cubicBezTo>
                    <a:pt x="17824" y="10936"/>
                    <a:pt x="17800" y="10899"/>
                    <a:pt x="17776" y="10864"/>
                  </a:cubicBezTo>
                  <a:lnTo>
                    <a:pt x="17734" y="10800"/>
                  </a:lnTo>
                  <a:cubicBezTo>
                    <a:pt x="17524" y="10488"/>
                    <a:pt x="17262" y="10100"/>
                    <a:pt x="16820" y="10100"/>
                  </a:cubicBezTo>
                  <a:cubicBezTo>
                    <a:pt x="16386" y="10100"/>
                    <a:pt x="16200" y="10421"/>
                    <a:pt x="15985" y="10793"/>
                  </a:cubicBezTo>
                  <a:cubicBezTo>
                    <a:pt x="15963" y="10832"/>
                    <a:pt x="15940" y="10873"/>
                    <a:pt x="15915" y="10916"/>
                  </a:cubicBezTo>
                  <a:cubicBezTo>
                    <a:pt x="15881" y="10974"/>
                    <a:pt x="15849" y="11031"/>
                    <a:pt x="15817" y="11089"/>
                  </a:cubicBezTo>
                  <a:cubicBezTo>
                    <a:pt x="15768" y="11179"/>
                    <a:pt x="15689" y="11322"/>
                    <a:pt x="15636" y="11379"/>
                  </a:cubicBezTo>
                  <a:cubicBezTo>
                    <a:pt x="15569" y="11303"/>
                    <a:pt x="15455" y="11083"/>
                    <a:pt x="15376" y="10932"/>
                  </a:cubicBezTo>
                  <a:cubicBezTo>
                    <a:pt x="15329" y="10841"/>
                    <a:pt x="15281" y="10738"/>
                    <a:pt x="15236" y="10638"/>
                  </a:cubicBezTo>
                  <a:cubicBezTo>
                    <a:pt x="15037" y="10207"/>
                    <a:pt x="14832" y="9760"/>
                    <a:pt x="14392" y="9760"/>
                  </a:cubicBezTo>
                  <a:cubicBezTo>
                    <a:pt x="14192" y="9760"/>
                    <a:pt x="13698" y="9883"/>
                    <a:pt x="13435" y="11021"/>
                  </a:cubicBezTo>
                  <a:cubicBezTo>
                    <a:pt x="13357" y="11357"/>
                    <a:pt x="13273" y="11579"/>
                    <a:pt x="13205" y="11715"/>
                  </a:cubicBezTo>
                  <a:cubicBezTo>
                    <a:pt x="13148" y="11575"/>
                    <a:pt x="13076" y="11355"/>
                    <a:pt x="13006" y="11028"/>
                  </a:cubicBezTo>
                  <a:cubicBezTo>
                    <a:pt x="12807" y="10105"/>
                    <a:pt x="12620" y="9232"/>
                    <a:pt x="11964" y="9232"/>
                  </a:cubicBezTo>
                  <a:cubicBezTo>
                    <a:pt x="11677" y="9232"/>
                    <a:pt x="11160" y="9468"/>
                    <a:pt x="10918" y="11050"/>
                  </a:cubicBezTo>
                  <a:cubicBezTo>
                    <a:pt x="10841" y="11554"/>
                    <a:pt x="10754" y="11935"/>
                    <a:pt x="10675" y="12204"/>
                  </a:cubicBezTo>
                  <a:cubicBezTo>
                    <a:pt x="10626" y="11959"/>
                    <a:pt x="10570" y="11599"/>
                    <a:pt x="10519" y="11072"/>
                  </a:cubicBezTo>
                  <a:cubicBezTo>
                    <a:pt x="10347" y="9278"/>
                    <a:pt x="10207" y="8177"/>
                    <a:pt x="9518" y="8177"/>
                  </a:cubicBezTo>
                  <a:cubicBezTo>
                    <a:pt x="8791" y="8177"/>
                    <a:pt x="8635" y="9324"/>
                    <a:pt x="8479" y="11073"/>
                  </a:cubicBezTo>
                  <a:cubicBezTo>
                    <a:pt x="8464" y="11237"/>
                    <a:pt x="8450" y="11410"/>
                    <a:pt x="8435" y="11586"/>
                  </a:cubicBezTo>
                  <a:cubicBezTo>
                    <a:pt x="8399" y="12017"/>
                    <a:pt x="8343" y="12660"/>
                    <a:pt x="8274" y="13176"/>
                  </a:cubicBezTo>
                  <a:cubicBezTo>
                    <a:pt x="8205" y="12735"/>
                    <a:pt x="8129" y="12070"/>
                    <a:pt x="8048" y="11077"/>
                  </a:cubicBezTo>
                  <a:cubicBezTo>
                    <a:pt x="8013" y="10647"/>
                    <a:pt x="7985" y="10205"/>
                    <a:pt x="7957" y="9779"/>
                  </a:cubicBezTo>
                  <a:cubicBezTo>
                    <a:pt x="7906" y="8996"/>
                    <a:pt x="7857" y="8257"/>
                    <a:pt x="7778" y="7708"/>
                  </a:cubicBezTo>
                  <a:cubicBezTo>
                    <a:pt x="7718" y="7289"/>
                    <a:pt x="7605" y="6511"/>
                    <a:pt x="7054" y="6511"/>
                  </a:cubicBezTo>
                  <a:cubicBezTo>
                    <a:pt x="6549" y="6511"/>
                    <a:pt x="6428" y="7160"/>
                    <a:pt x="6333" y="7946"/>
                  </a:cubicBezTo>
                  <a:cubicBezTo>
                    <a:pt x="6250" y="8624"/>
                    <a:pt x="6196" y="9510"/>
                    <a:pt x="6138" y="10447"/>
                  </a:cubicBezTo>
                  <a:cubicBezTo>
                    <a:pt x="6125" y="10659"/>
                    <a:pt x="6111" y="10872"/>
                    <a:pt x="6098" y="11084"/>
                  </a:cubicBezTo>
                  <a:cubicBezTo>
                    <a:pt x="6070" y="11517"/>
                    <a:pt x="6047" y="12003"/>
                    <a:pt x="6022" y="12518"/>
                  </a:cubicBezTo>
                  <a:cubicBezTo>
                    <a:pt x="5981" y="13382"/>
                    <a:pt x="5921" y="14640"/>
                    <a:pt x="5820" y="15463"/>
                  </a:cubicBezTo>
                  <a:cubicBezTo>
                    <a:pt x="5790" y="15243"/>
                    <a:pt x="5761" y="14961"/>
                    <a:pt x="5734" y="14601"/>
                  </a:cubicBezTo>
                  <a:cubicBezTo>
                    <a:pt x="5665" y="13683"/>
                    <a:pt x="5629" y="12532"/>
                    <a:pt x="5590" y="11315"/>
                  </a:cubicBezTo>
                  <a:lnTo>
                    <a:pt x="5581" y="11095"/>
                  </a:lnTo>
                  <a:cubicBezTo>
                    <a:pt x="5572" y="10811"/>
                    <a:pt x="5564" y="10521"/>
                    <a:pt x="5555" y="10230"/>
                  </a:cubicBezTo>
                  <a:cubicBezTo>
                    <a:pt x="5509" y="8720"/>
                    <a:pt x="5461" y="7158"/>
                    <a:pt x="5374" y="5970"/>
                  </a:cubicBezTo>
                  <a:cubicBezTo>
                    <a:pt x="5325" y="5317"/>
                    <a:pt x="5270" y="4832"/>
                    <a:pt x="5203" y="4489"/>
                  </a:cubicBezTo>
                  <a:cubicBezTo>
                    <a:pt x="5148" y="4212"/>
                    <a:pt x="5034" y="3635"/>
                    <a:pt x="4579" y="3635"/>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62" name="10"/>
            <p:cNvSpPr txBox="1"/>
            <p:nvPr/>
          </p:nvSpPr>
          <p:spPr>
            <a:xfrm>
              <a:off x="10762979" y="2970081"/>
              <a:ext cx="2669642" cy="24638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63" name="Cherry"/>
            <p:cNvSpPr/>
            <p:nvPr/>
          </p:nvSpPr>
          <p:spPr>
            <a:xfrm>
              <a:off x="8107727" y="470724"/>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64" name="K"/>
            <p:cNvSpPr txBox="1"/>
            <p:nvPr/>
          </p:nvSpPr>
          <p:spPr>
            <a:xfrm>
              <a:off x="7203998" y="6100017"/>
              <a:ext cx="2996415" cy="24638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K</a:t>
              </a:r>
            </a:p>
          </p:txBody>
        </p:sp>
        <p:sp>
          <p:nvSpPr>
            <p:cNvPr id="165" name="Crown"/>
            <p:cNvSpPr/>
            <p:nvPr/>
          </p:nvSpPr>
          <p:spPr>
            <a:xfrm>
              <a:off x="7667920" y="5812816"/>
              <a:ext cx="900367" cy="79234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206" y="0"/>
                    <a:pt x="9725" y="547"/>
                    <a:pt x="9725" y="1222"/>
                  </a:cubicBezTo>
                  <a:cubicBezTo>
                    <a:pt x="9725" y="1729"/>
                    <a:pt x="9996" y="2163"/>
                    <a:pt x="10383" y="2348"/>
                  </a:cubicBezTo>
                  <a:lnTo>
                    <a:pt x="7244" y="10951"/>
                  </a:lnTo>
                  <a:cubicBezTo>
                    <a:pt x="7156" y="11239"/>
                    <a:pt x="6826" y="11311"/>
                    <a:pt x="6648" y="11081"/>
                  </a:cubicBezTo>
                  <a:lnTo>
                    <a:pt x="1891" y="6438"/>
                  </a:lnTo>
                  <a:cubicBezTo>
                    <a:pt x="2053" y="6225"/>
                    <a:pt x="2151" y="5946"/>
                    <a:pt x="2151" y="5642"/>
                  </a:cubicBezTo>
                  <a:cubicBezTo>
                    <a:pt x="2151" y="4967"/>
                    <a:pt x="1669" y="4420"/>
                    <a:pt x="1075" y="4420"/>
                  </a:cubicBezTo>
                  <a:cubicBezTo>
                    <a:pt x="482" y="4420"/>
                    <a:pt x="0" y="4967"/>
                    <a:pt x="0" y="5642"/>
                  </a:cubicBezTo>
                  <a:cubicBezTo>
                    <a:pt x="0" y="6317"/>
                    <a:pt x="482" y="6864"/>
                    <a:pt x="1075" y="6864"/>
                  </a:cubicBezTo>
                  <a:cubicBezTo>
                    <a:pt x="1126" y="6864"/>
                    <a:pt x="1174" y="6858"/>
                    <a:pt x="1222" y="6851"/>
                  </a:cubicBezTo>
                  <a:lnTo>
                    <a:pt x="2938" y="20929"/>
                  </a:lnTo>
                  <a:cubicBezTo>
                    <a:pt x="2985" y="21312"/>
                    <a:pt x="3274" y="21600"/>
                    <a:pt x="3615" y="21600"/>
                  </a:cubicBezTo>
                  <a:lnTo>
                    <a:pt x="17987" y="21600"/>
                  </a:lnTo>
                  <a:cubicBezTo>
                    <a:pt x="18327" y="21600"/>
                    <a:pt x="18616" y="21316"/>
                    <a:pt x="18664" y="20934"/>
                  </a:cubicBezTo>
                  <a:lnTo>
                    <a:pt x="20378" y="6851"/>
                  </a:lnTo>
                  <a:cubicBezTo>
                    <a:pt x="20426" y="6858"/>
                    <a:pt x="20475" y="6864"/>
                    <a:pt x="20525" y="6864"/>
                  </a:cubicBezTo>
                  <a:cubicBezTo>
                    <a:pt x="21118" y="6864"/>
                    <a:pt x="21600" y="6317"/>
                    <a:pt x="21600" y="5642"/>
                  </a:cubicBezTo>
                  <a:cubicBezTo>
                    <a:pt x="21600" y="4967"/>
                    <a:pt x="21118" y="4420"/>
                    <a:pt x="20525" y="4420"/>
                  </a:cubicBezTo>
                  <a:cubicBezTo>
                    <a:pt x="19931" y="4420"/>
                    <a:pt x="19449" y="4967"/>
                    <a:pt x="19449" y="5642"/>
                  </a:cubicBezTo>
                  <a:cubicBezTo>
                    <a:pt x="19449" y="5953"/>
                    <a:pt x="19551" y="6234"/>
                    <a:pt x="19719" y="6450"/>
                  </a:cubicBezTo>
                  <a:lnTo>
                    <a:pt x="14952" y="11081"/>
                  </a:lnTo>
                  <a:cubicBezTo>
                    <a:pt x="14772" y="11298"/>
                    <a:pt x="14445" y="11230"/>
                    <a:pt x="14356" y="10951"/>
                  </a:cubicBezTo>
                  <a:lnTo>
                    <a:pt x="11200" y="2356"/>
                  </a:lnTo>
                  <a:cubicBezTo>
                    <a:pt x="11596" y="2176"/>
                    <a:pt x="11875" y="1736"/>
                    <a:pt x="11875" y="1222"/>
                  </a:cubicBezTo>
                  <a:cubicBezTo>
                    <a:pt x="11875" y="547"/>
                    <a:pt x="11394" y="0"/>
                    <a:pt x="10800" y="0"/>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66" name="Function Graph"/>
            <p:cNvSpPr/>
            <p:nvPr/>
          </p:nvSpPr>
          <p:spPr>
            <a:xfrm>
              <a:off x="7663808" y="3093057"/>
              <a:ext cx="2076795" cy="2063092"/>
            </a:xfrm>
            <a:custGeom>
              <a:avLst/>
              <a:gdLst/>
              <a:ahLst/>
              <a:cxnLst>
                <a:cxn ang="0">
                  <a:pos x="wd2" y="hd2"/>
                </a:cxn>
                <a:cxn ang="5400000">
                  <a:pos x="wd2" y="hd2"/>
                </a:cxn>
                <a:cxn ang="10800000">
                  <a:pos x="wd2" y="hd2"/>
                </a:cxn>
                <a:cxn ang="16200000">
                  <a:pos x="wd2" y="hd2"/>
                </a:cxn>
              </a:cxnLst>
              <a:rect l="0" t="0" r="r" b="b"/>
              <a:pathLst>
                <a:path w="21600" h="21600" extrusionOk="0">
                  <a:moveTo>
                    <a:pt x="193" y="0"/>
                  </a:moveTo>
                  <a:cubicBezTo>
                    <a:pt x="87" y="0"/>
                    <a:pt x="0" y="87"/>
                    <a:pt x="0" y="194"/>
                  </a:cubicBezTo>
                  <a:lnTo>
                    <a:pt x="0" y="21404"/>
                  </a:lnTo>
                  <a:cubicBezTo>
                    <a:pt x="0" y="21511"/>
                    <a:pt x="87" y="21600"/>
                    <a:pt x="193" y="21600"/>
                  </a:cubicBezTo>
                  <a:lnTo>
                    <a:pt x="21322" y="21600"/>
                  </a:lnTo>
                  <a:cubicBezTo>
                    <a:pt x="21428" y="21600"/>
                    <a:pt x="21514" y="21511"/>
                    <a:pt x="21514" y="21404"/>
                  </a:cubicBezTo>
                  <a:lnTo>
                    <a:pt x="21514" y="20822"/>
                  </a:lnTo>
                  <a:cubicBezTo>
                    <a:pt x="21514" y="20715"/>
                    <a:pt x="21428" y="20628"/>
                    <a:pt x="21322" y="20628"/>
                  </a:cubicBezTo>
                  <a:lnTo>
                    <a:pt x="1159" y="20628"/>
                  </a:lnTo>
                  <a:cubicBezTo>
                    <a:pt x="1052" y="20628"/>
                    <a:pt x="966" y="20539"/>
                    <a:pt x="966" y="20432"/>
                  </a:cubicBezTo>
                  <a:lnTo>
                    <a:pt x="966" y="194"/>
                  </a:lnTo>
                  <a:cubicBezTo>
                    <a:pt x="966" y="87"/>
                    <a:pt x="879" y="0"/>
                    <a:pt x="773" y="0"/>
                  </a:cubicBezTo>
                  <a:lnTo>
                    <a:pt x="193" y="0"/>
                  </a:lnTo>
                  <a:close/>
                  <a:moveTo>
                    <a:pt x="4579" y="3635"/>
                  </a:moveTo>
                  <a:cubicBezTo>
                    <a:pt x="4069" y="3635"/>
                    <a:pt x="3973" y="4313"/>
                    <a:pt x="3893" y="5269"/>
                  </a:cubicBezTo>
                  <a:cubicBezTo>
                    <a:pt x="3826" y="6066"/>
                    <a:pt x="3789" y="7155"/>
                    <a:pt x="3747" y="8309"/>
                  </a:cubicBezTo>
                  <a:cubicBezTo>
                    <a:pt x="3722" y="9023"/>
                    <a:pt x="3694" y="9757"/>
                    <a:pt x="3660" y="10474"/>
                  </a:cubicBezTo>
                  <a:lnTo>
                    <a:pt x="1430" y="10474"/>
                  </a:lnTo>
                  <a:lnTo>
                    <a:pt x="1430" y="11230"/>
                  </a:lnTo>
                  <a:lnTo>
                    <a:pt x="4374" y="11230"/>
                  </a:lnTo>
                  <a:lnTo>
                    <a:pt x="4393" y="10873"/>
                  </a:lnTo>
                  <a:cubicBezTo>
                    <a:pt x="4437" y="10037"/>
                    <a:pt x="4467" y="9172"/>
                    <a:pt x="4497" y="8336"/>
                  </a:cubicBezTo>
                  <a:cubicBezTo>
                    <a:pt x="4526" y="7507"/>
                    <a:pt x="4560" y="6578"/>
                    <a:pt x="4607" y="5814"/>
                  </a:cubicBezTo>
                  <a:cubicBezTo>
                    <a:pt x="4621" y="5979"/>
                    <a:pt x="4635" y="6160"/>
                    <a:pt x="4648" y="6361"/>
                  </a:cubicBezTo>
                  <a:cubicBezTo>
                    <a:pt x="4720" y="7486"/>
                    <a:pt x="4764" y="8893"/>
                    <a:pt x="4805" y="10253"/>
                  </a:cubicBezTo>
                  <a:cubicBezTo>
                    <a:pt x="4814" y="10545"/>
                    <a:pt x="4823" y="10836"/>
                    <a:pt x="4832" y="11121"/>
                  </a:cubicBezTo>
                  <a:lnTo>
                    <a:pt x="4839" y="11340"/>
                  </a:lnTo>
                  <a:cubicBezTo>
                    <a:pt x="4882" y="12712"/>
                    <a:pt x="4923" y="14008"/>
                    <a:pt x="5011" y="14987"/>
                  </a:cubicBezTo>
                  <a:cubicBezTo>
                    <a:pt x="5108" y="16050"/>
                    <a:pt x="5236" y="16930"/>
                    <a:pt x="5835" y="16930"/>
                  </a:cubicBezTo>
                  <a:cubicBezTo>
                    <a:pt x="6373" y="16930"/>
                    <a:pt x="6497" y="16190"/>
                    <a:pt x="6594" y="15296"/>
                  </a:cubicBezTo>
                  <a:cubicBezTo>
                    <a:pt x="6678" y="14518"/>
                    <a:pt x="6726" y="13520"/>
                    <a:pt x="6772" y="12555"/>
                  </a:cubicBezTo>
                  <a:cubicBezTo>
                    <a:pt x="6796" y="12043"/>
                    <a:pt x="6820" y="11560"/>
                    <a:pt x="6847" y="11132"/>
                  </a:cubicBezTo>
                  <a:cubicBezTo>
                    <a:pt x="6861" y="10921"/>
                    <a:pt x="6874" y="10707"/>
                    <a:pt x="6888" y="10495"/>
                  </a:cubicBezTo>
                  <a:cubicBezTo>
                    <a:pt x="6933" y="9765"/>
                    <a:pt x="6992" y="8813"/>
                    <a:pt x="7072" y="8108"/>
                  </a:cubicBezTo>
                  <a:cubicBezTo>
                    <a:pt x="7130" y="8632"/>
                    <a:pt x="7171" y="9283"/>
                    <a:pt x="7206" y="9828"/>
                  </a:cubicBezTo>
                  <a:cubicBezTo>
                    <a:pt x="7234" y="10257"/>
                    <a:pt x="7265" y="10701"/>
                    <a:pt x="7300" y="11138"/>
                  </a:cubicBezTo>
                  <a:cubicBezTo>
                    <a:pt x="7355" y="11811"/>
                    <a:pt x="7430" y="12670"/>
                    <a:pt x="7538" y="13325"/>
                  </a:cubicBezTo>
                  <a:cubicBezTo>
                    <a:pt x="7649" y="13995"/>
                    <a:pt x="7799" y="14650"/>
                    <a:pt x="8291" y="14650"/>
                  </a:cubicBezTo>
                  <a:cubicBezTo>
                    <a:pt x="8807" y="14650"/>
                    <a:pt x="8920" y="13936"/>
                    <a:pt x="8993" y="13463"/>
                  </a:cubicBezTo>
                  <a:cubicBezTo>
                    <a:pt x="9075" y="12940"/>
                    <a:pt x="9130" y="12285"/>
                    <a:pt x="9183" y="11651"/>
                  </a:cubicBezTo>
                  <a:cubicBezTo>
                    <a:pt x="9198" y="11475"/>
                    <a:pt x="9212" y="11303"/>
                    <a:pt x="9226" y="11141"/>
                  </a:cubicBezTo>
                  <a:cubicBezTo>
                    <a:pt x="9311" y="10194"/>
                    <a:pt x="9403" y="9541"/>
                    <a:pt x="9501" y="9185"/>
                  </a:cubicBezTo>
                  <a:cubicBezTo>
                    <a:pt x="9633" y="9696"/>
                    <a:pt x="9726" y="10669"/>
                    <a:pt x="9771" y="11144"/>
                  </a:cubicBezTo>
                  <a:cubicBezTo>
                    <a:pt x="9831" y="11767"/>
                    <a:pt x="9905" y="12254"/>
                    <a:pt x="9993" y="12594"/>
                  </a:cubicBezTo>
                  <a:cubicBezTo>
                    <a:pt x="10054" y="12832"/>
                    <a:pt x="10198" y="13391"/>
                    <a:pt x="10653" y="13391"/>
                  </a:cubicBezTo>
                  <a:cubicBezTo>
                    <a:pt x="11032" y="13391"/>
                    <a:pt x="11217" y="12975"/>
                    <a:pt x="11349" y="12567"/>
                  </a:cubicBezTo>
                  <a:cubicBezTo>
                    <a:pt x="11467" y="12203"/>
                    <a:pt x="11579" y="11704"/>
                    <a:pt x="11661" y="11165"/>
                  </a:cubicBezTo>
                  <a:cubicBezTo>
                    <a:pt x="11745" y="10615"/>
                    <a:pt x="11876" y="10261"/>
                    <a:pt x="11971" y="10086"/>
                  </a:cubicBezTo>
                  <a:cubicBezTo>
                    <a:pt x="12053" y="10269"/>
                    <a:pt x="12153" y="10639"/>
                    <a:pt x="12271" y="11188"/>
                  </a:cubicBezTo>
                  <a:cubicBezTo>
                    <a:pt x="12485" y="12183"/>
                    <a:pt x="12763" y="12626"/>
                    <a:pt x="13173" y="12626"/>
                  </a:cubicBezTo>
                  <a:cubicBezTo>
                    <a:pt x="13612" y="12626"/>
                    <a:pt x="13946" y="12143"/>
                    <a:pt x="14166" y="11193"/>
                  </a:cubicBezTo>
                  <a:cubicBezTo>
                    <a:pt x="14230" y="10915"/>
                    <a:pt x="14317" y="10721"/>
                    <a:pt x="14384" y="10609"/>
                  </a:cubicBezTo>
                  <a:cubicBezTo>
                    <a:pt x="14442" y="10712"/>
                    <a:pt x="14507" y="10855"/>
                    <a:pt x="14553" y="10955"/>
                  </a:cubicBezTo>
                  <a:cubicBezTo>
                    <a:pt x="14603" y="11064"/>
                    <a:pt x="14655" y="11175"/>
                    <a:pt x="14711" y="11283"/>
                  </a:cubicBezTo>
                  <a:cubicBezTo>
                    <a:pt x="14963" y="11766"/>
                    <a:pt x="15162" y="12149"/>
                    <a:pt x="15638" y="12149"/>
                  </a:cubicBezTo>
                  <a:cubicBezTo>
                    <a:pt x="16094" y="12149"/>
                    <a:pt x="16314" y="11747"/>
                    <a:pt x="16475" y="11453"/>
                  </a:cubicBezTo>
                  <a:cubicBezTo>
                    <a:pt x="16502" y="11402"/>
                    <a:pt x="16532" y="11350"/>
                    <a:pt x="16562" y="11300"/>
                  </a:cubicBezTo>
                  <a:cubicBezTo>
                    <a:pt x="16588" y="11255"/>
                    <a:pt x="16611" y="11213"/>
                    <a:pt x="16634" y="11173"/>
                  </a:cubicBezTo>
                  <a:cubicBezTo>
                    <a:pt x="16703" y="11053"/>
                    <a:pt x="16782" y="10918"/>
                    <a:pt x="16828" y="10864"/>
                  </a:cubicBezTo>
                  <a:cubicBezTo>
                    <a:pt x="16903" y="10914"/>
                    <a:pt x="17032" y="11105"/>
                    <a:pt x="17112" y="11224"/>
                  </a:cubicBezTo>
                  <a:lnTo>
                    <a:pt x="17155" y="11291"/>
                  </a:lnTo>
                  <a:cubicBezTo>
                    <a:pt x="17177" y="11324"/>
                    <a:pt x="17200" y="11356"/>
                    <a:pt x="17222" y="11389"/>
                  </a:cubicBezTo>
                  <a:cubicBezTo>
                    <a:pt x="17416" y="11682"/>
                    <a:pt x="17656" y="12047"/>
                    <a:pt x="18076" y="12047"/>
                  </a:cubicBezTo>
                  <a:cubicBezTo>
                    <a:pt x="18508" y="12047"/>
                    <a:pt x="18724" y="11727"/>
                    <a:pt x="18882" y="11494"/>
                  </a:cubicBezTo>
                  <a:cubicBezTo>
                    <a:pt x="18919" y="11439"/>
                    <a:pt x="18953" y="11387"/>
                    <a:pt x="18989" y="11340"/>
                  </a:cubicBezTo>
                  <a:cubicBezTo>
                    <a:pt x="19096" y="11202"/>
                    <a:pt x="19183" y="11125"/>
                    <a:pt x="19231" y="11090"/>
                  </a:cubicBezTo>
                  <a:cubicBezTo>
                    <a:pt x="19285" y="11117"/>
                    <a:pt x="19403" y="11188"/>
                    <a:pt x="19622" y="11387"/>
                  </a:cubicBezTo>
                  <a:cubicBezTo>
                    <a:pt x="19919" y="11658"/>
                    <a:pt x="20277" y="11689"/>
                    <a:pt x="20520" y="11689"/>
                  </a:cubicBezTo>
                  <a:cubicBezTo>
                    <a:pt x="20701" y="11689"/>
                    <a:pt x="20939" y="11612"/>
                    <a:pt x="21281" y="11494"/>
                  </a:cubicBezTo>
                  <a:cubicBezTo>
                    <a:pt x="21406" y="11451"/>
                    <a:pt x="21535" y="11406"/>
                    <a:pt x="21600" y="11391"/>
                  </a:cubicBezTo>
                  <a:lnTo>
                    <a:pt x="21429" y="10655"/>
                  </a:lnTo>
                  <a:cubicBezTo>
                    <a:pt x="21326" y="10679"/>
                    <a:pt x="21192" y="10724"/>
                    <a:pt x="21037" y="10778"/>
                  </a:cubicBezTo>
                  <a:cubicBezTo>
                    <a:pt x="20885" y="10831"/>
                    <a:pt x="20601" y="10929"/>
                    <a:pt x="20520" y="10933"/>
                  </a:cubicBezTo>
                  <a:cubicBezTo>
                    <a:pt x="20323" y="10933"/>
                    <a:pt x="20208" y="10903"/>
                    <a:pt x="20125" y="10827"/>
                  </a:cubicBezTo>
                  <a:cubicBezTo>
                    <a:pt x="19729" y="10468"/>
                    <a:pt x="19465" y="10321"/>
                    <a:pt x="19209" y="10321"/>
                  </a:cubicBezTo>
                  <a:cubicBezTo>
                    <a:pt x="18891" y="10321"/>
                    <a:pt x="18593" y="10623"/>
                    <a:pt x="18398" y="10876"/>
                  </a:cubicBezTo>
                  <a:cubicBezTo>
                    <a:pt x="18347" y="10942"/>
                    <a:pt x="18300" y="11009"/>
                    <a:pt x="18260" y="11068"/>
                  </a:cubicBezTo>
                  <a:cubicBezTo>
                    <a:pt x="18214" y="11137"/>
                    <a:pt x="18131" y="11262"/>
                    <a:pt x="18089" y="11288"/>
                  </a:cubicBezTo>
                  <a:cubicBezTo>
                    <a:pt x="18025" y="11240"/>
                    <a:pt x="17915" y="11074"/>
                    <a:pt x="17848" y="10972"/>
                  </a:cubicBezTo>
                  <a:cubicBezTo>
                    <a:pt x="17824" y="10936"/>
                    <a:pt x="17800" y="10899"/>
                    <a:pt x="17776" y="10864"/>
                  </a:cubicBezTo>
                  <a:lnTo>
                    <a:pt x="17734" y="10800"/>
                  </a:lnTo>
                  <a:cubicBezTo>
                    <a:pt x="17524" y="10488"/>
                    <a:pt x="17262" y="10100"/>
                    <a:pt x="16820" y="10100"/>
                  </a:cubicBezTo>
                  <a:cubicBezTo>
                    <a:pt x="16386" y="10100"/>
                    <a:pt x="16200" y="10421"/>
                    <a:pt x="15985" y="10793"/>
                  </a:cubicBezTo>
                  <a:cubicBezTo>
                    <a:pt x="15963" y="10832"/>
                    <a:pt x="15940" y="10873"/>
                    <a:pt x="15915" y="10916"/>
                  </a:cubicBezTo>
                  <a:cubicBezTo>
                    <a:pt x="15881" y="10974"/>
                    <a:pt x="15849" y="11031"/>
                    <a:pt x="15817" y="11089"/>
                  </a:cubicBezTo>
                  <a:cubicBezTo>
                    <a:pt x="15768" y="11179"/>
                    <a:pt x="15689" y="11322"/>
                    <a:pt x="15636" y="11379"/>
                  </a:cubicBezTo>
                  <a:cubicBezTo>
                    <a:pt x="15569" y="11303"/>
                    <a:pt x="15455" y="11083"/>
                    <a:pt x="15376" y="10932"/>
                  </a:cubicBezTo>
                  <a:cubicBezTo>
                    <a:pt x="15329" y="10841"/>
                    <a:pt x="15281" y="10738"/>
                    <a:pt x="15236" y="10638"/>
                  </a:cubicBezTo>
                  <a:cubicBezTo>
                    <a:pt x="15037" y="10207"/>
                    <a:pt x="14832" y="9760"/>
                    <a:pt x="14392" y="9760"/>
                  </a:cubicBezTo>
                  <a:cubicBezTo>
                    <a:pt x="14192" y="9760"/>
                    <a:pt x="13698" y="9883"/>
                    <a:pt x="13435" y="11021"/>
                  </a:cubicBezTo>
                  <a:cubicBezTo>
                    <a:pt x="13357" y="11357"/>
                    <a:pt x="13273" y="11579"/>
                    <a:pt x="13205" y="11715"/>
                  </a:cubicBezTo>
                  <a:cubicBezTo>
                    <a:pt x="13148" y="11575"/>
                    <a:pt x="13076" y="11355"/>
                    <a:pt x="13006" y="11028"/>
                  </a:cubicBezTo>
                  <a:cubicBezTo>
                    <a:pt x="12807" y="10105"/>
                    <a:pt x="12620" y="9232"/>
                    <a:pt x="11964" y="9232"/>
                  </a:cubicBezTo>
                  <a:cubicBezTo>
                    <a:pt x="11677" y="9232"/>
                    <a:pt x="11160" y="9468"/>
                    <a:pt x="10918" y="11050"/>
                  </a:cubicBezTo>
                  <a:cubicBezTo>
                    <a:pt x="10841" y="11554"/>
                    <a:pt x="10754" y="11935"/>
                    <a:pt x="10675" y="12204"/>
                  </a:cubicBezTo>
                  <a:cubicBezTo>
                    <a:pt x="10626" y="11959"/>
                    <a:pt x="10570" y="11599"/>
                    <a:pt x="10519" y="11072"/>
                  </a:cubicBezTo>
                  <a:cubicBezTo>
                    <a:pt x="10347" y="9278"/>
                    <a:pt x="10207" y="8177"/>
                    <a:pt x="9518" y="8177"/>
                  </a:cubicBezTo>
                  <a:cubicBezTo>
                    <a:pt x="8791" y="8177"/>
                    <a:pt x="8635" y="9324"/>
                    <a:pt x="8479" y="11073"/>
                  </a:cubicBezTo>
                  <a:cubicBezTo>
                    <a:pt x="8464" y="11237"/>
                    <a:pt x="8450" y="11410"/>
                    <a:pt x="8435" y="11586"/>
                  </a:cubicBezTo>
                  <a:cubicBezTo>
                    <a:pt x="8399" y="12017"/>
                    <a:pt x="8343" y="12660"/>
                    <a:pt x="8274" y="13176"/>
                  </a:cubicBezTo>
                  <a:cubicBezTo>
                    <a:pt x="8205" y="12735"/>
                    <a:pt x="8129" y="12070"/>
                    <a:pt x="8048" y="11077"/>
                  </a:cubicBezTo>
                  <a:cubicBezTo>
                    <a:pt x="8013" y="10647"/>
                    <a:pt x="7985" y="10205"/>
                    <a:pt x="7957" y="9779"/>
                  </a:cubicBezTo>
                  <a:cubicBezTo>
                    <a:pt x="7906" y="8996"/>
                    <a:pt x="7857" y="8257"/>
                    <a:pt x="7778" y="7708"/>
                  </a:cubicBezTo>
                  <a:cubicBezTo>
                    <a:pt x="7718" y="7289"/>
                    <a:pt x="7605" y="6511"/>
                    <a:pt x="7054" y="6511"/>
                  </a:cubicBezTo>
                  <a:cubicBezTo>
                    <a:pt x="6549" y="6511"/>
                    <a:pt x="6428" y="7160"/>
                    <a:pt x="6333" y="7946"/>
                  </a:cubicBezTo>
                  <a:cubicBezTo>
                    <a:pt x="6250" y="8624"/>
                    <a:pt x="6196" y="9510"/>
                    <a:pt x="6138" y="10447"/>
                  </a:cubicBezTo>
                  <a:cubicBezTo>
                    <a:pt x="6125" y="10659"/>
                    <a:pt x="6111" y="10872"/>
                    <a:pt x="6098" y="11084"/>
                  </a:cubicBezTo>
                  <a:cubicBezTo>
                    <a:pt x="6070" y="11517"/>
                    <a:pt x="6047" y="12003"/>
                    <a:pt x="6022" y="12518"/>
                  </a:cubicBezTo>
                  <a:cubicBezTo>
                    <a:pt x="5981" y="13382"/>
                    <a:pt x="5921" y="14640"/>
                    <a:pt x="5820" y="15463"/>
                  </a:cubicBezTo>
                  <a:cubicBezTo>
                    <a:pt x="5790" y="15243"/>
                    <a:pt x="5761" y="14961"/>
                    <a:pt x="5734" y="14601"/>
                  </a:cubicBezTo>
                  <a:cubicBezTo>
                    <a:pt x="5665" y="13683"/>
                    <a:pt x="5629" y="12532"/>
                    <a:pt x="5590" y="11315"/>
                  </a:cubicBezTo>
                  <a:lnTo>
                    <a:pt x="5581" y="11095"/>
                  </a:lnTo>
                  <a:cubicBezTo>
                    <a:pt x="5572" y="10811"/>
                    <a:pt x="5564" y="10521"/>
                    <a:pt x="5555" y="10230"/>
                  </a:cubicBezTo>
                  <a:cubicBezTo>
                    <a:pt x="5509" y="8720"/>
                    <a:pt x="5461" y="7158"/>
                    <a:pt x="5374" y="5970"/>
                  </a:cubicBezTo>
                  <a:cubicBezTo>
                    <a:pt x="5325" y="5317"/>
                    <a:pt x="5270" y="4832"/>
                    <a:pt x="5203" y="4489"/>
                  </a:cubicBezTo>
                  <a:cubicBezTo>
                    <a:pt x="5148" y="4212"/>
                    <a:pt x="5034" y="3635"/>
                    <a:pt x="4579" y="3635"/>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67" name="Brain Front"/>
            <p:cNvSpPr/>
            <p:nvPr/>
          </p:nvSpPr>
          <p:spPr>
            <a:xfrm>
              <a:off x="4017560" y="3361009"/>
              <a:ext cx="2076794" cy="1724668"/>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68" name="Cherry"/>
            <p:cNvSpPr/>
            <p:nvPr/>
          </p:nvSpPr>
          <p:spPr>
            <a:xfrm>
              <a:off x="4455142" y="470724"/>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69" name="10"/>
            <p:cNvSpPr txBox="1"/>
            <p:nvPr/>
          </p:nvSpPr>
          <p:spPr>
            <a:xfrm>
              <a:off x="3545036" y="5872732"/>
              <a:ext cx="2669642" cy="24638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70" name="Bell Curve"/>
            <p:cNvSpPr/>
            <p:nvPr/>
          </p:nvSpPr>
          <p:spPr>
            <a:xfrm>
              <a:off x="463922" y="3103754"/>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71" name="Cards"/>
            <p:cNvSpPr/>
            <p:nvPr/>
          </p:nvSpPr>
          <p:spPr>
            <a:xfrm>
              <a:off x="774447" y="5918813"/>
              <a:ext cx="1447521" cy="2104289"/>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72" name="K"/>
            <p:cNvSpPr txBox="1"/>
            <p:nvPr/>
          </p:nvSpPr>
          <p:spPr>
            <a:xfrm>
              <a:off x="0" y="299907"/>
              <a:ext cx="2996415" cy="24638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K</a:t>
              </a:r>
            </a:p>
          </p:txBody>
        </p:sp>
        <p:sp>
          <p:nvSpPr>
            <p:cNvPr id="173" name="Crown"/>
            <p:cNvSpPr/>
            <p:nvPr/>
          </p:nvSpPr>
          <p:spPr>
            <a:xfrm>
              <a:off x="463922" y="0"/>
              <a:ext cx="900366" cy="79234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206" y="0"/>
                    <a:pt x="9725" y="547"/>
                    <a:pt x="9725" y="1222"/>
                  </a:cubicBezTo>
                  <a:cubicBezTo>
                    <a:pt x="9725" y="1729"/>
                    <a:pt x="9996" y="2163"/>
                    <a:pt x="10383" y="2348"/>
                  </a:cubicBezTo>
                  <a:lnTo>
                    <a:pt x="7244" y="10951"/>
                  </a:lnTo>
                  <a:cubicBezTo>
                    <a:pt x="7156" y="11239"/>
                    <a:pt x="6826" y="11311"/>
                    <a:pt x="6648" y="11081"/>
                  </a:cubicBezTo>
                  <a:lnTo>
                    <a:pt x="1891" y="6438"/>
                  </a:lnTo>
                  <a:cubicBezTo>
                    <a:pt x="2053" y="6225"/>
                    <a:pt x="2151" y="5946"/>
                    <a:pt x="2151" y="5642"/>
                  </a:cubicBezTo>
                  <a:cubicBezTo>
                    <a:pt x="2151" y="4967"/>
                    <a:pt x="1669" y="4420"/>
                    <a:pt x="1075" y="4420"/>
                  </a:cubicBezTo>
                  <a:cubicBezTo>
                    <a:pt x="482" y="4420"/>
                    <a:pt x="0" y="4967"/>
                    <a:pt x="0" y="5642"/>
                  </a:cubicBezTo>
                  <a:cubicBezTo>
                    <a:pt x="0" y="6317"/>
                    <a:pt x="482" y="6864"/>
                    <a:pt x="1075" y="6864"/>
                  </a:cubicBezTo>
                  <a:cubicBezTo>
                    <a:pt x="1126" y="6864"/>
                    <a:pt x="1174" y="6858"/>
                    <a:pt x="1222" y="6851"/>
                  </a:cubicBezTo>
                  <a:lnTo>
                    <a:pt x="2938" y="20929"/>
                  </a:lnTo>
                  <a:cubicBezTo>
                    <a:pt x="2985" y="21312"/>
                    <a:pt x="3274" y="21600"/>
                    <a:pt x="3615" y="21600"/>
                  </a:cubicBezTo>
                  <a:lnTo>
                    <a:pt x="17987" y="21600"/>
                  </a:lnTo>
                  <a:cubicBezTo>
                    <a:pt x="18327" y="21600"/>
                    <a:pt x="18616" y="21316"/>
                    <a:pt x="18664" y="20934"/>
                  </a:cubicBezTo>
                  <a:lnTo>
                    <a:pt x="20378" y="6851"/>
                  </a:lnTo>
                  <a:cubicBezTo>
                    <a:pt x="20426" y="6858"/>
                    <a:pt x="20475" y="6864"/>
                    <a:pt x="20525" y="6864"/>
                  </a:cubicBezTo>
                  <a:cubicBezTo>
                    <a:pt x="21118" y="6864"/>
                    <a:pt x="21600" y="6317"/>
                    <a:pt x="21600" y="5642"/>
                  </a:cubicBezTo>
                  <a:cubicBezTo>
                    <a:pt x="21600" y="4967"/>
                    <a:pt x="21118" y="4420"/>
                    <a:pt x="20525" y="4420"/>
                  </a:cubicBezTo>
                  <a:cubicBezTo>
                    <a:pt x="19931" y="4420"/>
                    <a:pt x="19449" y="4967"/>
                    <a:pt x="19449" y="5642"/>
                  </a:cubicBezTo>
                  <a:cubicBezTo>
                    <a:pt x="19449" y="5953"/>
                    <a:pt x="19551" y="6234"/>
                    <a:pt x="19719" y="6450"/>
                  </a:cubicBezTo>
                  <a:lnTo>
                    <a:pt x="14952" y="11081"/>
                  </a:lnTo>
                  <a:cubicBezTo>
                    <a:pt x="14772" y="11298"/>
                    <a:pt x="14445" y="11230"/>
                    <a:pt x="14356" y="10951"/>
                  </a:cubicBezTo>
                  <a:lnTo>
                    <a:pt x="11200" y="2356"/>
                  </a:lnTo>
                  <a:cubicBezTo>
                    <a:pt x="11596" y="2176"/>
                    <a:pt x="11875" y="1736"/>
                    <a:pt x="11875" y="1222"/>
                  </a:cubicBezTo>
                  <a:cubicBezTo>
                    <a:pt x="11875" y="547"/>
                    <a:pt x="11394" y="0"/>
                    <a:pt x="10800" y="0"/>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226" name="Group"/>
          <p:cNvGrpSpPr/>
          <p:nvPr/>
        </p:nvGrpSpPr>
        <p:grpSpPr>
          <a:xfrm>
            <a:off x="10592192" y="1115316"/>
            <a:ext cx="3066962" cy="116800078"/>
            <a:chOff x="0" y="0"/>
            <a:chExt cx="3066960" cy="116800074"/>
          </a:xfrm>
        </p:grpSpPr>
        <p:sp>
          <p:nvSpPr>
            <p:cNvPr id="175" name="9"/>
            <p:cNvSpPr txBox="1"/>
            <p:nvPr/>
          </p:nvSpPr>
          <p:spPr>
            <a:xfrm>
              <a:off x="0" y="-1"/>
              <a:ext cx="2996415" cy="24638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176" name="Brain"/>
            <p:cNvSpPr/>
            <p:nvPr/>
          </p:nvSpPr>
          <p:spPr>
            <a:xfrm>
              <a:off x="493734" y="3351978"/>
              <a:ext cx="2241218" cy="1719490"/>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77" name="Dice"/>
            <p:cNvSpPr/>
            <p:nvPr/>
          </p:nvSpPr>
          <p:spPr>
            <a:xfrm>
              <a:off x="876047" y="6245544"/>
              <a:ext cx="1447521" cy="1685408"/>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nvGrpSpPr>
            <p:cNvPr id="225" name="Group"/>
            <p:cNvGrpSpPr/>
            <p:nvPr/>
          </p:nvGrpSpPr>
          <p:grpSpPr>
            <a:xfrm>
              <a:off x="7011" y="9704806"/>
              <a:ext cx="3059950" cy="107095269"/>
              <a:chOff x="0" y="1231900"/>
              <a:chExt cx="3059949" cy="107095267"/>
            </a:xfrm>
          </p:grpSpPr>
          <p:sp>
            <p:nvSpPr>
              <p:cNvPr id="178" name="9"/>
              <p:cNvSpPr/>
              <p:nvPr/>
            </p:nvSpPr>
            <p:spPr>
              <a:xfrm>
                <a:off x="0" y="21532112"/>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179" name="Q"/>
              <p:cNvSpPr/>
              <p:nvPr/>
            </p:nvSpPr>
            <p:spPr>
              <a:xfrm>
                <a:off x="0" y="24428357"/>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80" name="Tiara"/>
              <p:cNvSpPr/>
              <p:nvPr/>
            </p:nvSpPr>
            <p:spPr>
              <a:xfrm>
                <a:off x="1048025" y="23348981"/>
                <a:ext cx="900367" cy="473351"/>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81" name="9"/>
              <p:cNvSpPr/>
              <p:nvPr/>
            </p:nvSpPr>
            <p:spPr>
              <a:xfrm>
                <a:off x="12701" y="50495386"/>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182" name="Neuron"/>
              <p:cNvSpPr/>
              <p:nvPr/>
            </p:nvSpPr>
            <p:spPr>
              <a:xfrm>
                <a:off x="415653" y="61225931"/>
                <a:ext cx="2190537"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83" name="Brain"/>
              <p:cNvSpPr/>
              <p:nvPr/>
            </p:nvSpPr>
            <p:spPr>
              <a:xfrm>
                <a:off x="390314" y="78553574"/>
                <a:ext cx="2241218" cy="1719490"/>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84" name="Dice"/>
              <p:cNvSpPr/>
              <p:nvPr/>
            </p:nvSpPr>
            <p:spPr>
              <a:xfrm>
                <a:off x="787162" y="81462841"/>
                <a:ext cx="1447521" cy="1685408"/>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85" name="Neuron"/>
              <p:cNvSpPr/>
              <p:nvPr/>
            </p:nvSpPr>
            <p:spPr>
              <a:xfrm>
                <a:off x="428366" y="87237968"/>
                <a:ext cx="2190536"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86" name="Neuron"/>
              <p:cNvSpPr/>
              <p:nvPr/>
            </p:nvSpPr>
            <p:spPr>
              <a:xfrm>
                <a:off x="415653" y="3332317"/>
                <a:ext cx="2190537"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87" name="Bell Curve"/>
              <p:cNvSpPr/>
              <p:nvPr/>
            </p:nvSpPr>
            <p:spPr>
              <a:xfrm>
                <a:off x="463948" y="17607340"/>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88" name="K"/>
              <p:cNvSpPr/>
              <p:nvPr/>
            </p:nvSpPr>
            <p:spPr>
              <a:xfrm>
                <a:off x="25434" y="97173070"/>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K</a:t>
                </a:r>
              </a:p>
            </p:txBody>
          </p:sp>
          <p:sp>
            <p:nvSpPr>
              <p:cNvPr id="189" name="Crown"/>
              <p:cNvSpPr/>
              <p:nvPr/>
            </p:nvSpPr>
            <p:spPr>
              <a:xfrm>
                <a:off x="489357" y="95679344"/>
                <a:ext cx="900367" cy="79234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206" y="0"/>
                      <a:pt x="9725" y="547"/>
                      <a:pt x="9725" y="1222"/>
                    </a:cubicBezTo>
                    <a:cubicBezTo>
                      <a:pt x="9725" y="1729"/>
                      <a:pt x="9996" y="2163"/>
                      <a:pt x="10383" y="2348"/>
                    </a:cubicBezTo>
                    <a:lnTo>
                      <a:pt x="7244" y="10951"/>
                    </a:lnTo>
                    <a:cubicBezTo>
                      <a:pt x="7156" y="11239"/>
                      <a:pt x="6826" y="11311"/>
                      <a:pt x="6648" y="11081"/>
                    </a:cubicBezTo>
                    <a:lnTo>
                      <a:pt x="1891" y="6438"/>
                    </a:lnTo>
                    <a:cubicBezTo>
                      <a:pt x="2053" y="6225"/>
                      <a:pt x="2151" y="5946"/>
                      <a:pt x="2151" y="5642"/>
                    </a:cubicBezTo>
                    <a:cubicBezTo>
                      <a:pt x="2151" y="4967"/>
                      <a:pt x="1669" y="4420"/>
                      <a:pt x="1075" y="4420"/>
                    </a:cubicBezTo>
                    <a:cubicBezTo>
                      <a:pt x="482" y="4420"/>
                      <a:pt x="0" y="4967"/>
                      <a:pt x="0" y="5642"/>
                    </a:cubicBezTo>
                    <a:cubicBezTo>
                      <a:pt x="0" y="6317"/>
                      <a:pt x="482" y="6864"/>
                      <a:pt x="1075" y="6864"/>
                    </a:cubicBezTo>
                    <a:cubicBezTo>
                      <a:pt x="1126" y="6864"/>
                      <a:pt x="1174" y="6858"/>
                      <a:pt x="1222" y="6851"/>
                    </a:cubicBezTo>
                    <a:lnTo>
                      <a:pt x="2938" y="20929"/>
                    </a:lnTo>
                    <a:cubicBezTo>
                      <a:pt x="2985" y="21312"/>
                      <a:pt x="3274" y="21600"/>
                      <a:pt x="3615" y="21600"/>
                    </a:cubicBezTo>
                    <a:lnTo>
                      <a:pt x="17987" y="21600"/>
                    </a:lnTo>
                    <a:cubicBezTo>
                      <a:pt x="18327" y="21600"/>
                      <a:pt x="18616" y="21316"/>
                      <a:pt x="18664" y="20934"/>
                    </a:cubicBezTo>
                    <a:lnTo>
                      <a:pt x="20378" y="6851"/>
                    </a:lnTo>
                    <a:cubicBezTo>
                      <a:pt x="20426" y="6858"/>
                      <a:pt x="20475" y="6864"/>
                      <a:pt x="20525" y="6864"/>
                    </a:cubicBezTo>
                    <a:cubicBezTo>
                      <a:pt x="21118" y="6864"/>
                      <a:pt x="21600" y="6317"/>
                      <a:pt x="21600" y="5642"/>
                    </a:cubicBezTo>
                    <a:cubicBezTo>
                      <a:pt x="21600" y="4967"/>
                      <a:pt x="21118" y="4420"/>
                      <a:pt x="20525" y="4420"/>
                    </a:cubicBezTo>
                    <a:cubicBezTo>
                      <a:pt x="19931" y="4420"/>
                      <a:pt x="19449" y="4967"/>
                      <a:pt x="19449" y="5642"/>
                    </a:cubicBezTo>
                    <a:cubicBezTo>
                      <a:pt x="19449" y="5953"/>
                      <a:pt x="19551" y="6234"/>
                      <a:pt x="19719" y="6450"/>
                    </a:cubicBezTo>
                    <a:lnTo>
                      <a:pt x="14952" y="11081"/>
                    </a:lnTo>
                    <a:cubicBezTo>
                      <a:pt x="14772" y="11298"/>
                      <a:pt x="14445" y="11230"/>
                      <a:pt x="14356" y="10951"/>
                    </a:cubicBezTo>
                    <a:lnTo>
                      <a:pt x="11200" y="2356"/>
                    </a:lnTo>
                    <a:cubicBezTo>
                      <a:pt x="11596" y="2176"/>
                      <a:pt x="11875" y="1736"/>
                      <a:pt x="11875" y="1222"/>
                    </a:cubicBezTo>
                    <a:cubicBezTo>
                      <a:pt x="11875" y="547"/>
                      <a:pt x="11394" y="0"/>
                      <a:pt x="10800" y="0"/>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90" name="Q"/>
              <p:cNvSpPr/>
              <p:nvPr/>
            </p:nvSpPr>
            <p:spPr>
              <a:xfrm>
                <a:off x="38135" y="108327167"/>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91" name="Tiara"/>
              <p:cNvSpPr/>
              <p:nvPr/>
            </p:nvSpPr>
            <p:spPr>
              <a:xfrm>
                <a:off x="1086160" y="107247791"/>
                <a:ext cx="900366"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92" name="10"/>
              <p:cNvSpPr/>
              <p:nvPr/>
            </p:nvSpPr>
            <p:spPr>
              <a:xfrm>
                <a:off x="12735" y="90957976"/>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93" name="Bell Curve"/>
              <p:cNvSpPr/>
              <p:nvPr/>
            </p:nvSpPr>
            <p:spPr>
              <a:xfrm>
                <a:off x="489370" y="92827344"/>
                <a:ext cx="2068573" cy="2063093"/>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94" name="9"/>
              <p:cNvSpPr/>
              <p:nvPr/>
            </p:nvSpPr>
            <p:spPr>
              <a:xfrm>
                <a:off x="25448" y="99641409"/>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195" name="Brain Front"/>
              <p:cNvSpPr/>
              <p:nvPr/>
            </p:nvSpPr>
            <p:spPr>
              <a:xfrm>
                <a:off x="510658" y="101647587"/>
                <a:ext cx="2076795" cy="1724668"/>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96" name="Q"/>
              <p:cNvSpPr/>
              <p:nvPr/>
            </p:nvSpPr>
            <p:spPr>
              <a:xfrm>
                <a:off x="63535" y="105391359"/>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97" name="Tiara"/>
              <p:cNvSpPr/>
              <p:nvPr/>
            </p:nvSpPr>
            <p:spPr>
              <a:xfrm>
                <a:off x="1111560" y="104311983"/>
                <a:ext cx="900366" cy="473351"/>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98" name="Brain Front"/>
              <p:cNvSpPr/>
              <p:nvPr/>
            </p:nvSpPr>
            <p:spPr>
              <a:xfrm>
                <a:off x="485238" y="11958110"/>
                <a:ext cx="2076794" cy="1724667"/>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99" name="Dice"/>
              <p:cNvSpPr/>
              <p:nvPr/>
            </p:nvSpPr>
            <p:spPr>
              <a:xfrm>
                <a:off x="799873" y="9047174"/>
                <a:ext cx="1447521" cy="1685409"/>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00" name="10"/>
              <p:cNvSpPr/>
              <p:nvPr/>
            </p:nvSpPr>
            <p:spPr>
              <a:xfrm>
                <a:off x="12715" y="1231900"/>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201" name="Q"/>
              <p:cNvSpPr/>
              <p:nvPr/>
            </p:nvSpPr>
            <p:spPr>
              <a:xfrm>
                <a:off x="25427" y="7016359"/>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202" name="Tiara"/>
              <p:cNvSpPr/>
              <p:nvPr/>
            </p:nvSpPr>
            <p:spPr>
              <a:xfrm>
                <a:off x="1073452" y="5936977"/>
                <a:ext cx="900367" cy="473351"/>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03" name="Function Graph"/>
              <p:cNvSpPr/>
              <p:nvPr/>
            </p:nvSpPr>
            <p:spPr>
              <a:xfrm>
                <a:off x="485238" y="14660525"/>
                <a:ext cx="2076794" cy="2063092"/>
              </a:xfrm>
              <a:custGeom>
                <a:avLst/>
                <a:gdLst/>
                <a:ahLst/>
                <a:cxnLst>
                  <a:cxn ang="0">
                    <a:pos x="wd2" y="hd2"/>
                  </a:cxn>
                  <a:cxn ang="5400000">
                    <a:pos x="wd2" y="hd2"/>
                  </a:cxn>
                  <a:cxn ang="10800000">
                    <a:pos x="wd2" y="hd2"/>
                  </a:cxn>
                  <a:cxn ang="16200000">
                    <a:pos x="wd2" y="hd2"/>
                  </a:cxn>
                </a:cxnLst>
                <a:rect l="0" t="0" r="r" b="b"/>
                <a:pathLst>
                  <a:path w="21600" h="21600" extrusionOk="0">
                    <a:moveTo>
                      <a:pt x="193" y="0"/>
                    </a:moveTo>
                    <a:cubicBezTo>
                      <a:pt x="87" y="0"/>
                      <a:pt x="0" y="87"/>
                      <a:pt x="0" y="194"/>
                    </a:cubicBezTo>
                    <a:lnTo>
                      <a:pt x="0" y="21404"/>
                    </a:lnTo>
                    <a:cubicBezTo>
                      <a:pt x="0" y="21511"/>
                      <a:pt x="87" y="21600"/>
                      <a:pt x="193" y="21600"/>
                    </a:cubicBezTo>
                    <a:lnTo>
                      <a:pt x="21322" y="21600"/>
                    </a:lnTo>
                    <a:cubicBezTo>
                      <a:pt x="21428" y="21600"/>
                      <a:pt x="21514" y="21511"/>
                      <a:pt x="21514" y="21404"/>
                    </a:cubicBezTo>
                    <a:lnTo>
                      <a:pt x="21514" y="20822"/>
                    </a:lnTo>
                    <a:cubicBezTo>
                      <a:pt x="21514" y="20715"/>
                      <a:pt x="21428" y="20628"/>
                      <a:pt x="21322" y="20628"/>
                    </a:cubicBezTo>
                    <a:lnTo>
                      <a:pt x="1159" y="20628"/>
                    </a:lnTo>
                    <a:cubicBezTo>
                      <a:pt x="1052" y="20628"/>
                      <a:pt x="966" y="20539"/>
                      <a:pt x="966" y="20432"/>
                    </a:cubicBezTo>
                    <a:lnTo>
                      <a:pt x="966" y="194"/>
                    </a:lnTo>
                    <a:cubicBezTo>
                      <a:pt x="966" y="87"/>
                      <a:pt x="879" y="0"/>
                      <a:pt x="773" y="0"/>
                    </a:cubicBezTo>
                    <a:lnTo>
                      <a:pt x="193" y="0"/>
                    </a:lnTo>
                    <a:close/>
                    <a:moveTo>
                      <a:pt x="4579" y="3635"/>
                    </a:moveTo>
                    <a:cubicBezTo>
                      <a:pt x="4069" y="3635"/>
                      <a:pt x="3973" y="4313"/>
                      <a:pt x="3893" y="5269"/>
                    </a:cubicBezTo>
                    <a:cubicBezTo>
                      <a:pt x="3826" y="6066"/>
                      <a:pt x="3789" y="7155"/>
                      <a:pt x="3747" y="8309"/>
                    </a:cubicBezTo>
                    <a:cubicBezTo>
                      <a:pt x="3722" y="9023"/>
                      <a:pt x="3694" y="9757"/>
                      <a:pt x="3660" y="10474"/>
                    </a:cubicBezTo>
                    <a:lnTo>
                      <a:pt x="1430" y="10474"/>
                    </a:lnTo>
                    <a:lnTo>
                      <a:pt x="1430" y="11230"/>
                    </a:lnTo>
                    <a:lnTo>
                      <a:pt x="4374" y="11230"/>
                    </a:lnTo>
                    <a:lnTo>
                      <a:pt x="4393" y="10873"/>
                    </a:lnTo>
                    <a:cubicBezTo>
                      <a:pt x="4437" y="10037"/>
                      <a:pt x="4467" y="9172"/>
                      <a:pt x="4497" y="8336"/>
                    </a:cubicBezTo>
                    <a:cubicBezTo>
                      <a:pt x="4526" y="7507"/>
                      <a:pt x="4560" y="6578"/>
                      <a:pt x="4607" y="5814"/>
                    </a:cubicBezTo>
                    <a:cubicBezTo>
                      <a:pt x="4621" y="5979"/>
                      <a:pt x="4635" y="6160"/>
                      <a:pt x="4648" y="6361"/>
                    </a:cubicBezTo>
                    <a:cubicBezTo>
                      <a:pt x="4720" y="7486"/>
                      <a:pt x="4764" y="8893"/>
                      <a:pt x="4805" y="10253"/>
                    </a:cubicBezTo>
                    <a:cubicBezTo>
                      <a:pt x="4814" y="10545"/>
                      <a:pt x="4823" y="10836"/>
                      <a:pt x="4832" y="11121"/>
                    </a:cubicBezTo>
                    <a:lnTo>
                      <a:pt x="4839" y="11340"/>
                    </a:lnTo>
                    <a:cubicBezTo>
                      <a:pt x="4882" y="12712"/>
                      <a:pt x="4923" y="14008"/>
                      <a:pt x="5011" y="14987"/>
                    </a:cubicBezTo>
                    <a:cubicBezTo>
                      <a:pt x="5108" y="16050"/>
                      <a:pt x="5236" y="16930"/>
                      <a:pt x="5835" y="16930"/>
                    </a:cubicBezTo>
                    <a:cubicBezTo>
                      <a:pt x="6373" y="16930"/>
                      <a:pt x="6497" y="16190"/>
                      <a:pt x="6594" y="15296"/>
                    </a:cubicBezTo>
                    <a:cubicBezTo>
                      <a:pt x="6678" y="14518"/>
                      <a:pt x="6726" y="13520"/>
                      <a:pt x="6772" y="12555"/>
                    </a:cubicBezTo>
                    <a:cubicBezTo>
                      <a:pt x="6796" y="12043"/>
                      <a:pt x="6820" y="11560"/>
                      <a:pt x="6847" y="11132"/>
                    </a:cubicBezTo>
                    <a:cubicBezTo>
                      <a:pt x="6861" y="10921"/>
                      <a:pt x="6874" y="10707"/>
                      <a:pt x="6888" y="10495"/>
                    </a:cubicBezTo>
                    <a:cubicBezTo>
                      <a:pt x="6933" y="9765"/>
                      <a:pt x="6992" y="8813"/>
                      <a:pt x="7072" y="8108"/>
                    </a:cubicBezTo>
                    <a:cubicBezTo>
                      <a:pt x="7130" y="8632"/>
                      <a:pt x="7171" y="9283"/>
                      <a:pt x="7206" y="9828"/>
                    </a:cubicBezTo>
                    <a:cubicBezTo>
                      <a:pt x="7234" y="10257"/>
                      <a:pt x="7265" y="10701"/>
                      <a:pt x="7300" y="11138"/>
                    </a:cubicBezTo>
                    <a:cubicBezTo>
                      <a:pt x="7355" y="11811"/>
                      <a:pt x="7430" y="12670"/>
                      <a:pt x="7538" y="13325"/>
                    </a:cubicBezTo>
                    <a:cubicBezTo>
                      <a:pt x="7649" y="13995"/>
                      <a:pt x="7799" y="14650"/>
                      <a:pt x="8291" y="14650"/>
                    </a:cubicBezTo>
                    <a:cubicBezTo>
                      <a:pt x="8807" y="14650"/>
                      <a:pt x="8920" y="13936"/>
                      <a:pt x="8993" y="13463"/>
                    </a:cubicBezTo>
                    <a:cubicBezTo>
                      <a:pt x="9075" y="12940"/>
                      <a:pt x="9130" y="12285"/>
                      <a:pt x="9183" y="11651"/>
                    </a:cubicBezTo>
                    <a:cubicBezTo>
                      <a:pt x="9198" y="11475"/>
                      <a:pt x="9212" y="11303"/>
                      <a:pt x="9226" y="11141"/>
                    </a:cubicBezTo>
                    <a:cubicBezTo>
                      <a:pt x="9311" y="10194"/>
                      <a:pt x="9403" y="9541"/>
                      <a:pt x="9501" y="9185"/>
                    </a:cubicBezTo>
                    <a:cubicBezTo>
                      <a:pt x="9633" y="9696"/>
                      <a:pt x="9726" y="10669"/>
                      <a:pt x="9771" y="11144"/>
                    </a:cubicBezTo>
                    <a:cubicBezTo>
                      <a:pt x="9831" y="11767"/>
                      <a:pt x="9905" y="12254"/>
                      <a:pt x="9993" y="12594"/>
                    </a:cubicBezTo>
                    <a:cubicBezTo>
                      <a:pt x="10054" y="12832"/>
                      <a:pt x="10198" y="13391"/>
                      <a:pt x="10653" y="13391"/>
                    </a:cubicBezTo>
                    <a:cubicBezTo>
                      <a:pt x="11032" y="13391"/>
                      <a:pt x="11217" y="12975"/>
                      <a:pt x="11349" y="12567"/>
                    </a:cubicBezTo>
                    <a:cubicBezTo>
                      <a:pt x="11467" y="12203"/>
                      <a:pt x="11579" y="11704"/>
                      <a:pt x="11661" y="11165"/>
                    </a:cubicBezTo>
                    <a:cubicBezTo>
                      <a:pt x="11745" y="10615"/>
                      <a:pt x="11876" y="10261"/>
                      <a:pt x="11971" y="10086"/>
                    </a:cubicBezTo>
                    <a:cubicBezTo>
                      <a:pt x="12053" y="10269"/>
                      <a:pt x="12153" y="10639"/>
                      <a:pt x="12271" y="11188"/>
                    </a:cubicBezTo>
                    <a:cubicBezTo>
                      <a:pt x="12485" y="12183"/>
                      <a:pt x="12763" y="12626"/>
                      <a:pt x="13173" y="12626"/>
                    </a:cubicBezTo>
                    <a:cubicBezTo>
                      <a:pt x="13612" y="12626"/>
                      <a:pt x="13946" y="12143"/>
                      <a:pt x="14166" y="11193"/>
                    </a:cubicBezTo>
                    <a:cubicBezTo>
                      <a:pt x="14230" y="10915"/>
                      <a:pt x="14317" y="10721"/>
                      <a:pt x="14384" y="10609"/>
                    </a:cubicBezTo>
                    <a:cubicBezTo>
                      <a:pt x="14442" y="10712"/>
                      <a:pt x="14507" y="10855"/>
                      <a:pt x="14553" y="10955"/>
                    </a:cubicBezTo>
                    <a:cubicBezTo>
                      <a:pt x="14603" y="11064"/>
                      <a:pt x="14655" y="11175"/>
                      <a:pt x="14711" y="11283"/>
                    </a:cubicBezTo>
                    <a:cubicBezTo>
                      <a:pt x="14963" y="11766"/>
                      <a:pt x="15162" y="12149"/>
                      <a:pt x="15638" y="12149"/>
                    </a:cubicBezTo>
                    <a:cubicBezTo>
                      <a:pt x="16094" y="12149"/>
                      <a:pt x="16314" y="11747"/>
                      <a:pt x="16475" y="11453"/>
                    </a:cubicBezTo>
                    <a:cubicBezTo>
                      <a:pt x="16502" y="11402"/>
                      <a:pt x="16532" y="11350"/>
                      <a:pt x="16562" y="11300"/>
                    </a:cubicBezTo>
                    <a:cubicBezTo>
                      <a:pt x="16588" y="11255"/>
                      <a:pt x="16611" y="11213"/>
                      <a:pt x="16634" y="11173"/>
                    </a:cubicBezTo>
                    <a:cubicBezTo>
                      <a:pt x="16703" y="11053"/>
                      <a:pt x="16782" y="10918"/>
                      <a:pt x="16828" y="10864"/>
                    </a:cubicBezTo>
                    <a:cubicBezTo>
                      <a:pt x="16903" y="10914"/>
                      <a:pt x="17032" y="11105"/>
                      <a:pt x="17112" y="11224"/>
                    </a:cubicBezTo>
                    <a:lnTo>
                      <a:pt x="17155" y="11291"/>
                    </a:lnTo>
                    <a:cubicBezTo>
                      <a:pt x="17177" y="11324"/>
                      <a:pt x="17200" y="11356"/>
                      <a:pt x="17222" y="11389"/>
                    </a:cubicBezTo>
                    <a:cubicBezTo>
                      <a:pt x="17416" y="11682"/>
                      <a:pt x="17656" y="12047"/>
                      <a:pt x="18076" y="12047"/>
                    </a:cubicBezTo>
                    <a:cubicBezTo>
                      <a:pt x="18508" y="12047"/>
                      <a:pt x="18724" y="11727"/>
                      <a:pt x="18882" y="11494"/>
                    </a:cubicBezTo>
                    <a:cubicBezTo>
                      <a:pt x="18919" y="11439"/>
                      <a:pt x="18953" y="11387"/>
                      <a:pt x="18989" y="11340"/>
                    </a:cubicBezTo>
                    <a:cubicBezTo>
                      <a:pt x="19096" y="11202"/>
                      <a:pt x="19183" y="11125"/>
                      <a:pt x="19231" y="11090"/>
                    </a:cubicBezTo>
                    <a:cubicBezTo>
                      <a:pt x="19285" y="11117"/>
                      <a:pt x="19403" y="11188"/>
                      <a:pt x="19622" y="11387"/>
                    </a:cubicBezTo>
                    <a:cubicBezTo>
                      <a:pt x="19919" y="11658"/>
                      <a:pt x="20277" y="11689"/>
                      <a:pt x="20520" y="11689"/>
                    </a:cubicBezTo>
                    <a:cubicBezTo>
                      <a:pt x="20701" y="11689"/>
                      <a:pt x="20939" y="11612"/>
                      <a:pt x="21281" y="11494"/>
                    </a:cubicBezTo>
                    <a:cubicBezTo>
                      <a:pt x="21406" y="11451"/>
                      <a:pt x="21535" y="11406"/>
                      <a:pt x="21600" y="11391"/>
                    </a:cubicBezTo>
                    <a:lnTo>
                      <a:pt x="21429" y="10655"/>
                    </a:lnTo>
                    <a:cubicBezTo>
                      <a:pt x="21326" y="10679"/>
                      <a:pt x="21192" y="10724"/>
                      <a:pt x="21037" y="10778"/>
                    </a:cubicBezTo>
                    <a:cubicBezTo>
                      <a:pt x="20885" y="10831"/>
                      <a:pt x="20601" y="10929"/>
                      <a:pt x="20520" y="10933"/>
                    </a:cubicBezTo>
                    <a:cubicBezTo>
                      <a:pt x="20323" y="10933"/>
                      <a:pt x="20208" y="10903"/>
                      <a:pt x="20125" y="10827"/>
                    </a:cubicBezTo>
                    <a:cubicBezTo>
                      <a:pt x="19729" y="10468"/>
                      <a:pt x="19465" y="10321"/>
                      <a:pt x="19209" y="10321"/>
                    </a:cubicBezTo>
                    <a:cubicBezTo>
                      <a:pt x="18891" y="10321"/>
                      <a:pt x="18593" y="10623"/>
                      <a:pt x="18398" y="10876"/>
                    </a:cubicBezTo>
                    <a:cubicBezTo>
                      <a:pt x="18347" y="10942"/>
                      <a:pt x="18300" y="11009"/>
                      <a:pt x="18260" y="11068"/>
                    </a:cubicBezTo>
                    <a:cubicBezTo>
                      <a:pt x="18214" y="11137"/>
                      <a:pt x="18131" y="11262"/>
                      <a:pt x="18089" y="11288"/>
                    </a:cubicBezTo>
                    <a:cubicBezTo>
                      <a:pt x="18025" y="11240"/>
                      <a:pt x="17915" y="11074"/>
                      <a:pt x="17848" y="10972"/>
                    </a:cubicBezTo>
                    <a:cubicBezTo>
                      <a:pt x="17824" y="10936"/>
                      <a:pt x="17800" y="10899"/>
                      <a:pt x="17776" y="10864"/>
                    </a:cubicBezTo>
                    <a:lnTo>
                      <a:pt x="17734" y="10800"/>
                    </a:lnTo>
                    <a:cubicBezTo>
                      <a:pt x="17524" y="10488"/>
                      <a:pt x="17262" y="10100"/>
                      <a:pt x="16820" y="10100"/>
                    </a:cubicBezTo>
                    <a:cubicBezTo>
                      <a:pt x="16386" y="10100"/>
                      <a:pt x="16200" y="10421"/>
                      <a:pt x="15985" y="10793"/>
                    </a:cubicBezTo>
                    <a:cubicBezTo>
                      <a:pt x="15963" y="10832"/>
                      <a:pt x="15940" y="10873"/>
                      <a:pt x="15915" y="10916"/>
                    </a:cubicBezTo>
                    <a:cubicBezTo>
                      <a:pt x="15881" y="10974"/>
                      <a:pt x="15849" y="11031"/>
                      <a:pt x="15817" y="11089"/>
                    </a:cubicBezTo>
                    <a:cubicBezTo>
                      <a:pt x="15768" y="11179"/>
                      <a:pt x="15689" y="11322"/>
                      <a:pt x="15636" y="11379"/>
                    </a:cubicBezTo>
                    <a:cubicBezTo>
                      <a:pt x="15569" y="11303"/>
                      <a:pt x="15455" y="11083"/>
                      <a:pt x="15376" y="10932"/>
                    </a:cubicBezTo>
                    <a:cubicBezTo>
                      <a:pt x="15329" y="10841"/>
                      <a:pt x="15281" y="10738"/>
                      <a:pt x="15236" y="10638"/>
                    </a:cubicBezTo>
                    <a:cubicBezTo>
                      <a:pt x="15037" y="10207"/>
                      <a:pt x="14832" y="9760"/>
                      <a:pt x="14392" y="9760"/>
                    </a:cubicBezTo>
                    <a:cubicBezTo>
                      <a:pt x="14192" y="9760"/>
                      <a:pt x="13698" y="9883"/>
                      <a:pt x="13435" y="11021"/>
                    </a:cubicBezTo>
                    <a:cubicBezTo>
                      <a:pt x="13357" y="11357"/>
                      <a:pt x="13273" y="11579"/>
                      <a:pt x="13205" y="11715"/>
                    </a:cubicBezTo>
                    <a:cubicBezTo>
                      <a:pt x="13148" y="11575"/>
                      <a:pt x="13076" y="11355"/>
                      <a:pt x="13006" y="11028"/>
                    </a:cubicBezTo>
                    <a:cubicBezTo>
                      <a:pt x="12807" y="10105"/>
                      <a:pt x="12620" y="9232"/>
                      <a:pt x="11964" y="9232"/>
                    </a:cubicBezTo>
                    <a:cubicBezTo>
                      <a:pt x="11677" y="9232"/>
                      <a:pt x="11160" y="9468"/>
                      <a:pt x="10918" y="11050"/>
                    </a:cubicBezTo>
                    <a:cubicBezTo>
                      <a:pt x="10841" y="11554"/>
                      <a:pt x="10754" y="11935"/>
                      <a:pt x="10675" y="12204"/>
                    </a:cubicBezTo>
                    <a:cubicBezTo>
                      <a:pt x="10626" y="11959"/>
                      <a:pt x="10570" y="11599"/>
                      <a:pt x="10519" y="11072"/>
                    </a:cubicBezTo>
                    <a:cubicBezTo>
                      <a:pt x="10347" y="9278"/>
                      <a:pt x="10207" y="8177"/>
                      <a:pt x="9518" y="8177"/>
                    </a:cubicBezTo>
                    <a:cubicBezTo>
                      <a:pt x="8791" y="8177"/>
                      <a:pt x="8635" y="9324"/>
                      <a:pt x="8479" y="11073"/>
                    </a:cubicBezTo>
                    <a:cubicBezTo>
                      <a:pt x="8464" y="11237"/>
                      <a:pt x="8450" y="11410"/>
                      <a:pt x="8435" y="11586"/>
                    </a:cubicBezTo>
                    <a:cubicBezTo>
                      <a:pt x="8399" y="12017"/>
                      <a:pt x="8343" y="12660"/>
                      <a:pt x="8274" y="13176"/>
                    </a:cubicBezTo>
                    <a:cubicBezTo>
                      <a:pt x="8205" y="12735"/>
                      <a:pt x="8129" y="12070"/>
                      <a:pt x="8048" y="11077"/>
                    </a:cubicBezTo>
                    <a:cubicBezTo>
                      <a:pt x="8013" y="10647"/>
                      <a:pt x="7985" y="10205"/>
                      <a:pt x="7957" y="9779"/>
                    </a:cubicBezTo>
                    <a:cubicBezTo>
                      <a:pt x="7906" y="8996"/>
                      <a:pt x="7857" y="8257"/>
                      <a:pt x="7778" y="7708"/>
                    </a:cubicBezTo>
                    <a:cubicBezTo>
                      <a:pt x="7718" y="7289"/>
                      <a:pt x="7605" y="6511"/>
                      <a:pt x="7054" y="6511"/>
                    </a:cubicBezTo>
                    <a:cubicBezTo>
                      <a:pt x="6549" y="6511"/>
                      <a:pt x="6428" y="7160"/>
                      <a:pt x="6333" y="7946"/>
                    </a:cubicBezTo>
                    <a:cubicBezTo>
                      <a:pt x="6250" y="8624"/>
                      <a:pt x="6196" y="9510"/>
                      <a:pt x="6138" y="10447"/>
                    </a:cubicBezTo>
                    <a:cubicBezTo>
                      <a:pt x="6125" y="10659"/>
                      <a:pt x="6111" y="10872"/>
                      <a:pt x="6098" y="11084"/>
                    </a:cubicBezTo>
                    <a:cubicBezTo>
                      <a:pt x="6070" y="11517"/>
                      <a:pt x="6047" y="12003"/>
                      <a:pt x="6022" y="12518"/>
                    </a:cubicBezTo>
                    <a:cubicBezTo>
                      <a:pt x="5981" y="13382"/>
                      <a:pt x="5921" y="14640"/>
                      <a:pt x="5820" y="15463"/>
                    </a:cubicBezTo>
                    <a:cubicBezTo>
                      <a:pt x="5790" y="15243"/>
                      <a:pt x="5761" y="14961"/>
                      <a:pt x="5734" y="14601"/>
                    </a:cubicBezTo>
                    <a:cubicBezTo>
                      <a:pt x="5665" y="13683"/>
                      <a:pt x="5629" y="12532"/>
                      <a:pt x="5590" y="11315"/>
                    </a:cubicBezTo>
                    <a:lnTo>
                      <a:pt x="5581" y="11095"/>
                    </a:lnTo>
                    <a:cubicBezTo>
                      <a:pt x="5572" y="10811"/>
                      <a:pt x="5564" y="10521"/>
                      <a:pt x="5555" y="10230"/>
                    </a:cubicBezTo>
                    <a:cubicBezTo>
                      <a:pt x="5509" y="8720"/>
                      <a:pt x="5461" y="7158"/>
                      <a:pt x="5374" y="5970"/>
                    </a:cubicBezTo>
                    <a:cubicBezTo>
                      <a:pt x="5325" y="5317"/>
                      <a:pt x="5270" y="4832"/>
                      <a:pt x="5203" y="4489"/>
                    </a:cubicBezTo>
                    <a:cubicBezTo>
                      <a:pt x="5148" y="4212"/>
                      <a:pt x="5034" y="3635"/>
                      <a:pt x="4579" y="3635"/>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04" name="Brain"/>
              <p:cNvSpPr/>
              <p:nvPr/>
            </p:nvSpPr>
            <p:spPr>
              <a:xfrm>
                <a:off x="403026" y="58289521"/>
                <a:ext cx="2241218" cy="1719490"/>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05" name="Brain Front"/>
              <p:cNvSpPr/>
              <p:nvPr/>
            </p:nvSpPr>
            <p:spPr>
              <a:xfrm>
                <a:off x="485238" y="69873533"/>
                <a:ext cx="2076794" cy="1724667"/>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06" name="Cherry"/>
              <p:cNvSpPr/>
              <p:nvPr/>
            </p:nvSpPr>
            <p:spPr>
              <a:xfrm>
                <a:off x="922821" y="66983241"/>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07" name="Q"/>
              <p:cNvSpPr/>
              <p:nvPr/>
            </p:nvSpPr>
            <p:spPr>
              <a:xfrm>
                <a:off x="25427" y="44683325"/>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208" name="Tiara"/>
              <p:cNvSpPr/>
              <p:nvPr/>
            </p:nvSpPr>
            <p:spPr>
              <a:xfrm>
                <a:off x="1073452" y="43603952"/>
                <a:ext cx="900367"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09" name="Bell Curve"/>
              <p:cNvSpPr/>
              <p:nvPr/>
            </p:nvSpPr>
            <p:spPr>
              <a:xfrm>
                <a:off x="489349" y="75486511"/>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10" name="Brain"/>
              <p:cNvSpPr/>
              <p:nvPr/>
            </p:nvSpPr>
            <p:spPr>
              <a:xfrm>
                <a:off x="409392" y="35192437"/>
                <a:ext cx="2241218" cy="1719490"/>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11" name="Brain Front"/>
              <p:cNvSpPr/>
              <p:nvPr/>
            </p:nvSpPr>
            <p:spPr>
              <a:xfrm>
                <a:off x="491604" y="46776444"/>
                <a:ext cx="2076794" cy="1724667"/>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12" name="Neuron"/>
              <p:cNvSpPr/>
              <p:nvPr/>
            </p:nvSpPr>
            <p:spPr>
              <a:xfrm>
                <a:off x="434731" y="38101705"/>
                <a:ext cx="2190537"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13" name="Function Graph"/>
              <p:cNvSpPr/>
              <p:nvPr/>
            </p:nvSpPr>
            <p:spPr>
              <a:xfrm>
                <a:off x="491602" y="26350881"/>
                <a:ext cx="2076794" cy="2063092"/>
              </a:xfrm>
              <a:custGeom>
                <a:avLst/>
                <a:gdLst/>
                <a:ahLst/>
                <a:cxnLst>
                  <a:cxn ang="0">
                    <a:pos x="wd2" y="hd2"/>
                  </a:cxn>
                  <a:cxn ang="5400000">
                    <a:pos x="wd2" y="hd2"/>
                  </a:cxn>
                  <a:cxn ang="10800000">
                    <a:pos x="wd2" y="hd2"/>
                  </a:cxn>
                  <a:cxn ang="16200000">
                    <a:pos x="wd2" y="hd2"/>
                  </a:cxn>
                </a:cxnLst>
                <a:rect l="0" t="0" r="r" b="b"/>
                <a:pathLst>
                  <a:path w="21600" h="21600" extrusionOk="0">
                    <a:moveTo>
                      <a:pt x="193" y="0"/>
                    </a:moveTo>
                    <a:cubicBezTo>
                      <a:pt x="87" y="0"/>
                      <a:pt x="0" y="87"/>
                      <a:pt x="0" y="194"/>
                    </a:cubicBezTo>
                    <a:lnTo>
                      <a:pt x="0" y="21404"/>
                    </a:lnTo>
                    <a:cubicBezTo>
                      <a:pt x="0" y="21511"/>
                      <a:pt x="87" y="21600"/>
                      <a:pt x="193" y="21600"/>
                    </a:cubicBezTo>
                    <a:lnTo>
                      <a:pt x="21322" y="21600"/>
                    </a:lnTo>
                    <a:cubicBezTo>
                      <a:pt x="21428" y="21600"/>
                      <a:pt x="21514" y="21511"/>
                      <a:pt x="21514" y="21404"/>
                    </a:cubicBezTo>
                    <a:lnTo>
                      <a:pt x="21514" y="20822"/>
                    </a:lnTo>
                    <a:cubicBezTo>
                      <a:pt x="21514" y="20715"/>
                      <a:pt x="21428" y="20628"/>
                      <a:pt x="21322" y="20628"/>
                    </a:cubicBezTo>
                    <a:lnTo>
                      <a:pt x="1159" y="20628"/>
                    </a:lnTo>
                    <a:cubicBezTo>
                      <a:pt x="1052" y="20628"/>
                      <a:pt x="966" y="20539"/>
                      <a:pt x="966" y="20432"/>
                    </a:cubicBezTo>
                    <a:lnTo>
                      <a:pt x="966" y="194"/>
                    </a:lnTo>
                    <a:cubicBezTo>
                      <a:pt x="966" y="87"/>
                      <a:pt x="879" y="0"/>
                      <a:pt x="773" y="0"/>
                    </a:cubicBezTo>
                    <a:lnTo>
                      <a:pt x="193" y="0"/>
                    </a:lnTo>
                    <a:close/>
                    <a:moveTo>
                      <a:pt x="4579" y="3635"/>
                    </a:moveTo>
                    <a:cubicBezTo>
                      <a:pt x="4069" y="3635"/>
                      <a:pt x="3973" y="4313"/>
                      <a:pt x="3893" y="5269"/>
                    </a:cubicBezTo>
                    <a:cubicBezTo>
                      <a:pt x="3826" y="6066"/>
                      <a:pt x="3789" y="7155"/>
                      <a:pt x="3747" y="8309"/>
                    </a:cubicBezTo>
                    <a:cubicBezTo>
                      <a:pt x="3722" y="9023"/>
                      <a:pt x="3694" y="9757"/>
                      <a:pt x="3660" y="10474"/>
                    </a:cubicBezTo>
                    <a:lnTo>
                      <a:pt x="1430" y="10474"/>
                    </a:lnTo>
                    <a:lnTo>
                      <a:pt x="1430" y="11230"/>
                    </a:lnTo>
                    <a:lnTo>
                      <a:pt x="4374" y="11230"/>
                    </a:lnTo>
                    <a:lnTo>
                      <a:pt x="4393" y="10873"/>
                    </a:lnTo>
                    <a:cubicBezTo>
                      <a:pt x="4437" y="10037"/>
                      <a:pt x="4467" y="9172"/>
                      <a:pt x="4497" y="8336"/>
                    </a:cubicBezTo>
                    <a:cubicBezTo>
                      <a:pt x="4526" y="7507"/>
                      <a:pt x="4560" y="6578"/>
                      <a:pt x="4607" y="5814"/>
                    </a:cubicBezTo>
                    <a:cubicBezTo>
                      <a:pt x="4621" y="5979"/>
                      <a:pt x="4635" y="6160"/>
                      <a:pt x="4648" y="6361"/>
                    </a:cubicBezTo>
                    <a:cubicBezTo>
                      <a:pt x="4720" y="7486"/>
                      <a:pt x="4764" y="8893"/>
                      <a:pt x="4805" y="10253"/>
                    </a:cubicBezTo>
                    <a:cubicBezTo>
                      <a:pt x="4814" y="10545"/>
                      <a:pt x="4823" y="10836"/>
                      <a:pt x="4832" y="11121"/>
                    </a:cubicBezTo>
                    <a:lnTo>
                      <a:pt x="4839" y="11340"/>
                    </a:lnTo>
                    <a:cubicBezTo>
                      <a:pt x="4882" y="12712"/>
                      <a:pt x="4923" y="14008"/>
                      <a:pt x="5011" y="14987"/>
                    </a:cubicBezTo>
                    <a:cubicBezTo>
                      <a:pt x="5108" y="16050"/>
                      <a:pt x="5236" y="16930"/>
                      <a:pt x="5835" y="16930"/>
                    </a:cubicBezTo>
                    <a:cubicBezTo>
                      <a:pt x="6373" y="16930"/>
                      <a:pt x="6497" y="16190"/>
                      <a:pt x="6594" y="15296"/>
                    </a:cubicBezTo>
                    <a:cubicBezTo>
                      <a:pt x="6678" y="14518"/>
                      <a:pt x="6726" y="13520"/>
                      <a:pt x="6772" y="12555"/>
                    </a:cubicBezTo>
                    <a:cubicBezTo>
                      <a:pt x="6796" y="12043"/>
                      <a:pt x="6820" y="11560"/>
                      <a:pt x="6847" y="11132"/>
                    </a:cubicBezTo>
                    <a:cubicBezTo>
                      <a:pt x="6861" y="10921"/>
                      <a:pt x="6874" y="10707"/>
                      <a:pt x="6888" y="10495"/>
                    </a:cubicBezTo>
                    <a:cubicBezTo>
                      <a:pt x="6933" y="9765"/>
                      <a:pt x="6992" y="8813"/>
                      <a:pt x="7072" y="8108"/>
                    </a:cubicBezTo>
                    <a:cubicBezTo>
                      <a:pt x="7130" y="8632"/>
                      <a:pt x="7171" y="9283"/>
                      <a:pt x="7206" y="9828"/>
                    </a:cubicBezTo>
                    <a:cubicBezTo>
                      <a:pt x="7234" y="10257"/>
                      <a:pt x="7265" y="10701"/>
                      <a:pt x="7300" y="11138"/>
                    </a:cubicBezTo>
                    <a:cubicBezTo>
                      <a:pt x="7355" y="11811"/>
                      <a:pt x="7430" y="12670"/>
                      <a:pt x="7538" y="13325"/>
                    </a:cubicBezTo>
                    <a:cubicBezTo>
                      <a:pt x="7649" y="13995"/>
                      <a:pt x="7799" y="14650"/>
                      <a:pt x="8291" y="14650"/>
                    </a:cubicBezTo>
                    <a:cubicBezTo>
                      <a:pt x="8807" y="14650"/>
                      <a:pt x="8920" y="13936"/>
                      <a:pt x="8993" y="13463"/>
                    </a:cubicBezTo>
                    <a:cubicBezTo>
                      <a:pt x="9075" y="12940"/>
                      <a:pt x="9130" y="12285"/>
                      <a:pt x="9183" y="11651"/>
                    </a:cubicBezTo>
                    <a:cubicBezTo>
                      <a:pt x="9198" y="11475"/>
                      <a:pt x="9212" y="11303"/>
                      <a:pt x="9226" y="11141"/>
                    </a:cubicBezTo>
                    <a:cubicBezTo>
                      <a:pt x="9311" y="10194"/>
                      <a:pt x="9403" y="9541"/>
                      <a:pt x="9501" y="9185"/>
                    </a:cubicBezTo>
                    <a:cubicBezTo>
                      <a:pt x="9633" y="9696"/>
                      <a:pt x="9726" y="10669"/>
                      <a:pt x="9771" y="11144"/>
                    </a:cubicBezTo>
                    <a:cubicBezTo>
                      <a:pt x="9831" y="11767"/>
                      <a:pt x="9905" y="12254"/>
                      <a:pt x="9993" y="12594"/>
                    </a:cubicBezTo>
                    <a:cubicBezTo>
                      <a:pt x="10054" y="12832"/>
                      <a:pt x="10198" y="13391"/>
                      <a:pt x="10653" y="13391"/>
                    </a:cubicBezTo>
                    <a:cubicBezTo>
                      <a:pt x="11032" y="13391"/>
                      <a:pt x="11217" y="12975"/>
                      <a:pt x="11349" y="12567"/>
                    </a:cubicBezTo>
                    <a:cubicBezTo>
                      <a:pt x="11467" y="12203"/>
                      <a:pt x="11579" y="11704"/>
                      <a:pt x="11661" y="11165"/>
                    </a:cubicBezTo>
                    <a:cubicBezTo>
                      <a:pt x="11745" y="10615"/>
                      <a:pt x="11876" y="10261"/>
                      <a:pt x="11971" y="10086"/>
                    </a:cubicBezTo>
                    <a:cubicBezTo>
                      <a:pt x="12053" y="10269"/>
                      <a:pt x="12153" y="10639"/>
                      <a:pt x="12271" y="11188"/>
                    </a:cubicBezTo>
                    <a:cubicBezTo>
                      <a:pt x="12485" y="12183"/>
                      <a:pt x="12763" y="12626"/>
                      <a:pt x="13173" y="12626"/>
                    </a:cubicBezTo>
                    <a:cubicBezTo>
                      <a:pt x="13612" y="12626"/>
                      <a:pt x="13946" y="12143"/>
                      <a:pt x="14166" y="11193"/>
                    </a:cubicBezTo>
                    <a:cubicBezTo>
                      <a:pt x="14230" y="10915"/>
                      <a:pt x="14317" y="10721"/>
                      <a:pt x="14384" y="10609"/>
                    </a:cubicBezTo>
                    <a:cubicBezTo>
                      <a:pt x="14442" y="10712"/>
                      <a:pt x="14507" y="10855"/>
                      <a:pt x="14553" y="10955"/>
                    </a:cubicBezTo>
                    <a:cubicBezTo>
                      <a:pt x="14603" y="11064"/>
                      <a:pt x="14655" y="11175"/>
                      <a:pt x="14711" y="11283"/>
                    </a:cubicBezTo>
                    <a:cubicBezTo>
                      <a:pt x="14963" y="11766"/>
                      <a:pt x="15162" y="12149"/>
                      <a:pt x="15638" y="12149"/>
                    </a:cubicBezTo>
                    <a:cubicBezTo>
                      <a:pt x="16094" y="12149"/>
                      <a:pt x="16314" y="11747"/>
                      <a:pt x="16475" y="11453"/>
                    </a:cubicBezTo>
                    <a:cubicBezTo>
                      <a:pt x="16502" y="11402"/>
                      <a:pt x="16532" y="11350"/>
                      <a:pt x="16562" y="11300"/>
                    </a:cubicBezTo>
                    <a:cubicBezTo>
                      <a:pt x="16588" y="11255"/>
                      <a:pt x="16611" y="11213"/>
                      <a:pt x="16634" y="11173"/>
                    </a:cubicBezTo>
                    <a:cubicBezTo>
                      <a:pt x="16703" y="11053"/>
                      <a:pt x="16782" y="10918"/>
                      <a:pt x="16828" y="10864"/>
                    </a:cubicBezTo>
                    <a:cubicBezTo>
                      <a:pt x="16903" y="10914"/>
                      <a:pt x="17032" y="11105"/>
                      <a:pt x="17112" y="11224"/>
                    </a:cubicBezTo>
                    <a:lnTo>
                      <a:pt x="17155" y="11291"/>
                    </a:lnTo>
                    <a:cubicBezTo>
                      <a:pt x="17177" y="11324"/>
                      <a:pt x="17200" y="11356"/>
                      <a:pt x="17222" y="11389"/>
                    </a:cubicBezTo>
                    <a:cubicBezTo>
                      <a:pt x="17416" y="11682"/>
                      <a:pt x="17656" y="12047"/>
                      <a:pt x="18076" y="12047"/>
                    </a:cubicBezTo>
                    <a:cubicBezTo>
                      <a:pt x="18508" y="12047"/>
                      <a:pt x="18724" y="11727"/>
                      <a:pt x="18882" y="11494"/>
                    </a:cubicBezTo>
                    <a:cubicBezTo>
                      <a:pt x="18919" y="11439"/>
                      <a:pt x="18953" y="11387"/>
                      <a:pt x="18989" y="11340"/>
                    </a:cubicBezTo>
                    <a:cubicBezTo>
                      <a:pt x="19096" y="11202"/>
                      <a:pt x="19183" y="11125"/>
                      <a:pt x="19231" y="11090"/>
                    </a:cubicBezTo>
                    <a:cubicBezTo>
                      <a:pt x="19285" y="11117"/>
                      <a:pt x="19403" y="11188"/>
                      <a:pt x="19622" y="11387"/>
                    </a:cubicBezTo>
                    <a:cubicBezTo>
                      <a:pt x="19919" y="11658"/>
                      <a:pt x="20277" y="11689"/>
                      <a:pt x="20520" y="11689"/>
                    </a:cubicBezTo>
                    <a:cubicBezTo>
                      <a:pt x="20701" y="11689"/>
                      <a:pt x="20939" y="11612"/>
                      <a:pt x="21281" y="11494"/>
                    </a:cubicBezTo>
                    <a:cubicBezTo>
                      <a:pt x="21406" y="11451"/>
                      <a:pt x="21535" y="11406"/>
                      <a:pt x="21600" y="11391"/>
                    </a:cubicBezTo>
                    <a:lnTo>
                      <a:pt x="21429" y="10655"/>
                    </a:lnTo>
                    <a:cubicBezTo>
                      <a:pt x="21326" y="10679"/>
                      <a:pt x="21192" y="10724"/>
                      <a:pt x="21037" y="10778"/>
                    </a:cubicBezTo>
                    <a:cubicBezTo>
                      <a:pt x="20885" y="10831"/>
                      <a:pt x="20601" y="10929"/>
                      <a:pt x="20520" y="10933"/>
                    </a:cubicBezTo>
                    <a:cubicBezTo>
                      <a:pt x="20323" y="10933"/>
                      <a:pt x="20208" y="10903"/>
                      <a:pt x="20125" y="10827"/>
                    </a:cubicBezTo>
                    <a:cubicBezTo>
                      <a:pt x="19729" y="10468"/>
                      <a:pt x="19465" y="10321"/>
                      <a:pt x="19209" y="10321"/>
                    </a:cubicBezTo>
                    <a:cubicBezTo>
                      <a:pt x="18891" y="10321"/>
                      <a:pt x="18593" y="10623"/>
                      <a:pt x="18398" y="10876"/>
                    </a:cubicBezTo>
                    <a:cubicBezTo>
                      <a:pt x="18347" y="10942"/>
                      <a:pt x="18300" y="11009"/>
                      <a:pt x="18260" y="11068"/>
                    </a:cubicBezTo>
                    <a:cubicBezTo>
                      <a:pt x="18214" y="11137"/>
                      <a:pt x="18131" y="11262"/>
                      <a:pt x="18089" y="11288"/>
                    </a:cubicBezTo>
                    <a:cubicBezTo>
                      <a:pt x="18025" y="11240"/>
                      <a:pt x="17915" y="11074"/>
                      <a:pt x="17848" y="10972"/>
                    </a:cubicBezTo>
                    <a:cubicBezTo>
                      <a:pt x="17824" y="10936"/>
                      <a:pt x="17800" y="10899"/>
                      <a:pt x="17776" y="10864"/>
                    </a:cubicBezTo>
                    <a:lnTo>
                      <a:pt x="17734" y="10800"/>
                    </a:lnTo>
                    <a:cubicBezTo>
                      <a:pt x="17524" y="10488"/>
                      <a:pt x="17262" y="10100"/>
                      <a:pt x="16820" y="10100"/>
                    </a:cubicBezTo>
                    <a:cubicBezTo>
                      <a:pt x="16386" y="10100"/>
                      <a:pt x="16200" y="10421"/>
                      <a:pt x="15985" y="10793"/>
                    </a:cubicBezTo>
                    <a:cubicBezTo>
                      <a:pt x="15963" y="10832"/>
                      <a:pt x="15940" y="10873"/>
                      <a:pt x="15915" y="10916"/>
                    </a:cubicBezTo>
                    <a:cubicBezTo>
                      <a:pt x="15881" y="10974"/>
                      <a:pt x="15849" y="11031"/>
                      <a:pt x="15817" y="11089"/>
                    </a:cubicBezTo>
                    <a:cubicBezTo>
                      <a:pt x="15768" y="11179"/>
                      <a:pt x="15689" y="11322"/>
                      <a:pt x="15636" y="11379"/>
                    </a:cubicBezTo>
                    <a:cubicBezTo>
                      <a:pt x="15569" y="11303"/>
                      <a:pt x="15455" y="11083"/>
                      <a:pt x="15376" y="10932"/>
                    </a:cubicBezTo>
                    <a:cubicBezTo>
                      <a:pt x="15329" y="10841"/>
                      <a:pt x="15281" y="10738"/>
                      <a:pt x="15236" y="10638"/>
                    </a:cubicBezTo>
                    <a:cubicBezTo>
                      <a:pt x="15037" y="10207"/>
                      <a:pt x="14832" y="9760"/>
                      <a:pt x="14392" y="9760"/>
                    </a:cubicBezTo>
                    <a:cubicBezTo>
                      <a:pt x="14192" y="9760"/>
                      <a:pt x="13698" y="9883"/>
                      <a:pt x="13435" y="11021"/>
                    </a:cubicBezTo>
                    <a:cubicBezTo>
                      <a:pt x="13357" y="11357"/>
                      <a:pt x="13273" y="11579"/>
                      <a:pt x="13205" y="11715"/>
                    </a:cubicBezTo>
                    <a:cubicBezTo>
                      <a:pt x="13148" y="11575"/>
                      <a:pt x="13076" y="11355"/>
                      <a:pt x="13006" y="11028"/>
                    </a:cubicBezTo>
                    <a:cubicBezTo>
                      <a:pt x="12807" y="10105"/>
                      <a:pt x="12620" y="9232"/>
                      <a:pt x="11964" y="9232"/>
                    </a:cubicBezTo>
                    <a:cubicBezTo>
                      <a:pt x="11677" y="9232"/>
                      <a:pt x="11160" y="9468"/>
                      <a:pt x="10918" y="11050"/>
                    </a:cubicBezTo>
                    <a:cubicBezTo>
                      <a:pt x="10841" y="11554"/>
                      <a:pt x="10754" y="11935"/>
                      <a:pt x="10675" y="12204"/>
                    </a:cubicBezTo>
                    <a:cubicBezTo>
                      <a:pt x="10626" y="11959"/>
                      <a:pt x="10570" y="11599"/>
                      <a:pt x="10519" y="11072"/>
                    </a:cubicBezTo>
                    <a:cubicBezTo>
                      <a:pt x="10347" y="9278"/>
                      <a:pt x="10207" y="8177"/>
                      <a:pt x="9518" y="8177"/>
                    </a:cubicBezTo>
                    <a:cubicBezTo>
                      <a:pt x="8791" y="8177"/>
                      <a:pt x="8635" y="9324"/>
                      <a:pt x="8479" y="11073"/>
                    </a:cubicBezTo>
                    <a:cubicBezTo>
                      <a:pt x="8464" y="11237"/>
                      <a:pt x="8450" y="11410"/>
                      <a:pt x="8435" y="11586"/>
                    </a:cubicBezTo>
                    <a:cubicBezTo>
                      <a:pt x="8399" y="12017"/>
                      <a:pt x="8343" y="12660"/>
                      <a:pt x="8274" y="13176"/>
                    </a:cubicBezTo>
                    <a:cubicBezTo>
                      <a:pt x="8205" y="12735"/>
                      <a:pt x="8129" y="12070"/>
                      <a:pt x="8048" y="11077"/>
                    </a:cubicBezTo>
                    <a:cubicBezTo>
                      <a:pt x="8013" y="10647"/>
                      <a:pt x="7985" y="10205"/>
                      <a:pt x="7957" y="9779"/>
                    </a:cubicBezTo>
                    <a:cubicBezTo>
                      <a:pt x="7906" y="8996"/>
                      <a:pt x="7857" y="8257"/>
                      <a:pt x="7778" y="7708"/>
                    </a:cubicBezTo>
                    <a:cubicBezTo>
                      <a:pt x="7718" y="7289"/>
                      <a:pt x="7605" y="6511"/>
                      <a:pt x="7054" y="6511"/>
                    </a:cubicBezTo>
                    <a:cubicBezTo>
                      <a:pt x="6549" y="6511"/>
                      <a:pt x="6428" y="7160"/>
                      <a:pt x="6333" y="7946"/>
                    </a:cubicBezTo>
                    <a:cubicBezTo>
                      <a:pt x="6250" y="8624"/>
                      <a:pt x="6196" y="9510"/>
                      <a:pt x="6138" y="10447"/>
                    </a:cubicBezTo>
                    <a:cubicBezTo>
                      <a:pt x="6125" y="10659"/>
                      <a:pt x="6111" y="10872"/>
                      <a:pt x="6098" y="11084"/>
                    </a:cubicBezTo>
                    <a:cubicBezTo>
                      <a:pt x="6070" y="11517"/>
                      <a:pt x="6047" y="12003"/>
                      <a:pt x="6022" y="12518"/>
                    </a:cubicBezTo>
                    <a:cubicBezTo>
                      <a:pt x="5981" y="13382"/>
                      <a:pt x="5921" y="14640"/>
                      <a:pt x="5820" y="15463"/>
                    </a:cubicBezTo>
                    <a:cubicBezTo>
                      <a:pt x="5790" y="15243"/>
                      <a:pt x="5761" y="14961"/>
                      <a:pt x="5734" y="14601"/>
                    </a:cubicBezTo>
                    <a:cubicBezTo>
                      <a:pt x="5665" y="13683"/>
                      <a:pt x="5629" y="12532"/>
                      <a:pt x="5590" y="11315"/>
                    </a:cubicBezTo>
                    <a:lnTo>
                      <a:pt x="5581" y="11095"/>
                    </a:lnTo>
                    <a:cubicBezTo>
                      <a:pt x="5572" y="10811"/>
                      <a:pt x="5564" y="10521"/>
                      <a:pt x="5555" y="10230"/>
                    </a:cubicBezTo>
                    <a:cubicBezTo>
                      <a:pt x="5509" y="8720"/>
                      <a:pt x="5461" y="7158"/>
                      <a:pt x="5374" y="5970"/>
                    </a:cubicBezTo>
                    <a:cubicBezTo>
                      <a:pt x="5325" y="5317"/>
                      <a:pt x="5270" y="4832"/>
                      <a:pt x="5203" y="4489"/>
                    </a:cubicBezTo>
                    <a:cubicBezTo>
                      <a:pt x="5148" y="4212"/>
                      <a:pt x="5034" y="3635"/>
                      <a:pt x="4579" y="3635"/>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14" name="10"/>
              <p:cNvSpPr/>
              <p:nvPr/>
            </p:nvSpPr>
            <p:spPr>
              <a:xfrm>
                <a:off x="19079" y="41836640"/>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215" name="K"/>
              <p:cNvSpPr/>
              <p:nvPr/>
            </p:nvSpPr>
            <p:spPr>
              <a:xfrm>
                <a:off x="31793" y="33594333"/>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K</a:t>
                </a:r>
              </a:p>
            </p:txBody>
          </p:sp>
          <p:sp>
            <p:nvSpPr>
              <p:cNvPr id="216" name="Crown"/>
              <p:cNvSpPr/>
              <p:nvPr/>
            </p:nvSpPr>
            <p:spPr>
              <a:xfrm>
                <a:off x="495713" y="32100632"/>
                <a:ext cx="900367" cy="79234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206" y="0"/>
                      <a:pt x="9725" y="547"/>
                      <a:pt x="9725" y="1222"/>
                    </a:cubicBezTo>
                    <a:cubicBezTo>
                      <a:pt x="9725" y="1729"/>
                      <a:pt x="9996" y="2163"/>
                      <a:pt x="10383" y="2348"/>
                    </a:cubicBezTo>
                    <a:lnTo>
                      <a:pt x="7244" y="10951"/>
                    </a:lnTo>
                    <a:cubicBezTo>
                      <a:pt x="7156" y="11239"/>
                      <a:pt x="6826" y="11311"/>
                      <a:pt x="6648" y="11081"/>
                    </a:cubicBezTo>
                    <a:lnTo>
                      <a:pt x="1891" y="6438"/>
                    </a:lnTo>
                    <a:cubicBezTo>
                      <a:pt x="2053" y="6225"/>
                      <a:pt x="2151" y="5946"/>
                      <a:pt x="2151" y="5642"/>
                    </a:cubicBezTo>
                    <a:cubicBezTo>
                      <a:pt x="2151" y="4967"/>
                      <a:pt x="1669" y="4420"/>
                      <a:pt x="1075" y="4420"/>
                    </a:cubicBezTo>
                    <a:cubicBezTo>
                      <a:pt x="482" y="4420"/>
                      <a:pt x="0" y="4967"/>
                      <a:pt x="0" y="5642"/>
                    </a:cubicBezTo>
                    <a:cubicBezTo>
                      <a:pt x="0" y="6317"/>
                      <a:pt x="482" y="6864"/>
                      <a:pt x="1075" y="6864"/>
                    </a:cubicBezTo>
                    <a:cubicBezTo>
                      <a:pt x="1126" y="6864"/>
                      <a:pt x="1174" y="6858"/>
                      <a:pt x="1222" y="6851"/>
                    </a:cubicBezTo>
                    <a:lnTo>
                      <a:pt x="2938" y="20929"/>
                    </a:lnTo>
                    <a:cubicBezTo>
                      <a:pt x="2985" y="21312"/>
                      <a:pt x="3274" y="21600"/>
                      <a:pt x="3615" y="21600"/>
                    </a:cubicBezTo>
                    <a:lnTo>
                      <a:pt x="17987" y="21600"/>
                    </a:lnTo>
                    <a:cubicBezTo>
                      <a:pt x="18327" y="21600"/>
                      <a:pt x="18616" y="21316"/>
                      <a:pt x="18664" y="20934"/>
                    </a:cubicBezTo>
                    <a:lnTo>
                      <a:pt x="20378" y="6851"/>
                    </a:lnTo>
                    <a:cubicBezTo>
                      <a:pt x="20426" y="6858"/>
                      <a:pt x="20475" y="6864"/>
                      <a:pt x="20525" y="6864"/>
                    </a:cubicBezTo>
                    <a:cubicBezTo>
                      <a:pt x="21118" y="6864"/>
                      <a:pt x="21600" y="6317"/>
                      <a:pt x="21600" y="5642"/>
                    </a:cubicBezTo>
                    <a:cubicBezTo>
                      <a:pt x="21600" y="4967"/>
                      <a:pt x="21118" y="4420"/>
                      <a:pt x="20525" y="4420"/>
                    </a:cubicBezTo>
                    <a:cubicBezTo>
                      <a:pt x="19931" y="4420"/>
                      <a:pt x="19449" y="4967"/>
                      <a:pt x="19449" y="5642"/>
                    </a:cubicBezTo>
                    <a:cubicBezTo>
                      <a:pt x="19449" y="5953"/>
                      <a:pt x="19551" y="6234"/>
                      <a:pt x="19719" y="6450"/>
                    </a:cubicBezTo>
                    <a:lnTo>
                      <a:pt x="14952" y="11081"/>
                    </a:lnTo>
                    <a:cubicBezTo>
                      <a:pt x="14772" y="11298"/>
                      <a:pt x="14445" y="11230"/>
                      <a:pt x="14356" y="10951"/>
                    </a:cubicBezTo>
                    <a:lnTo>
                      <a:pt x="11200" y="2356"/>
                    </a:lnTo>
                    <a:cubicBezTo>
                      <a:pt x="11596" y="2176"/>
                      <a:pt x="11875" y="1736"/>
                      <a:pt x="11875" y="1222"/>
                    </a:cubicBezTo>
                    <a:cubicBezTo>
                      <a:pt x="11875" y="547"/>
                      <a:pt x="11394" y="0"/>
                      <a:pt x="10800" y="0"/>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17" name="10"/>
              <p:cNvSpPr/>
              <p:nvPr/>
            </p:nvSpPr>
            <p:spPr>
              <a:xfrm>
                <a:off x="19079" y="30282368"/>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218" name="10"/>
              <p:cNvSpPr/>
              <p:nvPr/>
            </p:nvSpPr>
            <p:spPr>
              <a:xfrm>
                <a:off x="12735" y="73617428"/>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219" name="Bell Curve"/>
              <p:cNvSpPr/>
              <p:nvPr/>
            </p:nvSpPr>
            <p:spPr>
              <a:xfrm>
                <a:off x="483026" y="52376728"/>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20" name="Cards"/>
              <p:cNvSpPr/>
              <p:nvPr/>
            </p:nvSpPr>
            <p:spPr>
              <a:xfrm>
                <a:off x="793551" y="55270065"/>
                <a:ext cx="1447521" cy="2104289"/>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21" name="Dice"/>
              <p:cNvSpPr/>
              <p:nvPr/>
            </p:nvSpPr>
            <p:spPr>
              <a:xfrm>
                <a:off x="803715" y="81451406"/>
                <a:ext cx="1447521" cy="1685408"/>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22" name="9"/>
              <p:cNvSpPr/>
              <p:nvPr/>
            </p:nvSpPr>
            <p:spPr>
              <a:xfrm>
                <a:off x="19091" y="85167161"/>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223" name="Q"/>
              <p:cNvSpPr/>
              <p:nvPr/>
            </p:nvSpPr>
            <p:spPr>
              <a:xfrm>
                <a:off x="57191" y="64940743"/>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224" name="Tiara"/>
              <p:cNvSpPr/>
              <p:nvPr/>
            </p:nvSpPr>
            <p:spPr>
              <a:xfrm>
                <a:off x="1105216" y="63861367"/>
                <a:ext cx="900366" cy="473351"/>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grpSp>
        <p:nvGrpSpPr>
          <p:cNvPr id="274" name="Group"/>
          <p:cNvGrpSpPr/>
          <p:nvPr/>
        </p:nvGrpSpPr>
        <p:grpSpPr>
          <a:xfrm>
            <a:off x="7077419" y="1529376"/>
            <a:ext cx="3040699" cy="104612568"/>
            <a:chOff x="0" y="0"/>
            <a:chExt cx="3040698" cy="104612572"/>
          </a:xfrm>
        </p:grpSpPr>
        <p:sp>
          <p:nvSpPr>
            <p:cNvPr id="227" name="Cherry"/>
            <p:cNvSpPr/>
            <p:nvPr/>
          </p:nvSpPr>
          <p:spPr>
            <a:xfrm>
              <a:off x="814677" y="0"/>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nvGrpSpPr>
            <p:cNvPr id="230" name="Group"/>
            <p:cNvGrpSpPr/>
            <p:nvPr/>
          </p:nvGrpSpPr>
          <p:grpSpPr>
            <a:xfrm>
              <a:off x="44284" y="5328625"/>
              <a:ext cx="2996415" cy="2725609"/>
              <a:chOff x="0" y="0"/>
              <a:chExt cx="2996414" cy="2725607"/>
            </a:xfrm>
          </p:grpSpPr>
          <p:sp>
            <p:nvSpPr>
              <p:cNvPr id="228" name="K"/>
              <p:cNvSpPr txBox="1"/>
              <p:nvPr/>
            </p:nvSpPr>
            <p:spPr>
              <a:xfrm>
                <a:off x="0" y="261807"/>
                <a:ext cx="2996415" cy="24638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K</a:t>
                </a:r>
              </a:p>
            </p:txBody>
          </p:sp>
          <p:sp>
            <p:nvSpPr>
              <p:cNvPr id="229" name="Crown"/>
              <p:cNvSpPr/>
              <p:nvPr/>
            </p:nvSpPr>
            <p:spPr>
              <a:xfrm>
                <a:off x="463922" y="0"/>
                <a:ext cx="900366" cy="79234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206" y="0"/>
                      <a:pt x="9725" y="547"/>
                      <a:pt x="9725" y="1222"/>
                    </a:cubicBezTo>
                    <a:cubicBezTo>
                      <a:pt x="9725" y="1729"/>
                      <a:pt x="9996" y="2163"/>
                      <a:pt x="10383" y="2348"/>
                    </a:cubicBezTo>
                    <a:lnTo>
                      <a:pt x="7244" y="10951"/>
                    </a:lnTo>
                    <a:cubicBezTo>
                      <a:pt x="7156" y="11239"/>
                      <a:pt x="6826" y="11311"/>
                      <a:pt x="6648" y="11081"/>
                    </a:cubicBezTo>
                    <a:lnTo>
                      <a:pt x="1891" y="6438"/>
                    </a:lnTo>
                    <a:cubicBezTo>
                      <a:pt x="2053" y="6225"/>
                      <a:pt x="2151" y="5946"/>
                      <a:pt x="2151" y="5642"/>
                    </a:cubicBezTo>
                    <a:cubicBezTo>
                      <a:pt x="2151" y="4967"/>
                      <a:pt x="1669" y="4420"/>
                      <a:pt x="1075" y="4420"/>
                    </a:cubicBezTo>
                    <a:cubicBezTo>
                      <a:pt x="482" y="4420"/>
                      <a:pt x="0" y="4967"/>
                      <a:pt x="0" y="5642"/>
                    </a:cubicBezTo>
                    <a:cubicBezTo>
                      <a:pt x="0" y="6317"/>
                      <a:pt x="482" y="6864"/>
                      <a:pt x="1075" y="6864"/>
                    </a:cubicBezTo>
                    <a:cubicBezTo>
                      <a:pt x="1126" y="6864"/>
                      <a:pt x="1174" y="6858"/>
                      <a:pt x="1222" y="6851"/>
                    </a:cubicBezTo>
                    <a:lnTo>
                      <a:pt x="2938" y="20929"/>
                    </a:lnTo>
                    <a:cubicBezTo>
                      <a:pt x="2985" y="21312"/>
                      <a:pt x="3274" y="21600"/>
                      <a:pt x="3615" y="21600"/>
                    </a:cubicBezTo>
                    <a:lnTo>
                      <a:pt x="17987" y="21600"/>
                    </a:lnTo>
                    <a:cubicBezTo>
                      <a:pt x="18327" y="21600"/>
                      <a:pt x="18616" y="21316"/>
                      <a:pt x="18664" y="20934"/>
                    </a:cubicBezTo>
                    <a:lnTo>
                      <a:pt x="20378" y="6851"/>
                    </a:lnTo>
                    <a:cubicBezTo>
                      <a:pt x="20426" y="6858"/>
                      <a:pt x="20475" y="6864"/>
                      <a:pt x="20525" y="6864"/>
                    </a:cubicBezTo>
                    <a:cubicBezTo>
                      <a:pt x="21118" y="6864"/>
                      <a:pt x="21600" y="6317"/>
                      <a:pt x="21600" y="5642"/>
                    </a:cubicBezTo>
                    <a:cubicBezTo>
                      <a:pt x="21600" y="4967"/>
                      <a:pt x="21118" y="4420"/>
                      <a:pt x="20525" y="4420"/>
                    </a:cubicBezTo>
                    <a:cubicBezTo>
                      <a:pt x="19931" y="4420"/>
                      <a:pt x="19449" y="4967"/>
                      <a:pt x="19449" y="5642"/>
                    </a:cubicBezTo>
                    <a:cubicBezTo>
                      <a:pt x="19449" y="5953"/>
                      <a:pt x="19551" y="6234"/>
                      <a:pt x="19719" y="6450"/>
                    </a:cubicBezTo>
                    <a:lnTo>
                      <a:pt x="14952" y="11081"/>
                    </a:lnTo>
                    <a:cubicBezTo>
                      <a:pt x="14772" y="11298"/>
                      <a:pt x="14445" y="11230"/>
                      <a:pt x="14356" y="10951"/>
                    </a:cubicBezTo>
                    <a:lnTo>
                      <a:pt x="11200" y="2356"/>
                    </a:lnTo>
                    <a:cubicBezTo>
                      <a:pt x="11596" y="2176"/>
                      <a:pt x="11875" y="1736"/>
                      <a:pt x="11875" y="1222"/>
                    </a:cubicBezTo>
                    <a:cubicBezTo>
                      <a:pt x="11875" y="547"/>
                      <a:pt x="11394" y="0"/>
                      <a:pt x="10800" y="0"/>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sp>
          <p:nvSpPr>
            <p:cNvPr id="231" name="Brain"/>
            <p:cNvSpPr/>
            <p:nvPr/>
          </p:nvSpPr>
          <p:spPr>
            <a:xfrm>
              <a:off x="421882" y="2937922"/>
              <a:ext cx="2241218" cy="1719490"/>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nvGrpSpPr>
            <p:cNvPr id="273" name="Group"/>
            <p:cNvGrpSpPr/>
            <p:nvPr/>
          </p:nvGrpSpPr>
          <p:grpSpPr>
            <a:xfrm>
              <a:off x="0" y="8471662"/>
              <a:ext cx="3028177" cy="96140911"/>
              <a:chOff x="0" y="0"/>
              <a:chExt cx="3028176" cy="96140909"/>
            </a:xfrm>
          </p:grpSpPr>
          <p:sp>
            <p:nvSpPr>
              <p:cNvPr id="232" name="Brain"/>
              <p:cNvSpPr/>
              <p:nvPr/>
            </p:nvSpPr>
            <p:spPr>
              <a:xfrm>
                <a:off x="390312" y="34548979"/>
                <a:ext cx="2241218" cy="1719490"/>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33" name="Brain Front"/>
              <p:cNvSpPr/>
              <p:nvPr/>
            </p:nvSpPr>
            <p:spPr>
              <a:xfrm>
                <a:off x="472524" y="17250760"/>
                <a:ext cx="2076794" cy="1724668"/>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34" name="Dice"/>
              <p:cNvSpPr/>
              <p:nvPr/>
            </p:nvSpPr>
            <p:spPr>
              <a:xfrm>
                <a:off x="787160" y="37445546"/>
                <a:ext cx="1447521" cy="1685409"/>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35" name="Neuron"/>
              <p:cNvSpPr/>
              <p:nvPr/>
            </p:nvSpPr>
            <p:spPr>
              <a:xfrm>
                <a:off x="415652" y="28794267"/>
                <a:ext cx="2190537"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36" name="Bell Curve"/>
              <p:cNvSpPr/>
              <p:nvPr/>
            </p:nvSpPr>
            <p:spPr>
              <a:xfrm>
                <a:off x="476634" y="45920682"/>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37" name="Function Graph"/>
              <p:cNvSpPr/>
              <p:nvPr/>
            </p:nvSpPr>
            <p:spPr>
              <a:xfrm>
                <a:off x="472523" y="43023147"/>
                <a:ext cx="2076794" cy="2063092"/>
              </a:xfrm>
              <a:custGeom>
                <a:avLst/>
                <a:gdLst/>
                <a:ahLst/>
                <a:cxnLst>
                  <a:cxn ang="0">
                    <a:pos x="wd2" y="hd2"/>
                  </a:cxn>
                  <a:cxn ang="5400000">
                    <a:pos x="wd2" y="hd2"/>
                  </a:cxn>
                  <a:cxn ang="10800000">
                    <a:pos x="wd2" y="hd2"/>
                  </a:cxn>
                  <a:cxn ang="16200000">
                    <a:pos x="wd2" y="hd2"/>
                  </a:cxn>
                </a:cxnLst>
                <a:rect l="0" t="0" r="r" b="b"/>
                <a:pathLst>
                  <a:path w="21600" h="21600" extrusionOk="0">
                    <a:moveTo>
                      <a:pt x="193" y="0"/>
                    </a:moveTo>
                    <a:cubicBezTo>
                      <a:pt x="87" y="0"/>
                      <a:pt x="0" y="87"/>
                      <a:pt x="0" y="194"/>
                    </a:cubicBezTo>
                    <a:lnTo>
                      <a:pt x="0" y="21404"/>
                    </a:lnTo>
                    <a:cubicBezTo>
                      <a:pt x="0" y="21511"/>
                      <a:pt x="87" y="21600"/>
                      <a:pt x="193" y="21600"/>
                    </a:cubicBezTo>
                    <a:lnTo>
                      <a:pt x="21322" y="21600"/>
                    </a:lnTo>
                    <a:cubicBezTo>
                      <a:pt x="21428" y="21600"/>
                      <a:pt x="21514" y="21511"/>
                      <a:pt x="21514" y="21404"/>
                    </a:cubicBezTo>
                    <a:lnTo>
                      <a:pt x="21514" y="20822"/>
                    </a:lnTo>
                    <a:cubicBezTo>
                      <a:pt x="21514" y="20715"/>
                      <a:pt x="21428" y="20628"/>
                      <a:pt x="21322" y="20628"/>
                    </a:cubicBezTo>
                    <a:lnTo>
                      <a:pt x="1159" y="20628"/>
                    </a:lnTo>
                    <a:cubicBezTo>
                      <a:pt x="1052" y="20628"/>
                      <a:pt x="966" y="20539"/>
                      <a:pt x="966" y="20432"/>
                    </a:cubicBezTo>
                    <a:lnTo>
                      <a:pt x="966" y="194"/>
                    </a:lnTo>
                    <a:cubicBezTo>
                      <a:pt x="966" y="87"/>
                      <a:pt x="879" y="0"/>
                      <a:pt x="773" y="0"/>
                    </a:cubicBezTo>
                    <a:lnTo>
                      <a:pt x="193" y="0"/>
                    </a:lnTo>
                    <a:close/>
                    <a:moveTo>
                      <a:pt x="4579" y="3635"/>
                    </a:moveTo>
                    <a:cubicBezTo>
                      <a:pt x="4069" y="3635"/>
                      <a:pt x="3973" y="4313"/>
                      <a:pt x="3893" y="5269"/>
                    </a:cubicBezTo>
                    <a:cubicBezTo>
                      <a:pt x="3826" y="6066"/>
                      <a:pt x="3789" y="7155"/>
                      <a:pt x="3747" y="8309"/>
                    </a:cubicBezTo>
                    <a:cubicBezTo>
                      <a:pt x="3722" y="9023"/>
                      <a:pt x="3694" y="9757"/>
                      <a:pt x="3660" y="10474"/>
                    </a:cubicBezTo>
                    <a:lnTo>
                      <a:pt x="1430" y="10474"/>
                    </a:lnTo>
                    <a:lnTo>
                      <a:pt x="1430" y="11230"/>
                    </a:lnTo>
                    <a:lnTo>
                      <a:pt x="4374" y="11230"/>
                    </a:lnTo>
                    <a:lnTo>
                      <a:pt x="4393" y="10873"/>
                    </a:lnTo>
                    <a:cubicBezTo>
                      <a:pt x="4437" y="10037"/>
                      <a:pt x="4467" y="9172"/>
                      <a:pt x="4497" y="8336"/>
                    </a:cubicBezTo>
                    <a:cubicBezTo>
                      <a:pt x="4526" y="7507"/>
                      <a:pt x="4560" y="6578"/>
                      <a:pt x="4607" y="5814"/>
                    </a:cubicBezTo>
                    <a:cubicBezTo>
                      <a:pt x="4621" y="5979"/>
                      <a:pt x="4635" y="6160"/>
                      <a:pt x="4648" y="6361"/>
                    </a:cubicBezTo>
                    <a:cubicBezTo>
                      <a:pt x="4720" y="7486"/>
                      <a:pt x="4764" y="8893"/>
                      <a:pt x="4805" y="10253"/>
                    </a:cubicBezTo>
                    <a:cubicBezTo>
                      <a:pt x="4814" y="10545"/>
                      <a:pt x="4823" y="10836"/>
                      <a:pt x="4832" y="11121"/>
                    </a:cubicBezTo>
                    <a:lnTo>
                      <a:pt x="4839" y="11340"/>
                    </a:lnTo>
                    <a:cubicBezTo>
                      <a:pt x="4882" y="12712"/>
                      <a:pt x="4923" y="14008"/>
                      <a:pt x="5011" y="14987"/>
                    </a:cubicBezTo>
                    <a:cubicBezTo>
                      <a:pt x="5108" y="16050"/>
                      <a:pt x="5236" y="16930"/>
                      <a:pt x="5835" y="16930"/>
                    </a:cubicBezTo>
                    <a:cubicBezTo>
                      <a:pt x="6373" y="16930"/>
                      <a:pt x="6497" y="16190"/>
                      <a:pt x="6594" y="15296"/>
                    </a:cubicBezTo>
                    <a:cubicBezTo>
                      <a:pt x="6678" y="14518"/>
                      <a:pt x="6726" y="13520"/>
                      <a:pt x="6772" y="12555"/>
                    </a:cubicBezTo>
                    <a:cubicBezTo>
                      <a:pt x="6796" y="12043"/>
                      <a:pt x="6820" y="11560"/>
                      <a:pt x="6847" y="11132"/>
                    </a:cubicBezTo>
                    <a:cubicBezTo>
                      <a:pt x="6861" y="10921"/>
                      <a:pt x="6874" y="10707"/>
                      <a:pt x="6888" y="10495"/>
                    </a:cubicBezTo>
                    <a:cubicBezTo>
                      <a:pt x="6933" y="9765"/>
                      <a:pt x="6992" y="8813"/>
                      <a:pt x="7072" y="8108"/>
                    </a:cubicBezTo>
                    <a:cubicBezTo>
                      <a:pt x="7130" y="8632"/>
                      <a:pt x="7171" y="9283"/>
                      <a:pt x="7206" y="9828"/>
                    </a:cubicBezTo>
                    <a:cubicBezTo>
                      <a:pt x="7234" y="10257"/>
                      <a:pt x="7265" y="10701"/>
                      <a:pt x="7300" y="11138"/>
                    </a:cubicBezTo>
                    <a:cubicBezTo>
                      <a:pt x="7355" y="11811"/>
                      <a:pt x="7430" y="12670"/>
                      <a:pt x="7538" y="13325"/>
                    </a:cubicBezTo>
                    <a:cubicBezTo>
                      <a:pt x="7649" y="13995"/>
                      <a:pt x="7799" y="14650"/>
                      <a:pt x="8291" y="14650"/>
                    </a:cubicBezTo>
                    <a:cubicBezTo>
                      <a:pt x="8807" y="14650"/>
                      <a:pt x="8920" y="13936"/>
                      <a:pt x="8993" y="13463"/>
                    </a:cubicBezTo>
                    <a:cubicBezTo>
                      <a:pt x="9075" y="12940"/>
                      <a:pt x="9130" y="12285"/>
                      <a:pt x="9183" y="11651"/>
                    </a:cubicBezTo>
                    <a:cubicBezTo>
                      <a:pt x="9198" y="11475"/>
                      <a:pt x="9212" y="11303"/>
                      <a:pt x="9226" y="11141"/>
                    </a:cubicBezTo>
                    <a:cubicBezTo>
                      <a:pt x="9311" y="10194"/>
                      <a:pt x="9403" y="9541"/>
                      <a:pt x="9501" y="9185"/>
                    </a:cubicBezTo>
                    <a:cubicBezTo>
                      <a:pt x="9633" y="9696"/>
                      <a:pt x="9726" y="10669"/>
                      <a:pt x="9771" y="11144"/>
                    </a:cubicBezTo>
                    <a:cubicBezTo>
                      <a:pt x="9831" y="11767"/>
                      <a:pt x="9905" y="12254"/>
                      <a:pt x="9993" y="12594"/>
                    </a:cubicBezTo>
                    <a:cubicBezTo>
                      <a:pt x="10054" y="12832"/>
                      <a:pt x="10198" y="13391"/>
                      <a:pt x="10653" y="13391"/>
                    </a:cubicBezTo>
                    <a:cubicBezTo>
                      <a:pt x="11032" y="13391"/>
                      <a:pt x="11217" y="12975"/>
                      <a:pt x="11349" y="12567"/>
                    </a:cubicBezTo>
                    <a:cubicBezTo>
                      <a:pt x="11467" y="12203"/>
                      <a:pt x="11579" y="11704"/>
                      <a:pt x="11661" y="11165"/>
                    </a:cubicBezTo>
                    <a:cubicBezTo>
                      <a:pt x="11745" y="10615"/>
                      <a:pt x="11876" y="10261"/>
                      <a:pt x="11971" y="10086"/>
                    </a:cubicBezTo>
                    <a:cubicBezTo>
                      <a:pt x="12053" y="10269"/>
                      <a:pt x="12153" y="10639"/>
                      <a:pt x="12271" y="11188"/>
                    </a:cubicBezTo>
                    <a:cubicBezTo>
                      <a:pt x="12485" y="12183"/>
                      <a:pt x="12763" y="12626"/>
                      <a:pt x="13173" y="12626"/>
                    </a:cubicBezTo>
                    <a:cubicBezTo>
                      <a:pt x="13612" y="12626"/>
                      <a:pt x="13946" y="12143"/>
                      <a:pt x="14166" y="11193"/>
                    </a:cubicBezTo>
                    <a:cubicBezTo>
                      <a:pt x="14230" y="10915"/>
                      <a:pt x="14317" y="10721"/>
                      <a:pt x="14384" y="10609"/>
                    </a:cubicBezTo>
                    <a:cubicBezTo>
                      <a:pt x="14442" y="10712"/>
                      <a:pt x="14507" y="10855"/>
                      <a:pt x="14553" y="10955"/>
                    </a:cubicBezTo>
                    <a:cubicBezTo>
                      <a:pt x="14603" y="11064"/>
                      <a:pt x="14655" y="11175"/>
                      <a:pt x="14711" y="11283"/>
                    </a:cubicBezTo>
                    <a:cubicBezTo>
                      <a:pt x="14963" y="11766"/>
                      <a:pt x="15162" y="12149"/>
                      <a:pt x="15638" y="12149"/>
                    </a:cubicBezTo>
                    <a:cubicBezTo>
                      <a:pt x="16094" y="12149"/>
                      <a:pt x="16314" y="11747"/>
                      <a:pt x="16475" y="11453"/>
                    </a:cubicBezTo>
                    <a:cubicBezTo>
                      <a:pt x="16502" y="11402"/>
                      <a:pt x="16532" y="11350"/>
                      <a:pt x="16562" y="11300"/>
                    </a:cubicBezTo>
                    <a:cubicBezTo>
                      <a:pt x="16588" y="11255"/>
                      <a:pt x="16611" y="11213"/>
                      <a:pt x="16634" y="11173"/>
                    </a:cubicBezTo>
                    <a:cubicBezTo>
                      <a:pt x="16703" y="11053"/>
                      <a:pt x="16782" y="10918"/>
                      <a:pt x="16828" y="10864"/>
                    </a:cubicBezTo>
                    <a:cubicBezTo>
                      <a:pt x="16903" y="10914"/>
                      <a:pt x="17032" y="11105"/>
                      <a:pt x="17112" y="11224"/>
                    </a:cubicBezTo>
                    <a:lnTo>
                      <a:pt x="17155" y="11291"/>
                    </a:lnTo>
                    <a:cubicBezTo>
                      <a:pt x="17177" y="11324"/>
                      <a:pt x="17200" y="11356"/>
                      <a:pt x="17222" y="11389"/>
                    </a:cubicBezTo>
                    <a:cubicBezTo>
                      <a:pt x="17416" y="11682"/>
                      <a:pt x="17656" y="12047"/>
                      <a:pt x="18076" y="12047"/>
                    </a:cubicBezTo>
                    <a:cubicBezTo>
                      <a:pt x="18508" y="12047"/>
                      <a:pt x="18724" y="11727"/>
                      <a:pt x="18882" y="11494"/>
                    </a:cubicBezTo>
                    <a:cubicBezTo>
                      <a:pt x="18919" y="11439"/>
                      <a:pt x="18953" y="11387"/>
                      <a:pt x="18989" y="11340"/>
                    </a:cubicBezTo>
                    <a:cubicBezTo>
                      <a:pt x="19096" y="11202"/>
                      <a:pt x="19183" y="11125"/>
                      <a:pt x="19231" y="11090"/>
                    </a:cubicBezTo>
                    <a:cubicBezTo>
                      <a:pt x="19285" y="11117"/>
                      <a:pt x="19403" y="11188"/>
                      <a:pt x="19622" y="11387"/>
                    </a:cubicBezTo>
                    <a:cubicBezTo>
                      <a:pt x="19919" y="11658"/>
                      <a:pt x="20277" y="11689"/>
                      <a:pt x="20520" y="11689"/>
                    </a:cubicBezTo>
                    <a:cubicBezTo>
                      <a:pt x="20701" y="11689"/>
                      <a:pt x="20939" y="11612"/>
                      <a:pt x="21281" y="11494"/>
                    </a:cubicBezTo>
                    <a:cubicBezTo>
                      <a:pt x="21406" y="11451"/>
                      <a:pt x="21535" y="11406"/>
                      <a:pt x="21600" y="11391"/>
                    </a:cubicBezTo>
                    <a:lnTo>
                      <a:pt x="21429" y="10655"/>
                    </a:lnTo>
                    <a:cubicBezTo>
                      <a:pt x="21326" y="10679"/>
                      <a:pt x="21192" y="10724"/>
                      <a:pt x="21037" y="10778"/>
                    </a:cubicBezTo>
                    <a:cubicBezTo>
                      <a:pt x="20885" y="10831"/>
                      <a:pt x="20601" y="10929"/>
                      <a:pt x="20520" y="10933"/>
                    </a:cubicBezTo>
                    <a:cubicBezTo>
                      <a:pt x="20323" y="10933"/>
                      <a:pt x="20208" y="10903"/>
                      <a:pt x="20125" y="10827"/>
                    </a:cubicBezTo>
                    <a:cubicBezTo>
                      <a:pt x="19729" y="10468"/>
                      <a:pt x="19465" y="10321"/>
                      <a:pt x="19209" y="10321"/>
                    </a:cubicBezTo>
                    <a:cubicBezTo>
                      <a:pt x="18891" y="10321"/>
                      <a:pt x="18593" y="10623"/>
                      <a:pt x="18398" y="10876"/>
                    </a:cubicBezTo>
                    <a:cubicBezTo>
                      <a:pt x="18347" y="10942"/>
                      <a:pt x="18300" y="11009"/>
                      <a:pt x="18260" y="11068"/>
                    </a:cubicBezTo>
                    <a:cubicBezTo>
                      <a:pt x="18214" y="11137"/>
                      <a:pt x="18131" y="11262"/>
                      <a:pt x="18089" y="11288"/>
                    </a:cubicBezTo>
                    <a:cubicBezTo>
                      <a:pt x="18025" y="11240"/>
                      <a:pt x="17915" y="11074"/>
                      <a:pt x="17848" y="10972"/>
                    </a:cubicBezTo>
                    <a:cubicBezTo>
                      <a:pt x="17824" y="10936"/>
                      <a:pt x="17800" y="10899"/>
                      <a:pt x="17776" y="10864"/>
                    </a:cubicBezTo>
                    <a:lnTo>
                      <a:pt x="17734" y="10800"/>
                    </a:lnTo>
                    <a:cubicBezTo>
                      <a:pt x="17524" y="10488"/>
                      <a:pt x="17262" y="10100"/>
                      <a:pt x="16820" y="10100"/>
                    </a:cubicBezTo>
                    <a:cubicBezTo>
                      <a:pt x="16386" y="10100"/>
                      <a:pt x="16200" y="10421"/>
                      <a:pt x="15985" y="10793"/>
                    </a:cubicBezTo>
                    <a:cubicBezTo>
                      <a:pt x="15963" y="10832"/>
                      <a:pt x="15940" y="10873"/>
                      <a:pt x="15915" y="10916"/>
                    </a:cubicBezTo>
                    <a:cubicBezTo>
                      <a:pt x="15881" y="10974"/>
                      <a:pt x="15849" y="11031"/>
                      <a:pt x="15817" y="11089"/>
                    </a:cubicBezTo>
                    <a:cubicBezTo>
                      <a:pt x="15768" y="11179"/>
                      <a:pt x="15689" y="11322"/>
                      <a:pt x="15636" y="11379"/>
                    </a:cubicBezTo>
                    <a:cubicBezTo>
                      <a:pt x="15569" y="11303"/>
                      <a:pt x="15455" y="11083"/>
                      <a:pt x="15376" y="10932"/>
                    </a:cubicBezTo>
                    <a:cubicBezTo>
                      <a:pt x="15329" y="10841"/>
                      <a:pt x="15281" y="10738"/>
                      <a:pt x="15236" y="10638"/>
                    </a:cubicBezTo>
                    <a:cubicBezTo>
                      <a:pt x="15037" y="10207"/>
                      <a:pt x="14832" y="9760"/>
                      <a:pt x="14392" y="9760"/>
                    </a:cubicBezTo>
                    <a:cubicBezTo>
                      <a:pt x="14192" y="9760"/>
                      <a:pt x="13698" y="9883"/>
                      <a:pt x="13435" y="11021"/>
                    </a:cubicBezTo>
                    <a:cubicBezTo>
                      <a:pt x="13357" y="11357"/>
                      <a:pt x="13273" y="11579"/>
                      <a:pt x="13205" y="11715"/>
                    </a:cubicBezTo>
                    <a:cubicBezTo>
                      <a:pt x="13148" y="11575"/>
                      <a:pt x="13076" y="11355"/>
                      <a:pt x="13006" y="11028"/>
                    </a:cubicBezTo>
                    <a:cubicBezTo>
                      <a:pt x="12807" y="10105"/>
                      <a:pt x="12620" y="9232"/>
                      <a:pt x="11964" y="9232"/>
                    </a:cubicBezTo>
                    <a:cubicBezTo>
                      <a:pt x="11677" y="9232"/>
                      <a:pt x="11160" y="9468"/>
                      <a:pt x="10918" y="11050"/>
                    </a:cubicBezTo>
                    <a:cubicBezTo>
                      <a:pt x="10841" y="11554"/>
                      <a:pt x="10754" y="11935"/>
                      <a:pt x="10675" y="12204"/>
                    </a:cubicBezTo>
                    <a:cubicBezTo>
                      <a:pt x="10626" y="11959"/>
                      <a:pt x="10570" y="11599"/>
                      <a:pt x="10519" y="11072"/>
                    </a:cubicBezTo>
                    <a:cubicBezTo>
                      <a:pt x="10347" y="9278"/>
                      <a:pt x="10207" y="8177"/>
                      <a:pt x="9518" y="8177"/>
                    </a:cubicBezTo>
                    <a:cubicBezTo>
                      <a:pt x="8791" y="8177"/>
                      <a:pt x="8635" y="9324"/>
                      <a:pt x="8479" y="11073"/>
                    </a:cubicBezTo>
                    <a:cubicBezTo>
                      <a:pt x="8464" y="11237"/>
                      <a:pt x="8450" y="11410"/>
                      <a:pt x="8435" y="11586"/>
                    </a:cubicBezTo>
                    <a:cubicBezTo>
                      <a:pt x="8399" y="12017"/>
                      <a:pt x="8343" y="12660"/>
                      <a:pt x="8274" y="13176"/>
                    </a:cubicBezTo>
                    <a:cubicBezTo>
                      <a:pt x="8205" y="12735"/>
                      <a:pt x="8129" y="12070"/>
                      <a:pt x="8048" y="11077"/>
                    </a:cubicBezTo>
                    <a:cubicBezTo>
                      <a:pt x="8013" y="10647"/>
                      <a:pt x="7985" y="10205"/>
                      <a:pt x="7957" y="9779"/>
                    </a:cubicBezTo>
                    <a:cubicBezTo>
                      <a:pt x="7906" y="8996"/>
                      <a:pt x="7857" y="8257"/>
                      <a:pt x="7778" y="7708"/>
                    </a:cubicBezTo>
                    <a:cubicBezTo>
                      <a:pt x="7718" y="7289"/>
                      <a:pt x="7605" y="6511"/>
                      <a:pt x="7054" y="6511"/>
                    </a:cubicBezTo>
                    <a:cubicBezTo>
                      <a:pt x="6549" y="6511"/>
                      <a:pt x="6428" y="7160"/>
                      <a:pt x="6333" y="7946"/>
                    </a:cubicBezTo>
                    <a:cubicBezTo>
                      <a:pt x="6250" y="8624"/>
                      <a:pt x="6196" y="9510"/>
                      <a:pt x="6138" y="10447"/>
                    </a:cubicBezTo>
                    <a:cubicBezTo>
                      <a:pt x="6125" y="10659"/>
                      <a:pt x="6111" y="10872"/>
                      <a:pt x="6098" y="11084"/>
                    </a:cubicBezTo>
                    <a:cubicBezTo>
                      <a:pt x="6070" y="11517"/>
                      <a:pt x="6047" y="12003"/>
                      <a:pt x="6022" y="12518"/>
                    </a:cubicBezTo>
                    <a:cubicBezTo>
                      <a:pt x="5981" y="13382"/>
                      <a:pt x="5921" y="14640"/>
                      <a:pt x="5820" y="15463"/>
                    </a:cubicBezTo>
                    <a:cubicBezTo>
                      <a:pt x="5790" y="15243"/>
                      <a:pt x="5761" y="14961"/>
                      <a:pt x="5734" y="14601"/>
                    </a:cubicBezTo>
                    <a:cubicBezTo>
                      <a:pt x="5665" y="13683"/>
                      <a:pt x="5629" y="12532"/>
                      <a:pt x="5590" y="11315"/>
                    </a:cubicBezTo>
                    <a:lnTo>
                      <a:pt x="5581" y="11095"/>
                    </a:lnTo>
                    <a:cubicBezTo>
                      <a:pt x="5572" y="10811"/>
                      <a:pt x="5564" y="10521"/>
                      <a:pt x="5555" y="10230"/>
                    </a:cubicBezTo>
                    <a:cubicBezTo>
                      <a:pt x="5509" y="8720"/>
                      <a:pt x="5461" y="7158"/>
                      <a:pt x="5374" y="5970"/>
                    </a:cubicBezTo>
                    <a:cubicBezTo>
                      <a:pt x="5325" y="5317"/>
                      <a:pt x="5270" y="4832"/>
                      <a:pt x="5203" y="4489"/>
                    </a:cubicBezTo>
                    <a:cubicBezTo>
                      <a:pt x="5148" y="4212"/>
                      <a:pt x="5034" y="3635"/>
                      <a:pt x="4579" y="3635"/>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38" name="Cards"/>
              <p:cNvSpPr/>
              <p:nvPr/>
            </p:nvSpPr>
            <p:spPr>
              <a:xfrm>
                <a:off x="787160" y="48811941"/>
                <a:ext cx="1447521" cy="2104289"/>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39" name="Cherry"/>
              <p:cNvSpPr/>
              <p:nvPr/>
            </p:nvSpPr>
            <p:spPr>
              <a:xfrm>
                <a:off x="910106" y="14358534"/>
                <a:ext cx="1201629"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40" name="10"/>
              <p:cNvSpPr/>
              <p:nvPr/>
            </p:nvSpPr>
            <p:spPr>
              <a:xfrm>
                <a:off x="0" y="23865216"/>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241" name="9"/>
              <p:cNvSpPr/>
              <p:nvPr/>
            </p:nvSpPr>
            <p:spPr>
              <a:xfrm>
                <a:off x="12712" y="41163434"/>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242" name="Q"/>
              <p:cNvSpPr/>
              <p:nvPr/>
            </p:nvSpPr>
            <p:spPr>
              <a:xfrm>
                <a:off x="12713" y="12309009"/>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243" name="Tiara"/>
              <p:cNvSpPr/>
              <p:nvPr/>
            </p:nvSpPr>
            <p:spPr>
              <a:xfrm>
                <a:off x="1060737" y="11229633"/>
                <a:ext cx="900367"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44" name="K"/>
              <p:cNvSpPr/>
              <p:nvPr/>
            </p:nvSpPr>
            <p:spPr>
              <a:xfrm>
                <a:off x="12712" y="32927881"/>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K</a:t>
                </a:r>
              </a:p>
            </p:txBody>
          </p:sp>
          <p:sp>
            <p:nvSpPr>
              <p:cNvPr id="245" name="Crown"/>
              <p:cNvSpPr/>
              <p:nvPr/>
            </p:nvSpPr>
            <p:spPr>
              <a:xfrm>
                <a:off x="476634" y="31434180"/>
                <a:ext cx="900367" cy="79234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206" y="0"/>
                      <a:pt x="9725" y="547"/>
                      <a:pt x="9725" y="1222"/>
                    </a:cubicBezTo>
                    <a:cubicBezTo>
                      <a:pt x="9725" y="1729"/>
                      <a:pt x="9996" y="2163"/>
                      <a:pt x="10383" y="2348"/>
                    </a:cubicBezTo>
                    <a:lnTo>
                      <a:pt x="7244" y="10951"/>
                    </a:lnTo>
                    <a:cubicBezTo>
                      <a:pt x="7156" y="11239"/>
                      <a:pt x="6826" y="11311"/>
                      <a:pt x="6648" y="11081"/>
                    </a:cubicBezTo>
                    <a:lnTo>
                      <a:pt x="1891" y="6438"/>
                    </a:lnTo>
                    <a:cubicBezTo>
                      <a:pt x="2053" y="6225"/>
                      <a:pt x="2151" y="5946"/>
                      <a:pt x="2151" y="5642"/>
                    </a:cubicBezTo>
                    <a:cubicBezTo>
                      <a:pt x="2151" y="4967"/>
                      <a:pt x="1669" y="4420"/>
                      <a:pt x="1075" y="4420"/>
                    </a:cubicBezTo>
                    <a:cubicBezTo>
                      <a:pt x="482" y="4420"/>
                      <a:pt x="0" y="4967"/>
                      <a:pt x="0" y="5642"/>
                    </a:cubicBezTo>
                    <a:cubicBezTo>
                      <a:pt x="0" y="6317"/>
                      <a:pt x="482" y="6864"/>
                      <a:pt x="1075" y="6864"/>
                    </a:cubicBezTo>
                    <a:cubicBezTo>
                      <a:pt x="1126" y="6864"/>
                      <a:pt x="1174" y="6858"/>
                      <a:pt x="1222" y="6851"/>
                    </a:cubicBezTo>
                    <a:lnTo>
                      <a:pt x="2938" y="20929"/>
                    </a:lnTo>
                    <a:cubicBezTo>
                      <a:pt x="2985" y="21312"/>
                      <a:pt x="3274" y="21600"/>
                      <a:pt x="3615" y="21600"/>
                    </a:cubicBezTo>
                    <a:lnTo>
                      <a:pt x="17987" y="21600"/>
                    </a:lnTo>
                    <a:cubicBezTo>
                      <a:pt x="18327" y="21600"/>
                      <a:pt x="18616" y="21316"/>
                      <a:pt x="18664" y="20934"/>
                    </a:cubicBezTo>
                    <a:lnTo>
                      <a:pt x="20378" y="6851"/>
                    </a:lnTo>
                    <a:cubicBezTo>
                      <a:pt x="20426" y="6858"/>
                      <a:pt x="20475" y="6864"/>
                      <a:pt x="20525" y="6864"/>
                    </a:cubicBezTo>
                    <a:cubicBezTo>
                      <a:pt x="21118" y="6864"/>
                      <a:pt x="21600" y="6317"/>
                      <a:pt x="21600" y="5642"/>
                    </a:cubicBezTo>
                    <a:cubicBezTo>
                      <a:pt x="21600" y="4967"/>
                      <a:pt x="21118" y="4420"/>
                      <a:pt x="20525" y="4420"/>
                    </a:cubicBezTo>
                    <a:cubicBezTo>
                      <a:pt x="19931" y="4420"/>
                      <a:pt x="19449" y="4967"/>
                      <a:pt x="19449" y="5642"/>
                    </a:cubicBezTo>
                    <a:cubicBezTo>
                      <a:pt x="19449" y="5953"/>
                      <a:pt x="19551" y="6234"/>
                      <a:pt x="19719" y="6450"/>
                    </a:cubicBezTo>
                    <a:lnTo>
                      <a:pt x="14952" y="11081"/>
                    </a:lnTo>
                    <a:cubicBezTo>
                      <a:pt x="14772" y="11298"/>
                      <a:pt x="14445" y="11230"/>
                      <a:pt x="14356" y="10951"/>
                    </a:cubicBezTo>
                    <a:lnTo>
                      <a:pt x="11200" y="2356"/>
                    </a:lnTo>
                    <a:cubicBezTo>
                      <a:pt x="11596" y="2176"/>
                      <a:pt x="11875" y="1736"/>
                      <a:pt x="11875" y="1222"/>
                    </a:cubicBezTo>
                    <a:cubicBezTo>
                      <a:pt x="11875" y="547"/>
                      <a:pt x="11394" y="0"/>
                      <a:pt x="10800" y="0"/>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46" name="10"/>
              <p:cNvSpPr/>
              <p:nvPr/>
            </p:nvSpPr>
            <p:spPr>
              <a:xfrm>
                <a:off x="0" y="20985689"/>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247" name="9"/>
              <p:cNvSpPr/>
              <p:nvPr/>
            </p:nvSpPr>
            <p:spPr>
              <a:xfrm>
                <a:off x="12712" y="9429483"/>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248" name="K"/>
              <p:cNvSpPr/>
              <p:nvPr/>
            </p:nvSpPr>
            <p:spPr>
              <a:xfrm>
                <a:off x="12712" y="27173169"/>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K</a:t>
                </a:r>
              </a:p>
            </p:txBody>
          </p:sp>
          <p:sp>
            <p:nvSpPr>
              <p:cNvPr id="249" name="Crown"/>
              <p:cNvSpPr/>
              <p:nvPr/>
            </p:nvSpPr>
            <p:spPr>
              <a:xfrm>
                <a:off x="476634" y="25679462"/>
                <a:ext cx="900367" cy="79234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206" y="0"/>
                      <a:pt x="9725" y="547"/>
                      <a:pt x="9725" y="1222"/>
                    </a:cubicBezTo>
                    <a:cubicBezTo>
                      <a:pt x="9725" y="1729"/>
                      <a:pt x="9996" y="2163"/>
                      <a:pt x="10383" y="2348"/>
                    </a:cubicBezTo>
                    <a:lnTo>
                      <a:pt x="7244" y="10951"/>
                    </a:lnTo>
                    <a:cubicBezTo>
                      <a:pt x="7156" y="11239"/>
                      <a:pt x="6826" y="11311"/>
                      <a:pt x="6648" y="11081"/>
                    </a:cubicBezTo>
                    <a:lnTo>
                      <a:pt x="1891" y="6438"/>
                    </a:lnTo>
                    <a:cubicBezTo>
                      <a:pt x="2053" y="6225"/>
                      <a:pt x="2151" y="5946"/>
                      <a:pt x="2151" y="5642"/>
                    </a:cubicBezTo>
                    <a:cubicBezTo>
                      <a:pt x="2151" y="4967"/>
                      <a:pt x="1669" y="4420"/>
                      <a:pt x="1075" y="4420"/>
                    </a:cubicBezTo>
                    <a:cubicBezTo>
                      <a:pt x="482" y="4420"/>
                      <a:pt x="0" y="4967"/>
                      <a:pt x="0" y="5642"/>
                    </a:cubicBezTo>
                    <a:cubicBezTo>
                      <a:pt x="0" y="6317"/>
                      <a:pt x="482" y="6864"/>
                      <a:pt x="1075" y="6864"/>
                    </a:cubicBezTo>
                    <a:cubicBezTo>
                      <a:pt x="1126" y="6864"/>
                      <a:pt x="1174" y="6858"/>
                      <a:pt x="1222" y="6851"/>
                    </a:cubicBezTo>
                    <a:lnTo>
                      <a:pt x="2938" y="20929"/>
                    </a:lnTo>
                    <a:cubicBezTo>
                      <a:pt x="2985" y="21312"/>
                      <a:pt x="3274" y="21600"/>
                      <a:pt x="3615" y="21600"/>
                    </a:cubicBezTo>
                    <a:lnTo>
                      <a:pt x="17987" y="21600"/>
                    </a:lnTo>
                    <a:cubicBezTo>
                      <a:pt x="18327" y="21600"/>
                      <a:pt x="18616" y="21316"/>
                      <a:pt x="18664" y="20934"/>
                    </a:cubicBezTo>
                    <a:lnTo>
                      <a:pt x="20378" y="6851"/>
                    </a:lnTo>
                    <a:cubicBezTo>
                      <a:pt x="20426" y="6858"/>
                      <a:pt x="20475" y="6864"/>
                      <a:pt x="20525" y="6864"/>
                    </a:cubicBezTo>
                    <a:cubicBezTo>
                      <a:pt x="21118" y="6864"/>
                      <a:pt x="21600" y="6317"/>
                      <a:pt x="21600" y="5642"/>
                    </a:cubicBezTo>
                    <a:cubicBezTo>
                      <a:pt x="21600" y="4967"/>
                      <a:pt x="21118" y="4420"/>
                      <a:pt x="20525" y="4420"/>
                    </a:cubicBezTo>
                    <a:cubicBezTo>
                      <a:pt x="19931" y="4420"/>
                      <a:pt x="19449" y="4967"/>
                      <a:pt x="19449" y="5642"/>
                    </a:cubicBezTo>
                    <a:cubicBezTo>
                      <a:pt x="19449" y="5953"/>
                      <a:pt x="19551" y="6234"/>
                      <a:pt x="19719" y="6450"/>
                    </a:cubicBezTo>
                    <a:lnTo>
                      <a:pt x="14952" y="11081"/>
                    </a:lnTo>
                    <a:cubicBezTo>
                      <a:pt x="14772" y="11298"/>
                      <a:pt x="14445" y="11230"/>
                      <a:pt x="14356" y="10951"/>
                    </a:cubicBezTo>
                    <a:lnTo>
                      <a:pt x="11200" y="2356"/>
                    </a:lnTo>
                    <a:cubicBezTo>
                      <a:pt x="11596" y="2176"/>
                      <a:pt x="11875" y="1736"/>
                      <a:pt x="11875" y="1222"/>
                    </a:cubicBezTo>
                    <a:cubicBezTo>
                      <a:pt x="11875" y="547"/>
                      <a:pt x="11394" y="0"/>
                      <a:pt x="10800" y="0"/>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50" name="Neuron"/>
              <p:cNvSpPr/>
              <p:nvPr/>
            </p:nvSpPr>
            <p:spPr>
              <a:xfrm>
                <a:off x="415652" y="5694554"/>
                <a:ext cx="2190537"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51" name="Brain Front"/>
              <p:cNvSpPr/>
              <p:nvPr/>
            </p:nvSpPr>
            <p:spPr>
              <a:xfrm>
                <a:off x="472524" y="57689700"/>
                <a:ext cx="2076794" cy="1724667"/>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52" name="Bell Curve"/>
              <p:cNvSpPr/>
              <p:nvPr/>
            </p:nvSpPr>
            <p:spPr>
              <a:xfrm>
                <a:off x="476634" y="63289302"/>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53" name="Cherry"/>
              <p:cNvSpPr/>
              <p:nvPr/>
            </p:nvSpPr>
            <p:spPr>
              <a:xfrm>
                <a:off x="910106" y="66374714"/>
                <a:ext cx="1201629"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54" name="10"/>
              <p:cNvSpPr/>
              <p:nvPr/>
            </p:nvSpPr>
            <p:spPr>
              <a:xfrm>
                <a:off x="0" y="55635835"/>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255" name="9"/>
              <p:cNvSpPr/>
              <p:nvPr/>
            </p:nvSpPr>
            <p:spPr>
              <a:xfrm>
                <a:off x="12712" y="70109643"/>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256" name="Q"/>
              <p:cNvSpPr/>
              <p:nvPr/>
            </p:nvSpPr>
            <p:spPr>
              <a:xfrm>
                <a:off x="12713" y="52741022"/>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257" name="Tiara"/>
              <p:cNvSpPr/>
              <p:nvPr/>
            </p:nvSpPr>
            <p:spPr>
              <a:xfrm>
                <a:off x="1060737" y="51661640"/>
                <a:ext cx="900367"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58" name="K"/>
              <p:cNvSpPr/>
              <p:nvPr/>
            </p:nvSpPr>
            <p:spPr>
              <a:xfrm>
                <a:off x="12712" y="61844349"/>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K</a:t>
                </a:r>
              </a:p>
            </p:txBody>
          </p:sp>
          <p:sp>
            <p:nvSpPr>
              <p:cNvPr id="259" name="Crown"/>
              <p:cNvSpPr/>
              <p:nvPr/>
            </p:nvSpPr>
            <p:spPr>
              <a:xfrm>
                <a:off x="476634" y="60350641"/>
                <a:ext cx="900367" cy="79234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206" y="0"/>
                      <a:pt x="9725" y="547"/>
                      <a:pt x="9725" y="1222"/>
                    </a:cubicBezTo>
                    <a:cubicBezTo>
                      <a:pt x="9725" y="1729"/>
                      <a:pt x="9996" y="2163"/>
                      <a:pt x="10383" y="2348"/>
                    </a:cubicBezTo>
                    <a:lnTo>
                      <a:pt x="7244" y="10951"/>
                    </a:lnTo>
                    <a:cubicBezTo>
                      <a:pt x="7156" y="11239"/>
                      <a:pt x="6826" y="11311"/>
                      <a:pt x="6648" y="11081"/>
                    </a:cubicBezTo>
                    <a:lnTo>
                      <a:pt x="1891" y="6438"/>
                    </a:lnTo>
                    <a:cubicBezTo>
                      <a:pt x="2053" y="6225"/>
                      <a:pt x="2151" y="5946"/>
                      <a:pt x="2151" y="5642"/>
                    </a:cubicBezTo>
                    <a:cubicBezTo>
                      <a:pt x="2151" y="4967"/>
                      <a:pt x="1669" y="4420"/>
                      <a:pt x="1075" y="4420"/>
                    </a:cubicBezTo>
                    <a:cubicBezTo>
                      <a:pt x="482" y="4420"/>
                      <a:pt x="0" y="4967"/>
                      <a:pt x="0" y="5642"/>
                    </a:cubicBezTo>
                    <a:cubicBezTo>
                      <a:pt x="0" y="6317"/>
                      <a:pt x="482" y="6864"/>
                      <a:pt x="1075" y="6864"/>
                    </a:cubicBezTo>
                    <a:cubicBezTo>
                      <a:pt x="1126" y="6864"/>
                      <a:pt x="1174" y="6858"/>
                      <a:pt x="1222" y="6851"/>
                    </a:cubicBezTo>
                    <a:lnTo>
                      <a:pt x="2938" y="20929"/>
                    </a:lnTo>
                    <a:cubicBezTo>
                      <a:pt x="2985" y="21312"/>
                      <a:pt x="3274" y="21600"/>
                      <a:pt x="3615" y="21600"/>
                    </a:cubicBezTo>
                    <a:lnTo>
                      <a:pt x="17987" y="21600"/>
                    </a:lnTo>
                    <a:cubicBezTo>
                      <a:pt x="18327" y="21600"/>
                      <a:pt x="18616" y="21316"/>
                      <a:pt x="18664" y="20934"/>
                    </a:cubicBezTo>
                    <a:lnTo>
                      <a:pt x="20378" y="6851"/>
                    </a:lnTo>
                    <a:cubicBezTo>
                      <a:pt x="20426" y="6858"/>
                      <a:pt x="20475" y="6864"/>
                      <a:pt x="20525" y="6864"/>
                    </a:cubicBezTo>
                    <a:cubicBezTo>
                      <a:pt x="21118" y="6864"/>
                      <a:pt x="21600" y="6317"/>
                      <a:pt x="21600" y="5642"/>
                    </a:cubicBezTo>
                    <a:cubicBezTo>
                      <a:pt x="21600" y="4967"/>
                      <a:pt x="21118" y="4420"/>
                      <a:pt x="20525" y="4420"/>
                    </a:cubicBezTo>
                    <a:cubicBezTo>
                      <a:pt x="19931" y="4420"/>
                      <a:pt x="19449" y="4967"/>
                      <a:pt x="19449" y="5642"/>
                    </a:cubicBezTo>
                    <a:cubicBezTo>
                      <a:pt x="19449" y="5953"/>
                      <a:pt x="19551" y="6234"/>
                      <a:pt x="19719" y="6450"/>
                    </a:cubicBezTo>
                    <a:lnTo>
                      <a:pt x="14952" y="11081"/>
                    </a:lnTo>
                    <a:cubicBezTo>
                      <a:pt x="14772" y="11298"/>
                      <a:pt x="14445" y="11230"/>
                      <a:pt x="14356" y="10951"/>
                    </a:cubicBezTo>
                    <a:lnTo>
                      <a:pt x="11200" y="2356"/>
                    </a:lnTo>
                    <a:cubicBezTo>
                      <a:pt x="11596" y="2176"/>
                      <a:pt x="11875" y="1736"/>
                      <a:pt x="11875" y="1222"/>
                    </a:cubicBezTo>
                    <a:cubicBezTo>
                      <a:pt x="11875" y="547"/>
                      <a:pt x="11394" y="0"/>
                      <a:pt x="10800" y="0"/>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60" name="Neuron"/>
              <p:cNvSpPr/>
              <p:nvPr/>
            </p:nvSpPr>
            <p:spPr>
              <a:xfrm>
                <a:off x="434702" y="86620368"/>
                <a:ext cx="2190537"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61" name="Cherry"/>
              <p:cNvSpPr/>
              <p:nvPr/>
            </p:nvSpPr>
            <p:spPr>
              <a:xfrm>
                <a:off x="929156" y="92404821"/>
                <a:ext cx="1201629"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62" name="10"/>
              <p:cNvSpPr/>
              <p:nvPr/>
            </p:nvSpPr>
            <p:spPr>
              <a:xfrm>
                <a:off x="19050" y="90355297"/>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263" name="9"/>
              <p:cNvSpPr/>
              <p:nvPr/>
            </p:nvSpPr>
            <p:spPr>
              <a:xfrm>
                <a:off x="31762" y="96140909"/>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264" name="Brain Front"/>
              <p:cNvSpPr/>
              <p:nvPr/>
            </p:nvSpPr>
            <p:spPr>
              <a:xfrm>
                <a:off x="485224" y="77927510"/>
                <a:ext cx="2076794" cy="1724667"/>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65" name="Bell Curve"/>
              <p:cNvSpPr/>
              <p:nvPr/>
            </p:nvSpPr>
            <p:spPr>
              <a:xfrm>
                <a:off x="495684" y="83525438"/>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66" name="Q"/>
              <p:cNvSpPr/>
              <p:nvPr/>
            </p:nvSpPr>
            <p:spPr>
              <a:xfrm>
                <a:off x="25413" y="72998458"/>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267" name="Tiara"/>
              <p:cNvSpPr/>
              <p:nvPr/>
            </p:nvSpPr>
            <p:spPr>
              <a:xfrm>
                <a:off x="1073437" y="71919076"/>
                <a:ext cx="900367"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68" name="Bell Curve"/>
              <p:cNvSpPr/>
              <p:nvPr/>
            </p:nvSpPr>
            <p:spPr>
              <a:xfrm>
                <a:off x="489334" y="74846439"/>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69" name="Q"/>
              <p:cNvSpPr/>
              <p:nvPr/>
            </p:nvSpPr>
            <p:spPr>
              <a:xfrm>
                <a:off x="25413" y="81663598"/>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270" name="Tiara"/>
              <p:cNvSpPr/>
              <p:nvPr/>
            </p:nvSpPr>
            <p:spPr>
              <a:xfrm>
                <a:off x="1073437" y="80584222"/>
                <a:ext cx="900367" cy="473351"/>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71" name="Bell Curve"/>
              <p:cNvSpPr/>
              <p:nvPr/>
            </p:nvSpPr>
            <p:spPr>
              <a:xfrm>
                <a:off x="371249" y="0"/>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72" name="Cards"/>
              <p:cNvSpPr/>
              <p:nvPr/>
            </p:nvSpPr>
            <p:spPr>
              <a:xfrm>
                <a:off x="681774" y="2893336"/>
                <a:ext cx="1447521" cy="2104289"/>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grpSp>
        <p:nvGrpSpPr>
          <p:cNvPr id="313" name="Group"/>
          <p:cNvGrpSpPr/>
          <p:nvPr/>
        </p:nvGrpSpPr>
        <p:grpSpPr>
          <a:xfrm>
            <a:off x="3414285" y="1237274"/>
            <a:ext cx="3037127" cy="93543426"/>
            <a:chOff x="0" y="0"/>
            <a:chExt cx="3037126" cy="93543425"/>
          </a:xfrm>
        </p:grpSpPr>
        <p:sp>
          <p:nvSpPr>
            <p:cNvPr id="275" name="Cards"/>
            <p:cNvSpPr/>
            <p:nvPr/>
          </p:nvSpPr>
          <p:spPr>
            <a:xfrm>
              <a:off x="935802" y="0"/>
              <a:ext cx="1447521" cy="2104288"/>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76" name="9"/>
            <p:cNvSpPr txBox="1"/>
            <p:nvPr/>
          </p:nvSpPr>
          <p:spPr>
            <a:xfrm>
              <a:off x="40712" y="5675348"/>
              <a:ext cx="2996415" cy="24638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277" name="Brain"/>
            <p:cNvSpPr/>
            <p:nvPr/>
          </p:nvSpPr>
          <p:spPr>
            <a:xfrm>
              <a:off x="538953" y="3207873"/>
              <a:ext cx="2241219" cy="1719490"/>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dirty="0"/>
            </a:p>
          </p:txBody>
        </p:sp>
        <p:grpSp>
          <p:nvGrpSpPr>
            <p:cNvPr id="312" name="Group"/>
            <p:cNvGrpSpPr/>
            <p:nvPr/>
          </p:nvGrpSpPr>
          <p:grpSpPr>
            <a:xfrm>
              <a:off x="0" y="8739820"/>
              <a:ext cx="3009128" cy="84803606"/>
              <a:chOff x="0" y="0"/>
              <a:chExt cx="3009127" cy="84803605"/>
            </a:xfrm>
          </p:grpSpPr>
          <p:sp>
            <p:nvSpPr>
              <p:cNvPr id="278" name="Brain Front"/>
              <p:cNvSpPr/>
              <p:nvPr/>
            </p:nvSpPr>
            <p:spPr>
              <a:xfrm>
                <a:off x="472523" y="14461132"/>
                <a:ext cx="2076795" cy="1724668"/>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79" name="Dice"/>
              <p:cNvSpPr/>
              <p:nvPr/>
            </p:nvSpPr>
            <p:spPr>
              <a:xfrm>
                <a:off x="787159" y="11550203"/>
                <a:ext cx="1447521" cy="1685408"/>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80" name="Neuron"/>
              <p:cNvSpPr/>
              <p:nvPr/>
            </p:nvSpPr>
            <p:spPr>
              <a:xfrm>
                <a:off x="415652" y="-1"/>
                <a:ext cx="2190536" cy="1685409"/>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81" name="Cherry"/>
              <p:cNvSpPr/>
              <p:nvPr/>
            </p:nvSpPr>
            <p:spPr>
              <a:xfrm>
                <a:off x="910106" y="5784453"/>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82" name="10"/>
              <p:cNvSpPr/>
              <p:nvPr/>
            </p:nvSpPr>
            <p:spPr>
              <a:xfrm>
                <a:off x="0" y="3734928"/>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283" name="9"/>
              <p:cNvSpPr/>
              <p:nvPr/>
            </p:nvSpPr>
            <p:spPr>
              <a:xfrm>
                <a:off x="12712" y="26872741"/>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284" name="Q"/>
              <p:cNvSpPr/>
              <p:nvPr/>
            </p:nvSpPr>
            <p:spPr>
              <a:xfrm>
                <a:off x="12713" y="9519381"/>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285" name="Tiara"/>
              <p:cNvSpPr/>
              <p:nvPr/>
            </p:nvSpPr>
            <p:spPr>
              <a:xfrm>
                <a:off x="1060737" y="8440005"/>
                <a:ext cx="900367"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86" name="Bell Curve"/>
              <p:cNvSpPr/>
              <p:nvPr/>
            </p:nvSpPr>
            <p:spPr>
              <a:xfrm>
                <a:off x="476634" y="28733424"/>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87" name="Cards"/>
              <p:cNvSpPr/>
              <p:nvPr/>
            </p:nvSpPr>
            <p:spPr>
              <a:xfrm>
                <a:off x="787159" y="31624683"/>
                <a:ext cx="1447521" cy="2104289"/>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88" name="K"/>
              <p:cNvSpPr/>
              <p:nvPr/>
            </p:nvSpPr>
            <p:spPr>
              <a:xfrm>
                <a:off x="12712" y="24396241"/>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K</a:t>
                </a:r>
              </a:p>
            </p:txBody>
          </p:sp>
          <p:sp>
            <p:nvSpPr>
              <p:cNvPr id="289" name="Crown"/>
              <p:cNvSpPr/>
              <p:nvPr/>
            </p:nvSpPr>
            <p:spPr>
              <a:xfrm>
                <a:off x="476634" y="22902540"/>
                <a:ext cx="900367" cy="79234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206" y="0"/>
                      <a:pt x="9725" y="547"/>
                      <a:pt x="9725" y="1222"/>
                    </a:cubicBezTo>
                    <a:cubicBezTo>
                      <a:pt x="9725" y="1729"/>
                      <a:pt x="9996" y="2163"/>
                      <a:pt x="10383" y="2348"/>
                    </a:cubicBezTo>
                    <a:lnTo>
                      <a:pt x="7244" y="10951"/>
                    </a:lnTo>
                    <a:cubicBezTo>
                      <a:pt x="7156" y="11239"/>
                      <a:pt x="6826" y="11311"/>
                      <a:pt x="6648" y="11081"/>
                    </a:cubicBezTo>
                    <a:lnTo>
                      <a:pt x="1891" y="6438"/>
                    </a:lnTo>
                    <a:cubicBezTo>
                      <a:pt x="2053" y="6225"/>
                      <a:pt x="2151" y="5946"/>
                      <a:pt x="2151" y="5642"/>
                    </a:cubicBezTo>
                    <a:cubicBezTo>
                      <a:pt x="2151" y="4967"/>
                      <a:pt x="1669" y="4420"/>
                      <a:pt x="1075" y="4420"/>
                    </a:cubicBezTo>
                    <a:cubicBezTo>
                      <a:pt x="482" y="4420"/>
                      <a:pt x="0" y="4967"/>
                      <a:pt x="0" y="5642"/>
                    </a:cubicBezTo>
                    <a:cubicBezTo>
                      <a:pt x="0" y="6317"/>
                      <a:pt x="482" y="6864"/>
                      <a:pt x="1075" y="6864"/>
                    </a:cubicBezTo>
                    <a:cubicBezTo>
                      <a:pt x="1126" y="6864"/>
                      <a:pt x="1174" y="6858"/>
                      <a:pt x="1222" y="6851"/>
                    </a:cubicBezTo>
                    <a:lnTo>
                      <a:pt x="2938" y="20929"/>
                    </a:lnTo>
                    <a:cubicBezTo>
                      <a:pt x="2985" y="21312"/>
                      <a:pt x="3274" y="21600"/>
                      <a:pt x="3615" y="21600"/>
                    </a:cubicBezTo>
                    <a:lnTo>
                      <a:pt x="17987" y="21600"/>
                    </a:lnTo>
                    <a:cubicBezTo>
                      <a:pt x="18327" y="21600"/>
                      <a:pt x="18616" y="21316"/>
                      <a:pt x="18664" y="20934"/>
                    </a:cubicBezTo>
                    <a:lnTo>
                      <a:pt x="20378" y="6851"/>
                    </a:lnTo>
                    <a:cubicBezTo>
                      <a:pt x="20426" y="6858"/>
                      <a:pt x="20475" y="6864"/>
                      <a:pt x="20525" y="6864"/>
                    </a:cubicBezTo>
                    <a:cubicBezTo>
                      <a:pt x="21118" y="6864"/>
                      <a:pt x="21600" y="6317"/>
                      <a:pt x="21600" y="5642"/>
                    </a:cubicBezTo>
                    <a:cubicBezTo>
                      <a:pt x="21600" y="4967"/>
                      <a:pt x="21118" y="4420"/>
                      <a:pt x="20525" y="4420"/>
                    </a:cubicBezTo>
                    <a:cubicBezTo>
                      <a:pt x="19931" y="4420"/>
                      <a:pt x="19449" y="4967"/>
                      <a:pt x="19449" y="5642"/>
                    </a:cubicBezTo>
                    <a:cubicBezTo>
                      <a:pt x="19449" y="5953"/>
                      <a:pt x="19551" y="6234"/>
                      <a:pt x="19719" y="6450"/>
                    </a:cubicBezTo>
                    <a:lnTo>
                      <a:pt x="14952" y="11081"/>
                    </a:lnTo>
                    <a:cubicBezTo>
                      <a:pt x="14772" y="11298"/>
                      <a:pt x="14445" y="11230"/>
                      <a:pt x="14356" y="10951"/>
                    </a:cubicBezTo>
                    <a:lnTo>
                      <a:pt x="11200" y="2356"/>
                    </a:lnTo>
                    <a:cubicBezTo>
                      <a:pt x="11596" y="2176"/>
                      <a:pt x="11875" y="1736"/>
                      <a:pt x="11875" y="1222"/>
                    </a:cubicBezTo>
                    <a:cubicBezTo>
                      <a:pt x="11875" y="547"/>
                      <a:pt x="11394" y="0"/>
                      <a:pt x="10800" y="0"/>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90" name="Function Graph"/>
              <p:cNvSpPr/>
              <p:nvPr/>
            </p:nvSpPr>
            <p:spPr>
              <a:xfrm>
                <a:off x="472523" y="17163547"/>
                <a:ext cx="2076794" cy="2063092"/>
              </a:xfrm>
              <a:custGeom>
                <a:avLst/>
                <a:gdLst/>
                <a:ahLst/>
                <a:cxnLst>
                  <a:cxn ang="0">
                    <a:pos x="wd2" y="hd2"/>
                  </a:cxn>
                  <a:cxn ang="5400000">
                    <a:pos x="wd2" y="hd2"/>
                  </a:cxn>
                  <a:cxn ang="10800000">
                    <a:pos x="wd2" y="hd2"/>
                  </a:cxn>
                  <a:cxn ang="16200000">
                    <a:pos x="wd2" y="hd2"/>
                  </a:cxn>
                </a:cxnLst>
                <a:rect l="0" t="0" r="r" b="b"/>
                <a:pathLst>
                  <a:path w="21600" h="21600" extrusionOk="0">
                    <a:moveTo>
                      <a:pt x="193" y="0"/>
                    </a:moveTo>
                    <a:cubicBezTo>
                      <a:pt x="87" y="0"/>
                      <a:pt x="0" y="87"/>
                      <a:pt x="0" y="194"/>
                    </a:cubicBezTo>
                    <a:lnTo>
                      <a:pt x="0" y="21404"/>
                    </a:lnTo>
                    <a:cubicBezTo>
                      <a:pt x="0" y="21511"/>
                      <a:pt x="87" y="21600"/>
                      <a:pt x="193" y="21600"/>
                    </a:cubicBezTo>
                    <a:lnTo>
                      <a:pt x="21322" y="21600"/>
                    </a:lnTo>
                    <a:cubicBezTo>
                      <a:pt x="21428" y="21600"/>
                      <a:pt x="21514" y="21511"/>
                      <a:pt x="21514" y="21404"/>
                    </a:cubicBezTo>
                    <a:lnTo>
                      <a:pt x="21514" y="20822"/>
                    </a:lnTo>
                    <a:cubicBezTo>
                      <a:pt x="21514" y="20715"/>
                      <a:pt x="21428" y="20628"/>
                      <a:pt x="21322" y="20628"/>
                    </a:cubicBezTo>
                    <a:lnTo>
                      <a:pt x="1159" y="20628"/>
                    </a:lnTo>
                    <a:cubicBezTo>
                      <a:pt x="1052" y="20628"/>
                      <a:pt x="966" y="20539"/>
                      <a:pt x="966" y="20432"/>
                    </a:cubicBezTo>
                    <a:lnTo>
                      <a:pt x="966" y="194"/>
                    </a:lnTo>
                    <a:cubicBezTo>
                      <a:pt x="966" y="87"/>
                      <a:pt x="879" y="0"/>
                      <a:pt x="773" y="0"/>
                    </a:cubicBezTo>
                    <a:lnTo>
                      <a:pt x="193" y="0"/>
                    </a:lnTo>
                    <a:close/>
                    <a:moveTo>
                      <a:pt x="4579" y="3635"/>
                    </a:moveTo>
                    <a:cubicBezTo>
                      <a:pt x="4069" y="3635"/>
                      <a:pt x="3973" y="4313"/>
                      <a:pt x="3893" y="5269"/>
                    </a:cubicBezTo>
                    <a:cubicBezTo>
                      <a:pt x="3826" y="6066"/>
                      <a:pt x="3789" y="7155"/>
                      <a:pt x="3747" y="8309"/>
                    </a:cubicBezTo>
                    <a:cubicBezTo>
                      <a:pt x="3722" y="9023"/>
                      <a:pt x="3694" y="9757"/>
                      <a:pt x="3660" y="10474"/>
                    </a:cubicBezTo>
                    <a:lnTo>
                      <a:pt x="1430" y="10474"/>
                    </a:lnTo>
                    <a:lnTo>
                      <a:pt x="1430" y="11230"/>
                    </a:lnTo>
                    <a:lnTo>
                      <a:pt x="4374" y="11230"/>
                    </a:lnTo>
                    <a:lnTo>
                      <a:pt x="4393" y="10873"/>
                    </a:lnTo>
                    <a:cubicBezTo>
                      <a:pt x="4437" y="10037"/>
                      <a:pt x="4467" y="9172"/>
                      <a:pt x="4497" y="8336"/>
                    </a:cubicBezTo>
                    <a:cubicBezTo>
                      <a:pt x="4526" y="7507"/>
                      <a:pt x="4560" y="6578"/>
                      <a:pt x="4607" y="5814"/>
                    </a:cubicBezTo>
                    <a:cubicBezTo>
                      <a:pt x="4621" y="5979"/>
                      <a:pt x="4635" y="6160"/>
                      <a:pt x="4648" y="6361"/>
                    </a:cubicBezTo>
                    <a:cubicBezTo>
                      <a:pt x="4720" y="7486"/>
                      <a:pt x="4764" y="8893"/>
                      <a:pt x="4805" y="10253"/>
                    </a:cubicBezTo>
                    <a:cubicBezTo>
                      <a:pt x="4814" y="10545"/>
                      <a:pt x="4823" y="10836"/>
                      <a:pt x="4832" y="11121"/>
                    </a:cubicBezTo>
                    <a:lnTo>
                      <a:pt x="4839" y="11340"/>
                    </a:lnTo>
                    <a:cubicBezTo>
                      <a:pt x="4882" y="12712"/>
                      <a:pt x="4923" y="14008"/>
                      <a:pt x="5011" y="14987"/>
                    </a:cubicBezTo>
                    <a:cubicBezTo>
                      <a:pt x="5108" y="16050"/>
                      <a:pt x="5236" y="16930"/>
                      <a:pt x="5835" y="16930"/>
                    </a:cubicBezTo>
                    <a:cubicBezTo>
                      <a:pt x="6373" y="16930"/>
                      <a:pt x="6497" y="16190"/>
                      <a:pt x="6594" y="15296"/>
                    </a:cubicBezTo>
                    <a:cubicBezTo>
                      <a:pt x="6678" y="14518"/>
                      <a:pt x="6726" y="13520"/>
                      <a:pt x="6772" y="12555"/>
                    </a:cubicBezTo>
                    <a:cubicBezTo>
                      <a:pt x="6796" y="12043"/>
                      <a:pt x="6820" y="11560"/>
                      <a:pt x="6847" y="11132"/>
                    </a:cubicBezTo>
                    <a:cubicBezTo>
                      <a:pt x="6861" y="10921"/>
                      <a:pt x="6874" y="10707"/>
                      <a:pt x="6888" y="10495"/>
                    </a:cubicBezTo>
                    <a:cubicBezTo>
                      <a:pt x="6933" y="9765"/>
                      <a:pt x="6992" y="8813"/>
                      <a:pt x="7072" y="8108"/>
                    </a:cubicBezTo>
                    <a:cubicBezTo>
                      <a:pt x="7130" y="8632"/>
                      <a:pt x="7171" y="9283"/>
                      <a:pt x="7206" y="9828"/>
                    </a:cubicBezTo>
                    <a:cubicBezTo>
                      <a:pt x="7234" y="10257"/>
                      <a:pt x="7265" y="10701"/>
                      <a:pt x="7300" y="11138"/>
                    </a:cubicBezTo>
                    <a:cubicBezTo>
                      <a:pt x="7355" y="11811"/>
                      <a:pt x="7430" y="12670"/>
                      <a:pt x="7538" y="13325"/>
                    </a:cubicBezTo>
                    <a:cubicBezTo>
                      <a:pt x="7649" y="13995"/>
                      <a:pt x="7799" y="14650"/>
                      <a:pt x="8291" y="14650"/>
                    </a:cubicBezTo>
                    <a:cubicBezTo>
                      <a:pt x="8807" y="14650"/>
                      <a:pt x="8920" y="13936"/>
                      <a:pt x="8993" y="13463"/>
                    </a:cubicBezTo>
                    <a:cubicBezTo>
                      <a:pt x="9075" y="12940"/>
                      <a:pt x="9130" y="12285"/>
                      <a:pt x="9183" y="11651"/>
                    </a:cubicBezTo>
                    <a:cubicBezTo>
                      <a:pt x="9198" y="11475"/>
                      <a:pt x="9212" y="11303"/>
                      <a:pt x="9226" y="11141"/>
                    </a:cubicBezTo>
                    <a:cubicBezTo>
                      <a:pt x="9311" y="10194"/>
                      <a:pt x="9403" y="9541"/>
                      <a:pt x="9501" y="9185"/>
                    </a:cubicBezTo>
                    <a:cubicBezTo>
                      <a:pt x="9633" y="9696"/>
                      <a:pt x="9726" y="10669"/>
                      <a:pt x="9771" y="11144"/>
                    </a:cubicBezTo>
                    <a:cubicBezTo>
                      <a:pt x="9831" y="11767"/>
                      <a:pt x="9905" y="12254"/>
                      <a:pt x="9993" y="12594"/>
                    </a:cubicBezTo>
                    <a:cubicBezTo>
                      <a:pt x="10054" y="12832"/>
                      <a:pt x="10198" y="13391"/>
                      <a:pt x="10653" y="13391"/>
                    </a:cubicBezTo>
                    <a:cubicBezTo>
                      <a:pt x="11032" y="13391"/>
                      <a:pt x="11217" y="12975"/>
                      <a:pt x="11349" y="12567"/>
                    </a:cubicBezTo>
                    <a:cubicBezTo>
                      <a:pt x="11467" y="12203"/>
                      <a:pt x="11579" y="11704"/>
                      <a:pt x="11661" y="11165"/>
                    </a:cubicBezTo>
                    <a:cubicBezTo>
                      <a:pt x="11745" y="10615"/>
                      <a:pt x="11876" y="10261"/>
                      <a:pt x="11971" y="10086"/>
                    </a:cubicBezTo>
                    <a:cubicBezTo>
                      <a:pt x="12053" y="10269"/>
                      <a:pt x="12153" y="10639"/>
                      <a:pt x="12271" y="11188"/>
                    </a:cubicBezTo>
                    <a:cubicBezTo>
                      <a:pt x="12485" y="12183"/>
                      <a:pt x="12763" y="12626"/>
                      <a:pt x="13173" y="12626"/>
                    </a:cubicBezTo>
                    <a:cubicBezTo>
                      <a:pt x="13612" y="12626"/>
                      <a:pt x="13946" y="12143"/>
                      <a:pt x="14166" y="11193"/>
                    </a:cubicBezTo>
                    <a:cubicBezTo>
                      <a:pt x="14230" y="10915"/>
                      <a:pt x="14317" y="10721"/>
                      <a:pt x="14384" y="10609"/>
                    </a:cubicBezTo>
                    <a:cubicBezTo>
                      <a:pt x="14442" y="10712"/>
                      <a:pt x="14507" y="10855"/>
                      <a:pt x="14553" y="10955"/>
                    </a:cubicBezTo>
                    <a:cubicBezTo>
                      <a:pt x="14603" y="11064"/>
                      <a:pt x="14655" y="11175"/>
                      <a:pt x="14711" y="11283"/>
                    </a:cubicBezTo>
                    <a:cubicBezTo>
                      <a:pt x="14963" y="11766"/>
                      <a:pt x="15162" y="12149"/>
                      <a:pt x="15638" y="12149"/>
                    </a:cubicBezTo>
                    <a:cubicBezTo>
                      <a:pt x="16094" y="12149"/>
                      <a:pt x="16314" y="11747"/>
                      <a:pt x="16475" y="11453"/>
                    </a:cubicBezTo>
                    <a:cubicBezTo>
                      <a:pt x="16502" y="11402"/>
                      <a:pt x="16532" y="11350"/>
                      <a:pt x="16562" y="11300"/>
                    </a:cubicBezTo>
                    <a:cubicBezTo>
                      <a:pt x="16588" y="11255"/>
                      <a:pt x="16611" y="11213"/>
                      <a:pt x="16634" y="11173"/>
                    </a:cubicBezTo>
                    <a:cubicBezTo>
                      <a:pt x="16703" y="11053"/>
                      <a:pt x="16782" y="10918"/>
                      <a:pt x="16828" y="10864"/>
                    </a:cubicBezTo>
                    <a:cubicBezTo>
                      <a:pt x="16903" y="10914"/>
                      <a:pt x="17032" y="11105"/>
                      <a:pt x="17112" y="11224"/>
                    </a:cubicBezTo>
                    <a:lnTo>
                      <a:pt x="17155" y="11291"/>
                    </a:lnTo>
                    <a:cubicBezTo>
                      <a:pt x="17177" y="11324"/>
                      <a:pt x="17200" y="11356"/>
                      <a:pt x="17222" y="11389"/>
                    </a:cubicBezTo>
                    <a:cubicBezTo>
                      <a:pt x="17416" y="11682"/>
                      <a:pt x="17656" y="12047"/>
                      <a:pt x="18076" y="12047"/>
                    </a:cubicBezTo>
                    <a:cubicBezTo>
                      <a:pt x="18508" y="12047"/>
                      <a:pt x="18724" y="11727"/>
                      <a:pt x="18882" y="11494"/>
                    </a:cubicBezTo>
                    <a:cubicBezTo>
                      <a:pt x="18919" y="11439"/>
                      <a:pt x="18953" y="11387"/>
                      <a:pt x="18989" y="11340"/>
                    </a:cubicBezTo>
                    <a:cubicBezTo>
                      <a:pt x="19096" y="11202"/>
                      <a:pt x="19183" y="11125"/>
                      <a:pt x="19231" y="11090"/>
                    </a:cubicBezTo>
                    <a:cubicBezTo>
                      <a:pt x="19285" y="11117"/>
                      <a:pt x="19403" y="11188"/>
                      <a:pt x="19622" y="11387"/>
                    </a:cubicBezTo>
                    <a:cubicBezTo>
                      <a:pt x="19919" y="11658"/>
                      <a:pt x="20277" y="11689"/>
                      <a:pt x="20520" y="11689"/>
                    </a:cubicBezTo>
                    <a:cubicBezTo>
                      <a:pt x="20701" y="11689"/>
                      <a:pt x="20939" y="11612"/>
                      <a:pt x="21281" y="11494"/>
                    </a:cubicBezTo>
                    <a:cubicBezTo>
                      <a:pt x="21406" y="11451"/>
                      <a:pt x="21535" y="11406"/>
                      <a:pt x="21600" y="11391"/>
                    </a:cubicBezTo>
                    <a:lnTo>
                      <a:pt x="21429" y="10655"/>
                    </a:lnTo>
                    <a:cubicBezTo>
                      <a:pt x="21326" y="10679"/>
                      <a:pt x="21192" y="10724"/>
                      <a:pt x="21037" y="10778"/>
                    </a:cubicBezTo>
                    <a:cubicBezTo>
                      <a:pt x="20885" y="10831"/>
                      <a:pt x="20601" y="10929"/>
                      <a:pt x="20520" y="10933"/>
                    </a:cubicBezTo>
                    <a:cubicBezTo>
                      <a:pt x="20323" y="10933"/>
                      <a:pt x="20208" y="10903"/>
                      <a:pt x="20125" y="10827"/>
                    </a:cubicBezTo>
                    <a:cubicBezTo>
                      <a:pt x="19729" y="10468"/>
                      <a:pt x="19465" y="10321"/>
                      <a:pt x="19209" y="10321"/>
                    </a:cubicBezTo>
                    <a:cubicBezTo>
                      <a:pt x="18891" y="10321"/>
                      <a:pt x="18593" y="10623"/>
                      <a:pt x="18398" y="10876"/>
                    </a:cubicBezTo>
                    <a:cubicBezTo>
                      <a:pt x="18347" y="10942"/>
                      <a:pt x="18300" y="11009"/>
                      <a:pt x="18260" y="11068"/>
                    </a:cubicBezTo>
                    <a:cubicBezTo>
                      <a:pt x="18214" y="11137"/>
                      <a:pt x="18131" y="11262"/>
                      <a:pt x="18089" y="11288"/>
                    </a:cubicBezTo>
                    <a:cubicBezTo>
                      <a:pt x="18025" y="11240"/>
                      <a:pt x="17915" y="11074"/>
                      <a:pt x="17848" y="10972"/>
                    </a:cubicBezTo>
                    <a:cubicBezTo>
                      <a:pt x="17824" y="10936"/>
                      <a:pt x="17800" y="10899"/>
                      <a:pt x="17776" y="10864"/>
                    </a:cubicBezTo>
                    <a:lnTo>
                      <a:pt x="17734" y="10800"/>
                    </a:lnTo>
                    <a:cubicBezTo>
                      <a:pt x="17524" y="10488"/>
                      <a:pt x="17262" y="10100"/>
                      <a:pt x="16820" y="10100"/>
                    </a:cubicBezTo>
                    <a:cubicBezTo>
                      <a:pt x="16386" y="10100"/>
                      <a:pt x="16200" y="10421"/>
                      <a:pt x="15985" y="10793"/>
                    </a:cubicBezTo>
                    <a:cubicBezTo>
                      <a:pt x="15963" y="10832"/>
                      <a:pt x="15940" y="10873"/>
                      <a:pt x="15915" y="10916"/>
                    </a:cubicBezTo>
                    <a:cubicBezTo>
                      <a:pt x="15881" y="10974"/>
                      <a:pt x="15849" y="11031"/>
                      <a:pt x="15817" y="11089"/>
                    </a:cubicBezTo>
                    <a:cubicBezTo>
                      <a:pt x="15768" y="11179"/>
                      <a:pt x="15689" y="11322"/>
                      <a:pt x="15636" y="11379"/>
                    </a:cubicBezTo>
                    <a:cubicBezTo>
                      <a:pt x="15569" y="11303"/>
                      <a:pt x="15455" y="11083"/>
                      <a:pt x="15376" y="10932"/>
                    </a:cubicBezTo>
                    <a:cubicBezTo>
                      <a:pt x="15329" y="10841"/>
                      <a:pt x="15281" y="10738"/>
                      <a:pt x="15236" y="10638"/>
                    </a:cubicBezTo>
                    <a:cubicBezTo>
                      <a:pt x="15037" y="10207"/>
                      <a:pt x="14832" y="9760"/>
                      <a:pt x="14392" y="9760"/>
                    </a:cubicBezTo>
                    <a:cubicBezTo>
                      <a:pt x="14192" y="9760"/>
                      <a:pt x="13698" y="9883"/>
                      <a:pt x="13435" y="11021"/>
                    </a:cubicBezTo>
                    <a:cubicBezTo>
                      <a:pt x="13357" y="11357"/>
                      <a:pt x="13273" y="11579"/>
                      <a:pt x="13205" y="11715"/>
                    </a:cubicBezTo>
                    <a:cubicBezTo>
                      <a:pt x="13148" y="11575"/>
                      <a:pt x="13076" y="11355"/>
                      <a:pt x="13006" y="11028"/>
                    </a:cubicBezTo>
                    <a:cubicBezTo>
                      <a:pt x="12807" y="10105"/>
                      <a:pt x="12620" y="9232"/>
                      <a:pt x="11964" y="9232"/>
                    </a:cubicBezTo>
                    <a:cubicBezTo>
                      <a:pt x="11677" y="9232"/>
                      <a:pt x="11160" y="9468"/>
                      <a:pt x="10918" y="11050"/>
                    </a:cubicBezTo>
                    <a:cubicBezTo>
                      <a:pt x="10841" y="11554"/>
                      <a:pt x="10754" y="11935"/>
                      <a:pt x="10675" y="12204"/>
                    </a:cubicBezTo>
                    <a:cubicBezTo>
                      <a:pt x="10626" y="11959"/>
                      <a:pt x="10570" y="11599"/>
                      <a:pt x="10519" y="11072"/>
                    </a:cubicBezTo>
                    <a:cubicBezTo>
                      <a:pt x="10347" y="9278"/>
                      <a:pt x="10207" y="8177"/>
                      <a:pt x="9518" y="8177"/>
                    </a:cubicBezTo>
                    <a:cubicBezTo>
                      <a:pt x="8791" y="8177"/>
                      <a:pt x="8635" y="9324"/>
                      <a:pt x="8479" y="11073"/>
                    </a:cubicBezTo>
                    <a:cubicBezTo>
                      <a:pt x="8464" y="11237"/>
                      <a:pt x="8450" y="11410"/>
                      <a:pt x="8435" y="11586"/>
                    </a:cubicBezTo>
                    <a:cubicBezTo>
                      <a:pt x="8399" y="12017"/>
                      <a:pt x="8343" y="12660"/>
                      <a:pt x="8274" y="13176"/>
                    </a:cubicBezTo>
                    <a:cubicBezTo>
                      <a:pt x="8205" y="12735"/>
                      <a:pt x="8129" y="12070"/>
                      <a:pt x="8048" y="11077"/>
                    </a:cubicBezTo>
                    <a:cubicBezTo>
                      <a:pt x="8013" y="10647"/>
                      <a:pt x="7985" y="10205"/>
                      <a:pt x="7957" y="9779"/>
                    </a:cubicBezTo>
                    <a:cubicBezTo>
                      <a:pt x="7906" y="8996"/>
                      <a:pt x="7857" y="8257"/>
                      <a:pt x="7778" y="7708"/>
                    </a:cubicBezTo>
                    <a:cubicBezTo>
                      <a:pt x="7718" y="7289"/>
                      <a:pt x="7605" y="6511"/>
                      <a:pt x="7054" y="6511"/>
                    </a:cubicBezTo>
                    <a:cubicBezTo>
                      <a:pt x="6549" y="6511"/>
                      <a:pt x="6428" y="7160"/>
                      <a:pt x="6333" y="7946"/>
                    </a:cubicBezTo>
                    <a:cubicBezTo>
                      <a:pt x="6250" y="8624"/>
                      <a:pt x="6196" y="9510"/>
                      <a:pt x="6138" y="10447"/>
                    </a:cubicBezTo>
                    <a:cubicBezTo>
                      <a:pt x="6125" y="10659"/>
                      <a:pt x="6111" y="10872"/>
                      <a:pt x="6098" y="11084"/>
                    </a:cubicBezTo>
                    <a:cubicBezTo>
                      <a:pt x="6070" y="11517"/>
                      <a:pt x="6047" y="12003"/>
                      <a:pt x="6022" y="12518"/>
                    </a:cubicBezTo>
                    <a:cubicBezTo>
                      <a:pt x="5981" y="13382"/>
                      <a:pt x="5921" y="14640"/>
                      <a:pt x="5820" y="15463"/>
                    </a:cubicBezTo>
                    <a:cubicBezTo>
                      <a:pt x="5790" y="15243"/>
                      <a:pt x="5761" y="14961"/>
                      <a:pt x="5734" y="14601"/>
                    </a:cubicBezTo>
                    <a:cubicBezTo>
                      <a:pt x="5665" y="13683"/>
                      <a:pt x="5629" y="12532"/>
                      <a:pt x="5590" y="11315"/>
                    </a:cubicBezTo>
                    <a:lnTo>
                      <a:pt x="5581" y="11095"/>
                    </a:lnTo>
                    <a:cubicBezTo>
                      <a:pt x="5572" y="10811"/>
                      <a:pt x="5564" y="10521"/>
                      <a:pt x="5555" y="10230"/>
                    </a:cubicBezTo>
                    <a:cubicBezTo>
                      <a:pt x="5509" y="8720"/>
                      <a:pt x="5461" y="7158"/>
                      <a:pt x="5374" y="5970"/>
                    </a:cubicBezTo>
                    <a:cubicBezTo>
                      <a:pt x="5325" y="5317"/>
                      <a:pt x="5270" y="4832"/>
                      <a:pt x="5203" y="4489"/>
                    </a:cubicBezTo>
                    <a:cubicBezTo>
                      <a:pt x="5148" y="4212"/>
                      <a:pt x="5034" y="3635"/>
                      <a:pt x="4579" y="3635"/>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91" name="Function Graph"/>
              <p:cNvSpPr/>
              <p:nvPr/>
            </p:nvSpPr>
            <p:spPr>
              <a:xfrm>
                <a:off x="472523" y="20055774"/>
                <a:ext cx="2076794" cy="2063092"/>
              </a:xfrm>
              <a:custGeom>
                <a:avLst/>
                <a:gdLst/>
                <a:ahLst/>
                <a:cxnLst>
                  <a:cxn ang="0">
                    <a:pos x="wd2" y="hd2"/>
                  </a:cxn>
                  <a:cxn ang="5400000">
                    <a:pos x="wd2" y="hd2"/>
                  </a:cxn>
                  <a:cxn ang="10800000">
                    <a:pos x="wd2" y="hd2"/>
                  </a:cxn>
                  <a:cxn ang="16200000">
                    <a:pos x="wd2" y="hd2"/>
                  </a:cxn>
                </a:cxnLst>
                <a:rect l="0" t="0" r="r" b="b"/>
                <a:pathLst>
                  <a:path w="21600" h="21600" extrusionOk="0">
                    <a:moveTo>
                      <a:pt x="193" y="0"/>
                    </a:moveTo>
                    <a:cubicBezTo>
                      <a:pt x="87" y="0"/>
                      <a:pt x="0" y="87"/>
                      <a:pt x="0" y="194"/>
                    </a:cubicBezTo>
                    <a:lnTo>
                      <a:pt x="0" y="21404"/>
                    </a:lnTo>
                    <a:cubicBezTo>
                      <a:pt x="0" y="21511"/>
                      <a:pt x="87" y="21600"/>
                      <a:pt x="193" y="21600"/>
                    </a:cubicBezTo>
                    <a:lnTo>
                      <a:pt x="21322" y="21600"/>
                    </a:lnTo>
                    <a:cubicBezTo>
                      <a:pt x="21428" y="21600"/>
                      <a:pt x="21514" y="21511"/>
                      <a:pt x="21514" y="21404"/>
                    </a:cubicBezTo>
                    <a:lnTo>
                      <a:pt x="21514" y="20822"/>
                    </a:lnTo>
                    <a:cubicBezTo>
                      <a:pt x="21514" y="20715"/>
                      <a:pt x="21428" y="20628"/>
                      <a:pt x="21322" y="20628"/>
                    </a:cubicBezTo>
                    <a:lnTo>
                      <a:pt x="1159" y="20628"/>
                    </a:lnTo>
                    <a:cubicBezTo>
                      <a:pt x="1052" y="20628"/>
                      <a:pt x="966" y="20539"/>
                      <a:pt x="966" y="20432"/>
                    </a:cubicBezTo>
                    <a:lnTo>
                      <a:pt x="966" y="194"/>
                    </a:lnTo>
                    <a:cubicBezTo>
                      <a:pt x="966" y="87"/>
                      <a:pt x="879" y="0"/>
                      <a:pt x="773" y="0"/>
                    </a:cubicBezTo>
                    <a:lnTo>
                      <a:pt x="193" y="0"/>
                    </a:lnTo>
                    <a:close/>
                    <a:moveTo>
                      <a:pt x="4579" y="3635"/>
                    </a:moveTo>
                    <a:cubicBezTo>
                      <a:pt x="4069" y="3635"/>
                      <a:pt x="3973" y="4313"/>
                      <a:pt x="3893" y="5269"/>
                    </a:cubicBezTo>
                    <a:cubicBezTo>
                      <a:pt x="3826" y="6066"/>
                      <a:pt x="3789" y="7155"/>
                      <a:pt x="3747" y="8309"/>
                    </a:cubicBezTo>
                    <a:cubicBezTo>
                      <a:pt x="3722" y="9023"/>
                      <a:pt x="3694" y="9757"/>
                      <a:pt x="3660" y="10474"/>
                    </a:cubicBezTo>
                    <a:lnTo>
                      <a:pt x="1430" y="10474"/>
                    </a:lnTo>
                    <a:lnTo>
                      <a:pt x="1430" y="11230"/>
                    </a:lnTo>
                    <a:lnTo>
                      <a:pt x="4374" y="11230"/>
                    </a:lnTo>
                    <a:lnTo>
                      <a:pt x="4393" y="10873"/>
                    </a:lnTo>
                    <a:cubicBezTo>
                      <a:pt x="4437" y="10037"/>
                      <a:pt x="4467" y="9172"/>
                      <a:pt x="4497" y="8336"/>
                    </a:cubicBezTo>
                    <a:cubicBezTo>
                      <a:pt x="4526" y="7507"/>
                      <a:pt x="4560" y="6578"/>
                      <a:pt x="4607" y="5814"/>
                    </a:cubicBezTo>
                    <a:cubicBezTo>
                      <a:pt x="4621" y="5979"/>
                      <a:pt x="4635" y="6160"/>
                      <a:pt x="4648" y="6361"/>
                    </a:cubicBezTo>
                    <a:cubicBezTo>
                      <a:pt x="4720" y="7486"/>
                      <a:pt x="4764" y="8893"/>
                      <a:pt x="4805" y="10253"/>
                    </a:cubicBezTo>
                    <a:cubicBezTo>
                      <a:pt x="4814" y="10545"/>
                      <a:pt x="4823" y="10836"/>
                      <a:pt x="4832" y="11121"/>
                    </a:cubicBezTo>
                    <a:lnTo>
                      <a:pt x="4839" y="11340"/>
                    </a:lnTo>
                    <a:cubicBezTo>
                      <a:pt x="4882" y="12712"/>
                      <a:pt x="4923" y="14008"/>
                      <a:pt x="5011" y="14987"/>
                    </a:cubicBezTo>
                    <a:cubicBezTo>
                      <a:pt x="5108" y="16050"/>
                      <a:pt x="5236" y="16930"/>
                      <a:pt x="5835" y="16930"/>
                    </a:cubicBezTo>
                    <a:cubicBezTo>
                      <a:pt x="6373" y="16930"/>
                      <a:pt x="6497" y="16190"/>
                      <a:pt x="6594" y="15296"/>
                    </a:cubicBezTo>
                    <a:cubicBezTo>
                      <a:pt x="6678" y="14518"/>
                      <a:pt x="6726" y="13520"/>
                      <a:pt x="6772" y="12555"/>
                    </a:cubicBezTo>
                    <a:cubicBezTo>
                      <a:pt x="6796" y="12043"/>
                      <a:pt x="6820" y="11560"/>
                      <a:pt x="6847" y="11132"/>
                    </a:cubicBezTo>
                    <a:cubicBezTo>
                      <a:pt x="6861" y="10921"/>
                      <a:pt x="6874" y="10707"/>
                      <a:pt x="6888" y="10495"/>
                    </a:cubicBezTo>
                    <a:cubicBezTo>
                      <a:pt x="6933" y="9765"/>
                      <a:pt x="6992" y="8813"/>
                      <a:pt x="7072" y="8108"/>
                    </a:cubicBezTo>
                    <a:cubicBezTo>
                      <a:pt x="7130" y="8632"/>
                      <a:pt x="7171" y="9283"/>
                      <a:pt x="7206" y="9828"/>
                    </a:cubicBezTo>
                    <a:cubicBezTo>
                      <a:pt x="7234" y="10257"/>
                      <a:pt x="7265" y="10701"/>
                      <a:pt x="7300" y="11138"/>
                    </a:cubicBezTo>
                    <a:cubicBezTo>
                      <a:pt x="7355" y="11811"/>
                      <a:pt x="7430" y="12670"/>
                      <a:pt x="7538" y="13325"/>
                    </a:cubicBezTo>
                    <a:cubicBezTo>
                      <a:pt x="7649" y="13995"/>
                      <a:pt x="7799" y="14650"/>
                      <a:pt x="8291" y="14650"/>
                    </a:cubicBezTo>
                    <a:cubicBezTo>
                      <a:pt x="8807" y="14650"/>
                      <a:pt x="8920" y="13936"/>
                      <a:pt x="8993" y="13463"/>
                    </a:cubicBezTo>
                    <a:cubicBezTo>
                      <a:pt x="9075" y="12940"/>
                      <a:pt x="9130" y="12285"/>
                      <a:pt x="9183" y="11651"/>
                    </a:cubicBezTo>
                    <a:cubicBezTo>
                      <a:pt x="9198" y="11475"/>
                      <a:pt x="9212" y="11303"/>
                      <a:pt x="9226" y="11141"/>
                    </a:cubicBezTo>
                    <a:cubicBezTo>
                      <a:pt x="9311" y="10194"/>
                      <a:pt x="9403" y="9541"/>
                      <a:pt x="9501" y="9185"/>
                    </a:cubicBezTo>
                    <a:cubicBezTo>
                      <a:pt x="9633" y="9696"/>
                      <a:pt x="9726" y="10669"/>
                      <a:pt x="9771" y="11144"/>
                    </a:cubicBezTo>
                    <a:cubicBezTo>
                      <a:pt x="9831" y="11767"/>
                      <a:pt x="9905" y="12254"/>
                      <a:pt x="9993" y="12594"/>
                    </a:cubicBezTo>
                    <a:cubicBezTo>
                      <a:pt x="10054" y="12832"/>
                      <a:pt x="10198" y="13391"/>
                      <a:pt x="10653" y="13391"/>
                    </a:cubicBezTo>
                    <a:cubicBezTo>
                      <a:pt x="11032" y="13391"/>
                      <a:pt x="11217" y="12975"/>
                      <a:pt x="11349" y="12567"/>
                    </a:cubicBezTo>
                    <a:cubicBezTo>
                      <a:pt x="11467" y="12203"/>
                      <a:pt x="11579" y="11704"/>
                      <a:pt x="11661" y="11165"/>
                    </a:cubicBezTo>
                    <a:cubicBezTo>
                      <a:pt x="11745" y="10615"/>
                      <a:pt x="11876" y="10261"/>
                      <a:pt x="11971" y="10086"/>
                    </a:cubicBezTo>
                    <a:cubicBezTo>
                      <a:pt x="12053" y="10269"/>
                      <a:pt x="12153" y="10639"/>
                      <a:pt x="12271" y="11188"/>
                    </a:cubicBezTo>
                    <a:cubicBezTo>
                      <a:pt x="12485" y="12183"/>
                      <a:pt x="12763" y="12626"/>
                      <a:pt x="13173" y="12626"/>
                    </a:cubicBezTo>
                    <a:cubicBezTo>
                      <a:pt x="13612" y="12626"/>
                      <a:pt x="13946" y="12143"/>
                      <a:pt x="14166" y="11193"/>
                    </a:cubicBezTo>
                    <a:cubicBezTo>
                      <a:pt x="14230" y="10915"/>
                      <a:pt x="14317" y="10721"/>
                      <a:pt x="14384" y="10609"/>
                    </a:cubicBezTo>
                    <a:cubicBezTo>
                      <a:pt x="14442" y="10712"/>
                      <a:pt x="14507" y="10855"/>
                      <a:pt x="14553" y="10955"/>
                    </a:cubicBezTo>
                    <a:cubicBezTo>
                      <a:pt x="14603" y="11064"/>
                      <a:pt x="14655" y="11175"/>
                      <a:pt x="14711" y="11283"/>
                    </a:cubicBezTo>
                    <a:cubicBezTo>
                      <a:pt x="14963" y="11766"/>
                      <a:pt x="15162" y="12149"/>
                      <a:pt x="15638" y="12149"/>
                    </a:cubicBezTo>
                    <a:cubicBezTo>
                      <a:pt x="16094" y="12149"/>
                      <a:pt x="16314" y="11747"/>
                      <a:pt x="16475" y="11453"/>
                    </a:cubicBezTo>
                    <a:cubicBezTo>
                      <a:pt x="16502" y="11402"/>
                      <a:pt x="16532" y="11350"/>
                      <a:pt x="16562" y="11300"/>
                    </a:cubicBezTo>
                    <a:cubicBezTo>
                      <a:pt x="16588" y="11255"/>
                      <a:pt x="16611" y="11213"/>
                      <a:pt x="16634" y="11173"/>
                    </a:cubicBezTo>
                    <a:cubicBezTo>
                      <a:pt x="16703" y="11053"/>
                      <a:pt x="16782" y="10918"/>
                      <a:pt x="16828" y="10864"/>
                    </a:cubicBezTo>
                    <a:cubicBezTo>
                      <a:pt x="16903" y="10914"/>
                      <a:pt x="17032" y="11105"/>
                      <a:pt x="17112" y="11224"/>
                    </a:cubicBezTo>
                    <a:lnTo>
                      <a:pt x="17155" y="11291"/>
                    </a:lnTo>
                    <a:cubicBezTo>
                      <a:pt x="17177" y="11324"/>
                      <a:pt x="17200" y="11356"/>
                      <a:pt x="17222" y="11389"/>
                    </a:cubicBezTo>
                    <a:cubicBezTo>
                      <a:pt x="17416" y="11682"/>
                      <a:pt x="17656" y="12047"/>
                      <a:pt x="18076" y="12047"/>
                    </a:cubicBezTo>
                    <a:cubicBezTo>
                      <a:pt x="18508" y="12047"/>
                      <a:pt x="18724" y="11727"/>
                      <a:pt x="18882" y="11494"/>
                    </a:cubicBezTo>
                    <a:cubicBezTo>
                      <a:pt x="18919" y="11439"/>
                      <a:pt x="18953" y="11387"/>
                      <a:pt x="18989" y="11340"/>
                    </a:cubicBezTo>
                    <a:cubicBezTo>
                      <a:pt x="19096" y="11202"/>
                      <a:pt x="19183" y="11125"/>
                      <a:pt x="19231" y="11090"/>
                    </a:cubicBezTo>
                    <a:cubicBezTo>
                      <a:pt x="19285" y="11117"/>
                      <a:pt x="19403" y="11188"/>
                      <a:pt x="19622" y="11387"/>
                    </a:cubicBezTo>
                    <a:cubicBezTo>
                      <a:pt x="19919" y="11658"/>
                      <a:pt x="20277" y="11689"/>
                      <a:pt x="20520" y="11689"/>
                    </a:cubicBezTo>
                    <a:cubicBezTo>
                      <a:pt x="20701" y="11689"/>
                      <a:pt x="20939" y="11612"/>
                      <a:pt x="21281" y="11494"/>
                    </a:cubicBezTo>
                    <a:cubicBezTo>
                      <a:pt x="21406" y="11451"/>
                      <a:pt x="21535" y="11406"/>
                      <a:pt x="21600" y="11391"/>
                    </a:cubicBezTo>
                    <a:lnTo>
                      <a:pt x="21429" y="10655"/>
                    </a:lnTo>
                    <a:cubicBezTo>
                      <a:pt x="21326" y="10679"/>
                      <a:pt x="21192" y="10724"/>
                      <a:pt x="21037" y="10778"/>
                    </a:cubicBezTo>
                    <a:cubicBezTo>
                      <a:pt x="20885" y="10831"/>
                      <a:pt x="20601" y="10929"/>
                      <a:pt x="20520" y="10933"/>
                    </a:cubicBezTo>
                    <a:cubicBezTo>
                      <a:pt x="20323" y="10933"/>
                      <a:pt x="20208" y="10903"/>
                      <a:pt x="20125" y="10827"/>
                    </a:cubicBezTo>
                    <a:cubicBezTo>
                      <a:pt x="19729" y="10468"/>
                      <a:pt x="19465" y="10321"/>
                      <a:pt x="19209" y="10321"/>
                    </a:cubicBezTo>
                    <a:cubicBezTo>
                      <a:pt x="18891" y="10321"/>
                      <a:pt x="18593" y="10623"/>
                      <a:pt x="18398" y="10876"/>
                    </a:cubicBezTo>
                    <a:cubicBezTo>
                      <a:pt x="18347" y="10942"/>
                      <a:pt x="18300" y="11009"/>
                      <a:pt x="18260" y="11068"/>
                    </a:cubicBezTo>
                    <a:cubicBezTo>
                      <a:pt x="18214" y="11137"/>
                      <a:pt x="18131" y="11262"/>
                      <a:pt x="18089" y="11288"/>
                    </a:cubicBezTo>
                    <a:cubicBezTo>
                      <a:pt x="18025" y="11240"/>
                      <a:pt x="17915" y="11074"/>
                      <a:pt x="17848" y="10972"/>
                    </a:cubicBezTo>
                    <a:cubicBezTo>
                      <a:pt x="17824" y="10936"/>
                      <a:pt x="17800" y="10899"/>
                      <a:pt x="17776" y="10864"/>
                    </a:cubicBezTo>
                    <a:lnTo>
                      <a:pt x="17734" y="10800"/>
                    </a:lnTo>
                    <a:cubicBezTo>
                      <a:pt x="17524" y="10488"/>
                      <a:pt x="17262" y="10100"/>
                      <a:pt x="16820" y="10100"/>
                    </a:cubicBezTo>
                    <a:cubicBezTo>
                      <a:pt x="16386" y="10100"/>
                      <a:pt x="16200" y="10421"/>
                      <a:pt x="15985" y="10793"/>
                    </a:cubicBezTo>
                    <a:cubicBezTo>
                      <a:pt x="15963" y="10832"/>
                      <a:pt x="15940" y="10873"/>
                      <a:pt x="15915" y="10916"/>
                    </a:cubicBezTo>
                    <a:cubicBezTo>
                      <a:pt x="15881" y="10974"/>
                      <a:pt x="15849" y="11031"/>
                      <a:pt x="15817" y="11089"/>
                    </a:cubicBezTo>
                    <a:cubicBezTo>
                      <a:pt x="15768" y="11179"/>
                      <a:pt x="15689" y="11322"/>
                      <a:pt x="15636" y="11379"/>
                    </a:cubicBezTo>
                    <a:cubicBezTo>
                      <a:pt x="15569" y="11303"/>
                      <a:pt x="15455" y="11083"/>
                      <a:pt x="15376" y="10932"/>
                    </a:cubicBezTo>
                    <a:cubicBezTo>
                      <a:pt x="15329" y="10841"/>
                      <a:pt x="15281" y="10738"/>
                      <a:pt x="15236" y="10638"/>
                    </a:cubicBezTo>
                    <a:cubicBezTo>
                      <a:pt x="15037" y="10207"/>
                      <a:pt x="14832" y="9760"/>
                      <a:pt x="14392" y="9760"/>
                    </a:cubicBezTo>
                    <a:cubicBezTo>
                      <a:pt x="14192" y="9760"/>
                      <a:pt x="13698" y="9883"/>
                      <a:pt x="13435" y="11021"/>
                    </a:cubicBezTo>
                    <a:cubicBezTo>
                      <a:pt x="13357" y="11357"/>
                      <a:pt x="13273" y="11579"/>
                      <a:pt x="13205" y="11715"/>
                    </a:cubicBezTo>
                    <a:cubicBezTo>
                      <a:pt x="13148" y="11575"/>
                      <a:pt x="13076" y="11355"/>
                      <a:pt x="13006" y="11028"/>
                    </a:cubicBezTo>
                    <a:cubicBezTo>
                      <a:pt x="12807" y="10105"/>
                      <a:pt x="12620" y="9232"/>
                      <a:pt x="11964" y="9232"/>
                    </a:cubicBezTo>
                    <a:cubicBezTo>
                      <a:pt x="11677" y="9232"/>
                      <a:pt x="11160" y="9468"/>
                      <a:pt x="10918" y="11050"/>
                    </a:cubicBezTo>
                    <a:cubicBezTo>
                      <a:pt x="10841" y="11554"/>
                      <a:pt x="10754" y="11935"/>
                      <a:pt x="10675" y="12204"/>
                    </a:cubicBezTo>
                    <a:cubicBezTo>
                      <a:pt x="10626" y="11959"/>
                      <a:pt x="10570" y="11599"/>
                      <a:pt x="10519" y="11072"/>
                    </a:cubicBezTo>
                    <a:cubicBezTo>
                      <a:pt x="10347" y="9278"/>
                      <a:pt x="10207" y="8177"/>
                      <a:pt x="9518" y="8177"/>
                    </a:cubicBezTo>
                    <a:cubicBezTo>
                      <a:pt x="8791" y="8177"/>
                      <a:pt x="8635" y="9324"/>
                      <a:pt x="8479" y="11073"/>
                    </a:cubicBezTo>
                    <a:cubicBezTo>
                      <a:pt x="8464" y="11237"/>
                      <a:pt x="8450" y="11410"/>
                      <a:pt x="8435" y="11586"/>
                    </a:cubicBezTo>
                    <a:cubicBezTo>
                      <a:pt x="8399" y="12017"/>
                      <a:pt x="8343" y="12660"/>
                      <a:pt x="8274" y="13176"/>
                    </a:cubicBezTo>
                    <a:cubicBezTo>
                      <a:pt x="8205" y="12735"/>
                      <a:pt x="8129" y="12070"/>
                      <a:pt x="8048" y="11077"/>
                    </a:cubicBezTo>
                    <a:cubicBezTo>
                      <a:pt x="8013" y="10647"/>
                      <a:pt x="7985" y="10205"/>
                      <a:pt x="7957" y="9779"/>
                    </a:cubicBezTo>
                    <a:cubicBezTo>
                      <a:pt x="7906" y="8996"/>
                      <a:pt x="7857" y="8257"/>
                      <a:pt x="7778" y="7708"/>
                    </a:cubicBezTo>
                    <a:cubicBezTo>
                      <a:pt x="7718" y="7289"/>
                      <a:pt x="7605" y="6511"/>
                      <a:pt x="7054" y="6511"/>
                    </a:cubicBezTo>
                    <a:cubicBezTo>
                      <a:pt x="6549" y="6511"/>
                      <a:pt x="6428" y="7160"/>
                      <a:pt x="6333" y="7946"/>
                    </a:cubicBezTo>
                    <a:cubicBezTo>
                      <a:pt x="6250" y="8624"/>
                      <a:pt x="6196" y="9510"/>
                      <a:pt x="6138" y="10447"/>
                    </a:cubicBezTo>
                    <a:cubicBezTo>
                      <a:pt x="6125" y="10659"/>
                      <a:pt x="6111" y="10872"/>
                      <a:pt x="6098" y="11084"/>
                    </a:cubicBezTo>
                    <a:cubicBezTo>
                      <a:pt x="6070" y="11517"/>
                      <a:pt x="6047" y="12003"/>
                      <a:pt x="6022" y="12518"/>
                    </a:cubicBezTo>
                    <a:cubicBezTo>
                      <a:pt x="5981" y="13382"/>
                      <a:pt x="5921" y="14640"/>
                      <a:pt x="5820" y="15463"/>
                    </a:cubicBezTo>
                    <a:cubicBezTo>
                      <a:pt x="5790" y="15243"/>
                      <a:pt x="5761" y="14961"/>
                      <a:pt x="5734" y="14601"/>
                    </a:cubicBezTo>
                    <a:cubicBezTo>
                      <a:pt x="5665" y="13683"/>
                      <a:pt x="5629" y="12532"/>
                      <a:pt x="5590" y="11315"/>
                    </a:cubicBezTo>
                    <a:lnTo>
                      <a:pt x="5581" y="11095"/>
                    </a:lnTo>
                    <a:cubicBezTo>
                      <a:pt x="5572" y="10811"/>
                      <a:pt x="5564" y="10521"/>
                      <a:pt x="5555" y="10230"/>
                    </a:cubicBezTo>
                    <a:cubicBezTo>
                      <a:pt x="5509" y="8720"/>
                      <a:pt x="5461" y="7158"/>
                      <a:pt x="5374" y="5970"/>
                    </a:cubicBezTo>
                    <a:cubicBezTo>
                      <a:pt x="5325" y="5317"/>
                      <a:pt x="5270" y="4832"/>
                      <a:pt x="5203" y="4489"/>
                    </a:cubicBezTo>
                    <a:cubicBezTo>
                      <a:pt x="5148" y="4212"/>
                      <a:pt x="5034" y="3635"/>
                      <a:pt x="4579" y="3635"/>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92" name="Brain"/>
              <p:cNvSpPr/>
              <p:nvPr/>
            </p:nvSpPr>
            <p:spPr>
              <a:xfrm>
                <a:off x="390311" y="60792549"/>
                <a:ext cx="2241219" cy="1719490"/>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93" name="Brain Front"/>
              <p:cNvSpPr/>
              <p:nvPr/>
            </p:nvSpPr>
            <p:spPr>
              <a:xfrm>
                <a:off x="472523" y="72376555"/>
                <a:ext cx="2076795" cy="1724668"/>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94" name="Dice"/>
              <p:cNvSpPr/>
              <p:nvPr/>
            </p:nvSpPr>
            <p:spPr>
              <a:xfrm>
                <a:off x="787160" y="34749996"/>
                <a:ext cx="1447521" cy="1685408"/>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95" name="Neuron"/>
              <p:cNvSpPr/>
              <p:nvPr/>
            </p:nvSpPr>
            <p:spPr>
              <a:xfrm>
                <a:off x="415652" y="63701817"/>
                <a:ext cx="2190536"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96" name="Bell Curve"/>
              <p:cNvSpPr/>
              <p:nvPr/>
            </p:nvSpPr>
            <p:spPr>
              <a:xfrm>
                <a:off x="476634" y="40362323"/>
                <a:ext cx="2068573" cy="2063093"/>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97" name="Function Graph"/>
              <p:cNvSpPr/>
              <p:nvPr/>
            </p:nvSpPr>
            <p:spPr>
              <a:xfrm>
                <a:off x="472523" y="51950993"/>
                <a:ext cx="2076794" cy="2063092"/>
              </a:xfrm>
              <a:custGeom>
                <a:avLst/>
                <a:gdLst/>
                <a:ahLst/>
                <a:cxnLst>
                  <a:cxn ang="0">
                    <a:pos x="wd2" y="hd2"/>
                  </a:cxn>
                  <a:cxn ang="5400000">
                    <a:pos x="wd2" y="hd2"/>
                  </a:cxn>
                  <a:cxn ang="10800000">
                    <a:pos x="wd2" y="hd2"/>
                  </a:cxn>
                  <a:cxn ang="16200000">
                    <a:pos x="wd2" y="hd2"/>
                  </a:cxn>
                </a:cxnLst>
                <a:rect l="0" t="0" r="r" b="b"/>
                <a:pathLst>
                  <a:path w="21600" h="21600" extrusionOk="0">
                    <a:moveTo>
                      <a:pt x="193" y="0"/>
                    </a:moveTo>
                    <a:cubicBezTo>
                      <a:pt x="87" y="0"/>
                      <a:pt x="0" y="87"/>
                      <a:pt x="0" y="194"/>
                    </a:cubicBezTo>
                    <a:lnTo>
                      <a:pt x="0" y="21404"/>
                    </a:lnTo>
                    <a:cubicBezTo>
                      <a:pt x="0" y="21511"/>
                      <a:pt x="87" y="21600"/>
                      <a:pt x="193" y="21600"/>
                    </a:cubicBezTo>
                    <a:lnTo>
                      <a:pt x="21322" y="21600"/>
                    </a:lnTo>
                    <a:cubicBezTo>
                      <a:pt x="21428" y="21600"/>
                      <a:pt x="21514" y="21511"/>
                      <a:pt x="21514" y="21404"/>
                    </a:cubicBezTo>
                    <a:lnTo>
                      <a:pt x="21514" y="20822"/>
                    </a:lnTo>
                    <a:cubicBezTo>
                      <a:pt x="21514" y="20715"/>
                      <a:pt x="21428" y="20628"/>
                      <a:pt x="21322" y="20628"/>
                    </a:cubicBezTo>
                    <a:lnTo>
                      <a:pt x="1159" y="20628"/>
                    </a:lnTo>
                    <a:cubicBezTo>
                      <a:pt x="1052" y="20628"/>
                      <a:pt x="966" y="20539"/>
                      <a:pt x="966" y="20432"/>
                    </a:cubicBezTo>
                    <a:lnTo>
                      <a:pt x="966" y="194"/>
                    </a:lnTo>
                    <a:cubicBezTo>
                      <a:pt x="966" y="87"/>
                      <a:pt x="879" y="0"/>
                      <a:pt x="773" y="0"/>
                    </a:cubicBezTo>
                    <a:lnTo>
                      <a:pt x="193" y="0"/>
                    </a:lnTo>
                    <a:close/>
                    <a:moveTo>
                      <a:pt x="4579" y="3635"/>
                    </a:moveTo>
                    <a:cubicBezTo>
                      <a:pt x="4069" y="3635"/>
                      <a:pt x="3973" y="4313"/>
                      <a:pt x="3893" y="5269"/>
                    </a:cubicBezTo>
                    <a:cubicBezTo>
                      <a:pt x="3826" y="6066"/>
                      <a:pt x="3789" y="7155"/>
                      <a:pt x="3747" y="8309"/>
                    </a:cubicBezTo>
                    <a:cubicBezTo>
                      <a:pt x="3722" y="9023"/>
                      <a:pt x="3694" y="9757"/>
                      <a:pt x="3660" y="10474"/>
                    </a:cubicBezTo>
                    <a:lnTo>
                      <a:pt x="1430" y="10474"/>
                    </a:lnTo>
                    <a:lnTo>
                      <a:pt x="1430" y="11230"/>
                    </a:lnTo>
                    <a:lnTo>
                      <a:pt x="4374" y="11230"/>
                    </a:lnTo>
                    <a:lnTo>
                      <a:pt x="4393" y="10873"/>
                    </a:lnTo>
                    <a:cubicBezTo>
                      <a:pt x="4437" y="10037"/>
                      <a:pt x="4467" y="9172"/>
                      <a:pt x="4497" y="8336"/>
                    </a:cubicBezTo>
                    <a:cubicBezTo>
                      <a:pt x="4526" y="7507"/>
                      <a:pt x="4560" y="6578"/>
                      <a:pt x="4607" y="5814"/>
                    </a:cubicBezTo>
                    <a:cubicBezTo>
                      <a:pt x="4621" y="5979"/>
                      <a:pt x="4635" y="6160"/>
                      <a:pt x="4648" y="6361"/>
                    </a:cubicBezTo>
                    <a:cubicBezTo>
                      <a:pt x="4720" y="7486"/>
                      <a:pt x="4764" y="8893"/>
                      <a:pt x="4805" y="10253"/>
                    </a:cubicBezTo>
                    <a:cubicBezTo>
                      <a:pt x="4814" y="10545"/>
                      <a:pt x="4823" y="10836"/>
                      <a:pt x="4832" y="11121"/>
                    </a:cubicBezTo>
                    <a:lnTo>
                      <a:pt x="4839" y="11340"/>
                    </a:lnTo>
                    <a:cubicBezTo>
                      <a:pt x="4882" y="12712"/>
                      <a:pt x="4923" y="14008"/>
                      <a:pt x="5011" y="14987"/>
                    </a:cubicBezTo>
                    <a:cubicBezTo>
                      <a:pt x="5108" y="16050"/>
                      <a:pt x="5236" y="16930"/>
                      <a:pt x="5835" y="16930"/>
                    </a:cubicBezTo>
                    <a:cubicBezTo>
                      <a:pt x="6373" y="16930"/>
                      <a:pt x="6497" y="16190"/>
                      <a:pt x="6594" y="15296"/>
                    </a:cubicBezTo>
                    <a:cubicBezTo>
                      <a:pt x="6678" y="14518"/>
                      <a:pt x="6726" y="13520"/>
                      <a:pt x="6772" y="12555"/>
                    </a:cubicBezTo>
                    <a:cubicBezTo>
                      <a:pt x="6796" y="12043"/>
                      <a:pt x="6820" y="11560"/>
                      <a:pt x="6847" y="11132"/>
                    </a:cubicBezTo>
                    <a:cubicBezTo>
                      <a:pt x="6861" y="10921"/>
                      <a:pt x="6874" y="10707"/>
                      <a:pt x="6888" y="10495"/>
                    </a:cubicBezTo>
                    <a:cubicBezTo>
                      <a:pt x="6933" y="9765"/>
                      <a:pt x="6992" y="8813"/>
                      <a:pt x="7072" y="8108"/>
                    </a:cubicBezTo>
                    <a:cubicBezTo>
                      <a:pt x="7130" y="8632"/>
                      <a:pt x="7171" y="9283"/>
                      <a:pt x="7206" y="9828"/>
                    </a:cubicBezTo>
                    <a:cubicBezTo>
                      <a:pt x="7234" y="10257"/>
                      <a:pt x="7265" y="10701"/>
                      <a:pt x="7300" y="11138"/>
                    </a:cubicBezTo>
                    <a:cubicBezTo>
                      <a:pt x="7355" y="11811"/>
                      <a:pt x="7430" y="12670"/>
                      <a:pt x="7538" y="13325"/>
                    </a:cubicBezTo>
                    <a:cubicBezTo>
                      <a:pt x="7649" y="13995"/>
                      <a:pt x="7799" y="14650"/>
                      <a:pt x="8291" y="14650"/>
                    </a:cubicBezTo>
                    <a:cubicBezTo>
                      <a:pt x="8807" y="14650"/>
                      <a:pt x="8920" y="13936"/>
                      <a:pt x="8993" y="13463"/>
                    </a:cubicBezTo>
                    <a:cubicBezTo>
                      <a:pt x="9075" y="12940"/>
                      <a:pt x="9130" y="12285"/>
                      <a:pt x="9183" y="11651"/>
                    </a:cubicBezTo>
                    <a:cubicBezTo>
                      <a:pt x="9198" y="11475"/>
                      <a:pt x="9212" y="11303"/>
                      <a:pt x="9226" y="11141"/>
                    </a:cubicBezTo>
                    <a:cubicBezTo>
                      <a:pt x="9311" y="10194"/>
                      <a:pt x="9403" y="9541"/>
                      <a:pt x="9501" y="9185"/>
                    </a:cubicBezTo>
                    <a:cubicBezTo>
                      <a:pt x="9633" y="9696"/>
                      <a:pt x="9726" y="10669"/>
                      <a:pt x="9771" y="11144"/>
                    </a:cubicBezTo>
                    <a:cubicBezTo>
                      <a:pt x="9831" y="11767"/>
                      <a:pt x="9905" y="12254"/>
                      <a:pt x="9993" y="12594"/>
                    </a:cubicBezTo>
                    <a:cubicBezTo>
                      <a:pt x="10054" y="12832"/>
                      <a:pt x="10198" y="13391"/>
                      <a:pt x="10653" y="13391"/>
                    </a:cubicBezTo>
                    <a:cubicBezTo>
                      <a:pt x="11032" y="13391"/>
                      <a:pt x="11217" y="12975"/>
                      <a:pt x="11349" y="12567"/>
                    </a:cubicBezTo>
                    <a:cubicBezTo>
                      <a:pt x="11467" y="12203"/>
                      <a:pt x="11579" y="11704"/>
                      <a:pt x="11661" y="11165"/>
                    </a:cubicBezTo>
                    <a:cubicBezTo>
                      <a:pt x="11745" y="10615"/>
                      <a:pt x="11876" y="10261"/>
                      <a:pt x="11971" y="10086"/>
                    </a:cubicBezTo>
                    <a:cubicBezTo>
                      <a:pt x="12053" y="10269"/>
                      <a:pt x="12153" y="10639"/>
                      <a:pt x="12271" y="11188"/>
                    </a:cubicBezTo>
                    <a:cubicBezTo>
                      <a:pt x="12485" y="12183"/>
                      <a:pt x="12763" y="12626"/>
                      <a:pt x="13173" y="12626"/>
                    </a:cubicBezTo>
                    <a:cubicBezTo>
                      <a:pt x="13612" y="12626"/>
                      <a:pt x="13946" y="12143"/>
                      <a:pt x="14166" y="11193"/>
                    </a:cubicBezTo>
                    <a:cubicBezTo>
                      <a:pt x="14230" y="10915"/>
                      <a:pt x="14317" y="10721"/>
                      <a:pt x="14384" y="10609"/>
                    </a:cubicBezTo>
                    <a:cubicBezTo>
                      <a:pt x="14442" y="10712"/>
                      <a:pt x="14507" y="10855"/>
                      <a:pt x="14553" y="10955"/>
                    </a:cubicBezTo>
                    <a:cubicBezTo>
                      <a:pt x="14603" y="11064"/>
                      <a:pt x="14655" y="11175"/>
                      <a:pt x="14711" y="11283"/>
                    </a:cubicBezTo>
                    <a:cubicBezTo>
                      <a:pt x="14963" y="11766"/>
                      <a:pt x="15162" y="12149"/>
                      <a:pt x="15638" y="12149"/>
                    </a:cubicBezTo>
                    <a:cubicBezTo>
                      <a:pt x="16094" y="12149"/>
                      <a:pt x="16314" y="11747"/>
                      <a:pt x="16475" y="11453"/>
                    </a:cubicBezTo>
                    <a:cubicBezTo>
                      <a:pt x="16502" y="11402"/>
                      <a:pt x="16532" y="11350"/>
                      <a:pt x="16562" y="11300"/>
                    </a:cubicBezTo>
                    <a:cubicBezTo>
                      <a:pt x="16588" y="11255"/>
                      <a:pt x="16611" y="11213"/>
                      <a:pt x="16634" y="11173"/>
                    </a:cubicBezTo>
                    <a:cubicBezTo>
                      <a:pt x="16703" y="11053"/>
                      <a:pt x="16782" y="10918"/>
                      <a:pt x="16828" y="10864"/>
                    </a:cubicBezTo>
                    <a:cubicBezTo>
                      <a:pt x="16903" y="10914"/>
                      <a:pt x="17032" y="11105"/>
                      <a:pt x="17112" y="11224"/>
                    </a:cubicBezTo>
                    <a:lnTo>
                      <a:pt x="17155" y="11291"/>
                    </a:lnTo>
                    <a:cubicBezTo>
                      <a:pt x="17177" y="11324"/>
                      <a:pt x="17200" y="11356"/>
                      <a:pt x="17222" y="11389"/>
                    </a:cubicBezTo>
                    <a:cubicBezTo>
                      <a:pt x="17416" y="11682"/>
                      <a:pt x="17656" y="12047"/>
                      <a:pt x="18076" y="12047"/>
                    </a:cubicBezTo>
                    <a:cubicBezTo>
                      <a:pt x="18508" y="12047"/>
                      <a:pt x="18724" y="11727"/>
                      <a:pt x="18882" y="11494"/>
                    </a:cubicBezTo>
                    <a:cubicBezTo>
                      <a:pt x="18919" y="11439"/>
                      <a:pt x="18953" y="11387"/>
                      <a:pt x="18989" y="11340"/>
                    </a:cubicBezTo>
                    <a:cubicBezTo>
                      <a:pt x="19096" y="11202"/>
                      <a:pt x="19183" y="11125"/>
                      <a:pt x="19231" y="11090"/>
                    </a:cubicBezTo>
                    <a:cubicBezTo>
                      <a:pt x="19285" y="11117"/>
                      <a:pt x="19403" y="11188"/>
                      <a:pt x="19622" y="11387"/>
                    </a:cubicBezTo>
                    <a:cubicBezTo>
                      <a:pt x="19919" y="11658"/>
                      <a:pt x="20277" y="11689"/>
                      <a:pt x="20520" y="11689"/>
                    </a:cubicBezTo>
                    <a:cubicBezTo>
                      <a:pt x="20701" y="11689"/>
                      <a:pt x="20939" y="11612"/>
                      <a:pt x="21281" y="11494"/>
                    </a:cubicBezTo>
                    <a:cubicBezTo>
                      <a:pt x="21406" y="11451"/>
                      <a:pt x="21535" y="11406"/>
                      <a:pt x="21600" y="11391"/>
                    </a:cubicBezTo>
                    <a:lnTo>
                      <a:pt x="21429" y="10655"/>
                    </a:lnTo>
                    <a:cubicBezTo>
                      <a:pt x="21326" y="10679"/>
                      <a:pt x="21192" y="10724"/>
                      <a:pt x="21037" y="10778"/>
                    </a:cubicBezTo>
                    <a:cubicBezTo>
                      <a:pt x="20885" y="10831"/>
                      <a:pt x="20601" y="10929"/>
                      <a:pt x="20520" y="10933"/>
                    </a:cubicBezTo>
                    <a:cubicBezTo>
                      <a:pt x="20323" y="10933"/>
                      <a:pt x="20208" y="10903"/>
                      <a:pt x="20125" y="10827"/>
                    </a:cubicBezTo>
                    <a:cubicBezTo>
                      <a:pt x="19729" y="10468"/>
                      <a:pt x="19465" y="10321"/>
                      <a:pt x="19209" y="10321"/>
                    </a:cubicBezTo>
                    <a:cubicBezTo>
                      <a:pt x="18891" y="10321"/>
                      <a:pt x="18593" y="10623"/>
                      <a:pt x="18398" y="10876"/>
                    </a:cubicBezTo>
                    <a:cubicBezTo>
                      <a:pt x="18347" y="10942"/>
                      <a:pt x="18300" y="11009"/>
                      <a:pt x="18260" y="11068"/>
                    </a:cubicBezTo>
                    <a:cubicBezTo>
                      <a:pt x="18214" y="11137"/>
                      <a:pt x="18131" y="11262"/>
                      <a:pt x="18089" y="11288"/>
                    </a:cubicBezTo>
                    <a:cubicBezTo>
                      <a:pt x="18025" y="11240"/>
                      <a:pt x="17915" y="11074"/>
                      <a:pt x="17848" y="10972"/>
                    </a:cubicBezTo>
                    <a:cubicBezTo>
                      <a:pt x="17824" y="10936"/>
                      <a:pt x="17800" y="10899"/>
                      <a:pt x="17776" y="10864"/>
                    </a:cubicBezTo>
                    <a:lnTo>
                      <a:pt x="17734" y="10800"/>
                    </a:lnTo>
                    <a:cubicBezTo>
                      <a:pt x="17524" y="10488"/>
                      <a:pt x="17262" y="10100"/>
                      <a:pt x="16820" y="10100"/>
                    </a:cubicBezTo>
                    <a:cubicBezTo>
                      <a:pt x="16386" y="10100"/>
                      <a:pt x="16200" y="10421"/>
                      <a:pt x="15985" y="10793"/>
                    </a:cubicBezTo>
                    <a:cubicBezTo>
                      <a:pt x="15963" y="10832"/>
                      <a:pt x="15940" y="10873"/>
                      <a:pt x="15915" y="10916"/>
                    </a:cubicBezTo>
                    <a:cubicBezTo>
                      <a:pt x="15881" y="10974"/>
                      <a:pt x="15849" y="11031"/>
                      <a:pt x="15817" y="11089"/>
                    </a:cubicBezTo>
                    <a:cubicBezTo>
                      <a:pt x="15768" y="11179"/>
                      <a:pt x="15689" y="11322"/>
                      <a:pt x="15636" y="11379"/>
                    </a:cubicBezTo>
                    <a:cubicBezTo>
                      <a:pt x="15569" y="11303"/>
                      <a:pt x="15455" y="11083"/>
                      <a:pt x="15376" y="10932"/>
                    </a:cubicBezTo>
                    <a:cubicBezTo>
                      <a:pt x="15329" y="10841"/>
                      <a:pt x="15281" y="10738"/>
                      <a:pt x="15236" y="10638"/>
                    </a:cubicBezTo>
                    <a:cubicBezTo>
                      <a:pt x="15037" y="10207"/>
                      <a:pt x="14832" y="9760"/>
                      <a:pt x="14392" y="9760"/>
                    </a:cubicBezTo>
                    <a:cubicBezTo>
                      <a:pt x="14192" y="9760"/>
                      <a:pt x="13698" y="9883"/>
                      <a:pt x="13435" y="11021"/>
                    </a:cubicBezTo>
                    <a:cubicBezTo>
                      <a:pt x="13357" y="11357"/>
                      <a:pt x="13273" y="11579"/>
                      <a:pt x="13205" y="11715"/>
                    </a:cubicBezTo>
                    <a:cubicBezTo>
                      <a:pt x="13148" y="11575"/>
                      <a:pt x="13076" y="11355"/>
                      <a:pt x="13006" y="11028"/>
                    </a:cubicBezTo>
                    <a:cubicBezTo>
                      <a:pt x="12807" y="10105"/>
                      <a:pt x="12620" y="9232"/>
                      <a:pt x="11964" y="9232"/>
                    </a:cubicBezTo>
                    <a:cubicBezTo>
                      <a:pt x="11677" y="9232"/>
                      <a:pt x="11160" y="9468"/>
                      <a:pt x="10918" y="11050"/>
                    </a:cubicBezTo>
                    <a:cubicBezTo>
                      <a:pt x="10841" y="11554"/>
                      <a:pt x="10754" y="11935"/>
                      <a:pt x="10675" y="12204"/>
                    </a:cubicBezTo>
                    <a:cubicBezTo>
                      <a:pt x="10626" y="11959"/>
                      <a:pt x="10570" y="11599"/>
                      <a:pt x="10519" y="11072"/>
                    </a:cubicBezTo>
                    <a:cubicBezTo>
                      <a:pt x="10347" y="9278"/>
                      <a:pt x="10207" y="8177"/>
                      <a:pt x="9518" y="8177"/>
                    </a:cubicBezTo>
                    <a:cubicBezTo>
                      <a:pt x="8791" y="8177"/>
                      <a:pt x="8635" y="9324"/>
                      <a:pt x="8479" y="11073"/>
                    </a:cubicBezTo>
                    <a:cubicBezTo>
                      <a:pt x="8464" y="11237"/>
                      <a:pt x="8450" y="11410"/>
                      <a:pt x="8435" y="11586"/>
                    </a:cubicBezTo>
                    <a:cubicBezTo>
                      <a:pt x="8399" y="12017"/>
                      <a:pt x="8343" y="12660"/>
                      <a:pt x="8274" y="13176"/>
                    </a:cubicBezTo>
                    <a:cubicBezTo>
                      <a:pt x="8205" y="12735"/>
                      <a:pt x="8129" y="12070"/>
                      <a:pt x="8048" y="11077"/>
                    </a:cubicBezTo>
                    <a:cubicBezTo>
                      <a:pt x="8013" y="10647"/>
                      <a:pt x="7985" y="10205"/>
                      <a:pt x="7957" y="9779"/>
                    </a:cubicBezTo>
                    <a:cubicBezTo>
                      <a:pt x="7906" y="8996"/>
                      <a:pt x="7857" y="8257"/>
                      <a:pt x="7778" y="7708"/>
                    </a:cubicBezTo>
                    <a:cubicBezTo>
                      <a:pt x="7718" y="7289"/>
                      <a:pt x="7605" y="6511"/>
                      <a:pt x="7054" y="6511"/>
                    </a:cubicBezTo>
                    <a:cubicBezTo>
                      <a:pt x="6549" y="6511"/>
                      <a:pt x="6428" y="7160"/>
                      <a:pt x="6333" y="7946"/>
                    </a:cubicBezTo>
                    <a:cubicBezTo>
                      <a:pt x="6250" y="8624"/>
                      <a:pt x="6196" y="9510"/>
                      <a:pt x="6138" y="10447"/>
                    </a:cubicBezTo>
                    <a:cubicBezTo>
                      <a:pt x="6125" y="10659"/>
                      <a:pt x="6111" y="10872"/>
                      <a:pt x="6098" y="11084"/>
                    </a:cubicBezTo>
                    <a:cubicBezTo>
                      <a:pt x="6070" y="11517"/>
                      <a:pt x="6047" y="12003"/>
                      <a:pt x="6022" y="12518"/>
                    </a:cubicBezTo>
                    <a:cubicBezTo>
                      <a:pt x="5981" y="13382"/>
                      <a:pt x="5921" y="14640"/>
                      <a:pt x="5820" y="15463"/>
                    </a:cubicBezTo>
                    <a:cubicBezTo>
                      <a:pt x="5790" y="15243"/>
                      <a:pt x="5761" y="14961"/>
                      <a:pt x="5734" y="14601"/>
                    </a:cubicBezTo>
                    <a:cubicBezTo>
                      <a:pt x="5665" y="13683"/>
                      <a:pt x="5629" y="12532"/>
                      <a:pt x="5590" y="11315"/>
                    </a:cubicBezTo>
                    <a:lnTo>
                      <a:pt x="5581" y="11095"/>
                    </a:lnTo>
                    <a:cubicBezTo>
                      <a:pt x="5572" y="10811"/>
                      <a:pt x="5564" y="10521"/>
                      <a:pt x="5555" y="10230"/>
                    </a:cubicBezTo>
                    <a:cubicBezTo>
                      <a:pt x="5509" y="8720"/>
                      <a:pt x="5461" y="7158"/>
                      <a:pt x="5374" y="5970"/>
                    </a:cubicBezTo>
                    <a:cubicBezTo>
                      <a:pt x="5325" y="5317"/>
                      <a:pt x="5270" y="4832"/>
                      <a:pt x="5203" y="4489"/>
                    </a:cubicBezTo>
                    <a:cubicBezTo>
                      <a:pt x="5148" y="4212"/>
                      <a:pt x="5034" y="3635"/>
                      <a:pt x="4579" y="3635"/>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98" name="Cards"/>
              <p:cNvSpPr/>
              <p:nvPr/>
            </p:nvSpPr>
            <p:spPr>
              <a:xfrm>
                <a:off x="787160" y="37456426"/>
                <a:ext cx="1447521" cy="2104289"/>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99" name="Cherry"/>
              <p:cNvSpPr/>
              <p:nvPr/>
            </p:nvSpPr>
            <p:spPr>
              <a:xfrm>
                <a:off x="910106" y="69486270"/>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00" name="10"/>
              <p:cNvSpPr/>
              <p:nvPr/>
            </p:nvSpPr>
            <p:spPr>
              <a:xfrm>
                <a:off x="0" y="67436751"/>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301" name="9"/>
              <p:cNvSpPr/>
              <p:nvPr/>
            </p:nvSpPr>
            <p:spPr>
              <a:xfrm>
                <a:off x="12713" y="44290108"/>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302" name="Q"/>
              <p:cNvSpPr/>
              <p:nvPr/>
            </p:nvSpPr>
            <p:spPr>
              <a:xfrm>
                <a:off x="12713" y="47186353"/>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303" name="Tiara"/>
              <p:cNvSpPr/>
              <p:nvPr/>
            </p:nvSpPr>
            <p:spPr>
              <a:xfrm>
                <a:off x="1060737" y="46106977"/>
                <a:ext cx="900367"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04" name="K"/>
              <p:cNvSpPr/>
              <p:nvPr/>
            </p:nvSpPr>
            <p:spPr>
              <a:xfrm>
                <a:off x="12713" y="59194445"/>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K</a:t>
                </a:r>
              </a:p>
            </p:txBody>
          </p:sp>
          <p:sp>
            <p:nvSpPr>
              <p:cNvPr id="305" name="Crown"/>
              <p:cNvSpPr/>
              <p:nvPr/>
            </p:nvSpPr>
            <p:spPr>
              <a:xfrm>
                <a:off x="476634" y="57700744"/>
                <a:ext cx="900367" cy="79234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206" y="0"/>
                      <a:pt x="9725" y="547"/>
                      <a:pt x="9725" y="1222"/>
                    </a:cubicBezTo>
                    <a:cubicBezTo>
                      <a:pt x="9725" y="1729"/>
                      <a:pt x="9996" y="2163"/>
                      <a:pt x="10383" y="2348"/>
                    </a:cubicBezTo>
                    <a:lnTo>
                      <a:pt x="7244" y="10951"/>
                    </a:lnTo>
                    <a:cubicBezTo>
                      <a:pt x="7156" y="11239"/>
                      <a:pt x="6826" y="11311"/>
                      <a:pt x="6648" y="11081"/>
                    </a:cubicBezTo>
                    <a:lnTo>
                      <a:pt x="1891" y="6438"/>
                    </a:lnTo>
                    <a:cubicBezTo>
                      <a:pt x="2053" y="6225"/>
                      <a:pt x="2151" y="5946"/>
                      <a:pt x="2151" y="5642"/>
                    </a:cubicBezTo>
                    <a:cubicBezTo>
                      <a:pt x="2151" y="4967"/>
                      <a:pt x="1669" y="4420"/>
                      <a:pt x="1075" y="4420"/>
                    </a:cubicBezTo>
                    <a:cubicBezTo>
                      <a:pt x="482" y="4420"/>
                      <a:pt x="0" y="4967"/>
                      <a:pt x="0" y="5642"/>
                    </a:cubicBezTo>
                    <a:cubicBezTo>
                      <a:pt x="0" y="6317"/>
                      <a:pt x="482" y="6864"/>
                      <a:pt x="1075" y="6864"/>
                    </a:cubicBezTo>
                    <a:cubicBezTo>
                      <a:pt x="1126" y="6864"/>
                      <a:pt x="1174" y="6858"/>
                      <a:pt x="1222" y="6851"/>
                    </a:cubicBezTo>
                    <a:lnTo>
                      <a:pt x="2938" y="20929"/>
                    </a:lnTo>
                    <a:cubicBezTo>
                      <a:pt x="2985" y="21312"/>
                      <a:pt x="3274" y="21600"/>
                      <a:pt x="3615" y="21600"/>
                    </a:cubicBezTo>
                    <a:lnTo>
                      <a:pt x="17987" y="21600"/>
                    </a:lnTo>
                    <a:cubicBezTo>
                      <a:pt x="18327" y="21600"/>
                      <a:pt x="18616" y="21316"/>
                      <a:pt x="18664" y="20934"/>
                    </a:cubicBezTo>
                    <a:lnTo>
                      <a:pt x="20378" y="6851"/>
                    </a:lnTo>
                    <a:cubicBezTo>
                      <a:pt x="20426" y="6858"/>
                      <a:pt x="20475" y="6864"/>
                      <a:pt x="20525" y="6864"/>
                    </a:cubicBezTo>
                    <a:cubicBezTo>
                      <a:pt x="21118" y="6864"/>
                      <a:pt x="21600" y="6317"/>
                      <a:pt x="21600" y="5642"/>
                    </a:cubicBezTo>
                    <a:cubicBezTo>
                      <a:pt x="21600" y="4967"/>
                      <a:pt x="21118" y="4420"/>
                      <a:pt x="20525" y="4420"/>
                    </a:cubicBezTo>
                    <a:cubicBezTo>
                      <a:pt x="19931" y="4420"/>
                      <a:pt x="19449" y="4967"/>
                      <a:pt x="19449" y="5642"/>
                    </a:cubicBezTo>
                    <a:cubicBezTo>
                      <a:pt x="19449" y="5953"/>
                      <a:pt x="19551" y="6234"/>
                      <a:pt x="19719" y="6450"/>
                    </a:cubicBezTo>
                    <a:lnTo>
                      <a:pt x="14952" y="11081"/>
                    </a:lnTo>
                    <a:cubicBezTo>
                      <a:pt x="14772" y="11298"/>
                      <a:pt x="14445" y="11230"/>
                      <a:pt x="14356" y="10951"/>
                    </a:cubicBezTo>
                    <a:lnTo>
                      <a:pt x="11200" y="2356"/>
                    </a:lnTo>
                    <a:cubicBezTo>
                      <a:pt x="11596" y="2176"/>
                      <a:pt x="11875" y="1736"/>
                      <a:pt x="11875" y="1222"/>
                    </a:cubicBezTo>
                    <a:cubicBezTo>
                      <a:pt x="11875" y="547"/>
                      <a:pt x="11394" y="0"/>
                      <a:pt x="10800" y="0"/>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06" name="10"/>
              <p:cNvSpPr/>
              <p:nvPr/>
            </p:nvSpPr>
            <p:spPr>
              <a:xfrm>
                <a:off x="0" y="76120178"/>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307" name="10"/>
              <p:cNvSpPr/>
              <p:nvPr/>
            </p:nvSpPr>
            <p:spPr>
              <a:xfrm>
                <a:off x="0" y="55882480"/>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308" name="Bell Curve"/>
              <p:cNvSpPr/>
              <p:nvPr/>
            </p:nvSpPr>
            <p:spPr>
              <a:xfrm>
                <a:off x="476634" y="77989540"/>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09" name="Cards"/>
              <p:cNvSpPr/>
              <p:nvPr/>
            </p:nvSpPr>
            <p:spPr>
              <a:xfrm>
                <a:off x="787159" y="80882876"/>
                <a:ext cx="1447521" cy="2104289"/>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10" name="9"/>
              <p:cNvSpPr/>
              <p:nvPr/>
            </p:nvSpPr>
            <p:spPr>
              <a:xfrm>
                <a:off x="12712" y="84803605"/>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311" name="9"/>
              <p:cNvSpPr/>
              <p:nvPr/>
            </p:nvSpPr>
            <p:spPr>
              <a:xfrm>
                <a:off x="12712" y="50078580"/>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grpSp>
      </p:grpSp>
      <p:grpSp>
        <p:nvGrpSpPr>
          <p:cNvPr id="371" name="Group"/>
          <p:cNvGrpSpPr/>
          <p:nvPr/>
        </p:nvGrpSpPr>
        <p:grpSpPr>
          <a:xfrm>
            <a:off x="14104261" y="1204841"/>
            <a:ext cx="3170817" cy="133929774"/>
            <a:chOff x="0" y="0"/>
            <a:chExt cx="3170815" cy="133929771"/>
          </a:xfrm>
        </p:grpSpPr>
        <p:sp>
          <p:nvSpPr>
            <p:cNvPr id="314" name="Function Graph"/>
            <p:cNvSpPr/>
            <p:nvPr/>
          </p:nvSpPr>
          <p:spPr>
            <a:xfrm>
              <a:off x="659615" y="0"/>
              <a:ext cx="2076794" cy="2063092"/>
            </a:xfrm>
            <a:custGeom>
              <a:avLst/>
              <a:gdLst/>
              <a:ahLst/>
              <a:cxnLst>
                <a:cxn ang="0">
                  <a:pos x="wd2" y="hd2"/>
                </a:cxn>
                <a:cxn ang="5400000">
                  <a:pos x="wd2" y="hd2"/>
                </a:cxn>
                <a:cxn ang="10800000">
                  <a:pos x="wd2" y="hd2"/>
                </a:cxn>
                <a:cxn ang="16200000">
                  <a:pos x="wd2" y="hd2"/>
                </a:cxn>
              </a:cxnLst>
              <a:rect l="0" t="0" r="r" b="b"/>
              <a:pathLst>
                <a:path w="21600" h="21600" extrusionOk="0">
                  <a:moveTo>
                    <a:pt x="193" y="0"/>
                  </a:moveTo>
                  <a:cubicBezTo>
                    <a:pt x="87" y="0"/>
                    <a:pt x="0" y="87"/>
                    <a:pt x="0" y="194"/>
                  </a:cubicBezTo>
                  <a:lnTo>
                    <a:pt x="0" y="21404"/>
                  </a:lnTo>
                  <a:cubicBezTo>
                    <a:pt x="0" y="21511"/>
                    <a:pt x="87" y="21600"/>
                    <a:pt x="193" y="21600"/>
                  </a:cubicBezTo>
                  <a:lnTo>
                    <a:pt x="21322" y="21600"/>
                  </a:lnTo>
                  <a:cubicBezTo>
                    <a:pt x="21428" y="21600"/>
                    <a:pt x="21514" y="21511"/>
                    <a:pt x="21514" y="21404"/>
                  </a:cubicBezTo>
                  <a:lnTo>
                    <a:pt x="21514" y="20822"/>
                  </a:lnTo>
                  <a:cubicBezTo>
                    <a:pt x="21514" y="20715"/>
                    <a:pt x="21428" y="20628"/>
                    <a:pt x="21322" y="20628"/>
                  </a:cubicBezTo>
                  <a:lnTo>
                    <a:pt x="1159" y="20628"/>
                  </a:lnTo>
                  <a:cubicBezTo>
                    <a:pt x="1052" y="20628"/>
                    <a:pt x="966" y="20539"/>
                    <a:pt x="966" y="20432"/>
                  </a:cubicBezTo>
                  <a:lnTo>
                    <a:pt x="966" y="194"/>
                  </a:lnTo>
                  <a:cubicBezTo>
                    <a:pt x="966" y="87"/>
                    <a:pt x="879" y="0"/>
                    <a:pt x="773" y="0"/>
                  </a:cubicBezTo>
                  <a:lnTo>
                    <a:pt x="193" y="0"/>
                  </a:lnTo>
                  <a:close/>
                  <a:moveTo>
                    <a:pt x="4579" y="3635"/>
                  </a:moveTo>
                  <a:cubicBezTo>
                    <a:pt x="4069" y="3635"/>
                    <a:pt x="3973" y="4313"/>
                    <a:pt x="3893" y="5269"/>
                  </a:cubicBezTo>
                  <a:cubicBezTo>
                    <a:pt x="3826" y="6066"/>
                    <a:pt x="3789" y="7155"/>
                    <a:pt x="3747" y="8309"/>
                  </a:cubicBezTo>
                  <a:cubicBezTo>
                    <a:pt x="3722" y="9023"/>
                    <a:pt x="3694" y="9757"/>
                    <a:pt x="3660" y="10474"/>
                  </a:cubicBezTo>
                  <a:lnTo>
                    <a:pt x="1430" y="10474"/>
                  </a:lnTo>
                  <a:lnTo>
                    <a:pt x="1430" y="11230"/>
                  </a:lnTo>
                  <a:lnTo>
                    <a:pt x="4374" y="11230"/>
                  </a:lnTo>
                  <a:lnTo>
                    <a:pt x="4393" y="10873"/>
                  </a:lnTo>
                  <a:cubicBezTo>
                    <a:pt x="4437" y="10037"/>
                    <a:pt x="4467" y="9172"/>
                    <a:pt x="4497" y="8336"/>
                  </a:cubicBezTo>
                  <a:cubicBezTo>
                    <a:pt x="4526" y="7507"/>
                    <a:pt x="4560" y="6578"/>
                    <a:pt x="4607" y="5814"/>
                  </a:cubicBezTo>
                  <a:cubicBezTo>
                    <a:pt x="4621" y="5979"/>
                    <a:pt x="4635" y="6160"/>
                    <a:pt x="4648" y="6361"/>
                  </a:cubicBezTo>
                  <a:cubicBezTo>
                    <a:pt x="4720" y="7486"/>
                    <a:pt x="4764" y="8893"/>
                    <a:pt x="4805" y="10253"/>
                  </a:cubicBezTo>
                  <a:cubicBezTo>
                    <a:pt x="4814" y="10545"/>
                    <a:pt x="4823" y="10836"/>
                    <a:pt x="4832" y="11121"/>
                  </a:cubicBezTo>
                  <a:lnTo>
                    <a:pt x="4839" y="11340"/>
                  </a:lnTo>
                  <a:cubicBezTo>
                    <a:pt x="4882" y="12712"/>
                    <a:pt x="4923" y="14008"/>
                    <a:pt x="5011" y="14987"/>
                  </a:cubicBezTo>
                  <a:cubicBezTo>
                    <a:pt x="5108" y="16050"/>
                    <a:pt x="5236" y="16930"/>
                    <a:pt x="5835" y="16930"/>
                  </a:cubicBezTo>
                  <a:cubicBezTo>
                    <a:pt x="6373" y="16930"/>
                    <a:pt x="6497" y="16190"/>
                    <a:pt x="6594" y="15296"/>
                  </a:cubicBezTo>
                  <a:cubicBezTo>
                    <a:pt x="6678" y="14518"/>
                    <a:pt x="6726" y="13520"/>
                    <a:pt x="6772" y="12555"/>
                  </a:cubicBezTo>
                  <a:cubicBezTo>
                    <a:pt x="6796" y="12043"/>
                    <a:pt x="6820" y="11560"/>
                    <a:pt x="6847" y="11132"/>
                  </a:cubicBezTo>
                  <a:cubicBezTo>
                    <a:pt x="6861" y="10921"/>
                    <a:pt x="6874" y="10707"/>
                    <a:pt x="6888" y="10495"/>
                  </a:cubicBezTo>
                  <a:cubicBezTo>
                    <a:pt x="6933" y="9765"/>
                    <a:pt x="6992" y="8813"/>
                    <a:pt x="7072" y="8108"/>
                  </a:cubicBezTo>
                  <a:cubicBezTo>
                    <a:pt x="7130" y="8632"/>
                    <a:pt x="7171" y="9283"/>
                    <a:pt x="7206" y="9828"/>
                  </a:cubicBezTo>
                  <a:cubicBezTo>
                    <a:pt x="7234" y="10257"/>
                    <a:pt x="7265" y="10701"/>
                    <a:pt x="7300" y="11138"/>
                  </a:cubicBezTo>
                  <a:cubicBezTo>
                    <a:pt x="7355" y="11811"/>
                    <a:pt x="7430" y="12670"/>
                    <a:pt x="7538" y="13325"/>
                  </a:cubicBezTo>
                  <a:cubicBezTo>
                    <a:pt x="7649" y="13995"/>
                    <a:pt x="7799" y="14650"/>
                    <a:pt x="8291" y="14650"/>
                  </a:cubicBezTo>
                  <a:cubicBezTo>
                    <a:pt x="8807" y="14650"/>
                    <a:pt x="8920" y="13936"/>
                    <a:pt x="8993" y="13463"/>
                  </a:cubicBezTo>
                  <a:cubicBezTo>
                    <a:pt x="9075" y="12940"/>
                    <a:pt x="9130" y="12285"/>
                    <a:pt x="9183" y="11651"/>
                  </a:cubicBezTo>
                  <a:cubicBezTo>
                    <a:pt x="9198" y="11475"/>
                    <a:pt x="9212" y="11303"/>
                    <a:pt x="9226" y="11141"/>
                  </a:cubicBezTo>
                  <a:cubicBezTo>
                    <a:pt x="9311" y="10194"/>
                    <a:pt x="9403" y="9541"/>
                    <a:pt x="9501" y="9185"/>
                  </a:cubicBezTo>
                  <a:cubicBezTo>
                    <a:pt x="9633" y="9696"/>
                    <a:pt x="9726" y="10669"/>
                    <a:pt x="9771" y="11144"/>
                  </a:cubicBezTo>
                  <a:cubicBezTo>
                    <a:pt x="9831" y="11767"/>
                    <a:pt x="9905" y="12254"/>
                    <a:pt x="9993" y="12594"/>
                  </a:cubicBezTo>
                  <a:cubicBezTo>
                    <a:pt x="10054" y="12832"/>
                    <a:pt x="10198" y="13391"/>
                    <a:pt x="10653" y="13391"/>
                  </a:cubicBezTo>
                  <a:cubicBezTo>
                    <a:pt x="11032" y="13391"/>
                    <a:pt x="11217" y="12975"/>
                    <a:pt x="11349" y="12567"/>
                  </a:cubicBezTo>
                  <a:cubicBezTo>
                    <a:pt x="11467" y="12203"/>
                    <a:pt x="11579" y="11704"/>
                    <a:pt x="11661" y="11165"/>
                  </a:cubicBezTo>
                  <a:cubicBezTo>
                    <a:pt x="11745" y="10615"/>
                    <a:pt x="11876" y="10261"/>
                    <a:pt x="11971" y="10086"/>
                  </a:cubicBezTo>
                  <a:cubicBezTo>
                    <a:pt x="12053" y="10269"/>
                    <a:pt x="12153" y="10639"/>
                    <a:pt x="12271" y="11188"/>
                  </a:cubicBezTo>
                  <a:cubicBezTo>
                    <a:pt x="12485" y="12183"/>
                    <a:pt x="12763" y="12626"/>
                    <a:pt x="13173" y="12626"/>
                  </a:cubicBezTo>
                  <a:cubicBezTo>
                    <a:pt x="13612" y="12626"/>
                    <a:pt x="13946" y="12143"/>
                    <a:pt x="14166" y="11193"/>
                  </a:cubicBezTo>
                  <a:cubicBezTo>
                    <a:pt x="14230" y="10915"/>
                    <a:pt x="14317" y="10721"/>
                    <a:pt x="14384" y="10609"/>
                  </a:cubicBezTo>
                  <a:cubicBezTo>
                    <a:pt x="14442" y="10712"/>
                    <a:pt x="14507" y="10855"/>
                    <a:pt x="14553" y="10955"/>
                  </a:cubicBezTo>
                  <a:cubicBezTo>
                    <a:pt x="14603" y="11064"/>
                    <a:pt x="14655" y="11175"/>
                    <a:pt x="14711" y="11283"/>
                  </a:cubicBezTo>
                  <a:cubicBezTo>
                    <a:pt x="14963" y="11766"/>
                    <a:pt x="15162" y="12149"/>
                    <a:pt x="15638" y="12149"/>
                  </a:cubicBezTo>
                  <a:cubicBezTo>
                    <a:pt x="16094" y="12149"/>
                    <a:pt x="16314" y="11747"/>
                    <a:pt x="16475" y="11453"/>
                  </a:cubicBezTo>
                  <a:cubicBezTo>
                    <a:pt x="16502" y="11402"/>
                    <a:pt x="16532" y="11350"/>
                    <a:pt x="16562" y="11300"/>
                  </a:cubicBezTo>
                  <a:cubicBezTo>
                    <a:pt x="16588" y="11255"/>
                    <a:pt x="16611" y="11213"/>
                    <a:pt x="16634" y="11173"/>
                  </a:cubicBezTo>
                  <a:cubicBezTo>
                    <a:pt x="16703" y="11053"/>
                    <a:pt x="16782" y="10918"/>
                    <a:pt x="16828" y="10864"/>
                  </a:cubicBezTo>
                  <a:cubicBezTo>
                    <a:pt x="16903" y="10914"/>
                    <a:pt x="17032" y="11105"/>
                    <a:pt x="17112" y="11224"/>
                  </a:cubicBezTo>
                  <a:lnTo>
                    <a:pt x="17155" y="11291"/>
                  </a:lnTo>
                  <a:cubicBezTo>
                    <a:pt x="17177" y="11324"/>
                    <a:pt x="17200" y="11356"/>
                    <a:pt x="17222" y="11389"/>
                  </a:cubicBezTo>
                  <a:cubicBezTo>
                    <a:pt x="17416" y="11682"/>
                    <a:pt x="17656" y="12047"/>
                    <a:pt x="18076" y="12047"/>
                  </a:cubicBezTo>
                  <a:cubicBezTo>
                    <a:pt x="18508" y="12047"/>
                    <a:pt x="18724" y="11727"/>
                    <a:pt x="18882" y="11494"/>
                  </a:cubicBezTo>
                  <a:cubicBezTo>
                    <a:pt x="18919" y="11439"/>
                    <a:pt x="18953" y="11387"/>
                    <a:pt x="18989" y="11340"/>
                  </a:cubicBezTo>
                  <a:cubicBezTo>
                    <a:pt x="19096" y="11202"/>
                    <a:pt x="19183" y="11125"/>
                    <a:pt x="19231" y="11090"/>
                  </a:cubicBezTo>
                  <a:cubicBezTo>
                    <a:pt x="19285" y="11117"/>
                    <a:pt x="19403" y="11188"/>
                    <a:pt x="19622" y="11387"/>
                  </a:cubicBezTo>
                  <a:cubicBezTo>
                    <a:pt x="19919" y="11658"/>
                    <a:pt x="20277" y="11689"/>
                    <a:pt x="20520" y="11689"/>
                  </a:cubicBezTo>
                  <a:cubicBezTo>
                    <a:pt x="20701" y="11689"/>
                    <a:pt x="20939" y="11612"/>
                    <a:pt x="21281" y="11494"/>
                  </a:cubicBezTo>
                  <a:cubicBezTo>
                    <a:pt x="21406" y="11451"/>
                    <a:pt x="21535" y="11406"/>
                    <a:pt x="21600" y="11391"/>
                  </a:cubicBezTo>
                  <a:lnTo>
                    <a:pt x="21429" y="10655"/>
                  </a:lnTo>
                  <a:cubicBezTo>
                    <a:pt x="21326" y="10679"/>
                    <a:pt x="21192" y="10724"/>
                    <a:pt x="21037" y="10778"/>
                  </a:cubicBezTo>
                  <a:cubicBezTo>
                    <a:pt x="20885" y="10831"/>
                    <a:pt x="20601" y="10929"/>
                    <a:pt x="20520" y="10933"/>
                  </a:cubicBezTo>
                  <a:cubicBezTo>
                    <a:pt x="20323" y="10933"/>
                    <a:pt x="20208" y="10903"/>
                    <a:pt x="20125" y="10827"/>
                  </a:cubicBezTo>
                  <a:cubicBezTo>
                    <a:pt x="19729" y="10468"/>
                    <a:pt x="19465" y="10321"/>
                    <a:pt x="19209" y="10321"/>
                  </a:cubicBezTo>
                  <a:cubicBezTo>
                    <a:pt x="18891" y="10321"/>
                    <a:pt x="18593" y="10623"/>
                    <a:pt x="18398" y="10876"/>
                  </a:cubicBezTo>
                  <a:cubicBezTo>
                    <a:pt x="18347" y="10942"/>
                    <a:pt x="18300" y="11009"/>
                    <a:pt x="18260" y="11068"/>
                  </a:cubicBezTo>
                  <a:cubicBezTo>
                    <a:pt x="18214" y="11137"/>
                    <a:pt x="18131" y="11262"/>
                    <a:pt x="18089" y="11288"/>
                  </a:cubicBezTo>
                  <a:cubicBezTo>
                    <a:pt x="18025" y="11240"/>
                    <a:pt x="17915" y="11074"/>
                    <a:pt x="17848" y="10972"/>
                  </a:cubicBezTo>
                  <a:cubicBezTo>
                    <a:pt x="17824" y="10936"/>
                    <a:pt x="17800" y="10899"/>
                    <a:pt x="17776" y="10864"/>
                  </a:cubicBezTo>
                  <a:lnTo>
                    <a:pt x="17734" y="10800"/>
                  </a:lnTo>
                  <a:cubicBezTo>
                    <a:pt x="17524" y="10488"/>
                    <a:pt x="17262" y="10100"/>
                    <a:pt x="16820" y="10100"/>
                  </a:cubicBezTo>
                  <a:cubicBezTo>
                    <a:pt x="16386" y="10100"/>
                    <a:pt x="16200" y="10421"/>
                    <a:pt x="15985" y="10793"/>
                  </a:cubicBezTo>
                  <a:cubicBezTo>
                    <a:pt x="15963" y="10832"/>
                    <a:pt x="15940" y="10873"/>
                    <a:pt x="15915" y="10916"/>
                  </a:cubicBezTo>
                  <a:cubicBezTo>
                    <a:pt x="15881" y="10974"/>
                    <a:pt x="15849" y="11031"/>
                    <a:pt x="15817" y="11089"/>
                  </a:cubicBezTo>
                  <a:cubicBezTo>
                    <a:pt x="15768" y="11179"/>
                    <a:pt x="15689" y="11322"/>
                    <a:pt x="15636" y="11379"/>
                  </a:cubicBezTo>
                  <a:cubicBezTo>
                    <a:pt x="15569" y="11303"/>
                    <a:pt x="15455" y="11083"/>
                    <a:pt x="15376" y="10932"/>
                  </a:cubicBezTo>
                  <a:cubicBezTo>
                    <a:pt x="15329" y="10841"/>
                    <a:pt x="15281" y="10738"/>
                    <a:pt x="15236" y="10638"/>
                  </a:cubicBezTo>
                  <a:cubicBezTo>
                    <a:pt x="15037" y="10207"/>
                    <a:pt x="14832" y="9760"/>
                    <a:pt x="14392" y="9760"/>
                  </a:cubicBezTo>
                  <a:cubicBezTo>
                    <a:pt x="14192" y="9760"/>
                    <a:pt x="13698" y="9883"/>
                    <a:pt x="13435" y="11021"/>
                  </a:cubicBezTo>
                  <a:cubicBezTo>
                    <a:pt x="13357" y="11357"/>
                    <a:pt x="13273" y="11579"/>
                    <a:pt x="13205" y="11715"/>
                  </a:cubicBezTo>
                  <a:cubicBezTo>
                    <a:pt x="13148" y="11575"/>
                    <a:pt x="13076" y="11355"/>
                    <a:pt x="13006" y="11028"/>
                  </a:cubicBezTo>
                  <a:cubicBezTo>
                    <a:pt x="12807" y="10105"/>
                    <a:pt x="12620" y="9232"/>
                    <a:pt x="11964" y="9232"/>
                  </a:cubicBezTo>
                  <a:cubicBezTo>
                    <a:pt x="11677" y="9232"/>
                    <a:pt x="11160" y="9468"/>
                    <a:pt x="10918" y="11050"/>
                  </a:cubicBezTo>
                  <a:cubicBezTo>
                    <a:pt x="10841" y="11554"/>
                    <a:pt x="10754" y="11935"/>
                    <a:pt x="10675" y="12204"/>
                  </a:cubicBezTo>
                  <a:cubicBezTo>
                    <a:pt x="10626" y="11959"/>
                    <a:pt x="10570" y="11599"/>
                    <a:pt x="10519" y="11072"/>
                  </a:cubicBezTo>
                  <a:cubicBezTo>
                    <a:pt x="10347" y="9278"/>
                    <a:pt x="10207" y="8177"/>
                    <a:pt x="9518" y="8177"/>
                  </a:cubicBezTo>
                  <a:cubicBezTo>
                    <a:pt x="8791" y="8177"/>
                    <a:pt x="8635" y="9324"/>
                    <a:pt x="8479" y="11073"/>
                  </a:cubicBezTo>
                  <a:cubicBezTo>
                    <a:pt x="8464" y="11237"/>
                    <a:pt x="8450" y="11410"/>
                    <a:pt x="8435" y="11586"/>
                  </a:cubicBezTo>
                  <a:cubicBezTo>
                    <a:pt x="8399" y="12017"/>
                    <a:pt x="8343" y="12660"/>
                    <a:pt x="8274" y="13176"/>
                  </a:cubicBezTo>
                  <a:cubicBezTo>
                    <a:pt x="8205" y="12735"/>
                    <a:pt x="8129" y="12070"/>
                    <a:pt x="8048" y="11077"/>
                  </a:cubicBezTo>
                  <a:cubicBezTo>
                    <a:pt x="8013" y="10647"/>
                    <a:pt x="7985" y="10205"/>
                    <a:pt x="7957" y="9779"/>
                  </a:cubicBezTo>
                  <a:cubicBezTo>
                    <a:pt x="7906" y="8996"/>
                    <a:pt x="7857" y="8257"/>
                    <a:pt x="7778" y="7708"/>
                  </a:cubicBezTo>
                  <a:cubicBezTo>
                    <a:pt x="7718" y="7289"/>
                    <a:pt x="7605" y="6511"/>
                    <a:pt x="7054" y="6511"/>
                  </a:cubicBezTo>
                  <a:cubicBezTo>
                    <a:pt x="6549" y="6511"/>
                    <a:pt x="6428" y="7160"/>
                    <a:pt x="6333" y="7946"/>
                  </a:cubicBezTo>
                  <a:cubicBezTo>
                    <a:pt x="6250" y="8624"/>
                    <a:pt x="6196" y="9510"/>
                    <a:pt x="6138" y="10447"/>
                  </a:cubicBezTo>
                  <a:cubicBezTo>
                    <a:pt x="6125" y="10659"/>
                    <a:pt x="6111" y="10872"/>
                    <a:pt x="6098" y="11084"/>
                  </a:cubicBezTo>
                  <a:cubicBezTo>
                    <a:pt x="6070" y="11517"/>
                    <a:pt x="6047" y="12003"/>
                    <a:pt x="6022" y="12518"/>
                  </a:cubicBezTo>
                  <a:cubicBezTo>
                    <a:pt x="5981" y="13382"/>
                    <a:pt x="5921" y="14640"/>
                    <a:pt x="5820" y="15463"/>
                  </a:cubicBezTo>
                  <a:cubicBezTo>
                    <a:pt x="5790" y="15243"/>
                    <a:pt x="5761" y="14961"/>
                    <a:pt x="5734" y="14601"/>
                  </a:cubicBezTo>
                  <a:cubicBezTo>
                    <a:pt x="5665" y="13683"/>
                    <a:pt x="5629" y="12532"/>
                    <a:pt x="5590" y="11315"/>
                  </a:cubicBezTo>
                  <a:lnTo>
                    <a:pt x="5581" y="11095"/>
                  </a:lnTo>
                  <a:cubicBezTo>
                    <a:pt x="5572" y="10811"/>
                    <a:pt x="5564" y="10521"/>
                    <a:pt x="5555" y="10230"/>
                  </a:cubicBezTo>
                  <a:cubicBezTo>
                    <a:pt x="5509" y="8720"/>
                    <a:pt x="5461" y="7158"/>
                    <a:pt x="5374" y="5970"/>
                  </a:cubicBezTo>
                  <a:cubicBezTo>
                    <a:pt x="5325" y="5317"/>
                    <a:pt x="5270" y="4832"/>
                    <a:pt x="5203" y="4489"/>
                  </a:cubicBezTo>
                  <a:cubicBezTo>
                    <a:pt x="5148" y="4212"/>
                    <a:pt x="5034" y="3635"/>
                    <a:pt x="4579" y="3635"/>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nvGrpSpPr>
            <p:cNvPr id="317" name="Group"/>
            <p:cNvGrpSpPr/>
            <p:nvPr/>
          </p:nvGrpSpPr>
          <p:grpSpPr>
            <a:xfrm>
              <a:off x="174401" y="5726179"/>
              <a:ext cx="2996415" cy="1079383"/>
              <a:chOff x="0" y="152517"/>
              <a:chExt cx="2996414" cy="1079382"/>
            </a:xfrm>
          </p:grpSpPr>
          <p:sp>
            <p:nvSpPr>
              <p:cNvPr id="315" name="Q"/>
              <p:cNvSpPr/>
              <p:nvPr/>
            </p:nvSpPr>
            <p:spPr>
              <a:xfrm>
                <a:off x="0" y="1231900"/>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316" name="Tiara"/>
              <p:cNvSpPr/>
              <p:nvPr/>
            </p:nvSpPr>
            <p:spPr>
              <a:xfrm>
                <a:off x="1048024" y="152517"/>
                <a:ext cx="900367"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369" name="Group"/>
            <p:cNvGrpSpPr/>
            <p:nvPr/>
          </p:nvGrpSpPr>
          <p:grpSpPr>
            <a:xfrm>
              <a:off x="0" y="8781851"/>
              <a:ext cx="3120243" cy="125147921"/>
              <a:chOff x="0" y="0"/>
              <a:chExt cx="3120242" cy="125147920"/>
            </a:xfrm>
          </p:grpSpPr>
          <p:sp>
            <p:nvSpPr>
              <p:cNvPr id="318" name="Cherry"/>
              <p:cNvSpPr/>
              <p:nvPr/>
            </p:nvSpPr>
            <p:spPr>
              <a:xfrm>
                <a:off x="1002165" y="31823229"/>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19" name="Q"/>
              <p:cNvSpPr/>
              <p:nvPr/>
            </p:nvSpPr>
            <p:spPr>
              <a:xfrm>
                <a:off x="104771" y="35545464"/>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320" name="Tiara"/>
              <p:cNvSpPr/>
              <p:nvPr/>
            </p:nvSpPr>
            <p:spPr>
              <a:xfrm>
                <a:off x="1152796" y="34466082"/>
                <a:ext cx="900366" cy="473351"/>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21" name="Cherry"/>
              <p:cNvSpPr/>
              <p:nvPr/>
            </p:nvSpPr>
            <p:spPr>
              <a:xfrm>
                <a:off x="1002165" y="40487209"/>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22" name="10"/>
              <p:cNvSpPr/>
              <p:nvPr/>
            </p:nvSpPr>
            <p:spPr>
              <a:xfrm>
                <a:off x="92059" y="38437691"/>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323" name="Brain"/>
              <p:cNvSpPr/>
              <p:nvPr/>
            </p:nvSpPr>
            <p:spPr>
              <a:xfrm>
                <a:off x="476026" y="0"/>
                <a:ext cx="2241218" cy="1719489"/>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24" name="Brain Front"/>
              <p:cNvSpPr/>
              <p:nvPr/>
            </p:nvSpPr>
            <p:spPr>
              <a:xfrm>
                <a:off x="558238" y="11584006"/>
                <a:ext cx="2076795" cy="1724667"/>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25" name="Neuron"/>
              <p:cNvSpPr/>
              <p:nvPr/>
            </p:nvSpPr>
            <p:spPr>
              <a:xfrm>
                <a:off x="501367" y="2909267"/>
                <a:ext cx="2190537"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26" name="Cherry"/>
              <p:cNvSpPr/>
              <p:nvPr/>
            </p:nvSpPr>
            <p:spPr>
              <a:xfrm>
                <a:off x="995821" y="8693720"/>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27" name="10"/>
              <p:cNvSpPr/>
              <p:nvPr/>
            </p:nvSpPr>
            <p:spPr>
              <a:xfrm>
                <a:off x="85715" y="6644202"/>
                <a:ext cx="2669643"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328" name="10"/>
              <p:cNvSpPr/>
              <p:nvPr/>
            </p:nvSpPr>
            <p:spPr>
              <a:xfrm>
                <a:off x="85715" y="15327628"/>
                <a:ext cx="2669643"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329" name="Bell Curve"/>
              <p:cNvSpPr/>
              <p:nvPr/>
            </p:nvSpPr>
            <p:spPr>
              <a:xfrm>
                <a:off x="562350" y="17196990"/>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30" name="Cards"/>
              <p:cNvSpPr/>
              <p:nvPr/>
            </p:nvSpPr>
            <p:spPr>
              <a:xfrm>
                <a:off x="872873" y="20090327"/>
                <a:ext cx="1447521" cy="2104289"/>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31" name="9"/>
              <p:cNvSpPr/>
              <p:nvPr/>
            </p:nvSpPr>
            <p:spPr>
              <a:xfrm>
                <a:off x="98428" y="24011055"/>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332" name="Brain Front"/>
              <p:cNvSpPr/>
              <p:nvPr/>
            </p:nvSpPr>
            <p:spPr>
              <a:xfrm>
                <a:off x="583638" y="26017227"/>
                <a:ext cx="2076795" cy="1724667"/>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33" name="Q"/>
              <p:cNvSpPr/>
              <p:nvPr/>
            </p:nvSpPr>
            <p:spPr>
              <a:xfrm>
                <a:off x="123828" y="29752159"/>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334" name="Tiara"/>
              <p:cNvSpPr/>
              <p:nvPr/>
            </p:nvSpPr>
            <p:spPr>
              <a:xfrm>
                <a:off x="1197250" y="28712039"/>
                <a:ext cx="900367"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35" name="Brain"/>
              <p:cNvSpPr/>
              <p:nvPr/>
            </p:nvSpPr>
            <p:spPr>
              <a:xfrm>
                <a:off x="415698" y="95396570"/>
                <a:ext cx="2241218" cy="1719490"/>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36" name="Dice"/>
              <p:cNvSpPr/>
              <p:nvPr/>
            </p:nvSpPr>
            <p:spPr>
              <a:xfrm>
                <a:off x="812547" y="98305838"/>
                <a:ext cx="1447521" cy="1685408"/>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37" name="Cherry"/>
              <p:cNvSpPr/>
              <p:nvPr/>
            </p:nvSpPr>
            <p:spPr>
              <a:xfrm>
                <a:off x="935493" y="83857405"/>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38" name="Q"/>
              <p:cNvSpPr/>
              <p:nvPr/>
            </p:nvSpPr>
            <p:spPr>
              <a:xfrm>
                <a:off x="38100" y="87579634"/>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339" name="Tiara"/>
              <p:cNvSpPr/>
              <p:nvPr/>
            </p:nvSpPr>
            <p:spPr>
              <a:xfrm>
                <a:off x="1086124" y="86500258"/>
                <a:ext cx="900367" cy="473351"/>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40" name="Cherry"/>
              <p:cNvSpPr/>
              <p:nvPr/>
            </p:nvSpPr>
            <p:spPr>
              <a:xfrm>
                <a:off x="935493" y="92521385"/>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41" name="10"/>
              <p:cNvSpPr/>
              <p:nvPr/>
            </p:nvSpPr>
            <p:spPr>
              <a:xfrm>
                <a:off x="25386" y="90471860"/>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342" name="Neuron"/>
              <p:cNvSpPr/>
              <p:nvPr/>
            </p:nvSpPr>
            <p:spPr>
              <a:xfrm>
                <a:off x="415652" y="115628539"/>
                <a:ext cx="2190536"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43" name="Cards"/>
              <p:cNvSpPr/>
              <p:nvPr/>
            </p:nvSpPr>
            <p:spPr>
              <a:xfrm>
                <a:off x="787159" y="112546494"/>
                <a:ext cx="1447521" cy="2104289"/>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44" name="Cherry"/>
              <p:cNvSpPr/>
              <p:nvPr/>
            </p:nvSpPr>
            <p:spPr>
              <a:xfrm>
                <a:off x="910105" y="121412992"/>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45" name="10"/>
              <p:cNvSpPr/>
              <p:nvPr/>
            </p:nvSpPr>
            <p:spPr>
              <a:xfrm>
                <a:off x="0" y="119363455"/>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346" name="Q"/>
              <p:cNvSpPr/>
              <p:nvPr/>
            </p:nvSpPr>
            <p:spPr>
              <a:xfrm>
                <a:off x="12712" y="125147920"/>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347" name="Tiara"/>
              <p:cNvSpPr/>
              <p:nvPr/>
            </p:nvSpPr>
            <p:spPr>
              <a:xfrm>
                <a:off x="1060736" y="124068544"/>
                <a:ext cx="900367"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48" name="Brain"/>
              <p:cNvSpPr/>
              <p:nvPr/>
            </p:nvSpPr>
            <p:spPr>
              <a:xfrm>
                <a:off x="428411" y="101171722"/>
                <a:ext cx="2241218" cy="1719490"/>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49" name="Neuron"/>
              <p:cNvSpPr/>
              <p:nvPr/>
            </p:nvSpPr>
            <p:spPr>
              <a:xfrm>
                <a:off x="453750" y="104080977"/>
                <a:ext cx="2190537"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50" name="Cherry"/>
              <p:cNvSpPr/>
              <p:nvPr/>
            </p:nvSpPr>
            <p:spPr>
              <a:xfrm>
                <a:off x="948205" y="109865442"/>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51" name="10"/>
              <p:cNvSpPr/>
              <p:nvPr/>
            </p:nvSpPr>
            <p:spPr>
              <a:xfrm>
                <a:off x="38100" y="107815918"/>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352" name="Dice"/>
              <p:cNvSpPr/>
              <p:nvPr/>
            </p:nvSpPr>
            <p:spPr>
              <a:xfrm>
                <a:off x="879867" y="78042430"/>
                <a:ext cx="1447521" cy="1685408"/>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53" name="Cherry"/>
              <p:cNvSpPr/>
              <p:nvPr/>
            </p:nvSpPr>
            <p:spPr>
              <a:xfrm>
                <a:off x="1002814" y="72276679"/>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54" name="Q"/>
              <p:cNvSpPr/>
              <p:nvPr/>
            </p:nvSpPr>
            <p:spPr>
              <a:xfrm>
                <a:off x="105421" y="76011608"/>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355" name="Tiara"/>
              <p:cNvSpPr/>
              <p:nvPr/>
            </p:nvSpPr>
            <p:spPr>
              <a:xfrm>
                <a:off x="1153445" y="74932232"/>
                <a:ext cx="900367"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56" name="9"/>
              <p:cNvSpPr/>
              <p:nvPr/>
            </p:nvSpPr>
            <p:spPr>
              <a:xfrm>
                <a:off x="95243" y="81758184"/>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357" name="Cherry"/>
              <p:cNvSpPr/>
              <p:nvPr/>
            </p:nvSpPr>
            <p:spPr>
              <a:xfrm>
                <a:off x="1002165" y="63617896"/>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58" name="Q"/>
              <p:cNvSpPr/>
              <p:nvPr/>
            </p:nvSpPr>
            <p:spPr>
              <a:xfrm>
                <a:off x="104771" y="67340125"/>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359" name="Tiara"/>
              <p:cNvSpPr/>
              <p:nvPr/>
            </p:nvSpPr>
            <p:spPr>
              <a:xfrm>
                <a:off x="1152796" y="66260749"/>
                <a:ext cx="900366" cy="473351"/>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60" name="10"/>
              <p:cNvSpPr/>
              <p:nvPr/>
            </p:nvSpPr>
            <p:spPr>
              <a:xfrm>
                <a:off x="92057" y="70232358"/>
                <a:ext cx="2669643"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361" name="Brain Front"/>
              <p:cNvSpPr/>
              <p:nvPr/>
            </p:nvSpPr>
            <p:spPr>
              <a:xfrm>
                <a:off x="583637" y="57811894"/>
                <a:ext cx="2076794" cy="1724667"/>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62" name="Q"/>
              <p:cNvSpPr/>
              <p:nvPr/>
            </p:nvSpPr>
            <p:spPr>
              <a:xfrm>
                <a:off x="123828" y="61546823"/>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363" name="Tiara"/>
              <p:cNvSpPr/>
              <p:nvPr/>
            </p:nvSpPr>
            <p:spPr>
              <a:xfrm>
                <a:off x="1197250" y="60506706"/>
                <a:ext cx="900367"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64" name="10"/>
              <p:cNvSpPr/>
              <p:nvPr/>
            </p:nvSpPr>
            <p:spPr>
              <a:xfrm>
                <a:off x="88887" y="47122295"/>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365" name="Bell Curve"/>
              <p:cNvSpPr/>
              <p:nvPr/>
            </p:nvSpPr>
            <p:spPr>
              <a:xfrm>
                <a:off x="565522" y="48991651"/>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66" name="Cards"/>
              <p:cNvSpPr/>
              <p:nvPr/>
            </p:nvSpPr>
            <p:spPr>
              <a:xfrm>
                <a:off x="876047" y="51884994"/>
                <a:ext cx="1447521" cy="2104289"/>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67" name="9"/>
              <p:cNvSpPr/>
              <p:nvPr/>
            </p:nvSpPr>
            <p:spPr>
              <a:xfrm>
                <a:off x="101600" y="55805722"/>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368" name="Brain Front"/>
              <p:cNvSpPr/>
              <p:nvPr/>
            </p:nvSpPr>
            <p:spPr>
              <a:xfrm>
                <a:off x="557965" y="43377494"/>
                <a:ext cx="2076795" cy="1724668"/>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sp>
          <p:nvSpPr>
            <p:cNvPr id="370" name="Cherry"/>
            <p:cNvSpPr/>
            <p:nvPr/>
          </p:nvSpPr>
          <p:spPr>
            <a:xfrm>
              <a:off x="1090169" y="3154131"/>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432" name="Group"/>
          <p:cNvGrpSpPr/>
          <p:nvPr/>
        </p:nvGrpSpPr>
        <p:grpSpPr>
          <a:xfrm>
            <a:off x="17763024" y="1128642"/>
            <a:ext cx="3121359" cy="145646094"/>
            <a:chOff x="0" y="0"/>
            <a:chExt cx="3121358" cy="145646093"/>
          </a:xfrm>
        </p:grpSpPr>
        <p:grpSp>
          <p:nvGrpSpPr>
            <p:cNvPr id="428" name="Group"/>
            <p:cNvGrpSpPr/>
            <p:nvPr/>
          </p:nvGrpSpPr>
          <p:grpSpPr>
            <a:xfrm>
              <a:off x="61408" y="8721266"/>
              <a:ext cx="3059951" cy="136924828"/>
              <a:chOff x="0" y="0"/>
              <a:chExt cx="3059949" cy="136924832"/>
            </a:xfrm>
          </p:grpSpPr>
          <p:sp>
            <p:nvSpPr>
              <p:cNvPr id="372" name="Bell Curve"/>
              <p:cNvSpPr/>
              <p:nvPr/>
            </p:nvSpPr>
            <p:spPr>
              <a:xfrm>
                <a:off x="489322" y="8671679"/>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73" name="Function Graph"/>
              <p:cNvSpPr/>
              <p:nvPr/>
            </p:nvSpPr>
            <p:spPr>
              <a:xfrm>
                <a:off x="459810" y="57790660"/>
                <a:ext cx="2076795" cy="2063093"/>
              </a:xfrm>
              <a:custGeom>
                <a:avLst/>
                <a:gdLst/>
                <a:ahLst/>
                <a:cxnLst>
                  <a:cxn ang="0">
                    <a:pos x="wd2" y="hd2"/>
                  </a:cxn>
                  <a:cxn ang="5400000">
                    <a:pos x="wd2" y="hd2"/>
                  </a:cxn>
                  <a:cxn ang="10800000">
                    <a:pos x="wd2" y="hd2"/>
                  </a:cxn>
                  <a:cxn ang="16200000">
                    <a:pos x="wd2" y="hd2"/>
                  </a:cxn>
                </a:cxnLst>
                <a:rect l="0" t="0" r="r" b="b"/>
                <a:pathLst>
                  <a:path w="21600" h="21600" extrusionOk="0">
                    <a:moveTo>
                      <a:pt x="193" y="0"/>
                    </a:moveTo>
                    <a:cubicBezTo>
                      <a:pt x="87" y="0"/>
                      <a:pt x="0" y="87"/>
                      <a:pt x="0" y="194"/>
                    </a:cubicBezTo>
                    <a:lnTo>
                      <a:pt x="0" y="21404"/>
                    </a:lnTo>
                    <a:cubicBezTo>
                      <a:pt x="0" y="21511"/>
                      <a:pt x="87" y="21600"/>
                      <a:pt x="193" y="21600"/>
                    </a:cubicBezTo>
                    <a:lnTo>
                      <a:pt x="21322" y="21600"/>
                    </a:lnTo>
                    <a:cubicBezTo>
                      <a:pt x="21428" y="21600"/>
                      <a:pt x="21514" y="21511"/>
                      <a:pt x="21514" y="21404"/>
                    </a:cubicBezTo>
                    <a:lnTo>
                      <a:pt x="21514" y="20822"/>
                    </a:lnTo>
                    <a:cubicBezTo>
                      <a:pt x="21514" y="20715"/>
                      <a:pt x="21428" y="20628"/>
                      <a:pt x="21322" y="20628"/>
                    </a:cubicBezTo>
                    <a:lnTo>
                      <a:pt x="1159" y="20628"/>
                    </a:lnTo>
                    <a:cubicBezTo>
                      <a:pt x="1052" y="20628"/>
                      <a:pt x="966" y="20539"/>
                      <a:pt x="966" y="20432"/>
                    </a:cubicBezTo>
                    <a:lnTo>
                      <a:pt x="966" y="194"/>
                    </a:lnTo>
                    <a:cubicBezTo>
                      <a:pt x="966" y="87"/>
                      <a:pt x="879" y="0"/>
                      <a:pt x="773" y="0"/>
                    </a:cubicBezTo>
                    <a:lnTo>
                      <a:pt x="193" y="0"/>
                    </a:lnTo>
                    <a:close/>
                    <a:moveTo>
                      <a:pt x="4579" y="3635"/>
                    </a:moveTo>
                    <a:cubicBezTo>
                      <a:pt x="4069" y="3635"/>
                      <a:pt x="3973" y="4313"/>
                      <a:pt x="3893" y="5269"/>
                    </a:cubicBezTo>
                    <a:cubicBezTo>
                      <a:pt x="3826" y="6066"/>
                      <a:pt x="3789" y="7155"/>
                      <a:pt x="3747" y="8309"/>
                    </a:cubicBezTo>
                    <a:cubicBezTo>
                      <a:pt x="3722" y="9023"/>
                      <a:pt x="3694" y="9757"/>
                      <a:pt x="3660" y="10474"/>
                    </a:cubicBezTo>
                    <a:lnTo>
                      <a:pt x="1430" y="10474"/>
                    </a:lnTo>
                    <a:lnTo>
                      <a:pt x="1430" y="11230"/>
                    </a:lnTo>
                    <a:lnTo>
                      <a:pt x="4374" y="11230"/>
                    </a:lnTo>
                    <a:lnTo>
                      <a:pt x="4393" y="10873"/>
                    </a:lnTo>
                    <a:cubicBezTo>
                      <a:pt x="4437" y="10037"/>
                      <a:pt x="4467" y="9172"/>
                      <a:pt x="4497" y="8336"/>
                    </a:cubicBezTo>
                    <a:cubicBezTo>
                      <a:pt x="4526" y="7507"/>
                      <a:pt x="4560" y="6578"/>
                      <a:pt x="4607" y="5814"/>
                    </a:cubicBezTo>
                    <a:cubicBezTo>
                      <a:pt x="4621" y="5979"/>
                      <a:pt x="4635" y="6160"/>
                      <a:pt x="4648" y="6361"/>
                    </a:cubicBezTo>
                    <a:cubicBezTo>
                      <a:pt x="4720" y="7486"/>
                      <a:pt x="4764" y="8893"/>
                      <a:pt x="4805" y="10253"/>
                    </a:cubicBezTo>
                    <a:cubicBezTo>
                      <a:pt x="4814" y="10545"/>
                      <a:pt x="4823" y="10836"/>
                      <a:pt x="4832" y="11121"/>
                    </a:cubicBezTo>
                    <a:lnTo>
                      <a:pt x="4839" y="11340"/>
                    </a:lnTo>
                    <a:cubicBezTo>
                      <a:pt x="4882" y="12712"/>
                      <a:pt x="4923" y="14008"/>
                      <a:pt x="5011" y="14987"/>
                    </a:cubicBezTo>
                    <a:cubicBezTo>
                      <a:pt x="5108" y="16050"/>
                      <a:pt x="5236" y="16930"/>
                      <a:pt x="5835" y="16930"/>
                    </a:cubicBezTo>
                    <a:cubicBezTo>
                      <a:pt x="6373" y="16930"/>
                      <a:pt x="6497" y="16190"/>
                      <a:pt x="6594" y="15296"/>
                    </a:cubicBezTo>
                    <a:cubicBezTo>
                      <a:pt x="6678" y="14518"/>
                      <a:pt x="6726" y="13520"/>
                      <a:pt x="6772" y="12555"/>
                    </a:cubicBezTo>
                    <a:cubicBezTo>
                      <a:pt x="6796" y="12043"/>
                      <a:pt x="6820" y="11560"/>
                      <a:pt x="6847" y="11132"/>
                    </a:cubicBezTo>
                    <a:cubicBezTo>
                      <a:pt x="6861" y="10921"/>
                      <a:pt x="6874" y="10707"/>
                      <a:pt x="6888" y="10495"/>
                    </a:cubicBezTo>
                    <a:cubicBezTo>
                      <a:pt x="6933" y="9765"/>
                      <a:pt x="6992" y="8813"/>
                      <a:pt x="7072" y="8108"/>
                    </a:cubicBezTo>
                    <a:cubicBezTo>
                      <a:pt x="7130" y="8632"/>
                      <a:pt x="7171" y="9283"/>
                      <a:pt x="7206" y="9828"/>
                    </a:cubicBezTo>
                    <a:cubicBezTo>
                      <a:pt x="7234" y="10257"/>
                      <a:pt x="7265" y="10701"/>
                      <a:pt x="7300" y="11138"/>
                    </a:cubicBezTo>
                    <a:cubicBezTo>
                      <a:pt x="7355" y="11811"/>
                      <a:pt x="7430" y="12670"/>
                      <a:pt x="7538" y="13325"/>
                    </a:cubicBezTo>
                    <a:cubicBezTo>
                      <a:pt x="7649" y="13995"/>
                      <a:pt x="7799" y="14650"/>
                      <a:pt x="8291" y="14650"/>
                    </a:cubicBezTo>
                    <a:cubicBezTo>
                      <a:pt x="8807" y="14650"/>
                      <a:pt x="8920" y="13936"/>
                      <a:pt x="8993" y="13463"/>
                    </a:cubicBezTo>
                    <a:cubicBezTo>
                      <a:pt x="9075" y="12940"/>
                      <a:pt x="9130" y="12285"/>
                      <a:pt x="9183" y="11651"/>
                    </a:cubicBezTo>
                    <a:cubicBezTo>
                      <a:pt x="9198" y="11475"/>
                      <a:pt x="9212" y="11303"/>
                      <a:pt x="9226" y="11141"/>
                    </a:cubicBezTo>
                    <a:cubicBezTo>
                      <a:pt x="9311" y="10194"/>
                      <a:pt x="9403" y="9541"/>
                      <a:pt x="9501" y="9185"/>
                    </a:cubicBezTo>
                    <a:cubicBezTo>
                      <a:pt x="9633" y="9696"/>
                      <a:pt x="9726" y="10669"/>
                      <a:pt x="9771" y="11144"/>
                    </a:cubicBezTo>
                    <a:cubicBezTo>
                      <a:pt x="9831" y="11767"/>
                      <a:pt x="9905" y="12254"/>
                      <a:pt x="9993" y="12594"/>
                    </a:cubicBezTo>
                    <a:cubicBezTo>
                      <a:pt x="10054" y="12832"/>
                      <a:pt x="10198" y="13391"/>
                      <a:pt x="10653" y="13391"/>
                    </a:cubicBezTo>
                    <a:cubicBezTo>
                      <a:pt x="11032" y="13391"/>
                      <a:pt x="11217" y="12975"/>
                      <a:pt x="11349" y="12567"/>
                    </a:cubicBezTo>
                    <a:cubicBezTo>
                      <a:pt x="11467" y="12203"/>
                      <a:pt x="11579" y="11704"/>
                      <a:pt x="11661" y="11165"/>
                    </a:cubicBezTo>
                    <a:cubicBezTo>
                      <a:pt x="11745" y="10615"/>
                      <a:pt x="11876" y="10261"/>
                      <a:pt x="11971" y="10086"/>
                    </a:cubicBezTo>
                    <a:cubicBezTo>
                      <a:pt x="12053" y="10269"/>
                      <a:pt x="12153" y="10639"/>
                      <a:pt x="12271" y="11188"/>
                    </a:cubicBezTo>
                    <a:cubicBezTo>
                      <a:pt x="12485" y="12183"/>
                      <a:pt x="12763" y="12626"/>
                      <a:pt x="13173" y="12626"/>
                    </a:cubicBezTo>
                    <a:cubicBezTo>
                      <a:pt x="13612" y="12626"/>
                      <a:pt x="13946" y="12143"/>
                      <a:pt x="14166" y="11193"/>
                    </a:cubicBezTo>
                    <a:cubicBezTo>
                      <a:pt x="14230" y="10915"/>
                      <a:pt x="14317" y="10721"/>
                      <a:pt x="14384" y="10609"/>
                    </a:cubicBezTo>
                    <a:cubicBezTo>
                      <a:pt x="14442" y="10712"/>
                      <a:pt x="14507" y="10855"/>
                      <a:pt x="14553" y="10955"/>
                    </a:cubicBezTo>
                    <a:cubicBezTo>
                      <a:pt x="14603" y="11064"/>
                      <a:pt x="14655" y="11175"/>
                      <a:pt x="14711" y="11283"/>
                    </a:cubicBezTo>
                    <a:cubicBezTo>
                      <a:pt x="14963" y="11766"/>
                      <a:pt x="15162" y="12149"/>
                      <a:pt x="15638" y="12149"/>
                    </a:cubicBezTo>
                    <a:cubicBezTo>
                      <a:pt x="16094" y="12149"/>
                      <a:pt x="16314" y="11747"/>
                      <a:pt x="16475" y="11453"/>
                    </a:cubicBezTo>
                    <a:cubicBezTo>
                      <a:pt x="16502" y="11402"/>
                      <a:pt x="16532" y="11350"/>
                      <a:pt x="16562" y="11300"/>
                    </a:cubicBezTo>
                    <a:cubicBezTo>
                      <a:pt x="16588" y="11255"/>
                      <a:pt x="16611" y="11213"/>
                      <a:pt x="16634" y="11173"/>
                    </a:cubicBezTo>
                    <a:cubicBezTo>
                      <a:pt x="16703" y="11053"/>
                      <a:pt x="16782" y="10918"/>
                      <a:pt x="16828" y="10864"/>
                    </a:cubicBezTo>
                    <a:cubicBezTo>
                      <a:pt x="16903" y="10914"/>
                      <a:pt x="17032" y="11105"/>
                      <a:pt x="17112" y="11224"/>
                    </a:cubicBezTo>
                    <a:lnTo>
                      <a:pt x="17155" y="11291"/>
                    </a:lnTo>
                    <a:cubicBezTo>
                      <a:pt x="17177" y="11324"/>
                      <a:pt x="17200" y="11356"/>
                      <a:pt x="17222" y="11389"/>
                    </a:cubicBezTo>
                    <a:cubicBezTo>
                      <a:pt x="17416" y="11682"/>
                      <a:pt x="17656" y="12047"/>
                      <a:pt x="18076" y="12047"/>
                    </a:cubicBezTo>
                    <a:cubicBezTo>
                      <a:pt x="18508" y="12047"/>
                      <a:pt x="18724" y="11727"/>
                      <a:pt x="18882" y="11494"/>
                    </a:cubicBezTo>
                    <a:cubicBezTo>
                      <a:pt x="18919" y="11439"/>
                      <a:pt x="18953" y="11387"/>
                      <a:pt x="18989" y="11340"/>
                    </a:cubicBezTo>
                    <a:cubicBezTo>
                      <a:pt x="19096" y="11202"/>
                      <a:pt x="19183" y="11125"/>
                      <a:pt x="19231" y="11090"/>
                    </a:cubicBezTo>
                    <a:cubicBezTo>
                      <a:pt x="19285" y="11117"/>
                      <a:pt x="19403" y="11188"/>
                      <a:pt x="19622" y="11387"/>
                    </a:cubicBezTo>
                    <a:cubicBezTo>
                      <a:pt x="19919" y="11658"/>
                      <a:pt x="20277" y="11689"/>
                      <a:pt x="20520" y="11689"/>
                    </a:cubicBezTo>
                    <a:cubicBezTo>
                      <a:pt x="20701" y="11689"/>
                      <a:pt x="20939" y="11612"/>
                      <a:pt x="21281" y="11494"/>
                    </a:cubicBezTo>
                    <a:cubicBezTo>
                      <a:pt x="21406" y="11451"/>
                      <a:pt x="21535" y="11406"/>
                      <a:pt x="21600" y="11391"/>
                    </a:cubicBezTo>
                    <a:lnTo>
                      <a:pt x="21429" y="10655"/>
                    </a:lnTo>
                    <a:cubicBezTo>
                      <a:pt x="21326" y="10679"/>
                      <a:pt x="21192" y="10724"/>
                      <a:pt x="21037" y="10778"/>
                    </a:cubicBezTo>
                    <a:cubicBezTo>
                      <a:pt x="20885" y="10831"/>
                      <a:pt x="20601" y="10929"/>
                      <a:pt x="20520" y="10933"/>
                    </a:cubicBezTo>
                    <a:cubicBezTo>
                      <a:pt x="20323" y="10933"/>
                      <a:pt x="20208" y="10903"/>
                      <a:pt x="20125" y="10827"/>
                    </a:cubicBezTo>
                    <a:cubicBezTo>
                      <a:pt x="19729" y="10468"/>
                      <a:pt x="19465" y="10321"/>
                      <a:pt x="19209" y="10321"/>
                    </a:cubicBezTo>
                    <a:cubicBezTo>
                      <a:pt x="18891" y="10321"/>
                      <a:pt x="18593" y="10623"/>
                      <a:pt x="18398" y="10876"/>
                    </a:cubicBezTo>
                    <a:cubicBezTo>
                      <a:pt x="18347" y="10942"/>
                      <a:pt x="18300" y="11009"/>
                      <a:pt x="18260" y="11068"/>
                    </a:cubicBezTo>
                    <a:cubicBezTo>
                      <a:pt x="18214" y="11137"/>
                      <a:pt x="18131" y="11262"/>
                      <a:pt x="18089" y="11288"/>
                    </a:cubicBezTo>
                    <a:cubicBezTo>
                      <a:pt x="18025" y="11240"/>
                      <a:pt x="17915" y="11074"/>
                      <a:pt x="17848" y="10972"/>
                    </a:cubicBezTo>
                    <a:cubicBezTo>
                      <a:pt x="17824" y="10936"/>
                      <a:pt x="17800" y="10899"/>
                      <a:pt x="17776" y="10864"/>
                    </a:cubicBezTo>
                    <a:lnTo>
                      <a:pt x="17734" y="10800"/>
                    </a:lnTo>
                    <a:cubicBezTo>
                      <a:pt x="17524" y="10488"/>
                      <a:pt x="17262" y="10100"/>
                      <a:pt x="16820" y="10100"/>
                    </a:cubicBezTo>
                    <a:cubicBezTo>
                      <a:pt x="16386" y="10100"/>
                      <a:pt x="16200" y="10421"/>
                      <a:pt x="15985" y="10793"/>
                    </a:cubicBezTo>
                    <a:cubicBezTo>
                      <a:pt x="15963" y="10832"/>
                      <a:pt x="15940" y="10873"/>
                      <a:pt x="15915" y="10916"/>
                    </a:cubicBezTo>
                    <a:cubicBezTo>
                      <a:pt x="15881" y="10974"/>
                      <a:pt x="15849" y="11031"/>
                      <a:pt x="15817" y="11089"/>
                    </a:cubicBezTo>
                    <a:cubicBezTo>
                      <a:pt x="15768" y="11179"/>
                      <a:pt x="15689" y="11322"/>
                      <a:pt x="15636" y="11379"/>
                    </a:cubicBezTo>
                    <a:cubicBezTo>
                      <a:pt x="15569" y="11303"/>
                      <a:pt x="15455" y="11083"/>
                      <a:pt x="15376" y="10932"/>
                    </a:cubicBezTo>
                    <a:cubicBezTo>
                      <a:pt x="15329" y="10841"/>
                      <a:pt x="15281" y="10738"/>
                      <a:pt x="15236" y="10638"/>
                    </a:cubicBezTo>
                    <a:cubicBezTo>
                      <a:pt x="15037" y="10207"/>
                      <a:pt x="14832" y="9760"/>
                      <a:pt x="14392" y="9760"/>
                    </a:cubicBezTo>
                    <a:cubicBezTo>
                      <a:pt x="14192" y="9760"/>
                      <a:pt x="13698" y="9883"/>
                      <a:pt x="13435" y="11021"/>
                    </a:cubicBezTo>
                    <a:cubicBezTo>
                      <a:pt x="13357" y="11357"/>
                      <a:pt x="13273" y="11579"/>
                      <a:pt x="13205" y="11715"/>
                    </a:cubicBezTo>
                    <a:cubicBezTo>
                      <a:pt x="13148" y="11575"/>
                      <a:pt x="13076" y="11355"/>
                      <a:pt x="13006" y="11028"/>
                    </a:cubicBezTo>
                    <a:cubicBezTo>
                      <a:pt x="12807" y="10105"/>
                      <a:pt x="12620" y="9232"/>
                      <a:pt x="11964" y="9232"/>
                    </a:cubicBezTo>
                    <a:cubicBezTo>
                      <a:pt x="11677" y="9232"/>
                      <a:pt x="11160" y="9468"/>
                      <a:pt x="10918" y="11050"/>
                    </a:cubicBezTo>
                    <a:cubicBezTo>
                      <a:pt x="10841" y="11554"/>
                      <a:pt x="10754" y="11935"/>
                      <a:pt x="10675" y="12204"/>
                    </a:cubicBezTo>
                    <a:cubicBezTo>
                      <a:pt x="10626" y="11959"/>
                      <a:pt x="10570" y="11599"/>
                      <a:pt x="10519" y="11072"/>
                    </a:cubicBezTo>
                    <a:cubicBezTo>
                      <a:pt x="10347" y="9278"/>
                      <a:pt x="10207" y="8177"/>
                      <a:pt x="9518" y="8177"/>
                    </a:cubicBezTo>
                    <a:cubicBezTo>
                      <a:pt x="8791" y="8177"/>
                      <a:pt x="8635" y="9324"/>
                      <a:pt x="8479" y="11073"/>
                    </a:cubicBezTo>
                    <a:cubicBezTo>
                      <a:pt x="8464" y="11237"/>
                      <a:pt x="8450" y="11410"/>
                      <a:pt x="8435" y="11586"/>
                    </a:cubicBezTo>
                    <a:cubicBezTo>
                      <a:pt x="8399" y="12017"/>
                      <a:pt x="8343" y="12660"/>
                      <a:pt x="8274" y="13176"/>
                    </a:cubicBezTo>
                    <a:cubicBezTo>
                      <a:pt x="8205" y="12735"/>
                      <a:pt x="8129" y="12070"/>
                      <a:pt x="8048" y="11077"/>
                    </a:cubicBezTo>
                    <a:cubicBezTo>
                      <a:pt x="8013" y="10647"/>
                      <a:pt x="7985" y="10205"/>
                      <a:pt x="7957" y="9779"/>
                    </a:cubicBezTo>
                    <a:cubicBezTo>
                      <a:pt x="7906" y="8996"/>
                      <a:pt x="7857" y="8257"/>
                      <a:pt x="7778" y="7708"/>
                    </a:cubicBezTo>
                    <a:cubicBezTo>
                      <a:pt x="7718" y="7289"/>
                      <a:pt x="7605" y="6511"/>
                      <a:pt x="7054" y="6511"/>
                    </a:cubicBezTo>
                    <a:cubicBezTo>
                      <a:pt x="6549" y="6511"/>
                      <a:pt x="6428" y="7160"/>
                      <a:pt x="6333" y="7946"/>
                    </a:cubicBezTo>
                    <a:cubicBezTo>
                      <a:pt x="6250" y="8624"/>
                      <a:pt x="6196" y="9510"/>
                      <a:pt x="6138" y="10447"/>
                    </a:cubicBezTo>
                    <a:cubicBezTo>
                      <a:pt x="6125" y="10659"/>
                      <a:pt x="6111" y="10872"/>
                      <a:pt x="6098" y="11084"/>
                    </a:cubicBezTo>
                    <a:cubicBezTo>
                      <a:pt x="6070" y="11517"/>
                      <a:pt x="6047" y="12003"/>
                      <a:pt x="6022" y="12518"/>
                    </a:cubicBezTo>
                    <a:cubicBezTo>
                      <a:pt x="5981" y="13382"/>
                      <a:pt x="5921" y="14640"/>
                      <a:pt x="5820" y="15463"/>
                    </a:cubicBezTo>
                    <a:cubicBezTo>
                      <a:pt x="5790" y="15243"/>
                      <a:pt x="5761" y="14961"/>
                      <a:pt x="5734" y="14601"/>
                    </a:cubicBezTo>
                    <a:cubicBezTo>
                      <a:pt x="5665" y="13683"/>
                      <a:pt x="5629" y="12532"/>
                      <a:pt x="5590" y="11315"/>
                    </a:cubicBezTo>
                    <a:lnTo>
                      <a:pt x="5581" y="11095"/>
                    </a:lnTo>
                    <a:cubicBezTo>
                      <a:pt x="5572" y="10811"/>
                      <a:pt x="5564" y="10521"/>
                      <a:pt x="5555" y="10230"/>
                    </a:cubicBezTo>
                    <a:cubicBezTo>
                      <a:pt x="5509" y="8720"/>
                      <a:pt x="5461" y="7158"/>
                      <a:pt x="5374" y="5970"/>
                    </a:cubicBezTo>
                    <a:cubicBezTo>
                      <a:pt x="5325" y="5317"/>
                      <a:pt x="5270" y="4832"/>
                      <a:pt x="5203" y="4489"/>
                    </a:cubicBezTo>
                    <a:cubicBezTo>
                      <a:pt x="5148" y="4212"/>
                      <a:pt x="5034" y="3635"/>
                      <a:pt x="4579" y="3635"/>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74" name="9"/>
              <p:cNvSpPr/>
              <p:nvPr/>
            </p:nvSpPr>
            <p:spPr>
              <a:xfrm>
                <a:off x="0" y="50129782"/>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375" name="Q"/>
              <p:cNvSpPr/>
              <p:nvPr/>
            </p:nvSpPr>
            <p:spPr>
              <a:xfrm>
                <a:off x="0" y="53026027"/>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376" name="Tiara"/>
              <p:cNvSpPr/>
              <p:nvPr/>
            </p:nvSpPr>
            <p:spPr>
              <a:xfrm>
                <a:off x="1048025" y="51946651"/>
                <a:ext cx="900367"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77" name="9"/>
              <p:cNvSpPr/>
              <p:nvPr/>
            </p:nvSpPr>
            <p:spPr>
              <a:xfrm>
                <a:off x="12701" y="67497913"/>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378" name="Bell Curve"/>
              <p:cNvSpPr/>
              <p:nvPr/>
            </p:nvSpPr>
            <p:spPr>
              <a:xfrm>
                <a:off x="476623" y="69358593"/>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79" name="9"/>
              <p:cNvSpPr/>
              <p:nvPr/>
            </p:nvSpPr>
            <p:spPr>
              <a:xfrm>
                <a:off x="12701" y="79093056"/>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380" name="Neuron"/>
              <p:cNvSpPr/>
              <p:nvPr/>
            </p:nvSpPr>
            <p:spPr>
              <a:xfrm>
                <a:off x="415653" y="89823601"/>
                <a:ext cx="2190537"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81" name="Brain"/>
              <p:cNvSpPr/>
              <p:nvPr/>
            </p:nvSpPr>
            <p:spPr>
              <a:xfrm>
                <a:off x="390314" y="107151244"/>
                <a:ext cx="2241218" cy="1719490"/>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82" name="Dice"/>
              <p:cNvSpPr/>
              <p:nvPr/>
            </p:nvSpPr>
            <p:spPr>
              <a:xfrm>
                <a:off x="787162" y="110060512"/>
                <a:ext cx="1447521" cy="1685408"/>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83" name="Brain"/>
              <p:cNvSpPr/>
              <p:nvPr/>
            </p:nvSpPr>
            <p:spPr>
              <a:xfrm>
                <a:off x="403026" y="112926396"/>
                <a:ext cx="2241218" cy="1719490"/>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84" name="Neuron"/>
              <p:cNvSpPr/>
              <p:nvPr/>
            </p:nvSpPr>
            <p:spPr>
              <a:xfrm>
                <a:off x="428366" y="115835638"/>
                <a:ext cx="2190536" cy="1685409"/>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85" name="Neuron"/>
              <p:cNvSpPr/>
              <p:nvPr/>
            </p:nvSpPr>
            <p:spPr>
              <a:xfrm>
                <a:off x="415653" y="31929988"/>
                <a:ext cx="2190537"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86" name="Bell Curve"/>
              <p:cNvSpPr/>
              <p:nvPr/>
            </p:nvSpPr>
            <p:spPr>
              <a:xfrm>
                <a:off x="463948" y="46205011"/>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87" name="Function Graph"/>
              <p:cNvSpPr/>
              <p:nvPr/>
            </p:nvSpPr>
            <p:spPr>
              <a:xfrm>
                <a:off x="485238" y="14439655"/>
                <a:ext cx="2076794" cy="2063093"/>
              </a:xfrm>
              <a:custGeom>
                <a:avLst/>
                <a:gdLst/>
                <a:ahLst/>
                <a:cxnLst>
                  <a:cxn ang="0">
                    <a:pos x="wd2" y="hd2"/>
                  </a:cxn>
                  <a:cxn ang="5400000">
                    <a:pos x="wd2" y="hd2"/>
                  </a:cxn>
                  <a:cxn ang="10800000">
                    <a:pos x="wd2" y="hd2"/>
                  </a:cxn>
                  <a:cxn ang="16200000">
                    <a:pos x="wd2" y="hd2"/>
                  </a:cxn>
                </a:cxnLst>
                <a:rect l="0" t="0" r="r" b="b"/>
                <a:pathLst>
                  <a:path w="21600" h="21600" extrusionOk="0">
                    <a:moveTo>
                      <a:pt x="193" y="0"/>
                    </a:moveTo>
                    <a:cubicBezTo>
                      <a:pt x="87" y="0"/>
                      <a:pt x="0" y="87"/>
                      <a:pt x="0" y="194"/>
                    </a:cubicBezTo>
                    <a:lnTo>
                      <a:pt x="0" y="21404"/>
                    </a:lnTo>
                    <a:cubicBezTo>
                      <a:pt x="0" y="21511"/>
                      <a:pt x="87" y="21600"/>
                      <a:pt x="193" y="21600"/>
                    </a:cubicBezTo>
                    <a:lnTo>
                      <a:pt x="21322" y="21600"/>
                    </a:lnTo>
                    <a:cubicBezTo>
                      <a:pt x="21428" y="21600"/>
                      <a:pt x="21514" y="21511"/>
                      <a:pt x="21514" y="21404"/>
                    </a:cubicBezTo>
                    <a:lnTo>
                      <a:pt x="21514" y="20822"/>
                    </a:lnTo>
                    <a:cubicBezTo>
                      <a:pt x="21514" y="20715"/>
                      <a:pt x="21428" y="20628"/>
                      <a:pt x="21322" y="20628"/>
                    </a:cubicBezTo>
                    <a:lnTo>
                      <a:pt x="1159" y="20628"/>
                    </a:lnTo>
                    <a:cubicBezTo>
                      <a:pt x="1052" y="20628"/>
                      <a:pt x="966" y="20539"/>
                      <a:pt x="966" y="20432"/>
                    </a:cubicBezTo>
                    <a:lnTo>
                      <a:pt x="966" y="194"/>
                    </a:lnTo>
                    <a:cubicBezTo>
                      <a:pt x="966" y="87"/>
                      <a:pt x="879" y="0"/>
                      <a:pt x="773" y="0"/>
                    </a:cubicBezTo>
                    <a:lnTo>
                      <a:pt x="193" y="0"/>
                    </a:lnTo>
                    <a:close/>
                    <a:moveTo>
                      <a:pt x="4579" y="3635"/>
                    </a:moveTo>
                    <a:cubicBezTo>
                      <a:pt x="4069" y="3635"/>
                      <a:pt x="3973" y="4313"/>
                      <a:pt x="3893" y="5269"/>
                    </a:cubicBezTo>
                    <a:cubicBezTo>
                      <a:pt x="3826" y="6066"/>
                      <a:pt x="3789" y="7155"/>
                      <a:pt x="3747" y="8309"/>
                    </a:cubicBezTo>
                    <a:cubicBezTo>
                      <a:pt x="3722" y="9023"/>
                      <a:pt x="3694" y="9757"/>
                      <a:pt x="3660" y="10474"/>
                    </a:cubicBezTo>
                    <a:lnTo>
                      <a:pt x="1430" y="10474"/>
                    </a:lnTo>
                    <a:lnTo>
                      <a:pt x="1430" y="11230"/>
                    </a:lnTo>
                    <a:lnTo>
                      <a:pt x="4374" y="11230"/>
                    </a:lnTo>
                    <a:lnTo>
                      <a:pt x="4393" y="10873"/>
                    </a:lnTo>
                    <a:cubicBezTo>
                      <a:pt x="4437" y="10037"/>
                      <a:pt x="4467" y="9172"/>
                      <a:pt x="4497" y="8336"/>
                    </a:cubicBezTo>
                    <a:cubicBezTo>
                      <a:pt x="4526" y="7507"/>
                      <a:pt x="4560" y="6578"/>
                      <a:pt x="4607" y="5814"/>
                    </a:cubicBezTo>
                    <a:cubicBezTo>
                      <a:pt x="4621" y="5979"/>
                      <a:pt x="4635" y="6160"/>
                      <a:pt x="4648" y="6361"/>
                    </a:cubicBezTo>
                    <a:cubicBezTo>
                      <a:pt x="4720" y="7486"/>
                      <a:pt x="4764" y="8893"/>
                      <a:pt x="4805" y="10253"/>
                    </a:cubicBezTo>
                    <a:cubicBezTo>
                      <a:pt x="4814" y="10545"/>
                      <a:pt x="4823" y="10836"/>
                      <a:pt x="4832" y="11121"/>
                    </a:cubicBezTo>
                    <a:lnTo>
                      <a:pt x="4839" y="11340"/>
                    </a:lnTo>
                    <a:cubicBezTo>
                      <a:pt x="4882" y="12712"/>
                      <a:pt x="4923" y="14008"/>
                      <a:pt x="5011" y="14987"/>
                    </a:cubicBezTo>
                    <a:cubicBezTo>
                      <a:pt x="5108" y="16050"/>
                      <a:pt x="5236" y="16930"/>
                      <a:pt x="5835" y="16930"/>
                    </a:cubicBezTo>
                    <a:cubicBezTo>
                      <a:pt x="6373" y="16930"/>
                      <a:pt x="6497" y="16190"/>
                      <a:pt x="6594" y="15296"/>
                    </a:cubicBezTo>
                    <a:cubicBezTo>
                      <a:pt x="6678" y="14518"/>
                      <a:pt x="6726" y="13520"/>
                      <a:pt x="6772" y="12555"/>
                    </a:cubicBezTo>
                    <a:cubicBezTo>
                      <a:pt x="6796" y="12043"/>
                      <a:pt x="6820" y="11560"/>
                      <a:pt x="6847" y="11132"/>
                    </a:cubicBezTo>
                    <a:cubicBezTo>
                      <a:pt x="6861" y="10921"/>
                      <a:pt x="6874" y="10707"/>
                      <a:pt x="6888" y="10495"/>
                    </a:cubicBezTo>
                    <a:cubicBezTo>
                      <a:pt x="6933" y="9765"/>
                      <a:pt x="6992" y="8813"/>
                      <a:pt x="7072" y="8108"/>
                    </a:cubicBezTo>
                    <a:cubicBezTo>
                      <a:pt x="7130" y="8632"/>
                      <a:pt x="7171" y="9283"/>
                      <a:pt x="7206" y="9828"/>
                    </a:cubicBezTo>
                    <a:cubicBezTo>
                      <a:pt x="7234" y="10257"/>
                      <a:pt x="7265" y="10701"/>
                      <a:pt x="7300" y="11138"/>
                    </a:cubicBezTo>
                    <a:cubicBezTo>
                      <a:pt x="7355" y="11811"/>
                      <a:pt x="7430" y="12670"/>
                      <a:pt x="7538" y="13325"/>
                    </a:cubicBezTo>
                    <a:cubicBezTo>
                      <a:pt x="7649" y="13995"/>
                      <a:pt x="7799" y="14650"/>
                      <a:pt x="8291" y="14650"/>
                    </a:cubicBezTo>
                    <a:cubicBezTo>
                      <a:pt x="8807" y="14650"/>
                      <a:pt x="8920" y="13936"/>
                      <a:pt x="8993" y="13463"/>
                    </a:cubicBezTo>
                    <a:cubicBezTo>
                      <a:pt x="9075" y="12940"/>
                      <a:pt x="9130" y="12285"/>
                      <a:pt x="9183" y="11651"/>
                    </a:cubicBezTo>
                    <a:cubicBezTo>
                      <a:pt x="9198" y="11475"/>
                      <a:pt x="9212" y="11303"/>
                      <a:pt x="9226" y="11141"/>
                    </a:cubicBezTo>
                    <a:cubicBezTo>
                      <a:pt x="9311" y="10194"/>
                      <a:pt x="9403" y="9541"/>
                      <a:pt x="9501" y="9185"/>
                    </a:cubicBezTo>
                    <a:cubicBezTo>
                      <a:pt x="9633" y="9696"/>
                      <a:pt x="9726" y="10669"/>
                      <a:pt x="9771" y="11144"/>
                    </a:cubicBezTo>
                    <a:cubicBezTo>
                      <a:pt x="9831" y="11767"/>
                      <a:pt x="9905" y="12254"/>
                      <a:pt x="9993" y="12594"/>
                    </a:cubicBezTo>
                    <a:cubicBezTo>
                      <a:pt x="10054" y="12832"/>
                      <a:pt x="10198" y="13391"/>
                      <a:pt x="10653" y="13391"/>
                    </a:cubicBezTo>
                    <a:cubicBezTo>
                      <a:pt x="11032" y="13391"/>
                      <a:pt x="11217" y="12975"/>
                      <a:pt x="11349" y="12567"/>
                    </a:cubicBezTo>
                    <a:cubicBezTo>
                      <a:pt x="11467" y="12203"/>
                      <a:pt x="11579" y="11704"/>
                      <a:pt x="11661" y="11165"/>
                    </a:cubicBezTo>
                    <a:cubicBezTo>
                      <a:pt x="11745" y="10615"/>
                      <a:pt x="11876" y="10261"/>
                      <a:pt x="11971" y="10086"/>
                    </a:cubicBezTo>
                    <a:cubicBezTo>
                      <a:pt x="12053" y="10269"/>
                      <a:pt x="12153" y="10639"/>
                      <a:pt x="12271" y="11188"/>
                    </a:cubicBezTo>
                    <a:cubicBezTo>
                      <a:pt x="12485" y="12183"/>
                      <a:pt x="12763" y="12626"/>
                      <a:pt x="13173" y="12626"/>
                    </a:cubicBezTo>
                    <a:cubicBezTo>
                      <a:pt x="13612" y="12626"/>
                      <a:pt x="13946" y="12143"/>
                      <a:pt x="14166" y="11193"/>
                    </a:cubicBezTo>
                    <a:cubicBezTo>
                      <a:pt x="14230" y="10915"/>
                      <a:pt x="14317" y="10721"/>
                      <a:pt x="14384" y="10609"/>
                    </a:cubicBezTo>
                    <a:cubicBezTo>
                      <a:pt x="14442" y="10712"/>
                      <a:pt x="14507" y="10855"/>
                      <a:pt x="14553" y="10955"/>
                    </a:cubicBezTo>
                    <a:cubicBezTo>
                      <a:pt x="14603" y="11064"/>
                      <a:pt x="14655" y="11175"/>
                      <a:pt x="14711" y="11283"/>
                    </a:cubicBezTo>
                    <a:cubicBezTo>
                      <a:pt x="14963" y="11766"/>
                      <a:pt x="15162" y="12149"/>
                      <a:pt x="15638" y="12149"/>
                    </a:cubicBezTo>
                    <a:cubicBezTo>
                      <a:pt x="16094" y="12149"/>
                      <a:pt x="16314" y="11747"/>
                      <a:pt x="16475" y="11453"/>
                    </a:cubicBezTo>
                    <a:cubicBezTo>
                      <a:pt x="16502" y="11402"/>
                      <a:pt x="16532" y="11350"/>
                      <a:pt x="16562" y="11300"/>
                    </a:cubicBezTo>
                    <a:cubicBezTo>
                      <a:pt x="16588" y="11255"/>
                      <a:pt x="16611" y="11213"/>
                      <a:pt x="16634" y="11173"/>
                    </a:cubicBezTo>
                    <a:cubicBezTo>
                      <a:pt x="16703" y="11053"/>
                      <a:pt x="16782" y="10918"/>
                      <a:pt x="16828" y="10864"/>
                    </a:cubicBezTo>
                    <a:cubicBezTo>
                      <a:pt x="16903" y="10914"/>
                      <a:pt x="17032" y="11105"/>
                      <a:pt x="17112" y="11224"/>
                    </a:cubicBezTo>
                    <a:lnTo>
                      <a:pt x="17155" y="11291"/>
                    </a:lnTo>
                    <a:cubicBezTo>
                      <a:pt x="17177" y="11324"/>
                      <a:pt x="17200" y="11356"/>
                      <a:pt x="17222" y="11389"/>
                    </a:cubicBezTo>
                    <a:cubicBezTo>
                      <a:pt x="17416" y="11682"/>
                      <a:pt x="17656" y="12047"/>
                      <a:pt x="18076" y="12047"/>
                    </a:cubicBezTo>
                    <a:cubicBezTo>
                      <a:pt x="18508" y="12047"/>
                      <a:pt x="18724" y="11727"/>
                      <a:pt x="18882" y="11494"/>
                    </a:cubicBezTo>
                    <a:cubicBezTo>
                      <a:pt x="18919" y="11439"/>
                      <a:pt x="18953" y="11387"/>
                      <a:pt x="18989" y="11340"/>
                    </a:cubicBezTo>
                    <a:cubicBezTo>
                      <a:pt x="19096" y="11202"/>
                      <a:pt x="19183" y="11125"/>
                      <a:pt x="19231" y="11090"/>
                    </a:cubicBezTo>
                    <a:cubicBezTo>
                      <a:pt x="19285" y="11117"/>
                      <a:pt x="19403" y="11188"/>
                      <a:pt x="19622" y="11387"/>
                    </a:cubicBezTo>
                    <a:cubicBezTo>
                      <a:pt x="19919" y="11658"/>
                      <a:pt x="20277" y="11689"/>
                      <a:pt x="20520" y="11689"/>
                    </a:cubicBezTo>
                    <a:cubicBezTo>
                      <a:pt x="20701" y="11689"/>
                      <a:pt x="20939" y="11612"/>
                      <a:pt x="21281" y="11494"/>
                    </a:cubicBezTo>
                    <a:cubicBezTo>
                      <a:pt x="21406" y="11451"/>
                      <a:pt x="21535" y="11406"/>
                      <a:pt x="21600" y="11391"/>
                    </a:cubicBezTo>
                    <a:lnTo>
                      <a:pt x="21429" y="10655"/>
                    </a:lnTo>
                    <a:cubicBezTo>
                      <a:pt x="21326" y="10679"/>
                      <a:pt x="21192" y="10724"/>
                      <a:pt x="21037" y="10778"/>
                    </a:cubicBezTo>
                    <a:cubicBezTo>
                      <a:pt x="20885" y="10831"/>
                      <a:pt x="20601" y="10929"/>
                      <a:pt x="20520" y="10933"/>
                    </a:cubicBezTo>
                    <a:cubicBezTo>
                      <a:pt x="20323" y="10933"/>
                      <a:pt x="20208" y="10903"/>
                      <a:pt x="20125" y="10827"/>
                    </a:cubicBezTo>
                    <a:cubicBezTo>
                      <a:pt x="19729" y="10468"/>
                      <a:pt x="19465" y="10321"/>
                      <a:pt x="19209" y="10321"/>
                    </a:cubicBezTo>
                    <a:cubicBezTo>
                      <a:pt x="18891" y="10321"/>
                      <a:pt x="18593" y="10623"/>
                      <a:pt x="18398" y="10876"/>
                    </a:cubicBezTo>
                    <a:cubicBezTo>
                      <a:pt x="18347" y="10942"/>
                      <a:pt x="18300" y="11009"/>
                      <a:pt x="18260" y="11068"/>
                    </a:cubicBezTo>
                    <a:cubicBezTo>
                      <a:pt x="18214" y="11137"/>
                      <a:pt x="18131" y="11262"/>
                      <a:pt x="18089" y="11288"/>
                    </a:cubicBezTo>
                    <a:cubicBezTo>
                      <a:pt x="18025" y="11240"/>
                      <a:pt x="17915" y="11074"/>
                      <a:pt x="17848" y="10972"/>
                    </a:cubicBezTo>
                    <a:cubicBezTo>
                      <a:pt x="17824" y="10936"/>
                      <a:pt x="17800" y="10899"/>
                      <a:pt x="17776" y="10864"/>
                    </a:cubicBezTo>
                    <a:lnTo>
                      <a:pt x="17734" y="10800"/>
                    </a:lnTo>
                    <a:cubicBezTo>
                      <a:pt x="17524" y="10488"/>
                      <a:pt x="17262" y="10100"/>
                      <a:pt x="16820" y="10100"/>
                    </a:cubicBezTo>
                    <a:cubicBezTo>
                      <a:pt x="16386" y="10100"/>
                      <a:pt x="16200" y="10421"/>
                      <a:pt x="15985" y="10793"/>
                    </a:cubicBezTo>
                    <a:cubicBezTo>
                      <a:pt x="15963" y="10832"/>
                      <a:pt x="15940" y="10873"/>
                      <a:pt x="15915" y="10916"/>
                    </a:cubicBezTo>
                    <a:cubicBezTo>
                      <a:pt x="15881" y="10974"/>
                      <a:pt x="15849" y="11031"/>
                      <a:pt x="15817" y="11089"/>
                    </a:cubicBezTo>
                    <a:cubicBezTo>
                      <a:pt x="15768" y="11179"/>
                      <a:pt x="15689" y="11322"/>
                      <a:pt x="15636" y="11379"/>
                    </a:cubicBezTo>
                    <a:cubicBezTo>
                      <a:pt x="15569" y="11303"/>
                      <a:pt x="15455" y="11083"/>
                      <a:pt x="15376" y="10932"/>
                    </a:cubicBezTo>
                    <a:cubicBezTo>
                      <a:pt x="15329" y="10841"/>
                      <a:pt x="15281" y="10738"/>
                      <a:pt x="15236" y="10638"/>
                    </a:cubicBezTo>
                    <a:cubicBezTo>
                      <a:pt x="15037" y="10207"/>
                      <a:pt x="14832" y="9760"/>
                      <a:pt x="14392" y="9760"/>
                    </a:cubicBezTo>
                    <a:cubicBezTo>
                      <a:pt x="14192" y="9760"/>
                      <a:pt x="13698" y="9883"/>
                      <a:pt x="13435" y="11021"/>
                    </a:cubicBezTo>
                    <a:cubicBezTo>
                      <a:pt x="13357" y="11357"/>
                      <a:pt x="13273" y="11579"/>
                      <a:pt x="13205" y="11715"/>
                    </a:cubicBezTo>
                    <a:cubicBezTo>
                      <a:pt x="13148" y="11575"/>
                      <a:pt x="13076" y="11355"/>
                      <a:pt x="13006" y="11028"/>
                    </a:cubicBezTo>
                    <a:cubicBezTo>
                      <a:pt x="12807" y="10105"/>
                      <a:pt x="12620" y="9232"/>
                      <a:pt x="11964" y="9232"/>
                    </a:cubicBezTo>
                    <a:cubicBezTo>
                      <a:pt x="11677" y="9232"/>
                      <a:pt x="11160" y="9468"/>
                      <a:pt x="10918" y="11050"/>
                    </a:cubicBezTo>
                    <a:cubicBezTo>
                      <a:pt x="10841" y="11554"/>
                      <a:pt x="10754" y="11935"/>
                      <a:pt x="10675" y="12204"/>
                    </a:cubicBezTo>
                    <a:cubicBezTo>
                      <a:pt x="10626" y="11959"/>
                      <a:pt x="10570" y="11599"/>
                      <a:pt x="10519" y="11072"/>
                    </a:cubicBezTo>
                    <a:cubicBezTo>
                      <a:pt x="10347" y="9278"/>
                      <a:pt x="10207" y="8177"/>
                      <a:pt x="9518" y="8177"/>
                    </a:cubicBezTo>
                    <a:cubicBezTo>
                      <a:pt x="8791" y="8177"/>
                      <a:pt x="8635" y="9324"/>
                      <a:pt x="8479" y="11073"/>
                    </a:cubicBezTo>
                    <a:cubicBezTo>
                      <a:pt x="8464" y="11237"/>
                      <a:pt x="8450" y="11410"/>
                      <a:pt x="8435" y="11586"/>
                    </a:cubicBezTo>
                    <a:cubicBezTo>
                      <a:pt x="8399" y="12017"/>
                      <a:pt x="8343" y="12660"/>
                      <a:pt x="8274" y="13176"/>
                    </a:cubicBezTo>
                    <a:cubicBezTo>
                      <a:pt x="8205" y="12735"/>
                      <a:pt x="8129" y="12070"/>
                      <a:pt x="8048" y="11077"/>
                    </a:cubicBezTo>
                    <a:cubicBezTo>
                      <a:pt x="8013" y="10647"/>
                      <a:pt x="7985" y="10205"/>
                      <a:pt x="7957" y="9779"/>
                    </a:cubicBezTo>
                    <a:cubicBezTo>
                      <a:pt x="7906" y="8996"/>
                      <a:pt x="7857" y="8257"/>
                      <a:pt x="7778" y="7708"/>
                    </a:cubicBezTo>
                    <a:cubicBezTo>
                      <a:pt x="7718" y="7289"/>
                      <a:pt x="7605" y="6511"/>
                      <a:pt x="7054" y="6511"/>
                    </a:cubicBezTo>
                    <a:cubicBezTo>
                      <a:pt x="6549" y="6511"/>
                      <a:pt x="6428" y="7160"/>
                      <a:pt x="6333" y="7946"/>
                    </a:cubicBezTo>
                    <a:cubicBezTo>
                      <a:pt x="6250" y="8624"/>
                      <a:pt x="6196" y="9510"/>
                      <a:pt x="6138" y="10447"/>
                    </a:cubicBezTo>
                    <a:cubicBezTo>
                      <a:pt x="6125" y="10659"/>
                      <a:pt x="6111" y="10872"/>
                      <a:pt x="6098" y="11084"/>
                    </a:cubicBezTo>
                    <a:cubicBezTo>
                      <a:pt x="6070" y="11517"/>
                      <a:pt x="6047" y="12003"/>
                      <a:pt x="6022" y="12518"/>
                    </a:cubicBezTo>
                    <a:cubicBezTo>
                      <a:pt x="5981" y="13382"/>
                      <a:pt x="5921" y="14640"/>
                      <a:pt x="5820" y="15463"/>
                    </a:cubicBezTo>
                    <a:cubicBezTo>
                      <a:pt x="5790" y="15243"/>
                      <a:pt x="5761" y="14961"/>
                      <a:pt x="5734" y="14601"/>
                    </a:cubicBezTo>
                    <a:cubicBezTo>
                      <a:pt x="5665" y="13683"/>
                      <a:pt x="5629" y="12532"/>
                      <a:pt x="5590" y="11315"/>
                    </a:cubicBezTo>
                    <a:lnTo>
                      <a:pt x="5581" y="11095"/>
                    </a:lnTo>
                    <a:cubicBezTo>
                      <a:pt x="5572" y="10811"/>
                      <a:pt x="5564" y="10521"/>
                      <a:pt x="5555" y="10230"/>
                    </a:cubicBezTo>
                    <a:cubicBezTo>
                      <a:pt x="5509" y="8720"/>
                      <a:pt x="5461" y="7158"/>
                      <a:pt x="5374" y="5970"/>
                    </a:cubicBezTo>
                    <a:cubicBezTo>
                      <a:pt x="5325" y="5317"/>
                      <a:pt x="5270" y="4832"/>
                      <a:pt x="5203" y="4489"/>
                    </a:cubicBezTo>
                    <a:cubicBezTo>
                      <a:pt x="5148" y="4212"/>
                      <a:pt x="5034" y="3635"/>
                      <a:pt x="4579" y="3635"/>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88" name="Function Graph"/>
              <p:cNvSpPr/>
              <p:nvPr/>
            </p:nvSpPr>
            <p:spPr>
              <a:xfrm>
                <a:off x="465838" y="80952769"/>
                <a:ext cx="2076794" cy="2063092"/>
              </a:xfrm>
              <a:custGeom>
                <a:avLst/>
                <a:gdLst/>
                <a:ahLst/>
                <a:cxnLst>
                  <a:cxn ang="0">
                    <a:pos x="wd2" y="hd2"/>
                  </a:cxn>
                  <a:cxn ang="5400000">
                    <a:pos x="wd2" y="hd2"/>
                  </a:cxn>
                  <a:cxn ang="10800000">
                    <a:pos x="wd2" y="hd2"/>
                  </a:cxn>
                  <a:cxn ang="16200000">
                    <a:pos x="wd2" y="hd2"/>
                  </a:cxn>
                </a:cxnLst>
                <a:rect l="0" t="0" r="r" b="b"/>
                <a:pathLst>
                  <a:path w="21600" h="21600" extrusionOk="0">
                    <a:moveTo>
                      <a:pt x="193" y="0"/>
                    </a:moveTo>
                    <a:cubicBezTo>
                      <a:pt x="87" y="0"/>
                      <a:pt x="0" y="87"/>
                      <a:pt x="0" y="194"/>
                    </a:cubicBezTo>
                    <a:lnTo>
                      <a:pt x="0" y="21404"/>
                    </a:lnTo>
                    <a:cubicBezTo>
                      <a:pt x="0" y="21511"/>
                      <a:pt x="87" y="21600"/>
                      <a:pt x="193" y="21600"/>
                    </a:cubicBezTo>
                    <a:lnTo>
                      <a:pt x="21322" y="21600"/>
                    </a:lnTo>
                    <a:cubicBezTo>
                      <a:pt x="21428" y="21600"/>
                      <a:pt x="21514" y="21511"/>
                      <a:pt x="21514" y="21404"/>
                    </a:cubicBezTo>
                    <a:lnTo>
                      <a:pt x="21514" y="20822"/>
                    </a:lnTo>
                    <a:cubicBezTo>
                      <a:pt x="21514" y="20715"/>
                      <a:pt x="21428" y="20628"/>
                      <a:pt x="21322" y="20628"/>
                    </a:cubicBezTo>
                    <a:lnTo>
                      <a:pt x="1159" y="20628"/>
                    </a:lnTo>
                    <a:cubicBezTo>
                      <a:pt x="1052" y="20628"/>
                      <a:pt x="966" y="20539"/>
                      <a:pt x="966" y="20432"/>
                    </a:cubicBezTo>
                    <a:lnTo>
                      <a:pt x="966" y="194"/>
                    </a:lnTo>
                    <a:cubicBezTo>
                      <a:pt x="966" y="87"/>
                      <a:pt x="879" y="0"/>
                      <a:pt x="773" y="0"/>
                    </a:cubicBezTo>
                    <a:lnTo>
                      <a:pt x="193" y="0"/>
                    </a:lnTo>
                    <a:close/>
                    <a:moveTo>
                      <a:pt x="4579" y="3635"/>
                    </a:moveTo>
                    <a:cubicBezTo>
                      <a:pt x="4069" y="3635"/>
                      <a:pt x="3973" y="4313"/>
                      <a:pt x="3893" y="5269"/>
                    </a:cubicBezTo>
                    <a:cubicBezTo>
                      <a:pt x="3826" y="6066"/>
                      <a:pt x="3789" y="7155"/>
                      <a:pt x="3747" y="8309"/>
                    </a:cubicBezTo>
                    <a:cubicBezTo>
                      <a:pt x="3722" y="9023"/>
                      <a:pt x="3694" y="9757"/>
                      <a:pt x="3660" y="10474"/>
                    </a:cubicBezTo>
                    <a:lnTo>
                      <a:pt x="1430" y="10474"/>
                    </a:lnTo>
                    <a:lnTo>
                      <a:pt x="1430" y="11230"/>
                    </a:lnTo>
                    <a:lnTo>
                      <a:pt x="4374" y="11230"/>
                    </a:lnTo>
                    <a:lnTo>
                      <a:pt x="4393" y="10873"/>
                    </a:lnTo>
                    <a:cubicBezTo>
                      <a:pt x="4437" y="10037"/>
                      <a:pt x="4467" y="9172"/>
                      <a:pt x="4497" y="8336"/>
                    </a:cubicBezTo>
                    <a:cubicBezTo>
                      <a:pt x="4526" y="7507"/>
                      <a:pt x="4560" y="6578"/>
                      <a:pt x="4607" y="5814"/>
                    </a:cubicBezTo>
                    <a:cubicBezTo>
                      <a:pt x="4621" y="5979"/>
                      <a:pt x="4635" y="6160"/>
                      <a:pt x="4648" y="6361"/>
                    </a:cubicBezTo>
                    <a:cubicBezTo>
                      <a:pt x="4720" y="7486"/>
                      <a:pt x="4764" y="8893"/>
                      <a:pt x="4805" y="10253"/>
                    </a:cubicBezTo>
                    <a:cubicBezTo>
                      <a:pt x="4814" y="10545"/>
                      <a:pt x="4823" y="10836"/>
                      <a:pt x="4832" y="11121"/>
                    </a:cubicBezTo>
                    <a:lnTo>
                      <a:pt x="4839" y="11340"/>
                    </a:lnTo>
                    <a:cubicBezTo>
                      <a:pt x="4882" y="12712"/>
                      <a:pt x="4923" y="14008"/>
                      <a:pt x="5011" y="14987"/>
                    </a:cubicBezTo>
                    <a:cubicBezTo>
                      <a:pt x="5108" y="16050"/>
                      <a:pt x="5236" y="16930"/>
                      <a:pt x="5835" y="16930"/>
                    </a:cubicBezTo>
                    <a:cubicBezTo>
                      <a:pt x="6373" y="16930"/>
                      <a:pt x="6497" y="16190"/>
                      <a:pt x="6594" y="15296"/>
                    </a:cubicBezTo>
                    <a:cubicBezTo>
                      <a:pt x="6678" y="14518"/>
                      <a:pt x="6726" y="13520"/>
                      <a:pt x="6772" y="12555"/>
                    </a:cubicBezTo>
                    <a:cubicBezTo>
                      <a:pt x="6796" y="12043"/>
                      <a:pt x="6820" y="11560"/>
                      <a:pt x="6847" y="11132"/>
                    </a:cubicBezTo>
                    <a:cubicBezTo>
                      <a:pt x="6861" y="10921"/>
                      <a:pt x="6874" y="10707"/>
                      <a:pt x="6888" y="10495"/>
                    </a:cubicBezTo>
                    <a:cubicBezTo>
                      <a:pt x="6933" y="9765"/>
                      <a:pt x="6992" y="8813"/>
                      <a:pt x="7072" y="8108"/>
                    </a:cubicBezTo>
                    <a:cubicBezTo>
                      <a:pt x="7130" y="8632"/>
                      <a:pt x="7171" y="9283"/>
                      <a:pt x="7206" y="9828"/>
                    </a:cubicBezTo>
                    <a:cubicBezTo>
                      <a:pt x="7234" y="10257"/>
                      <a:pt x="7265" y="10701"/>
                      <a:pt x="7300" y="11138"/>
                    </a:cubicBezTo>
                    <a:cubicBezTo>
                      <a:pt x="7355" y="11811"/>
                      <a:pt x="7430" y="12670"/>
                      <a:pt x="7538" y="13325"/>
                    </a:cubicBezTo>
                    <a:cubicBezTo>
                      <a:pt x="7649" y="13995"/>
                      <a:pt x="7799" y="14650"/>
                      <a:pt x="8291" y="14650"/>
                    </a:cubicBezTo>
                    <a:cubicBezTo>
                      <a:pt x="8807" y="14650"/>
                      <a:pt x="8920" y="13936"/>
                      <a:pt x="8993" y="13463"/>
                    </a:cubicBezTo>
                    <a:cubicBezTo>
                      <a:pt x="9075" y="12940"/>
                      <a:pt x="9130" y="12285"/>
                      <a:pt x="9183" y="11651"/>
                    </a:cubicBezTo>
                    <a:cubicBezTo>
                      <a:pt x="9198" y="11475"/>
                      <a:pt x="9212" y="11303"/>
                      <a:pt x="9226" y="11141"/>
                    </a:cubicBezTo>
                    <a:cubicBezTo>
                      <a:pt x="9311" y="10194"/>
                      <a:pt x="9403" y="9541"/>
                      <a:pt x="9501" y="9185"/>
                    </a:cubicBezTo>
                    <a:cubicBezTo>
                      <a:pt x="9633" y="9696"/>
                      <a:pt x="9726" y="10669"/>
                      <a:pt x="9771" y="11144"/>
                    </a:cubicBezTo>
                    <a:cubicBezTo>
                      <a:pt x="9831" y="11767"/>
                      <a:pt x="9905" y="12254"/>
                      <a:pt x="9993" y="12594"/>
                    </a:cubicBezTo>
                    <a:cubicBezTo>
                      <a:pt x="10054" y="12832"/>
                      <a:pt x="10198" y="13391"/>
                      <a:pt x="10653" y="13391"/>
                    </a:cubicBezTo>
                    <a:cubicBezTo>
                      <a:pt x="11032" y="13391"/>
                      <a:pt x="11217" y="12975"/>
                      <a:pt x="11349" y="12567"/>
                    </a:cubicBezTo>
                    <a:cubicBezTo>
                      <a:pt x="11467" y="12203"/>
                      <a:pt x="11579" y="11704"/>
                      <a:pt x="11661" y="11165"/>
                    </a:cubicBezTo>
                    <a:cubicBezTo>
                      <a:pt x="11745" y="10615"/>
                      <a:pt x="11876" y="10261"/>
                      <a:pt x="11971" y="10086"/>
                    </a:cubicBezTo>
                    <a:cubicBezTo>
                      <a:pt x="12053" y="10269"/>
                      <a:pt x="12153" y="10639"/>
                      <a:pt x="12271" y="11188"/>
                    </a:cubicBezTo>
                    <a:cubicBezTo>
                      <a:pt x="12485" y="12183"/>
                      <a:pt x="12763" y="12626"/>
                      <a:pt x="13173" y="12626"/>
                    </a:cubicBezTo>
                    <a:cubicBezTo>
                      <a:pt x="13612" y="12626"/>
                      <a:pt x="13946" y="12143"/>
                      <a:pt x="14166" y="11193"/>
                    </a:cubicBezTo>
                    <a:cubicBezTo>
                      <a:pt x="14230" y="10915"/>
                      <a:pt x="14317" y="10721"/>
                      <a:pt x="14384" y="10609"/>
                    </a:cubicBezTo>
                    <a:cubicBezTo>
                      <a:pt x="14442" y="10712"/>
                      <a:pt x="14507" y="10855"/>
                      <a:pt x="14553" y="10955"/>
                    </a:cubicBezTo>
                    <a:cubicBezTo>
                      <a:pt x="14603" y="11064"/>
                      <a:pt x="14655" y="11175"/>
                      <a:pt x="14711" y="11283"/>
                    </a:cubicBezTo>
                    <a:cubicBezTo>
                      <a:pt x="14963" y="11766"/>
                      <a:pt x="15162" y="12149"/>
                      <a:pt x="15638" y="12149"/>
                    </a:cubicBezTo>
                    <a:cubicBezTo>
                      <a:pt x="16094" y="12149"/>
                      <a:pt x="16314" y="11747"/>
                      <a:pt x="16475" y="11453"/>
                    </a:cubicBezTo>
                    <a:cubicBezTo>
                      <a:pt x="16502" y="11402"/>
                      <a:pt x="16532" y="11350"/>
                      <a:pt x="16562" y="11300"/>
                    </a:cubicBezTo>
                    <a:cubicBezTo>
                      <a:pt x="16588" y="11255"/>
                      <a:pt x="16611" y="11213"/>
                      <a:pt x="16634" y="11173"/>
                    </a:cubicBezTo>
                    <a:cubicBezTo>
                      <a:pt x="16703" y="11053"/>
                      <a:pt x="16782" y="10918"/>
                      <a:pt x="16828" y="10864"/>
                    </a:cubicBezTo>
                    <a:cubicBezTo>
                      <a:pt x="16903" y="10914"/>
                      <a:pt x="17032" y="11105"/>
                      <a:pt x="17112" y="11224"/>
                    </a:cubicBezTo>
                    <a:lnTo>
                      <a:pt x="17155" y="11291"/>
                    </a:lnTo>
                    <a:cubicBezTo>
                      <a:pt x="17177" y="11324"/>
                      <a:pt x="17200" y="11356"/>
                      <a:pt x="17222" y="11389"/>
                    </a:cubicBezTo>
                    <a:cubicBezTo>
                      <a:pt x="17416" y="11682"/>
                      <a:pt x="17656" y="12047"/>
                      <a:pt x="18076" y="12047"/>
                    </a:cubicBezTo>
                    <a:cubicBezTo>
                      <a:pt x="18508" y="12047"/>
                      <a:pt x="18724" y="11727"/>
                      <a:pt x="18882" y="11494"/>
                    </a:cubicBezTo>
                    <a:cubicBezTo>
                      <a:pt x="18919" y="11439"/>
                      <a:pt x="18953" y="11387"/>
                      <a:pt x="18989" y="11340"/>
                    </a:cubicBezTo>
                    <a:cubicBezTo>
                      <a:pt x="19096" y="11202"/>
                      <a:pt x="19183" y="11125"/>
                      <a:pt x="19231" y="11090"/>
                    </a:cubicBezTo>
                    <a:cubicBezTo>
                      <a:pt x="19285" y="11117"/>
                      <a:pt x="19403" y="11188"/>
                      <a:pt x="19622" y="11387"/>
                    </a:cubicBezTo>
                    <a:cubicBezTo>
                      <a:pt x="19919" y="11658"/>
                      <a:pt x="20277" y="11689"/>
                      <a:pt x="20520" y="11689"/>
                    </a:cubicBezTo>
                    <a:cubicBezTo>
                      <a:pt x="20701" y="11689"/>
                      <a:pt x="20939" y="11612"/>
                      <a:pt x="21281" y="11494"/>
                    </a:cubicBezTo>
                    <a:cubicBezTo>
                      <a:pt x="21406" y="11451"/>
                      <a:pt x="21535" y="11406"/>
                      <a:pt x="21600" y="11391"/>
                    </a:cubicBezTo>
                    <a:lnTo>
                      <a:pt x="21429" y="10655"/>
                    </a:lnTo>
                    <a:cubicBezTo>
                      <a:pt x="21326" y="10679"/>
                      <a:pt x="21192" y="10724"/>
                      <a:pt x="21037" y="10778"/>
                    </a:cubicBezTo>
                    <a:cubicBezTo>
                      <a:pt x="20885" y="10831"/>
                      <a:pt x="20601" y="10929"/>
                      <a:pt x="20520" y="10933"/>
                    </a:cubicBezTo>
                    <a:cubicBezTo>
                      <a:pt x="20323" y="10933"/>
                      <a:pt x="20208" y="10903"/>
                      <a:pt x="20125" y="10827"/>
                    </a:cubicBezTo>
                    <a:cubicBezTo>
                      <a:pt x="19729" y="10468"/>
                      <a:pt x="19465" y="10321"/>
                      <a:pt x="19209" y="10321"/>
                    </a:cubicBezTo>
                    <a:cubicBezTo>
                      <a:pt x="18891" y="10321"/>
                      <a:pt x="18593" y="10623"/>
                      <a:pt x="18398" y="10876"/>
                    </a:cubicBezTo>
                    <a:cubicBezTo>
                      <a:pt x="18347" y="10942"/>
                      <a:pt x="18300" y="11009"/>
                      <a:pt x="18260" y="11068"/>
                    </a:cubicBezTo>
                    <a:cubicBezTo>
                      <a:pt x="18214" y="11137"/>
                      <a:pt x="18131" y="11262"/>
                      <a:pt x="18089" y="11288"/>
                    </a:cubicBezTo>
                    <a:cubicBezTo>
                      <a:pt x="18025" y="11240"/>
                      <a:pt x="17915" y="11074"/>
                      <a:pt x="17848" y="10972"/>
                    </a:cubicBezTo>
                    <a:cubicBezTo>
                      <a:pt x="17824" y="10936"/>
                      <a:pt x="17800" y="10899"/>
                      <a:pt x="17776" y="10864"/>
                    </a:cubicBezTo>
                    <a:lnTo>
                      <a:pt x="17734" y="10800"/>
                    </a:lnTo>
                    <a:cubicBezTo>
                      <a:pt x="17524" y="10488"/>
                      <a:pt x="17262" y="10100"/>
                      <a:pt x="16820" y="10100"/>
                    </a:cubicBezTo>
                    <a:cubicBezTo>
                      <a:pt x="16386" y="10100"/>
                      <a:pt x="16200" y="10421"/>
                      <a:pt x="15985" y="10793"/>
                    </a:cubicBezTo>
                    <a:cubicBezTo>
                      <a:pt x="15963" y="10832"/>
                      <a:pt x="15940" y="10873"/>
                      <a:pt x="15915" y="10916"/>
                    </a:cubicBezTo>
                    <a:cubicBezTo>
                      <a:pt x="15881" y="10974"/>
                      <a:pt x="15849" y="11031"/>
                      <a:pt x="15817" y="11089"/>
                    </a:cubicBezTo>
                    <a:cubicBezTo>
                      <a:pt x="15768" y="11179"/>
                      <a:pt x="15689" y="11322"/>
                      <a:pt x="15636" y="11379"/>
                    </a:cubicBezTo>
                    <a:cubicBezTo>
                      <a:pt x="15569" y="11303"/>
                      <a:pt x="15455" y="11083"/>
                      <a:pt x="15376" y="10932"/>
                    </a:cubicBezTo>
                    <a:cubicBezTo>
                      <a:pt x="15329" y="10841"/>
                      <a:pt x="15281" y="10738"/>
                      <a:pt x="15236" y="10638"/>
                    </a:cubicBezTo>
                    <a:cubicBezTo>
                      <a:pt x="15037" y="10207"/>
                      <a:pt x="14832" y="9760"/>
                      <a:pt x="14392" y="9760"/>
                    </a:cubicBezTo>
                    <a:cubicBezTo>
                      <a:pt x="14192" y="9760"/>
                      <a:pt x="13698" y="9883"/>
                      <a:pt x="13435" y="11021"/>
                    </a:cubicBezTo>
                    <a:cubicBezTo>
                      <a:pt x="13357" y="11357"/>
                      <a:pt x="13273" y="11579"/>
                      <a:pt x="13205" y="11715"/>
                    </a:cubicBezTo>
                    <a:cubicBezTo>
                      <a:pt x="13148" y="11575"/>
                      <a:pt x="13076" y="11355"/>
                      <a:pt x="13006" y="11028"/>
                    </a:cubicBezTo>
                    <a:cubicBezTo>
                      <a:pt x="12807" y="10105"/>
                      <a:pt x="12620" y="9232"/>
                      <a:pt x="11964" y="9232"/>
                    </a:cubicBezTo>
                    <a:cubicBezTo>
                      <a:pt x="11677" y="9232"/>
                      <a:pt x="11160" y="9468"/>
                      <a:pt x="10918" y="11050"/>
                    </a:cubicBezTo>
                    <a:cubicBezTo>
                      <a:pt x="10841" y="11554"/>
                      <a:pt x="10754" y="11935"/>
                      <a:pt x="10675" y="12204"/>
                    </a:cubicBezTo>
                    <a:cubicBezTo>
                      <a:pt x="10626" y="11959"/>
                      <a:pt x="10570" y="11599"/>
                      <a:pt x="10519" y="11072"/>
                    </a:cubicBezTo>
                    <a:cubicBezTo>
                      <a:pt x="10347" y="9278"/>
                      <a:pt x="10207" y="8177"/>
                      <a:pt x="9518" y="8177"/>
                    </a:cubicBezTo>
                    <a:cubicBezTo>
                      <a:pt x="8791" y="8177"/>
                      <a:pt x="8635" y="9324"/>
                      <a:pt x="8479" y="11073"/>
                    </a:cubicBezTo>
                    <a:cubicBezTo>
                      <a:pt x="8464" y="11237"/>
                      <a:pt x="8450" y="11410"/>
                      <a:pt x="8435" y="11586"/>
                    </a:cubicBezTo>
                    <a:cubicBezTo>
                      <a:pt x="8399" y="12017"/>
                      <a:pt x="8343" y="12660"/>
                      <a:pt x="8274" y="13176"/>
                    </a:cubicBezTo>
                    <a:cubicBezTo>
                      <a:pt x="8205" y="12735"/>
                      <a:pt x="8129" y="12070"/>
                      <a:pt x="8048" y="11077"/>
                    </a:cubicBezTo>
                    <a:cubicBezTo>
                      <a:pt x="8013" y="10647"/>
                      <a:pt x="7985" y="10205"/>
                      <a:pt x="7957" y="9779"/>
                    </a:cubicBezTo>
                    <a:cubicBezTo>
                      <a:pt x="7906" y="8996"/>
                      <a:pt x="7857" y="8257"/>
                      <a:pt x="7778" y="7708"/>
                    </a:cubicBezTo>
                    <a:cubicBezTo>
                      <a:pt x="7718" y="7289"/>
                      <a:pt x="7605" y="6511"/>
                      <a:pt x="7054" y="6511"/>
                    </a:cubicBezTo>
                    <a:cubicBezTo>
                      <a:pt x="6549" y="6511"/>
                      <a:pt x="6428" y="7160"/>
                      <a:pt x="6333" y="7946"/>
                    </a:cubicBezTo>
                    <a:cubicBezTo>
                      <a:pt x="6250" y="8624"/>
                      <a:pt x="6196" y="9510"/>
                      <a:pt x="6138" y="10447"/>
                    </a:cubicBezTo>
                    <a:cubicBezTo>
                      <a:pt x="6125" y="10659"/>
                      <a:pt x="6111" y="10872"/>
                      <a:pt x="6098" y="11084"/>
                    </a:cubicBezTo>
                    <a:cubicBezTo>
                      <a:pt x="6070" y="11517"/>
                      <a:pt x="6047" y="12003"/>
                      <a:pt x="6022" y="12518"/>
                    </a:cubicBezTo>
                    <a:cubicBezTo>
                      <a:pt x="5981" y="13382"/>
                      <a:pt x="5921" y="14640"/>
                      <a:pt x="5820" y="15463"/>
                    </a:cubicBezTo>
                    <a:cubicBezTo>
                      <a:pt x="5790" y="15243"/>
                      <a:pt x="5761" y="14961"/>
                      <a:pt x="5734" y="14601"/>
                    </a:cubicBezTo>
                    <a:cubicBezTo>
                      <a:pt x="5665" y="13683"/>
                      <a:pt x="5629" y="12532"/>
                      <a:pt x="5590" y="11315"/>
                    </a:cubicBezTo>
                    <a:lnTo>
                      <a:pt x="5581" y="11095"/>
                    </a:lnTo>
                    <a:cubicBezTo>
                      <a:pt x="5572" y="10811"/>
                      <a:pt x="5564" y="10521"/>
                      <a:pt x="5555" y="10230"/>
                    </a:cubicBezTo>
                    <a:cubicBezTo>
                      <a:pt x="5509" y="8720"/>
                      <a:pt x="5461" y="7158"/>
                      <a:pt x="5374" y="5970"/>
                    </a:cubicBezTo>
                    <a:cubicBezTo>
                      <a:pt x="5325" y="5317"/>
                      <a:pt x="5270" y="4832"/>
                      <a:pt x="5203" y="4489"/>
                    </a:cubicBezTo>
                    <a:cubicBezTo>
                      <a:pt x="5148" y="4212"/>
                      <a:pt x="5034" y="3635"/>
                      <a:pt x="4579" y="3635"/>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89" name="Brain"/>
              <p:cNvSpPr/>
              <p:nvPr/>
            </p:nvSpPr>
            <p:spPr>
              <a:xfrm>
                <a:off x="415726" y="11724588"/>
                <a:ext cx="2241218" cy="1719490"/>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90" name="Cherry"/>
              <p:cNvSpPr/>
              <p:nvPr/>
            </p:nvSpPr>
            <p:spPr>
              <a:xfrm>
                <a:off x="935521" y="20418312"/>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91" name="10"/>
              <p:cNvSpPr/>
              <p:nvPr/>
            </p:nvSpPr>
            <p:spPr>
              <a:xfrm>
                <a:off x="25415" y="18368794"/>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392" name="K"/>
              <p:cNvSpPr/>
              <p:nvPr/>
            </p:nvSpPr>
            <p:spPr>
              <a:xfrm>
                <a:off x="25434" y="125770734"/>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K</a:t>
                </a:r>
              </a:p>
            </p:txBody>
          </p:sp>
          <p:sp>
            <p:nvSpPr>
              <p:cNvPr id="393" name="Crown"/>
              <p:cNvSpPr/>
              <p:nvPr/>
            </p:nvSpPr>
            <p:spPr>
              <a:xfrm>
                <a:off x="489357" y="124277021"/>
                <a:ext cx="900367" cy="79234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206" y="0"/>
                      <a:pt x="9725" y="547"/>
                      <a:pt x="9725" y="1222"/>
                    </a:cubicBezTo>
                    <a:cubicBezTo>
                      <a:pt x="9725" y="1729"/>
                      <a:pt x="9996" y="2163"/>
                      <a:pt x="10383" y="2348"/>
                    </a:cubicBezTo>
                    <a:lnTo>
                      <a:pt x="7244" y="10951"/>
                    </a:lnTo>
                    <a:cubicBezTo>
                      <a:pt x="7156" y="11239"/>
                      <a:pt x="6826" y="11311"/>
                      <a:pt x="6648" y="11081"/>
                    </a:cubicBezTo>
                    <a:lnTo>
                      <a:pt x="1891" y="6438"/>
                    </a:lnTo>
                    <a:cubicBezTo>
                      <a:pt x="2053" y="6225"/>
                      <a:pt x="2151" y="5946"/>
                      <a:pt x="2151" y="5642"/>
                    </a:cubicBezTo>
                    <a:cubicBezTo>
                      <a:pt x="2151" y="4967"/>
                      <a:pt x="1669" y="4420"/>
                      <a:pt x="1075" y="4420"/>
                    </a:cubicBezTo>
                    <a:cubicBezTo>
                      <a:pt x="482" y="4420"/>
                      <a:pt x="0" y="4967"/>
                      <a:pt x="0" y="5642"/>
                    </a:cubicBezTo>
                    <a:cubicBezTo>
                      <a:pt x="0" y="6317"/>
                      <a:pt x="482" y="6864"/>
                      <a:pt x="1075" y="6864"/>
                    </a:cubicBezTo>
                    <a:cubicBezTo>
                      <a:pt x="1126" y="6864"/>
                      <a:pt x="1174" y="6858"/>
                      <a:pt x="1222" y="6851"/>
                    </a:cubicBezTo>
                    <a:lnTo>
                      <a:pt x="2938" y="20929"/>
                    </a:lnTo>
                    <a:cubicBezTo>
                      <a:pt x="2985" y="21312"/>
                      <a:pt x="3274" y="21600"/>
                      <a:pt x="3615" y="21600"/>
                    </a:cubicBezTo>
                    <a:lnTo>
                      <a:pt x="17987" y="21600"/>
                    </a:lnTo>
                    <a:cubicBezTo>
                      <a:pt x="18327" y="21600"/>
                      <a:pt x="18616" y="21316"/>
                      <a:pt x="18664" y="20934"/>
                    </a:cubicBezTo>
                    <a:lnTo>
                      <a:pt x="20378" y="6851"/>
                    </a:lnTo>
                    <a:cubicBezTo>
                      <a:pt x="20426" y="6858"/>
                      <a:pt x="20475" y="6864"/>
                      <a:pt x="20525" y="6864"/>
                    </a:cubicBezTo>
                    <a:cubicBezTo>
                      <a:pt x="21118" y="6864"/>
                      <a:pt x="21600" y="6317"/>
                      <a:pt x="21600" y="5642"/>
                    </a:cubicBezTo>
                    <a:cubicBezTo>
                      <a:pt x="21600" y="4967"/>
                      <a:pt x="21118" y="4420"/>
                      <a:pt x="20525" y="4420"/>
                    </a:cubicBezTo>
                    <a:cubicBezTo>
                      <a:pt x="19931" y="4420"/>
                      <a:pt x="19449" y="4967"/>
                      <a:pt x="19449" y="5642"/>
                    </a:cubicBezTo>
                    <a:cubicBezTo>
                      <a:pt x="19449" y="5953"/>
                      <a:pt x="19551" y="6234"/>
                      <a:pt x="19719" y="6450"/>
                    </a:cubicBezTo>
                    <a:lnTo>
                      <a:pt x="14952" y="11081"/>
                    </a:lnTo>
                    <a:cubicBezTo>
                      <a:pt x="14772" y="11298"/>
                      <a:pt x="14445" y="11230"/>
                      <a:pt x="14356" y="10951"/>
                    </a:cubicBezTo>
                    <a:lnTo>
                      <a:pt x="11200" y="2356"/>
                    </a:lnTo>
                    <a:cubicBezTo>
                      <a:pt x="11596" y="2176"/>
                      <a:pt x="11875" y="1736"/>
                      <a:pt x="11875" y="1222"/>
                    </a:cubicBezTo>
                    <a:cubicBezTo>
                      <a:pt x="11875" y="547"/>
                      <a:pt x="11394" y="0"/>
                      <a:pt x="10800" y="0"/>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94" name="Q"/>
              <p:cNvSpPr/>
              <p:nvPr/>
            </p:nvSpPr>
            <p:spPr>
              <a:xfrm>
                <a:off x="38135" y="136924832"/>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395" name="Tiara"/>
              <p:cNvSpPr/>
              <p:nvPr/>
            </p:nvSpPr>
            <p:spPr>
              <a:xfrm>
                <a:off x="1086160" y="135845456"/>
                <a:ext cx="900366" cy="473351"/>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96" name="10"/>
              <p:cNvSpPr/>
              <p:nvPr/>
            </p:nvSpPr>
            <p:spPr>
              <a:xfrm>
                <a:off x="12735" y="119555647"/>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397" name="Bell Curve"/>
              <p:cNvSpPr/>
              <p:nvPr/>
            </p:nvSpPr>
            <p:spPr>
              <a:xfrm>
                <a:off x="489370" y="121425015"/>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98" name="9"/>
              <p:cNvSpPr/>
              <p:nvPr/>
            </p:nvSpPr>
            <p:spPr>
              <a:xfrm>
                <a:off x="25448" y="128239073"/>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399" name="Brain Front"/>
              <p:cNvSpPr/>
              <p:nvPr/>
            </p:nvSpPr>
            <p:spPr>
              <a:xfrm>
                <a:off x="510658" y="130245252"/>
                <a:ext cx="2076795" cy="1724667"/>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nvGrpSpPr>
              <p:cNvPr id="402" name="Group"/>
              <p:cNvGrpSpPr/>
              <p:nvPr/>
            </p:nvGrpSpPr>
            <p:grpSpPr>
              <a:xfrm>
                <a:off x="63535" y="132909647"/>
                <a:ext cx="2996415" cy="1079377"/>
                <a:chOff x="0" y="152524"/>
                <a:chExt cx="2996414" cy="1079375"/>
              </a:xfrm>
            </p:grpSpPr>
            <p:sp>
              <p:nvSpPr>
                <p:cNvPr id="400" name="Q"/>
                <p:cNvSpPr/>
                <p:nvPr/>
              </p:nvSpPr>
              <p:spPr>
                <a:xfrm>
                  <a:off x="0" y="1231900"/>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401" name="Tiara"/>
                <p:cNvSpPr/>
                <p:nvPr/>
              </p:nvSpPr>
              <p:spPr>
                <a:xfrm>
                  <a:off x="1048024" y="152524"/>
                  <a:ext cx="900367" cy="473351"/>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sp>
            <p:nvSpPr>
              <p:cNvPr id="403" name="Function Graph"/>
              <p:cNvSpPr/>
              <p:nvPr/>
            </p:nvSpPr>
            <p:spPr>
              <a:xfrm>
                <a:off x="485198" y="5793144"/>
                <a:ext cx="2076794" cy="2063093"/>
              </a:xfrm>
              <a:custGeom>
                <a:avLst/>
                <a:gdLst/>
                <a:ahLst/>
                <a:cxnLst>
                  <a:cxn ang="0">
                    <a:pos x="wd2" y="hd2"/>
                  </a:cxn>
                  <a:cxn ang="5400000">
                    <a:pos x="wd2" y="hd2"/>
                  </a:cxn>
                  <a:cxn ang="10800000">
                    <a:pos x="wd2" y="hd2"/>
                  </a:cxn>
                  <a:cxn ang="16200000">
                    <a:pos x="wd2" y="hd2"/>
                  </a:cxn>
                </a:cxnLst>
                <a:rect l="0" t="0" r="r" b="b"/>
                <a:pathLst>
                  <a:path w="21600" h="21600" extrusionOk="0">
                    <a:moveTo>
                      <a:pt x="193" y="0"/>
                    </a:moveTo>
                    <a:cubicBezTo>
                      <a:pt x="87" y="0"/>
                      <a:pt x="0" y="87"/>
                      <a:pt x="0" y="194"/>
                    </a:cubicBezTo>
                    <a:lnTo>
                      <a:pt x="0" y="21404"/>
                    </a:lnTo>
                    <a:cubicBezTo>
                      <a:pt x="0" y="21511"/>
                      <a:pt x="87" y="21600"/>
                      <a:pt x="193" y="21600"/>
                    </a:cubicBezTo>
                    <a:lnTo>
                      <a:pt x="21322" y="21600"/>
                    </a:lnTo>
                    <a:cubicBezTo>
                      <a:pt x="21428" y="21600"/>
                      <a:pt x="21514" y="21511"/>
                      <a:pt x="21514" y="21404"/>
                    </a:cubicBezTo>
                    <a:lnTo>
                      <a:pt x="21514" y="20822"/>
                    </a:lnTo>
                    <a:cubicBezTo>
                      <a:pt x="21514" y="20715"/>
                      <a:pt x="21428" y="20628"/>
                      <a:pt x="21322" y="20628"/>
                    </a:cubicBezTo>
                    <a:lnTo>
                      <a:pt x="1159" y="20628"/>
                    </a:lnTo>
                    <a:cubicBezTo>
                      <a:pt x="1052" y="20628"/>
                      <a:pt x="966" y="20539"/>
                      <a:pt x="966" y="20432"/>
                    </a:cubicBezTo>
                    <a:lnTo>
                      <a:pt x="966" y="194"/>
                    </a:lnTo>
                    <a:cubicBezTo>
                      <a:pt x="966" y="87"/>
                      <a:pt x="879" y="0"/>
                      <a:pt x="773" y="0"/>
                    </a:cubicBezTo>
                    <a:lnTo>
                      <a:pt x="193" y="0"/>
                    </a:lnTo>
                    <a:close/>
                    <a:moveTo>
                      <a:pt x="4579" y="3635"/>
                    </a:moveTo>
                    <a:cubicBezTo>
                      <a:pt x="4069" y="3635"/>
                      <a:pt x="3973" y="4313"/>
                      <a:pt x="3893" y="5269"/>
                    </a:cubicBezTo>
                    <a:cubicBezTo>
                      <a:pt x="3826" y="6066"/>
                      <a:pt x="3789" y="7155"/>
                      <a:pt x="3747" y="8309"/>
                    </a:cubicBezTo>
                    <a:cubicBezTo>
                      <a:pt x="3722" y="9023"/>
                      <a:pt x="3694" y="9757"/>
                      <a:pt x="3660" y="10474"/>
                    </a:cubicBezTo>
                    <a:lnTo>
                      <a:pt x="1430" y="10474"/>
                    </a:lnTo>
                    <a:lnTo>
                      <a:pt x="1430" y="11230"/>
                    </a:lnTo>
                    <a:lnTo>
                      <a:pt x="4374" y="11230"/>
                    </a:lnTo>
                    <a:lnTo>
                      <a:pt x="4393" y="10873"/>
                    </a:lnTo>
                    <a:cubicBezTo>
                      <a:pt x="4437" y="10037"/>
                      <a:pt x="4467" y="9172"/>
                      <a:pt x="4497" y="8336"/>
                    </a:cubicBezTo>
                    <a:cubicBezTo>
                      <a:pt x="4526" y="7507"/>
                      <a:pt x="4560" y="6578"/>
                      <a:pt x="4607" y="5814"/>
                    </a:cubicBezTo>
                    <a:cubicBezTo>
                      <a:pt x="4621" y="5979"/>
                      <a:pt x="4635" y="6160"/>
                      <a:pt x="4648" y="6361"/>
                    </a:cubicBezTo>
                    <a:cubicBezTo>
                      <a:pt x="4720" y="7486"/>
                      <a:pt x="4764" y="8893"/>
                      <a:pt x="4805" y="10253"/>
                    </a:cubicBezTo>
                    <a:cubicBezTo>
                      <a:pt x="4814" y="10545"/>
                      <a:pt x="4823" y="10836"/>
                      <a:pt x="4832" y="11121"/>
                    </a:cubicBezTo>
                    <a:lnTo>
                      <a:pt x="4839" y="11340"/>
                    </a:lnTo>
                    <a:cubicBezTo>
                      <a:pt x="4882" y="12712"/>
                      <a:pt x="4923" y="14008"/>
                      <a:pt x="5011" y="14987"/>
                    </a:cubicBezTo>
                    <a:cubicBezTo>
                      <a:pt x="5108" y="16050"/>
                      <a:pt x="5236" y="16930"/>
                      <a:pt x="5835" y="16930"/>
                    </a:cubicBezTo>
                    <a:cubicBezTo>
                      <a:pt x="6373" y="16930"/>
                      <a:pt x="6497" y="16190"/>
                      <a:pt x="6594" y="15296"/>
                    </a:cubicBezTo>
                    <a:cubicBezTo>
                      <a:pt x="6678" y="14518"/>
                      <a:pt x="6726" y="13520"/>
                      <a:pt x="6772" y="12555"/>
                    </a:cubicBezTo>
                    <a:cubicBezTo>
                      <a:pt x="6796" y="12043"/>
                      <a:pt x="6820" y="11560"/>
                      <a:pt x="6847" y="11132"/>
                    </a:cubicBezTo>
                    <a:cubicBezTo>
                      <a:pt x="6861" y="10921"/>
                      <a:pt x="6874" y="10707"/>
                      <a:pt x="6888" y="10495"/>
                    </a:cubicBezTo>
                    <a:cubicBezTo>
                      <a:pt x="6933" y="9765"/>
                      <a:pt x="6992" y="8813"/>
                      <a:pt x="7072" y="8108"/>
                    </a:cubicBezTo>
                    <a:cubicBezTo>
                      <a:pt x="7130" y="8632"/>
                      <a:pt x="7171" y="9283"/>
                      <a:pt x="7206" y="9828"/>
                    </a:cubicBezTo>
                    <a:cubicBezTo>
                      <a:pt x="7234" y="10257"/>
                      <a:pt x="7265" y="10701"/>
                      <a:pt x="7300" y="11138"/>
                    </a:cubicBezTo>
                    <a:cubicBezTo>
                      <a:pt x="7355" y="11811"/>
                      <a:pt x="7430" y="12670"/>
                      <a:pt x="7538" y="13325"/>
                    </a:cubicBezTo>
                    <a:cubicBezTo>
                      <a:pt x="7649" y="13995"/>
                      <a:pt x="7799" y="14650"/>
                      <a:pt x="8291" y="14650"/>
                    </a:cubicBezTo>
                    <a:cubicBezTo>
                      <a:pt x="8807" y="14650"/>
                      <a:pt x="8920" y="13936"/>
                      <a:pt x="8993" y="13463"/>
                    </a:cubicBezTo>
                    <a:cubicBezTo>
                      <a:pt x="9075" y="12940"/>
                      <a:pt x="9130" y="12285"/>
                      <a:pt x="9183" y="11651"/>
                    </a:cubicBezTo>
                    <a:cubicBezTo>
                      <a:pt x="9198" y="11475"/>
                      <a:pt x="9212" y="11303"/>
                      <a:pt x="9226" y="11141"/>
                    </a:cubicBezTo>
                    <a:cubicBezTo>
                      <a:pt x="9311" y="10194"/>
                      <a:pt x="9403" y="9541"/>
                      <a:pt x="9501" y="9185"/>
                    </a:cubicBezTo>
                    <a:cubicBezTo>
                      <a:pt x="9633" y="9696"/>
                      <a:pt x="9726" y="10669"/>
                      <a:pt x="9771" y="11144"/>
                    </a:cubicBezTo>
                    <a:cubicBezTo>
                      <a:pt x="9831" y="11767"/>
                      <a:pt x="9905" y="12254"/>
                      <a:pt x="9993" y="12594"/>
                    </a:cubicBezTo>
                    <a:cubicBezTo>
                      <a:pt x="10054" y="12832"/>
                      <a:pt x="10198" y="13391"/>
                      <a:pt x="10653" y="13391"/>
                    </a:cubicBezTo>
                    <a:cubicBezTo>
                      <a:pt x="11032" y="13391"/>
                      <a:pt x="11217" y="12975"/>
                      <a:pt x="11349" y="12567"/>
                    </a:cubicBezTo>
                    <a:cubicBezTo>
                      <a:pt x="11467" y="12203"/>
                      <a:pt x="11579" y="11704"/>
                      <a:pt x="11661" y="11165"/>
                    </a:cubicBezTo>
                    <a:cubicBezTo>
                      <a:pt x="11745" y="10615"/>
                      <a:pt x="11876" y="10261"/>
                      <a:pt x="11971" y="10086"/>
                    </a:cubicBezTo>
                    <a:cubicBezTo>
                      <a:pt x="12053" y="10269"/>
                      <a:pt x="12153" y="10639"/>
                      <a:pt x="12271" y="11188"/>
                    </a:cubicBezTo>
                    <a:cubicBezTo>
                      <a:pt x="12485" y="12183"/>
                      <a:pt x="12763" y="12626"/>
                      <a:pt x="13173" y="12626"/>
                    </a:cubicBezTo>
                    <a:cubicBezTo>
                      <a:pt x="13612" y="12626"/>
                      <a:pt x="13946" y="12143"/>
                      <a:pt x="14166" y="11193"/>
                    </a:cubicBezTo>
                    <a:cubicBezTo>
                      <a:pt x="14230" y="10915"/>
                      <a:pt x="14317" y="10721"/>
                      <a:pt x="14384" y="10609"/>
                    </a:cubicBezTo>
                    <a:cubicBezTo>
                      <a:pt x="14442" y="10712"/>
                      <a:pt x="14507" y="10855"/>
                      <a:pt x="14553" y="10955"/>
                    </a:cubicBezTo>
                    <a:cubicBezTo>
                      <a:pt x="14603" y="11064"/>
                      <a:pt x="14655" y="11175"/>
                      <a:pt x="14711" y="11283"/>
                    </a:cubicBezTo>
                    <a:cubicBezTo>
                      <a:pt x="14963" y="11766"/>
                      <a:pt x="15162" y="12149"/>
                      <a:pt x="15638" y="12149"/>
                    </a:cubicBezTo>
                    <a:cubicBezTo>
                      <a:pt x="16094" y="12149"/>
                      <a:pt x="16314" y="11747"/>
                      <a:pt x="16475" y="11453"/>
                    </a:cubicBezTo>
                    <a:cubicBezTo>
                      <a:pt x="16502" y="11402"/>
                      <a:pt x="16532" y="11350"/>
                      <a:pt x="16562" y="11300"/>
                    </a:cubicBezTo>
                    <a:cubicBezTo>
                      <a:pt x="16588" y="11255"/>
                      <a:pt x="16611" y="11213"/>
                      <a:pt x="16634" y="11173"/>
                    </a:cubicBezTo>
                    <a:cubicBezTo>
                      <a:pt x="16703" y="11053"/>
                      <a:pt x="16782" y="10918"/>
                      <a:pt x="16828" y="10864"/>
                    </a:cubicBezTo>
                    <a:cubicBezTo>
                      <a:pt x="16903" y="10914"/>
                      <a:pt x="17032" y="11105"/>
                      <a:pt x="17112" y="11224"/>
                    </a:cubicBezTo>
                    <a:lnTo>
                      <a:pt x="17155" y="11291"/>
                    </a:lnTo>
                    <a:cubicBezTo>
                      <a:pt x="17177" y="11324"/>
                      <a:pt x="17200" y="11356"/>
                      <a:pt x="17222" y="11389"/>
                    </a:cubicBezTo>
                    <a:cubicBezTo>
                      <a:pt x="17416" y="11682"/>
                      <a:pt x="17656" y="12047"/>
                      <a:pt x="18076" y="12047"/>
                    </a:cubicBezTo>
                    <a:cubicBezTo>
                      <a:pt x="18508" y="12047"/>
                      <a:pt x="18724" y="11727"/>
                      <a:pt x="18882" y="11494"/>
                    </a:cubicBezTo>
                    <a:cubicBezTo>
                      <a:pt x="18919" y="11439"/>
                      <a:pt x="18953" y="11387"/>
                      <a:pt x="18989" y="11340"/>
                    </a:cubicBezTo>
                    <a:cubicBezTo>
                      <a:pt x="19096" y="11202"/>
                      <a:pt x="19183" y="11125"/>
                      <a:pt x="19231" y="11090"/>
                    </a:cubicBezTo>
                    <a:cubicBezTo>
                      <a:pt x="19285" y="11117"/>
                      <a:pt x="19403" y="11188"/>
                      <a:pt x="19622" y="11387"/>
                    </a:cubicBezTo>
                    <a:cubicBezTo>
                      <a:pt x="19919" y="11658"/>
                      <a:pt x="20277" y="11689"/>
                      <a:pt x="20520" y="11689"/>
                    </a:cubicBezTo>
                    <a:cubicBezTo>
                      <a:pt x="20701" y="11689"/>
                      <a:pt x="20939" y="11612"/>
                      <a:pt x="21281" y="11494"/>
                    </a:cubicBezTo>
                    <a:cubicBezTo>
                      <a:pt x="21406" y="11451"/>
                      <a:pt x="21535" y="11406"/>
                      <a:pt x="21600" y="11391"/>
                    </a:cubicBezTo>
                    <a:lnTo>
                      <a:pt x="21429" y="10655"/>
                    </a:lnTo>
                    <a:cubicBezTo>
                      <a:pt x="21326" y="10679"/>
                      <a:pt x="21192" y="10724"/>
                      <a:pt x="21037" y="10778"/>
                    </a:cubicBezTo>
                    <a:cubicBezTo>
                      <a:pt x="20885" y="10831"/>
                      <a:pt x="20601" y="10929"/>
                      <a:pt x="20520" y="10933"/>
                    </a:cubicBezTo>
                    <a:cubicBezTo>
                      <a:pt x="20323" y="10933"/>
                      <a:pt x="20208" y="10903"/>
                      <a:pt x="20125" y="10827"/>
                    </a:cubicBezTo>
                    <a:cubicBezTo>
                      <a:pt x="19729" y="10468"/>
                      <a:pt x="19465" y="10321"/>
                      <a:pt x="19209" y="10321"/>
                    </a:cubicBezTo>
                    <a:cubicBezTo>
                      <a:pt x="18891" y="10321"/>
                      <a:pt x="18593" y="10623"/>
                      <a:pt x="18398" y="10876"/>
                    </a:cubicBezTo>
                    <a:cubicBezTo>
                      <a:pt x="18347" y="10942"/>
                      <a:pt x="18300" y="11009"/>
                      <a:pt x="18260" y="11068"/>
                    </a:cubicBezTo>
                    <a:cubicBezTo>
                      <a:pt x="18214" y="11137"/>
                      <a:pt x="18131" y="11262"/>
                      <a:pt x="18089" y="11288"/>
                    </a:cubicBezTo>
                    <a:cubicBezTo>
                      <a:pt x="18025" y="11240"/>
                      <a:pt x="17915" y="11074"/>
                      <a:pt x="17848" y="10972"/>
                    </a:cubicBezTo>
                    <a:cubicBezTo>
                      <a:pt x="17824" y="10936"/>
                      <a:pt x="17800" y="10899"/>
                      <a:pt x="17776" y="10864"/>
                    </a:cubicBezTo>
                    <a:lnTo>
                      <a:pt x="17734" y="10800"/>
                    </a:lnTo>
                    <a:cubicBezTo>
                      <a:pt x="17524" y="10488"/>
                      <a:pt x="17262" y="10100"/>
                      <a:pt x="16820" y="10100"/>
                    </a:cubicBezTo>
                    <a:cubicBezTo>
                      <a:pt x="16386" y="10100"/>
                      <a:pt x="16200" y="10421"/>
                      <a:pt x="15985" y="10793"/>
                    </a:cubicBezTo>
                    <a:cubicBezTo>
                      <a:pt x="15963" y="10832"/>
                      <a:pt x="15940" y="10873"/>
                      <a:pt x="15915" y="10916"/>
                    </a:cubicBezTo>
                    <a:cubicBezTo>
                      <a:pt x="15881" y="10974"/>
                      <a:pt x="15849" y="11031"/>
                      <a:pt x="15817" y="11089"/>
                    </a:cubicBezTo>
                    <a:cubicBezTo>
                      <a:pt x="15768" y="11179"/>
                      <a:pt x="15689" y="11322"/>
                      <a:pt x="15636" y="11379"/>
                    </a:cubicBezTo>
                    <a:cubicBezTo>
                      <a:pt x="15569" y="11303"/>
                      <a:pt x="15455" y="11083"/>
                      <a:pt x="15376" y="10932"/>
                    </a:cubicBezTo>
                    <a:cubicBezTo>
                      <a:pt x="15329" y="10841"/>
                      <a:pt x="15281" y="10738"/>
                      <a:pt x="15236" y="10638"/>
                    </a:cubicBezTo>
                    <a:cubicBezTo>
                      <a:pt x="15037" y="10207"/>
                      <a:pt x="14832" y="9760"/>
                      <a:pt x="14392" y="9760"/>
                    </a:cubicBezTo>
                    <a:cubicBezTo>
                      <a:pt x="14192" y="9760"/>
                      <a:pt x="13698" y="9883"/>
                      <a:pt x="13435" y="11021"/>
                    </a:cubicBezTo>
                    <a:cubicBezTo>
                      <a:pt x="13357" y="11357"/>
                      <a:pt x="13273" y="11579"/>
                      <a:pt x="13205" y="11715"/>
                    </a:cubicBezTo>
                    <a:cubicBezTo>
                      <a:pt x="13148" y="11575"/>
                      <a:pt x="13076" y="11355"/>
                      <a:pt x="13006" y="11028"/>
                    </a:cubicBezTo>
                    <a:cubicBezTo>
                      <a:pt x="12807" y="10105"/>
                      <a:pt x="12620" y="9232"/>
                      <a:pt x="11964" y="9232"/>
                    </a:cubicBezTo>
                    <a:cubicBezTo>
                      <a:pt x="11677" y="9232"/>
                      <a:pt x="11160" y="9468"/>
                      <a:pt x="10918" y="11050"/>
                    </a:cubicBezTo>
                    <a:cubicBezTo>
                      <a:pt x="10841" y="11554"/>
                      <a:pt x="10754" y="11935"/>
                      <a:pt x="10675" y="12204"/>
                    </a:cubicBezTo>
                    <a:cubicBezTo>
                      <a:pt x="10626" y="11959"/>
                      <a:pt x="10570" y="11599"/>
                      <a:pt x="10519" y="11072"/>
                    </a:cubicBezTo>
                    <a:cubicBezTo>
                      <a:pt x="10347" y="9278"/>
                      <a:pt x="10207" y="8177"/>
                      <a:pt x="9518" y="8177"/>
                    </a:cubicBezTo>
                    <a:cubicBezTo>
                      <a:pt x="8791" y="8177"/>
                      <a:pt x="8635" y="9324"/>
                      <a:pt x="8479" y="11073"/>
                    </a:cubicBezTo>
                    <a:cubicBezTo>
                      <a:pt x="8464" y="11237"/>
                      <a:pt x="8450" y="11410"/>
                      <a:pt x="8435" y="11586"/>
                    </a:cubicBezTo>
                    <a:cubicBezTo>
                      <a:pt x="8399" y="12017"/>
                      <a:pt x="8343" y="12660"/>
                      <a:pt x="8274" y="13176"/>
                    </a:cubicBezTo>
                    <a:cubicBezTo>
                      <a:pt x="8205" y="12735"/>
                      <a:pt x="8129" y="12070"/>
                      <a:pt x="8048" y="11077"/>
                    </a:cubicBezTo>
                    <a:cubicBezTo>
                      <a:pt x="8013" y="10647"/>
                      <a:pt x="7985" y="10205"/>
                      <a:pt x="7957" y="9779"/>
                    </a:cubicBezTo>
                    <a:cubicBezTo>
                      <a:pt x="7906" y="8996"/>
                      <a:pt x="7857" y="8257"/>
                      <a:pt x="7778" y="7708"/>
                    </a:cubicBezTo>
                    <a:cubicBezTo>
                      <a:pt x="7718" y="7289"/>
                      <a:pt x="7605" y="6511"/>
                      <a:pt x="7054" y="6511"/>
                    </a:cubicBezTo>
                    <a:cubicBezTo>
                      <a:pt x="6549" y="6511"/>
                      <a:pt x="6428" y="7160"/>
                      <a:pt x="6333" y="7946"/>
                    </a:cubicBezTo>
                    <a:cubicBezTo>
                      <a:pt x="6250" y="8624"/>
                      <a:pt x="6196" y="9510"/>
                      <a:pt x="6138" y="10447"/>
                    </a:cubicBezTo>
                    <a:cubicBezTo>
                      <a:pt x="6125" y="10659"/>
                      <a:pt x="6111" y="10872"/>
                      <a:pt x="6098" y="11084"/>
                    </a:cubicBezTo>
                    <a:cubicBezTo>
                      <a:pt x="6070" y="11517"/>
                      <a:pt x="6047" y="12003"/>
                      <a:pt x="6022" y="12518"/>
                    </a:cubicBezTo>
                    <a:cubicBezTo>
                      <a:pt x="5981" y="13382"/>
                      <a:pt x="5921" y="14640"/>
                      <a:pt x="5820" y="15463"/>
                    </a:cubicBezTo>
                    <a:cubicBezTo>
                      <a:pt x="5790" y="15243"/>
                      <a:pt x="5761" y="14961"/>
                      <a:pt x="5734" y="14601"/>
                    </a:cubicBezTo>
                    <a:cubicBezTo>
                      <a:pt x="5665" y="13683"/>
                      <a:pt x="5629" y="12532"/>
                      <a:pt x="5590" y="11315"/>
                    </a:cubicBezTo>
                    <a:lnTo>
                      <a:pt x="5581" y="11095"/>
                    </a:lnTo>
                    <a:cubicBezTo>
                      <a:pt x="5572" y="10811"/>
                      <a:pt x="5564" y="10521"/>
                      <a:pt x="5555" y="10230"/>
                    </a:cubicBezTo>
                    <a:cubicBezTo>
                      <a:pt x="5509" y="8720"/>
                      <a:pt x="5461" y="7158"/>
                      <a:pt x="5374" y="5970"/>
                    </a:cubicBezTo>
                    <a:cubicBezTo>
                      <a:pt x="5325" y="5317"/>
                      <a:pt x="5270" y="4832"/>
                      <a:pt x="5203" y="4489"/>
                    </a:cubicBezTo>
                    <a:cubicBezTo>
                      <a:pt x="5148" y="4212"/>
                      <a:pt x="5034" y="3635"/>
                      <a:pt x="4579" y="3635"/>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404" name="9"/>
              <p:cNvSpPr/>
              <p:nvPr/>
            </p:nvSpPr>
            <p:spPr>
              <a:xfrm>
                <a:off x="25435" y="3920728"/>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405" name="Cards"/>
              <p:cNvSpPr/>
              <p:nvPr/>
            </p:nvSpPr>
            <p:spPr>
              <a:xfrm>
                <a:off x="804126" y="0"/>
                <a:ext cx="1447521" cy="2104288"/>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406" name="Brain Front"/>
              <p:cNvSpPr/>
              <p:nvPr/>
            </p:nvSpPr>
            <p:spPr>
              <a:xfrm>
                <a:off x="485238" y="40555784"/>
                <a:ext cx="2076794" cy="1724667"/>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407" name="Dice"/>
              <p:cNvSpPr/>
              <p:nvPr/>
            </p:nvSpPr>
            <p:spPr>
              <a:xfrm>
                <a:off x="799874" y="37644848"/>
                <a:ext cx="1447521" cy="1685408"/>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408" name="Neuron"/>
              <p:cNvSpPr/>
              <p:nvPr/>
            </p:nvSpPr>
            <p:spPr>
              <a:xfrm>
                <a:off x="428366" y="26094642"/>
                <a:ext cx="2190537"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409" name="Cards"/>
              <p:cNvSpPr/>
              <p:nvPr/>
            </p:nvSpPr>
            <p:spPr>
              <a:xfrm>
                <a:off x="799874" y="23012603"/>
                <a:ext cx="1447521" cy="2104289"/>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410" name="10"/>
              <p:cNvSpPr/>
              <p:nvPr/>
            </p:nvSpPr>
            <p:spPr>
              <a:xfrm>
                <a:off x="12715" y="29829570"/>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411" name="Q"/>
              <p:cNvSpPr/>
              <p:nvPr/>
            </p:nvSpPr>
            <p:spPr>
              <a:xfrm>
                <a:off x="25427" y="35614030"/>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412" name="Tiara"/>
              <p:cNvSpPr/>
              <p:nvPr/>
            </p:nvSpPr>
            <p:spPr>
              <a:xfrm>
                <a:off x="1073452" y="34534647"/>
                <a:ext cx="900367"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413" name="Bell Curve"/>
              <p:cNvSpPr/>
              <p:nvPr/>
            </p:nvSpPr>
            <p:spPr>
              <a:xfrm>
                <a:off x="489349" y="54828069"/>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414" name="Function Graph"/>
              <p:cNvSpPr/>
              <p:nvPr/>
            </p:nvSpPr>
            <p:spPr>
              <a:xfrm>
                <a:off x="485237" y="43258196"/>
                <a:ext cx="2076795" cy="2063092"/>
              </a:xfrm>
              <a:custGeom>
                <a:avLst/>
                <a:gdLst/>
                <a:ahLst/>
                <a:cxnLst>
                  <a:cxn ang="0">
                    <a:pos x="wd2" y="hd2"/>
                  </a:cxn>
                  <a:cxn ang="5400000">
                    <a:pos x="wd2" y="hd2"/>
                  </a:cxn>
                  <a:cxn ang="10800000">
                    <a:pos x="wd2" y="hd2"/>
                  </a:cxn>
                  <a:cxn ang="16200000">
                    <a:pos x="wd2" y="hd2"/>
                  </a:cxn>
                </a:cxnLst>
                <a:rect l="0" t="0" r="r" b="b"/>
                <a:pathLst>
                  <a:path w="21600" h="21600" extrusionOk="0">
                    <a:moveTo>
                      <a:pt x="193" y="0"/>
                    </a:moveTo>
                    <a:cubicBezTo>
                      <a:pt x="87" y="0"/>
                      <a:pt x="0" y="87"/>
                      <a:pt x="0" y="194"/>
                    </a:cubicBezTo>
                    <a:lnTo>
                      <a:pt x="0" y="21404"/>
                    </a:lnTo>
                    <a:cubicBezTo>
                      <a:pt x="0" y="21511"/>
                      <a:pt x="87" y="21600"/>
                      <a:pt x="193" y="21600"/>
                    </a:cubicBezTo>
                    <a:lnTo>
                      <a:pt x="21322" y="21600"/>
                    </a:lnTo>
                    <a:cubicBezTo>
                      <a:pt x="21428" y="21600"/>
                      <a:pt x="21514" y="21511"/>
                      <a:pt x="21514" y="21404"/>
                    </a:cubicBezTo>
                    <a:lnTo>
                      <a:pt x="21514" y="20822"/>
                    </a:lnTo>
                    <a:cubicBezTo>
                      <a:pt x="21514" y="20715"/>
                      <a:pt x="21428" y="20628"/>
                      <a:pt x="21322" y="20628"/>
                    </a:cubicBezTo>
                    <a:lnTo>
                      <a:pt x="1159" y="20628"/>
                    </a:lnTo>
                    <a:cubicBezTo>
                      <a:pt x="1052" y="20628"/>
                      <a:pt x="966" y="20539"/>
                      <a:pt x="966" y="20432"/>
                    </a:cubicBezTo>
                    <a:lnTo>
                      <a:pt x="966" y="194"/>
                    </a:lnTo>
                    <a:cubicBezTo>
                      <a:pt x="966" y="87"/>
                      <a:pt x="879" y="0"/>
                      <a:pt x="773" y="0"/>
                    </a:cubicBezTo>
                    <a:lnTo>
                      <a:pt x="193" y="0"/>
                    </a:lnTo>
                    <a:close/>
                    <a:moveTo>
                      <a:pt x="4579" y="3635"/>
                    </a:moveTo>
                    <a:cubicBezTo>
                      <a:pt x="4069" y="3635"/>
                      <a:pt x="3973" y="4313"/>
                      <a:pt x="3893" y="5269"/>
                    </a:cubicBezTo>
                    <a:cubicBezTo>
                      <a:pt x="3826" y="6066"/>
                      <a:pt x="3789" y="7155"/>
                      <a:pt x="3747" y="8309"/>
                    </a:cubicBezTo>
                    <a:cubicBezTo>
                      <a:pt x="3722" y="9023"/>
                      <a:pt x="3694" y="9757"/>
                      <a:pt x="3660" y="10474"/>
                    </a:cubicBezTo>
                    <a:lnTo>
                      <a:pt x="1430" y="10474"/>
                    </a:lnTo>
                    <a:lnTo>
                      <a:pt x="1430" y="11230"/>
                    </a:lnTo>
                    <a:lnTo>
                      <a:pt x="4374" y="11230"/>
                    </a:lnTo>
                    <a:lnTo>
                      <a:pt x="4393" y="10873"/>
                    </a:lnTo>
                    <a:cubicBezTo>
                      <a:pt x="4437" y="10037"/>
                      <a:pt x="4467" y="9172"/>
                      <a:pt x="4497" y="8336"/>
                    </a:cubicBezTo>
                    <a:cubicBezTo>
                      <a:pt x="4526" y="7507"/>
                      <a:pt x="4560" y="6578"/>
                      <a:pt x="4607" y="5814"/>
                    </a:cubicBezTo>
                    <a:cubicBezTo>
                      <a:pt x="4621" y="5979"/>
                      <a:pt x="4635" y="6160"/>
                      <a:pt x="4648" y="6361"/>
                    </a:cubicBezTo>
                    <a:cubicBezTo>
                      <a:pt x="4720" y="7486"/>
                      <a:pt x="4764" y="8893"/>
                      <a:pt x="4805" y="10253"/>
                    </a:cubicBezTo>
                    <a:cubicBezTo>
                      <a:pt x="4814" y="10545"/>
                      <a:pt x="4823" y="10836"/>
                      <a:pt x="4832" y="11121"/>
                    </a:cubicBezTo>
                    <a:lnTo>
                      <a:pt x="4839" y="11340"/>
                    </a:lnTo>
                    <a:cubicBezTo>
                      <a:pt x="4882" y="12712"/>
                      <a:pt x="4923" y="14008"/>
                      <a:pt x="5011" y="14987"/>
                    </a:cubicBezTo>
                    <a:cubicBezTo>
                      <a:pt x="5108" y="16050"/>
                      <a:pt x="5236" y="16930"/>
                      <a:pt x="5835" y="16930"/>
                    </a:cubicBezTo>
                    <a:cubicBezTo>
                      <a:pt x="6373" y="16930"/>
                      <a:pt x="6497" y="16190"/>
                      <a:pt x="6594" y="15296"/>
                    </a:cubicBezTo>
                    <a:cubicBezTo>
                      <a:pt x="6678" y="14518"/>
                      <a:pt x="6726" y="13520"/>
                      <a:pt x="6772" y="12555"/>
                    </a:cubicBezTo>
                    <a:cubicBezTo>
                      <a:pt x="6796" y="12043"/>
                      <a:pt x="6820" y="11560"/>
                      <a:pt x="6847" y="11132"/>
                    </a:cubicBezTo>
                    <a:cubicBezTo>
                      <a:pt x="6861" y="10921"/>
                      <a:pt x="6874" y="10707"/>
                      <a:pt x="6888" y="10495"/>
                    </a:cubicBezTo>
                    <a:cubicBezTo>
                      <a:pt x="6933" y="9765"/>
                      <a:pt x="6992" y="8813"/>
                      <a:pt x="7072" y="8108"/>
                    </a:cubicBezTo>
                    <a:cubicBezTo>
                      <a:pt x="7130" y="8632"/>
                      <a:pt x="7171" y="9283"/>
                      <a:pt x="7206" y="9828"/>
                    </a:cubicBezTo>
                    <a:cubicBezTo>
                      <a:pt x="7234" y="10257"/>
                      <a:pt x="7265" y="10701"/>
                      <a:pt x="7300" y="11138"/>
                    </a:cubicBezTo>
                    <a:cubicBezTo>
                      <a:pt x="7355" y="11811"/>
                      <a:pt x="7430" y="12670"/>
                      <a:pt x="7538" y="13325"/>
                    </a:cubicBezTo>
                    <a:cubicBezTo>
                      <a:pt x="7649" y="13995"/>
                      <a:pt x="7799" y="14650"/>
                      <a:pt x="8291" y="14650"/>
                    </a:cubicBezTo>
                    <a:cubicBezTo>
                      <a:pt x="8807" y="14650"/>
                      <a:pt x="8920" y="13936"/>
                      <a:pt x="8993" y="13463"/>
                    </a:cubicBezTo>
                    <a:cubicBezTo>
                      <a:pt x="9075" y="12940"/>
                      <a:pt x="9130" y="12285"/>
                      <a:pt x="9183" y="11651"/>
                    </a:cubicBezTo>
                    <a:cubicBezTo>
                      <a:pt x="9198" y="11475"/>
                      <a:pt x="9212" y="11303"/>
                      <a:pt x="9226" y="11141"/>
                    </a:cubicBezTo>
                    <a:cubicBezTo>
                      <a:pt x="9311" y="10194"/>
                      <a:pt x="9403" y="9541"/>
                      <a:pt x="9501" y="9185"/>
                    </a:cubicBezTo>
                    <a:cubicBezTo>
                      <a:pt x="9633" y="9696"/>
                      <a:pt x="9726" y="10669"/>
                      <a:pt x="9771" y="11144"/>
                    </a:cubicBezTo>
                    <a:cubicBezTo>
                      <a:pt x="9831" y="11767"/>
                      <a:pt x="9905" y="12254"/>
                      <a:pt x="9993" y="12594"/>
                    </a:cubicBezTo>
                    <a:cubicBezTo>
                      <a:pt x="10054" y="12832"/>
                      <a:pt x="10198" y="13391"/>
                      <a:pt x="10653" y="13391"/>
                    </a:cubicBezTo>
                    <a:cubicBezTo>
                      <a:pt x="11032" y="13391"/>
                      <a:pt x="11217" y="12975"/>
                      <a:pt x="11349" y="12567"/>
                    </a:cubicBezTo>
                    <a:cubicBezTo>
                      <a:pt x="11467" y="12203"/>
                      <a:pt x="11579" y="11704"/>
                      <a:pt x="11661" y="11165"/>
                    </a:cubicBezTo>
                    <a:cubicBezTo>
                      <a:pt x="11745" y="10615"/>
                      <a:pt x="11876" y="10261"/>
                      <a:pt x="11971" y="10086"/>
                    </a:cubicBezTo>
                    <a:cubicBezTo>
                      <a:pt x="12053" y="10269"/>
                      <a:pt x="12153" y="10639"/>
                      <a:pt x="12271" y="11188"/>
                    </a:cubicBezTo>
                    <a:cubicBezTo>
                      <a:pt x="12485" y="12183"/>
                      <a:pt x="12763" y="12626"/>
                      <a:pt x="13173" y="12626"/>
                    </a:cubicBezTo>
                    <a:cubicBezTo>
                      <a:pt x="13612" y="12626"/>
                      <a:pt x="13946" y="12143"/>
                      <a:pt x="14166" y="11193"/>
                    </a:cubicBezTo>
                    <a:cubicBezTo>
                      <a:pt x="14230" y="10915"/>
                      <a:pt x="14317" y="10721"/>
                      <a:pt x="14384" y="10609"/>
                    </a:cubicBezTo>
                    <a:cubicBezTo>
                      <a:pt x="14442" y="10712"/>
                      <a:pt x="14507" y="10855"/>
                      <a:pt x="14553" y="10955"/>
                    </a:cubicBezTo>
                    <a:cubicBezTo>
                      <a:pt x="14603" y="11064"/>
                      <a:pt x="14655" y="11175"/>
                      <a:pt x="14711" y="11283"/>
                    </a:cubicBezTo>
                    <a:cubicBezTo>
                      <a:pt x="14963" y="11766"/>
                      <a:pt x="15162" y="12149"/>
                      <a:pt x="15638" y="12149"/>
                    </a:cubicBezTo>
                    <a:cubicBezTo>
                      <a:pt x="16094" y="12149"/>
                      <a:pt x="16314" y="11747"/>
                      <a:pt x="16475" y="11453"/>
                    </a:cubicBezTo>
                    <a:cubicBezTo>
                      <a:pt x="16502" y="11402"/>
                      <a:pt x="16532" y="11350"/>
                      <a:pt x="16562" y="11300"/>
                    </a:cubicBezTo>
                    <a:cubicBezTo>
                      <a:pt x="16588" y="11255"/>
                      <a:pt x="16611" y="11213"/>
                      <a:pt x="16634" y="11173"/>
                    </a:cubicBezTo>
                    <a:cubicBezTo>
                      <a:pt x="16703" y="11053"/>
                      <a:pt x="16782" y="10918"/>
                      <a:pt x="16828" y="10864"/>
                    </a:cubicBezTo>
                    <a:cubicBezTo>
                      <a:pt x="16903" y="10914"/>
                      <a:pt x="17032" y="11105"/>
                      <a:pt x="17112" y="11224"/>
                    </a:cubicBezTo>
                    <a:lnTo>
                      <a:pt x="17155" y="11291"/>
                    </a:lnTo>
                    <a:cubicBezTo>
                      <a:pt x="17177" y="11324"/>
                      <a:pt x="17200" y="11356"/>
                      <a:pt x="17222" y="11389"/>
                    </a:cubicBezTo>
                    <a:cubicBezTo>
                      <a:pt x="17416" y="11682"/>
                      <a:pt x="17656" y="12047"/>
                      <a:pt x="18076" y="12047"/>
                    </a:cubicBezTo>
                    <a:cubicBezTo>
                      <a:pt x="18508" y="12047"/>
                      <a:pt x="18724" y="11727"/>
                      <a:pt x="18882" y="11494"/>
                    </a:cubicBezTo>
                    <a:cubicBezTo>
                      <a:pt x="18919" y="11439"/>
                      <a:pt x="18953" y="11387"/>
                      <a:pt x="18989" y="11340"/>
                    </a:cubicBezTo>
                    <a:cubicBezTo>
                      <a:pt x="19096" y="11202"/>
                      <a:pt x="19183" y="11125"/>
                      <a:pt x="19231" y="11090"/>
                    </a:cubicBezTo>
                    <a:cubicBezTo>
                      <a:pt x="19285" y="11117"/>
                      <a:pt x="19403" y="11188"/>
                      <a:pt x="19622" y="11387"/>
                    </a:cubicBezTo>
                    <a:cubicBezTo>
                      <a:pt x="19919" y="11658"/>
                      <a:pt x="20277" y="11689"/>
                      <a:pt x="20520" y="11689"/>
                    </a:cubicBezTo>
                    <a:cubicBezTo>
                      <a:pt x="20701" y="11689"/>
                      <a:pt x="20939" y="11612"/>
                      <a:pt x="21281" y="11494"/>
                    </a:cubicBezTo>
                    <a:cubicBezTo>
                      <a:pt x="21406" y="11451"/>
                      <a:pt x="21535" y="11406"/>
                      <a:pt x="21600" y="11391"/>
                    </a:cubicBezTo>
                    <a:lnTo>
                      <a:pt x="21429" y="10655"/>
                    </a:lnTo>
                    <a:cubicBezTo>
                      <a:pt x="21326" y="10679"/>
                      <a:pt x="21192" y="10724"/>
                      <a:pt x="21037" y="10778"/>
                    </a:cubicBezTo>
                    <a:cubicBezTo>
                      <a:pt x="20885" y="10831"/>
                      <a:pt x="20601" y="10929"/>
                      <a:pt x="20520" y="10933"/>
                    </a:cubicBezTo>
                    <a:cubicBezTo>
                      <a:pt x="20323" y="10933"/>
                      <a:pt x="20208" y="10903"/>
                      <a:pt x="20125" y="10827"/>
                    </a:cubicBezTo>
                    <a:cubicBezTo>
                      <a:pt x="19729" y="10468"/>
                      <a:pt x="19465" y="10321"/>
                      <a:pt x="19209" y="10321"/>
                    </a:cubicBezTo>
                    <a:cubicBezTo>
                      <a:pt x="18891" y="10321"/>
                      <a:pt x="18593" y="10623"/>
                      <a:pt x="18398" y="10876"/>
                    </a:cubicBezTo>
                    <a:cubicBezTo>
                      <a:pt x="18347" y="10942"/>
                      <a:pt x="18300" y="11009"/>
                      <a:pt x="18260" y="11068"/>
                    </a:cubicBezTo>
                    <a:cubicBezTo>
                      <a:pt x="18214" y="11137"/>
                      <a:pt x="18131" y="11262"/>
                      <a:pt x="18089" y="11288"/>
                    </a:cubicBezTo>
                    <a:cubicBezTo>
                      <a:pt x="18025" y="11240"/>
                      <a:pt x="17915" y="11074"/>
                      <a:pt x="17848" y="10972"/>
                    </a:cubicBezTo>
                    <a:cubicBezTo>
                      <a:pt x="17824" y="10936"/>
                      <a:pt x="17800" y="10899"/>
                      <a:pt x="17776" y="10864"/>
                    </a:cubicBezTo>
                    <a:lnTo>
                      <a:pt x="17734" y="10800"/>
                    </a:lnTo>
                    <a:cubicBezTo>
                      <a:pt x="17524" y="10488"/>
                      <a:pt x="17262" y="10100"/>
                      <a:pt x="16820" y="10100"/>
                    </a:cubicBezTo>
                    <a:cubicBezTo>
                      <a:pt x="16386" y="10100"/>
                      <a:pt x="16200" y="10421"/>
                      <a:pt x="15985" y="10793"/>
                    </a:cubicBezTo>
                    <a:cubicBezTo>
                      <a:pt x="15963" y="10832"/>
                      <a:pt x="15940" y="10873"/>
                      <a:pt x="15915" y="10916"/>
                    </a:cubicBezTo>
                    <a:cubicBezTo>
                      <a:pt x="15881" y="10974"/>
                      <a:pt x="15849" y="11031"/>
                      <a:pt x="15817" y="11089"/>
                    </a:cubicBezTo>
                    <a:cubicBezTo>
                      <a:pt x="15768" y="11179"/>
                      <a:pt x="15689" y="11322"/>
                      <a:pt x="15636" y="11379"/>
                    </a:cubicBezTo>
                    <a:cubicBezTo>
                      <a:pt x="15569" y="11303"/>
                      <a:pt x="15455" y="11083"/>
                      <a:pt x="15376" y="10932"/>
                    </a:cubicBezTo>
                    <a:cubicBezTo>
                      <a:pt x="15329" y="10841"/>
                      <a:pt x="15281" y="10738"/>
                      <a:pt x="15236" y="10638"/>
                    </a:cubicBezTo>
                    <a:cubicBezTo>
                      <a:pt x="15037" y="10207"/>
                      <a:pt x="14832" y="9760"/>
                      <a:pt x="14392" y="9760"/>
                    </a:cubicBezTo>
                    <a:cubicBezTo>
                      <a:pt x="14192" y="9760"/>
                      <a:pt x="13698" y="9883"/>
                      <a:pt x="13435" y="11021"/>
                    </a:cubicBezTo>
                    <a:cubicBezTo>
                      <a:pt x="13357" y="11357"/>
                      <a:pt x="13273" y="11579"/>
                      <a:pt x="13205" y="11715"/>
                    </a:cubicBezTo>
                    <a:cubicBezTo>
                      <a:pt x="13148" y="11575"/>
                      <a:pt x="13076" y="11355"/>
                      <a:pt x="13006" y="11028"/>
                    </a:cubicBezTo>
                    <a:cubicBezTo>
                      <a:pt x="12807" y="10105"/>
                      <a:pt x="12620" y="9232"/>
                      <a:pt x="11964" y="9232"/>
                    </a:cubicBezTo>
                    <a:cubicBezTo>
                      <a:pt x="11677" y="9232"/>
                      <a:pt x="11160" y="9468"/>
                      <a:pt x="10918" y="11050"/>
                    </a:cubicBezTo>
                    <a:cubicBezTo>
                      <a:pt x="10841" y="11554"/>
                      <a:pt x="10754" y="11935"/>
                      <a:pt x="10675" y="12204"/>
                    </a:cubicBezTo>
                    <a:cubicBezTo>
                      <a:pt x="10626" y="11959"/>
                      <a:pt x="10570" y="11599"/>
                      <a:pt x="10519" y="11072"/>
                    </a:cubicBezTo>
                    <a:cubicBezTo>
                      <a:pt x="10347" y="9278"/>
                      <a:pt x="10207" y="8177"/>
                      <a:pt x="9518" y="8177"/>
                    </a:cubicBezTo>
                    <a:cubicBezTo>
                      <a:pt x="8791" y="8177"/>
                      <a:pt x="8635" y="9324"/>
                      <a:pt x="8479" y="11073"/>
                    </a:cubicBezTo>
                    <a:cubicBezTo>
                      <a:pt x="8464" y="11237"/>
                      <a:pt x="8450" y="11410"/>
                      <a:pt x="8435" y="11586"/>
                    </a:cubicBezTo>
                    <a:cubicBezTo>
                      <a:pt x="8399" y="12017"/>
                      <a:pt x="8343" y="12660"/>
                      <a:pt x="8274" y="13176"/>
                    </a:cubicBezTo>
                    <a:cubicBezTo>
                      <a:pt x="8205" y="12735"/>
                      <a:pt x="8129" y="12070"/>
                      <a:pt x="8048" y="11077"/>
                    </a:cubicBezTo>
                    <a:cubicBezTo>
                      <a:pt x="8013" y="10647"/>
                      <a:pt x="7985" y="10205"/>
                      <a:pt x="7957" y="9779"/>
                    </a:cubicBezTo>
                    <a:cubicBezTo>
                      <a:pt x="7906" y="8996"/>
                      <a:pt x="7857" y="8257"/>
                      <a:pt x="7778" y="7708"/>
                    </a:cubicBezTo>
                    <a:cubicBezTo>
                      <a:pt x="7718" y="7289"/>
                      <a:pt x="7605" y="6511"/>
                      <a:pt x="7054" y="6511"/>
                    </a:cubicBezTo>
                    <a:cubicBezTo>
                      <a:pt x="6549" y="6511"/>
                      <a:pt x="6428" y="7160"/>
                      <a:pt x="6333" y="7946"/>
                    </a:cubicBezTo>
                    <a:cubicBezTo>
                      <a:pt x="6250" y="8624"/>
                      <a:pt x="6196" y="9510"/>
                      <a:pt x="6138" y="10447"/>
                    </a:cubicBezTo>
                    <a:cubicBezTo>
                      <a:pt x="6125" y="10659"/>
                      <a:pt x="6111" y="10872"/>
                      <a:pt x="6098" y="11084"/>
                    </a:cubicBezTo>
                    <a:cubicBezTo>
                      <a:pt x="6070" y="11517"/>
                      <a:pt x="6047" y="12003"/>
                      <a:pt x="6022" y="12518"/>
                    </a:cubicBezTo>
                    <a:cubicBezTo>
                      <a:pt x="5981" y="13382"/>
                      <a:pt x="5921" y="14640"/>
                      <a:pt x="5820" y="15463"/>
                    </a:cubicBezTo>
                    <a:cubicBezTo>
                      <a:pt x="5790" y="15243"/>
                      <a:pt x="5761" y="14961"/>
                      <a:pt x="5734" y="14601"/>
                    </a:cubicBezTo>
                    <a:cubicBezTo>
                      <a:pt x="5665" y="13683"/>
                      <a:pt x="5629" y="12532"/>
                      <a:pt x="5590" y="11315"/>
                    </a:cubicBezTo>
                    <a:lnTo>
                      <a:pt x="5581" y="11095"/>
                    </a:lnTo>
                    <a:cubicBezTo>
                      <a:pt x="5572" y="10811"/>
                      <a:pt x="5564" y="10521"/>
                      <a:pt x="5555" y="10230"/>
                    </a:cubicBezTo>
                    <a:cubicBezTo>
                      <a:pt x="5509" y="8720"/>
                      <a:pt x="5461" y="7158"/>
                      <a:pt x="5374" y="5970"/>
                    </a:cubicBezTo>
                    <a:cubicBezTo>
                      <a:pt x="5325" y="5317"/>
                      <a:pt x="5270" y="4832"/>
                      <a:pt x="5203" y="4489"/>
                    </a:cubicBezTo>
                    <a:cubicBezTo>
                      <a:pt x="5148" y="4212"/>
                      <a:pt x="5034" y="3635"/>
                      <a:pt x="4579" y="3635"/>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415" name="Brain"/>
              <p:cNvSpPr/>
              <p:nvPr/>
            </p:nvSpPr>
            <p:spPr>
              <a:xfrm>
                <a:off x="403026" y="86887191"/>
                <a:ext cx="2241218" cy="1719490"/>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416" name="Brain Front"/>
              <p:cNvSpPr/>
              <p:nvPr/>
            </p:nvSpPr>
            <p:spPr>
              <a:xfrm>
                <a:off x="485238" y="98471204"/>
                <a:ext cx="2076794" cy="1724667"/>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417" name="Dice"/>
              <p:cNvSpPr/>
              <p:nvPr/>
            </p:nvSpPr>
            <p:spPr>
              <a:xfrm>
                <a:off x="799875" y="60844638"/>
                <a:ext cx="1447521" cy="1685409"/>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418" name="Cards"/>
              <p:cNvSpPr/>
              <p:nvPr/>
            </p:nvSpPr>
            <p:spPr>
              <a:xfrm>
                <a:off x="799875" y="63551072"/>
                <a:ext cx="1447521" cy="2104288"/>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419" name="Cherry"/>
              <p:cNvSpPr/>
              <p:nvPr/>
            </p:nvSpPr>
            <p:spPr>
              <a:xfrm>
                <a:off x="922821" y="95580912"/>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420" name="10"/>
              <p:cNvSpPr/>
              <p:nvPr/>
            </p:nvSpPr>
            <p:spPr>
              <a:xfrm>
                <a:off x="12715" y="93531394"/>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421" name="Q"/>
              <p:cNvSpPr/>
              <p:nvPr/>
            </p:nvSpPr>
            <p:spPr>
              <a:xfrm>
                <a:off x="25427" y="73280996"/>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422" name="Tiara"/>
              <p:cNvSpPr/>
              <p:nvPr/>
            </p:nvSpPr>
            <p:spPr>
              <a:xfrm>
                <a:off x="1073452" y="72201620"/>
                <a:ext cx="900367" cy="473351"/>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423" name="K"/>
              <p:cNvSpPr/>
              <p:nvPr/>
            </p:nvSpPr>
            <p:spPr>
              <a:xfrm>
                <a:off x="25427" y="85289087"/>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K</a:t>
                </a:r>
              </a:p>
            </p:txBody>
          </p:sp>
          <p:sp>
            <p:nvSpPr>
              <p:cNvPr id="424" name="Crown"/>
              <p:cNvSpPr/>
              <p:nvPr/>
            </p:nvSpPr>
            <p:spPr>
              <a:xfrm>
                <a:off x="489349" y="83795386"/>
                <a:ext cx="900366" cy="79234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206" y="0"/>
                      <a:pt x="9725" y="547"/>
                      <a:pt x="9725" y="1222"/>
                    </a:cubicBezTo>
                    <a:cubicBezTo>
                      <a:pt x="9725" y="1729"/>
                      <a:pt x="9996" y="2163"/>
                      <a:pt x="10383" y="2348"/>
                    </a:cubicBezTo>
                    <a:lnTo>
                      <a:pt x="7244" y="10951"/>
                    </a:lnTo>
                    <a:cubicBezTo>
                      <a:pt x="7156" y="11239"/>
                      <a:pt x="6826" y="11311"/>
                      <a:pt x="6648" y="11081"/>
                    </a:cubicBezTo>
                    <a:lnTo>
                      <a:pt x="1891" y="6438"/>
                    </a:lnTo>
                    <a:cubicBezTo>
                      <a:pt x="2053" y="6225"/>
                      <a:pt x="2151" y="5946"/>
                      <a:pt x="2151" y="5642"/>
                    </a:cubicBezTo>
                    <a:cubicBezTo>
                      <a:pt x="2151" y="4967"/>
                      <a:pt x="1669" y="4420"/>
                      <a:pt x="1075" y="4420"/>
                    </a:cubicBezTo>
                    <a:cubicBezTo>
                      <a:pt x="482" y="4420"/>
                      <a:pt x="0" y="4967"/>
                      <a:pt x="0" y="5642"/>
                    </a:cubicBezTo>
                    <a:cubicBezTo>
                      <a:pt x="0" y="6317"/>
                      <a:pt x="482" y="6864"/>
                      <a:pt x="1075" y="6864"/>
                    </a:cubicBezTo>
                    <a:cubicBezTo>
                      <a:pt x="1126" y="6864"/>
                      <a:pt x="1174" y="6858"/>
                      <a:pt x="1222" y="6851"/>
                    </a:cubicBezTo>
                    <a:lnTo>
                      <a:pt x="2938" y="20929"/>
                    </a:lnTo>
                    <a:cubicBezTo>
                      <a:pt x="2985" y="21312"/>
                      <a:pt x="3274" y="21600"/>
                      <a:pt x="3615" y="21600"/>
                    </a:cubicBezTo>
                    <a:lnTo>
                      <a:pt x="17987" y="21600"/>
                    </a:lnTo>
                    <a:cubicBezTo>
                      <a:pt x="18327" y="21600"/>
                      <a:pt x="18616" y="21316"/>
                      <a:pt x="18664" y="20934"/>
                    </a:cubicBezTo>
                    <a:lnTo>
                      <a:pt x="20378" y="6851"/>
                    </a:lnTo>
                    <a:cubicBezTo>
                      <a:pt x="20426" y="6858"/>
                      <a:pt x="20475" y="6864"/>
                      <a:pt x="20525" y="6864"/>
                    </a:cubicBezTo>
                    <a:cubicBezTo>
                      <a:pt x="21118" y="6864"/>
                      <a:pt x="21600" y="6317"/>
                      <a:pt x="21600" y="5642"/>
                    </a:cubicBezTo>
                    <a:cubicBezTo>
                      <a:pt x="21600" y="4967"/>
                      <a:pt x="21118" y="4420"/>
                      <a:pt x="20525" y="4420"/>
                    </a:cubicBezTo>
                    <a:cubicBezTo>
                      <a:pt x="19931" y="4420"/>
                      <a:pt x="19449" y="4967"/>
                      <a:pt x="19449" y="5642"/>
                    </a:cubicBezTo>
                    <a:cubicBezTo>
                      <a:pt x="19449" y="5953"/>
                      <a:pt x="19551" y="6234"/>
                      <a:pt x="19719" y="6450"/>
                    </a:cubicBezTo>
                    <a:lnTo>
                      <a:pt x="14952" y="11081"/>
                    </a:lnTo>
                    <a:cubicBezTo>
                      <a:pt x="14772" y="11298"/>
                      <a:pt x="14445" y="11230"/>
                      <a:pt x="14356" y="10951"/>
                    </a:cubicBezTo>
                    <a:lnTo>
                      <a:pt x="11200" y="2356"/>
                    </a:lnTo>
                    <a:cubicBezTo>
                      <a:pt x="11596" y="2176"/>
                      <a:pt x="11875" y="1736"/>
                      <a:pt x="11875" y="1222"/>
                    </a:cubicBezTo>
                    <a:cubicBezTo>
                      <a:pt x="11875" y="547"/>
                      <a:pt x="11394" y="0"/>
                      <a:pt x="10800" y="0"/>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425" name="10"/>
              <p:cNvSpPr/>
              <p:nvPr/>
            </p:nvSpPr>
            <p:spPr>
              <a:xfrm>
                <a:off x="12715" y="102214826"/>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426" name="Bell Curve"/>
              <p:cNvSpPr/>
              <p:nvPr/>
            </p:nvSpPr>
            <p:spPr>
              <a:xfrm>
                <a:off x="489349" y="104084182"/>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427" name="9"/>
              <p:cNvSpPr/>
              <p:nvPr/>
            </p:nvSpPr>
            <p:spPr>
              <a:xfrm>
                <a:off x="25427" y="76173222"/>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grpSp>
        <p:sp>
          <p:nvSpPr>
            <p:cNvPr id="429" name="9"/>
            <p:cNvSpPr txBox="1"/>
            <p:nvPr/>
          </p:nvSpPr>
          <p:spPr>
            <a:xfrm>
              <a:off x="0" y="-1"/>
              <a:ext cx="2996415" cy="24638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430" name="9"/>
            <p:cNvSpPr txBox="1"/>
            <p:nvPr/>
          </p:nvSpPr>
          <p:spPr>
            <a:xfrm>
              <a:off x="8422" y="2891935"/>
              <a:ext cx="2996415" cy="24638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431" name="Bell Curve"/>
            <p:cNvSpPr/>
            <p:nvPr/>
          </p:nvSpPr>
          <p:spPr>
            <a:xfrm>
              <a:off x="557097" y="5860070"/>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sp>
        <p:nvSpPr>
          <p:cNvPr id="433" name="Rectangle"/>
          <p:cNvSpPr/>
          <p:nvPr/>
        </p:nvSpPr>
        <p:spPr>
          <a:xfrm>
            <a:off x="-472536" y="-3694145"/>
            <a:ext cx="25141949" cy="4502168"/>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34" name="Rectangle"/>
          <p:cNvSpPr/>
          <p:nvPr/>
        </p:nvSpPr>
        <p:spPr>
          <a:xfrm>
            <a:off x="-285413" y="9495050"/>
            <a:ext cx="25141949" cy="4502168"/>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35" name="Rectangle"/>
          <p:cNvSpPr/>
          <p:nvPr/>
        </p:nvSpPr>
        <p:spPr>
          <a:xfrm>
            <a:off x="3132288" y="6616700"/>
            <a:ext cx="3586461" cy="2892227"/>
          </a:xfrm>
          <a:prstGeom prst="rect">
            <a:avLst/>
          </a:prstGeom>
          <a:ln w="63500">
            <a:solidFill>
              <a:srgbClr val="00000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36" name="Rectangle"/>
          <p:cNvSpPr/>
          <p:nvPr/>
        </p:nvSpPr>
        <p:spPr>
          <a:xfrm>
            <a:off x="2005039" y="9853549"/>
            <a:ext cx="20186800" cy="3240052"/>
          </a:xfrm>
          <a:prstGeom prst="rect">
            <a:avLst/>
          </a:prstGeom>
          <a:ln w="63500">
            <a:solidFill>
              <a:srgbClr val="00000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37" name="Rectangle"/>
          <p:cNvSpPr/>
          <p:nvPr/>
        </p:nvSpPr>
        <p:spPr>
          <a:xfrm>
            <a:off x="6718748" y="6616700"/>
            <a:ext cx="3586461" cy="2892227"/>
          </a:xfrm>
          <a:prstGeom prst="rect">
            <a:avLst/>
          </a:prstGeom>
          <a:ln w="63500">
            <a:solidFill>
              <a:srgbClr val="00000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38" name="Rectangle"/>
          <p:cNvSpPr/>
          <p:nvPr/>
        </p:nvSpPr>
        <p:spPr>
          <a:xfrm>
            <a:off x="13891668" y="6616700"/>
            <a:ext cx="3586461" cy="2892227"/>
          </a:xfrm>
          <a:prstGeom prst="rect">
            <a:avLst/>
          </a:prstGeom>
          <a:ln w="63500">
            <a:solidFill>
              <a:srgbClr val="00000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39" name="Rectangle"/>
          <p:cNvSpPr/>
          <p:nvPr/>
        </p:nvSpPr>
        <p:spPr>
          <a:xfrm>
            <a:off x="17465428" y="6616700"/>
            <a:ext cx="3586461" cy="2892227"/>
          </a:xfrm>
          <a:prstGeom prst="rect">
            <a:avLst/>
          </a:prstGeom>
          <a:ln w="63500">
            <a:solidFill>
              <a:srgbClr val="00000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40" name="Rectangle"/>
          <p:cNvSpPr/>
          <p:nvPr/>
        </p:nvSpPr>
        <p:spPr>
          <a:xfrm>
            <a:off x="3132288" y="844946"/>
            <a:ext cx="3586461" cy="2892228"/>
          </a:xfrm>
          <a:prstGeom prst="rect">
            <a:avLst/>
          </a:prstGeom>
          <a:ln w="63500">
            <a:solidFill>
              <a:srgbClr val="00000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41" name="Rectangle"/>
          <p:cNvSpPr/>
          <p:nvPr/>
        </p:nvSpPr>
        <p:spPr>
          <a:xfrm>
            <a:off x="6718748" y="844946"/>
            <a:ext cx="3586461" cy="2892228"/>
          </a:xfrm>
          <a:prstGeom prst="rect">
            <a:avLst/>
          </a:prstGeom>
          <a:ln w="63500">
            <a:solidFill>
              <a:srgbClr val="00000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42" name="Rectangle"/>
          <p:cNvSpPr/>
          <p:nvPr/>
        </p:nvSpPr>
        <p:spPr>
          <a:xfrm>
            <a:off x="13891668" y="844946"/>
            <a:ext cx="3586461" cy="2892228"/>
          </a:xfrm>
          <a:prstGeom prst="rect">
            <a:avLst/>
          </a:prstGeom>
          <a:ln w="63500">
            <a:solidFill>
              <a:srgbClr val="00000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43" name="Rectangle"/>
          <p:cNvSpPr/>
          <p:nvPr/>
        </p:nvSpPr>
        <p:spPr>
          <a:xfrm>
            <a:off x="17465428" y="844946"/>
            <a:ext cx="3586461" cy="2892228"/>
          </a:xfrm>
          <a:prstGeom prst="rect">
            <a:avLst/>
          </a:prstGeom>
          <a:ln w="63500">
            <a:solidFill>
              <a:srgbClr val="00000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44" name="TOTAL BET"/>
          <p:cNvSpPr txBox="1"/>
          <p:nvPr/>
        </p:nvSpPr>
        <p:spPr>
          <a:xfrm>
            <a:off x="10273458" y="101265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TOTAL BET</a:t>
            </a:r>
          </a:p>
        </p:txBody>
      </p:sp>
      <p:sp>
        <p:nvSpPr>
          <p:cNvPr id="445" name="LINES"/>
          <p:cNvSpPr txBox="1"/>
          <p:nvPr/>
        </p:nvSpPr>
        <p:spPr>
          <a:xfrm>
            <a:off x="3100538" y="101265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LINES</a:t>
            </a:r>
          </a:p>
        </p:txBody>
      </p:sp>
      <p:sp>
        <p:nvSpPr>
          <p:cNvPr id="446" name="BET"/>
          <p:cNvSpPr txBox="1"/>
          <p:nvPr/>
        </p:nvSpPr>
        <p:spPr>
          <a:xfrm>
            <a:off x="6686998" y="101265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BET</a:t>
            </a:r>
          </a:p>
        </p:txBody>
      </p:sp>
      <p:sp>
        <p:nvSpPr>
          <p:cNvPr id="447" name="WIN"/>
          <p:cNvSpPr txBox="1"/>
          <p:nvPr/>
        </p:nvSpPr>
        <p:spPr>
          <a:xfrm>
            <a:off x="13859918" y="101265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WIN</a:t>
            </a:r>
          </a:p>
        </p:txBody>
      </p:sp>
      <p:sp>
        <p:nvSpPr>
          <p:cNvPr id="448" name="01"/>
          <p:cNvSpPr txBox="1"/>
          <p:nvPr/>
        </p:nvSpPr>
        <p:spPr>
          <a:xfrm>
            <a:off x="3100538" y="109139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01</a:t>
            </a:r>
          </a:p>
        </p:txBody>
      </p:sp>
      <p:sp>
        <p:nvSpPr>
          <p:cNvPr id="449" name="$0.01"/>
          <p:cNvSpPr txBox="1"/>
          <p:nvPr/>
        </p:nvSpPr>
        <p:spPr>
          <a:xfrm>
            <a:off x="668699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$0.01</a:t>
            </a:r>
          </a:p>
        </p:txBody>
      </p:sp>
      <p:sp>
        <p:nvSpPr>
          <p:cNvPr id="450" name="Rounded Rectangle"/>
          <p:cNvSpPr/>
          <p:nvPr/>
        </p:nvSpPr>
        <p:spPr>
          <a:xfrm>
            <a:off x="7508098" y="11943474"/>
            <a:ext cx="681190" cy="736601"/>
          </a:xfrm>
          <a:prstGeom prst="roundRect">
            <a:avLst>
              <a:gd name="adj" fmla="val 15874"/>
            </a:avLst>
          </a:prstGeom>
          <a:solidFill>
            <a:srgbClr val="00000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51" name="–"/>
          <p:cNvSpPr txBox="1"/>
          <p:nvPr/>
        </p:nvSpPr>
        <p:spPr>
          <a:xfrm>
            <a:off x="7609013" y="11803774"/>
            <a:ext cx="485131" cy="939801"/>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5500">
                <a:solidFill>
                  <a:srgbClr val="FFFFFF"/>
                </a:solidFill>
                <a:latin typeface="Helvetica"/>
                <a:ea typeface="Helvetica"/>
                <a:cs typeface="Helvetica"/>
                <a:sym typeface="Helvetica"/>
              </a:defRPr>
            </a:lvl1pPr>
          </a:lstStyle>
          <a:p>
            <a:r>
              <a:t>–</a:t>
            </a:r>
          </a:p>
        </p:txBody>
      </p:sp>
      <p:sp>
        <p:nvSpPr>
          <p:cNvPr id="452" name="Rounded Rectangle"/>
          <p:cNvSpPr/>
          <p:nvPr/>
        </p:nvSpPr>
        <p:spPr>
          <a:xfrm>
            <a:off x="8834666" y="11943474"/>
            <a:ext cx="681191" cy="736601"/>
          </a:xfrm>
          <a:prstGeom prst="roundRect">
            <a:avLst>
              <a:gd name="adj" fmla="val 15874"/>
            </a:avLst>
          </a:prstGeom>
          <a:solidFill>
            <a:srgbClr val="00000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53" name="+"/>
          <p:cNvSpPr txBox="1"/>
          <p:nvPr/>
        </p:nvSpPr>
        <p:spPr>
          <a:xfrm>
            <a:off x="8922881" y="11816474"/>
            <a:ext cx="485131" cy="863601"/>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5000">
                <a:solidFill>
                  <a:srgbClr val="FFFFFF"/>
                </a:solidFill>
                <a:latin typeface="Helvetica"/>
                <a:ea typeface="Helvetica"/>
                <a:cs typeface="Helvetica"/>
                <a:sym typeface="Helvetica"/>
              </a:defRPr>
            </a:lvl1pPr>
          </a:lstStyle>
          <a:p>
            <a:r>
              <a:t>+</a:t>
            </a:r>
          </a:p>
        </p:txBody>
      </p:sp>
      <p:sp>
        <p:nvSpPr>
          <p:cNvPr id="454" name="Rounded Rectangle"/>
          <p:cNvSpPr/>
          <p:nvPr/>
        </p:nvSpPr>
        <p:spPr>
          <a:xfrm>
            <a:off x="3921638" y="11955399"/>
            <a:ext cx="681191" cy="736601"/>
          </a:xfrm>
          <a:prstGeom prst="roundRect">
            <a:avLst>
              <a:gd name="adj" fmla="val 15874"/>
            </a:avLst>
          </a:prstGeom>
          <a:solidFill>
            <a:srgbClr val="00000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55" name="–"/>
          <p:cNvSpPr txBox="1"/>
          <p:nvPr/>
        </p:nvSpPr>
        <p:spPr>
          <a:xfrm>
            <a:off x="4022553" y="11815699"/>
            <a:ext cx="485131" cy="939801"/>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5500">
                <a:solidFill>
                  <a:srgbClr val="FFFFFF"/>
                </a:solidFill>
                <a:latin typeface="Helvetica"/>
                <a:ea typeface="Helvetica"/>
                <a:cs typeface="Helvetica"/>
                <a:sym typeface="Helvetica"/>
              </a:defRPr>
            </a:lvl1pPr>
          </a:lstStyle>
          <a:p>
            <a:r>
              <a:t>–</a:t>
            </a:r>
          </a:p>
        </p:txBody>
      </p:sp>
      <p:sp>
        <p:nvSpPr>
          <p:cNvPr id="456" name="Rounded Rectangle"/>
          <p:cNvSpPr/>
          <p:nvPr/>
        </p:nvSpPr>
        <p:spPr>
          <a:xfrm>
            <a:off x="5248208" y="11955399"/>
            <a:ext cx="681190" cy="736601"/>
          </a:xfrm>
          <a:prstGeom prst="roundRect">
            <a:avLst>
              <a:gd name="adj" fmla="val 15874"/>
            </a:avLst>
          </a:prstGeom>
          <a:solidFill>
            <a:srgbClr val="00000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57" name="+"/>
          <p:cNvSpPr txBox="1"/>
          <p:nvPr/>
        </p:nvSpPr>
        <p:spPr>
          <a:xfrm>
            <a:off x="5336423" y="11828399"/>
            <a:ext cx="485131" cy="863601"/>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5000">
                <a:solidFill>
                  <a:srgbClr val="FFFFFF"/>
                </a:solidFill>
                <a:latin typeface="Helvetica"/>
                <a:ea typeface="Helvetica"/>
                <a:cs typeface="Helvetica"/>
                <a:sym typeface="Helvetica"/>
              </a:defRPr>
            </a:lvl1pPr>
          </a:lstStyle>
          <a:p>
            <a:r>
              <a:t>+</a:t>
            </a:r>
          </a:p>
        </p:txBody>
      </p:sp>
      <p:sp>
        <p:nvSpPr>
          <p:cNvPr id="458" name="Rectangle"/>
          <p:cNvSpPr/>
          <p:nvPr/>
        </p:nvSpPr>
        <p:spPr>
          <a:xfrm>
            <a:off x="10305208" y="6616700"/>
            <a:ext cx="3586461" cy="2892227"/>
          </a:xfrm>
          <a:prstGeom prst="rect">
            <a:avLst/>
          </a:prstGeom>
          <a:ln w="63500">
            <a:solidFill>
              <a:srgbClr val="00000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59" name="Rectangle"/>
          <p:cNvSpPr/>
          <p:nvPr/>
        </p:nvSpPr>
        <p:spPr>
          <a:xfrm>
            <a:off x="10305208" y="844946"/>
            <a:ext cx="3586461" cy="2892228"/>
          </a:xfrm>
          <a:prstGeom prst="rect">
            <a:avLst/>
          </a:prstGeom>
          <a:ln w="63500">
            <a:solidFill>
              <a:srgbClr val="00000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60" name="Shape"/>
          <p:cNvSpPr/>
          <p:nvPr/>
        </p:nvSpPr>
        <p:spPr>
          <a:xfrm>
            <a:off x="18226867" y="10393178"/>
            <a:ext cx="2276108" cy="2030028"/>
          </a:xfrm>
          <a:custGeom>
            <a:avLst/>
            <a:gdLst/>
            <a:ahLst/>
            <a:cxnLst>
              <a:cxn ang="0">
                <a:pos x="wd2" y="hd2"/>
              </a:cxn>
              <a:cxn ang="5400000">
                <a:pos x="wd2" y="hd2"/>
              </a:cxn>
              <a:cxn ang="10800000">
                <a:pos x="wd2" y="hd2"/>
              </a:cxn>
              <a:cxn ang="16200000">
                <a:pos x="wd2" y="hd2"/>
              </a:cxn>
            </a:cxnLst>
            <a:rect l="0" t="0" r="r" b="b"/>
            <a:pathLst>
              <a:path w="21600" h="21597" extrusionOk="0">
                <a:moveTo>
                  <a:pt x="10811" y="0"/>
                </a:moveTo>
                <a:cubicBezTo>
                  <a:pt x="13088" y="2400"/>
                  <a:pt x="15108" y="5152"/>
                  <a:pt x="16823" y="8189"/>
                </a:cubicBezTo>
                <a:cubicBezTo>
                  <a:pt x="18908" y="11883"/>
                  <a:pt x="20520" y="15956"/>
                  <a:pt x="21600" y="20265"/>
                </a:cubicBezTo>
                <a:cubicBezTo>
                  <a:pt x="18043" y="21148"/>
                  <a:pt x="14424" y="21594"/>
                  <a:pt x="10796" y="21597"/>
                </a:cubicBezTo>
                <a:cubicBezTo>
                  <a:pt x="7172" y="21600"/>
                  <a:pt x="3556" y="21160"/>
                  <a:pt x="0" y="20285"/>
                </a:cubicBezTo>
                <a:cubicBezTo>
                  <a:pt x="1060" y="15931"/>
                  <a:pt x="2676" y="11818"/>
                  <a:pt x="4787" y="8104"/>
                </a:cubicBezTo>
                <a:cubicBezTo>
                  <a:pt x="6502" y="5087"/>
                  <a:pt x="8527" y="2362"/>
                  <a:pt x="10811" y="0"/>
                </a:cubicBezTo>
                <a:close/>
              </a:path>
            </a:pathLst>
          </a:custGeom>
          <a:solidFill>
            <a:srgbClr val="2FD584"/>
          </a:solidFill>
          <a:ln w="25400">
            <a:solidFill>
              <a:srgbClr val="FFFFFF"/>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61" name="PLAY"/>
          <p:cNvSpPr txBox="1"/>
          <p:nvPr/>
        </p:nvSpPr>
        <p:spPr>
          <a:xfrm>
            <a:off x="18647269" y="11239058"/>
            <a:ext cx="1422500" cy="711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000">
                <a:solidFill>
                  <a:srgbClr val="FFFFFF"/>
                </a:solidFill>
                <a:latin typeface="Helvetica"/>
                <a:ea typeface="Helvetica"/>
                <a:cs typeface="Helvetica"/>
                <a:sym typeface="Helvetica"/>
              </a:defRPr>
            </a:lvl1pPr>
          </a:lstStyle>
          <a:p>
            <a:r>
              <a:t>PLAY</a:t>
            </a:r>
          </a:p>
        </p:txBody>
      </p:sp>
      <p:sp>
        <p:nvSpPr>
          <p:cNvPr id="462" name="Rectangle"/>
          <p:cNvSpPr/>
          <p:nvPr/>
        </p:nvSpPr>
        <p:spPr>
          <a:xfrm>
            <a:off x="-1479540" y="-167383"/>
            <a:ext cx="3799039" cy="9976483"/>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63" name="Rectangle"/>
          <p:cNvSpPr/>
          <p:nvPr/>
        </p:nvSpPr>
        <p:spPr>
          <a:xfrm>
            <a:off x="3132288" y="3737173"/>
            <a:ext cx="3586461" cy="2892227"/>
          </a:xfrm>
          <a:prstGeom prst="rect">
            <a:avLst/>
          </a:prstGeom>
          <a:ln w="63500">
            <a:solidFill>
              <a:srgbClr val="00000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64" name="Rectangle"/>
          <p:cNvSpPr/>
          <p:nvPr/>
        </p:nvSpPr>
        <p:spPr>
          <a:xfrm>
            <a:off x="6718748" y="3737173"/>
            <a:ext cx="3586461" cy="2892227"/>
          </a:xfrm>
          <a:prstGeom prst="rect">
            <a:avLst/>
          </a:prstGeom>
          <a:ln w="63500">
            <a:solidFill>
              <a:srgbClr val="00000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65" name="Rectangle"/>
          <p:cNvSpPr/>
          <p:nvPr/>
        </p:nvSpPr>
        <p:spPr>
          <a:xfrm>
            <a:off x="13891668" y="3737173"/>
            <a:ext cx="3586461" cy="2892227"/>
          </a:xfrm>
          <a:prstGeom prst="rect">
            <a:avLst/>
          </a:prstGeom>
          <a:ln w="63500">
            <a:solidFill>
              <a:srgbClr val="00000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66" name="Rectangle"/>
          <p:cNvSpPr/>
          <p:nvPr/>
        </p:nvSpPr>
        <p:spPr>
          <a:xfrm>
            <a:off x="17465428" y="3737173"/>
            <a:ext cx="3586461" cy="2892227"/>
          </a:xfrm>
          <a:prstGeom prst="rect">
            <a:avLst/>
          </a:prstGeom>
          <a:ln w="63500">
            <a:solidFill>
              <a:srgbClr val="00000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67" name="Rectangle"/>
          <p:cNvSpPr/>
          <p:nvPr/>
        </p:nvSpPr>
        <p:spPr>
          <a:xfrm>
            <a:off x="10305208" y="3737173"/>
            <a:ext cx="3586461" cy="2892227"/>
          </a:xfrm>
          <a:prstGeom prst="rect">
            <a:avLst/>
          </a:prstGeom>
          <a:ln w="63500">
            <a:solidFill>
              <a:srgbClr val="00000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68" name="Rectangle"/>
          <p:cNvSpPr/>
          <p:nvPr/>
        </p:nvSpPr>
        <p:spPr>
          <a:xfrm>
            <a:off x="-472536" y="-3694145"/>
            <a:ext cx="25141949" cy="4502168"/>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69" name="Rounded Rectangle"/>
          <p:cNvSpPr/>
          <p:nvPr/>
        </p:nvSpPr>
        <p:spPr>
          <a:xfrm>
            <a:off x="2340336" y="5611141"/>
            <a:ext cx="655791" cy="494598"/>
          </a:xfrm>
          <a:prstGeom prst="roundRect">
            <a:avLst>
              <a:gd name="adj" fmla="val 24036"/>
            </a:avLst>
          </a:prstGeom>
          <a:solidFill>
            <a:srgbClr val="8D26B7"/>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470" name="9"/>
          <p:cNvSpPr txBox="1"/>
          <p:nvPr/>
        </p:nvSpPr>
        <p:spPr>
          <a:xfrm>
            <a:off x="2505163" y="5565515"/>
            <a:ext cx="326137"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9</a:t>
            </a:r>
          </a:p>
        </p:txBody>
      </p:sp>
      <p:sp>
        <p:nvSpPr>
          <p:cNvPr id="471" name="Rounded Rectangle"/>
          <p:cNvSpPr/>
          <p:nvPr/>
        </p:nvSpPr>
        <p:spPr>
          <a:xfrm>
            <a:off x="2340336" y="6294084"/>
            <a:ext cx="655791" cy="494597"/>
          </a:xfrm>
          <a:prstGeom prst="roundRect">
            <a:avLst>
              <a:gd name="adj" fmla="val 24036"/>
            </a:avLst>
          </a:prstGeom>
          <a:solidFill>
            <a:srgbClr val="794DDF"/>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472" name="17"/>
          <p:cNvSpPr txBox="1"/>
          <p:nvPr/>
        </p:nvSpPr>
        <p:spPr>
          <a:xfrm>
            <a:off x="2399245" y="6248457"/>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17</a:t>
            </a:r>
          </a:p>
        </p:txBody>
      </p:sp>
      <p:sp>
        <p:nvSpPr>
          <p:cNvPr id="473" name="Rounded Rectangle"/>
          <p:cNvSpPr/>
          <p:nvPr/>
        </p:nvSpPr>
        <p:spPr>
          <a:xfrm>
            <a:off x="2340336" y="6977026"/>
            <a:ext cx="655791" cy="494598"/>
          </a:xfrm>
          <a:prstGeom prst="roundRect">
            <a:avLst>
              <a:gd name="adj" fmla="val 24036"/>
            </a:avLst>
          </a:prstGeom>
          <a:solidFill>
            <a:srgbClr val="40E7AD"/>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474" name="19"/>
          <p:cNvSpPr txBox="1"/>
          <p:nvPr/>
        </p:nvSpPr>
        <p:spPr>
          <a:xfrm>
            <a:off x="2399245" y="6931400"/>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19</a:t>
            </a:r>
          </a:p>
        </p:txBody>
      </p:sp>
      <p:sp>
        <p:nvSpPr>
          <p:cNvPr id="475" name="Rounded Rectangle"/>
          <p:cNvSpPr/>
          <p:nvPr/>
        </p:nvSpPr>
        <p:spPr>
          <a:xfrm>
            <a:off x="2340336" y="7659968"/>
            <a:ext cx="655791" cy="494598"/>
          </a:xfrm>
          <a:prstGeom prst="roundRect">
            <a:avLst>
              <a:gd name="adj" fmla="val 24036"/>
            </a:avLst>
          </a:prstGeom>
          <a:solidFill>
            <a:srgbClr val="D753EE"/>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476" name="11"/>
          <p:cNvSpPr txBox="1"/>
          <p:nvPr/>
        </p:nvSpPr>
        <p:spPr>
          <a:xfrm>
            <a:off x="2399245" y="7614342"/>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11</a:t>
            </a:r>
          </a:p>
        </p:txBody>
      </p:sp>
      <p:sp>
        <p:nvSpPr>
          <p:cNvPr id="477" name="Rounded Rectangle"/>
          <p:cNvSpPr/>
          <p:nvPr/>
        </p:nvSpPr>
        <p:spPr>
          <a:xfrm>
            <a:off x="2340336" y="8342911"/>
            <a:ext cx="655791" cy="494597"/>
          </a:xfrm>
          <a:prstGeom prst="roundRect">
            <a:avLst>
              <a:gd name="adj" fmla="val 24036"/>
            </a:avLst>
          </a:prstGeom>
          <a:solidFill>
            <a:srgbClr val="F82F5A"/>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478" name="23"/>
          <p:cNvSpPr txBox="1"/>
          <p:nvPr/>
        </p:nvSpPr>
        <p:spPr>
          <a:xfrm>
            <a:off x="2399245" y="8297285"/>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23</a:t>
            </a:r>
          </a:p>
        </p:txBody>
      </p:sp>
      <p:sp>
        <p:nvSpPr>
          <p:cNvPr id="479" name="Rounded Rectangle"/>
          <p:cNvSpPr/>
          <p:nvPr/>
        </p:nvSpPr>
        <p:spPr>
          <a:xfrm>
            <a:off x="2340336" y="2879371"/>
            <a:ext cx="655791" cy="494597"/>
          </a:xfrm>
          <a:prstGeom prst="roundRect">
            <a:avLst>
              <a:gd name="adj" fmla="val 24036"/>
            </a:avLst>
          </a:prstGeom>
          <a:solidFill>
            <a:srgbClr val="F5458F"/>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480" name="18"/>
          <p:cNvSpPr txBox="1"/>
          <p:nvPr/>
        </p:nvSpPr>
        <p:spPr>
          <a:xfrm>
            <a:off x="2399245" y="2833745"/>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18</a:t>
            </a:r>
          </a:p>
        </p:txBody>
      </p:sp>
      <p:sp>
        <p:nvSpPr>
          <p:cNvPr id="481" name="Rounded Rectangle"/>
          <p:cNvSpPr/>
          <p:nvPr/>
        </p:nvSpPr>
        <p:spPr>
          <a:xfrm>
            <a:off x="2340336" y="3562313"/>
            <a:ext cx="655791" cy="494597"/>
          </a:xfrm>
          <a:prstGeom prst="roundRect">
            <a:avLst>
              <a:gd name="adj" fmla="val 24036"/>
            </a:avLst>
          </a:prstGeom>
          <a:solidFill>
            <a:srgbClr val="C86A7F"/>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482" name="16"/>
          <p:cNvSpPr txBox="1"/>
          <p:nvPr/>
        </p:nvSpPr>
        <p:spPr>
          <a:xfrm>
            <a:off x="2399245" y="3516687"/>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16</a:t>
            </a:r>
          </a:p>
        </p:txBody>
      </p:sp>
      <p:sp>
        <p:nvSpPr>
          <p:cNvPr id="483" name="Rounded Rectangle"/>
          <p:cNvSpPr/>
          <p:nvPr/>
        </p:nvSpPr>
        <p:spPr>
          <a:xfrm>
            <a:off x="2340336" y="4245256"/>
            <a:ext cx="655791" cy="494597"/>
          </a:xfrm>
          <a:prstGeom prst="roundRect">
            <a:avLst>
              <a:gd name="adj" fmla="val 24036"/>
            </a:avLst>
          </a:prstGeom>
          <a:solidFill>
            <a:srgbClr val="FFFD38"/>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484" name="21"/>
          <p:cNvSpPr txBox="1"/>
          <p:nvPr/>
        </p:nvSpPr>
        <p:spPr>
          <a:xfrm>
            <a:off x="2399245" y="4199630"/>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21</a:t>
            </a:r>
          </a:p>
        </p:txBody>
      </p:sp>
      <p:sp>
        <p:nvSpPr>
          <p:cNvPr id="485" name="Rounded Rectangle"/>
          <p:cNvSpPr/>
          <p:nvPr/>
        </p:nvSpPr>
        <p:spPr>
          <a:xfrm>
            <a:off x="2340336" y="830543"/>
            <a:ext cx="655791" cy="494598"/>
          </a:xfrm>
          <a:prstGeom prst="roundRect">
            <a:avLst>
              <a:gd name="adj" fmla="val 24036"/>
            </a:avLst>
          </a:prstGeom>
          <a:solidFill>
            <a:srgbClr val="65EF67"/>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486" name="4"/>
          <p:cNvSpPr txBox="1"/>
          <p:nvPr/>
        </p:nvSpPr>
        <p:spPr>
          <a:xfrm>
            <a:off x="2505163" y="784917"/>
            <a:ext cx="326137"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4</a:t>
            </a:r>
          </a:p>
        </p:txBody>
      </p:sp>
      <p:sp>
        <p:nvSpPr>
          <p:cNvPr id="487" name="Rounded Rectangle"/>
          <p:cNvSpPr/>
          <p:nvPr/>
        </p:nvSpPr>
        <p:spPr>
          <a:xfrm>
            <a:off x="2340336" y="1513486"/>
            <a:ext cx="655791" cy="494597"/>
          </a:xfrm>
          <a:prstGeom prst="roundRect">
            <a:avLst>
              <a:gd name="adj" fmla="val 24036"/>
            </a:avLst>
          </a:prstGeom>
          <a:solidFill>
            <a:srgbClr val="FC7B02"/>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488" name="24"/>
          <p:cNvSpPr txBox="1"/>
          <p:nvPr/>
        </p:nvSpPr>
        <p:spPr>
          <a:xfrm>
            <a:off x="2399245" y="1467860"/>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24</a:t>
            </a:r>
          </a:p>
        </p:txBody>
      </p:sp>
      <p:sp>
        <p:nvSpPr>
          <p:cNvPr id="489" name="Rounded Rectangle"/>
          <p:cNvSpPr/>
          <p:nvPr/>
        </p:nvSpPr>
        <p:spPr>
          <a:xfrm>
            <a:off x="2340336" y="2196429"/>
            <a:ext cx="655791" cy="494597"/>
          </a:xfrm>
          <a:prstGeom prst="roundRect">
            <a:avLst>
              <a:gd name="adj" fmla="val 24036"/>
            </a:avLst>
          </a:prstGeom>
          <a:solidFill>
            <a:srgbClr val="2D23E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490" name="10"/>
          <p:cNvSpPr txBox="1"/>
          <p:nvPr/>
        </p:nvSpPr>
        <p:spPr>
          <a:xfrm>
            <a:off x="2399245" y="2150803"/>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10</a:t>
            </a:r>
          </a:p>
        </p:txBody>
      </p:sp>
      <p:sp>
        <p:nvSpPr>
          <p:cNvPr id="491" name="Rounded Rectangle"/>
          <p:cNvSpPr/>
          <p:nvPr/>
        </p:nvSpPr>
        <p:spPr>
          <a:xfrm>
            <a:off x="2340336" y="9025854"/>
            <a:ext cx="655791" cy="494597"/>
          </a:xfrm>
          <a:prstGeom prst="roundRect">
            <a:avLst>
              <a:gd name="adj" fmla="val 24036"/>
            </a:avLst>
          </a:prstGeom>
          <a:solidFill>
            <a:srgbClr val="418A44"/>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492" name="5"/>
          <p:cNvSpPr txBox="1"/>
          <p:nvPr/>
        </p:nvSpPr>
        <p:spPr>
          <a:xfrm>
            <a:off x="2505163" y="8980228"/>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5</a:t>
            </a:r>
          </a:p>
        </p:txBody>
      </p:sp>
      <p:sp>
        <p:nvSpPr>
          <p:cNvPr id="493" name="Rounded Rectangle"/>
          <p:cNvSpPr/>
          <p:nvPr/>
        </p:nvSpPr>
        <p:spPr>
          <a:xfrm>
            <a:off x="21200750" y="5611141"/>
            <a:ext cx="655791" cy="494598"/>
          </a:xfrm>
          <a:prstGeom prst="roundRect">
            <a:avLst>
              <a:gd name="adj" fmla="val 24036"/>
            </a:avLst>
          </a:prstGeom>
          <a:solidFill>
            <a:srgbClr val="5487D8"/>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494" name="8"/>
          <p:cNvSpPr txBox="1"/>
          <p:nvPr/>
        </p:nvSpPr>
        <p:spPr>
          <a:xfrm>
            <a:off x="21365577" y="5565515"/>
            <a:ext cx="326137"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8</a:t>
            </a:r>
          </a:p>
        </p:txBody>
      </p:sp>
      <p:sp>
        <p:nvSpPr>
          <p:cNvPr id="495" name="Rounded Rectangle"/>
          <p:cNvSpPr/>
          <p:nvPr/>
        </p:nvSpPr>
        <p:spPr>
          <a:xfrm>
            <a:off x="21200750" y="6294084"/>
            <a:ext cx="655791" cy="494597"/>
          </a:xfrm>
          <a:prstGeom prst="roundRect">
            <a:avLst>
              <a:gd name="adj" fmla="val 24036"/>
            </a:avLst>
          </a:prstGeom>
          <a:solidFill>
            <a:srgbClr val="EDB39B"/>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496" name="15"/>
          <p:cNvSpPr txBox="1"/>
          <p:nvPr/>
        </p:nvSpPr>
        <p:spPr>
          <a:xfrm>
            <a:off x="21259659" y="6248457"/>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15</a:t>
            </a:r>
          </a:p>
        </p:txBody>
      </p:sp>
      <p:sp>
        <p:nvSpPr>
          <p:cNvPr id="497" name="Rounded Rectangle"/>
          <p:cNvSpPr/>
          <p:nvPr/>
        </p:nvSpPr>
        <p:spPr>
          <a:xfrm>
            <a:off x="21200750" y="6977026"/>
            <a:ext cx="655791" cy="494598"/>
          </a:xfrm>
          <a:prstGeom prst="roundRect">
            <a:avLst>
              <a:gd name="adj" fmla="val 24036"/>
            </a:avLst>
          </a:prstGeom>
          <a:solidFill>
            <a:srgbClr val="AE4D0E"/>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498" name="13"/>
          <p:cNvSpPr txBox="1"/>
          <p:nvPr/>
        </p:nvSpPr>
        <p:spPr>
          <a:xfrm>
            <a:off x="21259659" y="6931400"/>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13</a:t>
            </a:r>
          </a:p>
        </p:txBody>
      </p:sp>
      <p:sp>
        <p:nvSpPr>
          <p:cNvPr id="499" name="Rounded Rectangle"/>
          <p:cNvSpPr/>
          <p:nvPr/>
        </p:nvSpPr>
        <p:spPr>
          <a:xfrm>
            <a:off x="21200750" y="7659968"/>
            <a:ext cx="655791" cy="494598"/>
          </a:xfrm>
          <a:prstGeom prst="roundRect">
            <a:avLst>
              <a:gd name="adj" fmla="val 24036"/>
            </a:avLst>
          </a:prstGeom>
          <a:solidFill>
            <a:srgbClr val="E90001"/>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500" name="3"/>
          <p:cNvSpPr txBox="1"/>
          <p:nvPr/>
        </p:nvSpPr>
        <p:spPr>
          <a:xfrm>
            <a:off x="21365577" y="7614342"/>
            <a:ext cx="326137"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3</a:t>
            </a:r>
          </a:p>
        </p:txBody>
      </p:sp>
      <p:sp>
        <p:nvSpPr>
          <p:cNvPr id="501" name="Rounded Rectangle"/>
          <p:cNvSpPr/>
          <p:nvPr/>
        </p:nvSpPr>
        <p:spPr>
          <a:xfrm>
            <a:off x="21200750" y="8342911"/>
            <a:ext cx="655791" cy="494597"/>
          </a:xfrm>
          <a:prstGeom prst="roundRect">
            <a:avLst>
              <a:gd name="adj" fmla="val 24036"/>
            </a:avLst>
          </a:prstGeom>
          <a:solidFill>
            <a:srgbClr val="FA94F8"/>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502" name="25"/>
          <p:cNvSpPr txBox="1"/>
          <p:nvPr/>
        </p:nvSpPr>
        <p:spPr>
          <a:xfrm>
            <a:off x="21259659" y="8297285"/>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25</a:t>
            </a:r>
          </a:p>
        </p:txBody>
      </p:sp>
      <p:sp>
        <p:nvSpPr>
          <p:cNvPr id="503" name="Rounded Rectangle"/>
          <p:cNvSpPr/>
          <p:nvPr/>
        </p:nvSpPr>
        <p:spPr>
          <a:xfrm>
            <a:off x="21200750" y="2879370"/>
            <a:ext cx="655791" cy="494597"/>
          </a:xfrm>
          <a:prstGeom prst="roundRect">
            <a:avLst>
              <a:gd name="adj" fmla="val 24036"/>
            </a:avLst>
          </a:prstGeom>
          <a:solidFill>
            <a:srgbClr val="9FA29C"/>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504" name="12"/>
          <p:cNvSpPr txBox="1"/>
          <p:nvPr/>
        </p:nvSpPr>
        <p:spPr>
          <a:xfrm>
            <a:off x="21259659" y="2833744"/>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12</a:t>
            </a:r>
          </a:p>
        </p:txBody>
      </p:sp>
      <p:sp>
        <p:nvSpPr>
          <p:cNvPr id="505" name="Rounded Rectangle"/>
          <p:cNvSpPr/>
          <p:nvPr/>
        </p:nvSpPr>
        <p:spPr>
          <a:xfrm>
            <a:off x="21200750" y="3562313"/>
            <a:ext cx="655791" cy="494597"/>
          </a:xfrm>
          <a:prstGeom prst="roundRect">
            <a:avLst>
              <a:gd name="adj" fmla="val 24036"/>
            </a:avLst>
          </a:prstGeom>
          <a:solidFill>
            <a:srgbClr val="26B1E9"/>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506" name="14"/>
          <p:cNvSpPr txBox="1"/>
          <p:nvPr/>
        </p:nvSpPr>
        <p:spPr>
          <a:xfrm>
            <a:off x="21259659" y="3516687"/>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14</a:t>
            </a:r>
          </a:p>
        </p:txBody>
      </p:sp>
      <p:sp>
        <p:nvSpPr>
          <p:cNvPr id="507" name="Rounded Rectangle"/>
          <p:cNvSpPr/>
          <p:nvPr/>
        </p:nvSpPr>
        <p:spPr>
          <a:xfrm>
            <a:off x="21200750" y="4245256"/>
            <a:ext cx="655791" cy="494597"/>
          </a:xfrm>
          <a:prstGeom prst="roundRect">
            <a:avLst>
              <a:gd name="adj" fmla="val 24036"/>
            </a:avLst>
          </a:prstGeom>
          <a:solidFill>
            <a:srgbClr val="C0D74E"/>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508" name="20"/>
          <p:cNvSpPr txBox="1"/>
          <p:nvPr/>
        </p:nvSpPr>
        <p:spPr>
          <a:xfrm>
            <a:off x="21259659" y="4199630"/>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20</a:t>
            </a:r>
          </a:p>
        </p:txBody>
      </p:sp>
      <p:sp>
        <p:nvSpPr>
          <p:cNvPr id="509" name="Rounded Rectangle"/>
          <p:cNvSpPr/>
          <p:nvPr/>
        </p:nvSpPr>
        <p:spPr>
          <a:xfrm>
            <a:off x="21200750" y="830543"/>
            <a:ext cx="655791" cy="494597"/>
          </a:xfrm>
          <a:prstGeom prst="roundRect">
            <a:avLst>
              <a:gd name="adj" fmla="val 24036"/>
            </a:avLst>
          </a:prstGeom>
          <a:solidFill>
            <a:srgbClr val="E8D451"/>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510" name="6"/>
          <p:cNvSpPr txBox="1"/>
          <p:nvPr/>
        </p:nvSpPr>
        <p:spPr>
          <a:xfrm>
            <a:off x="21365577" y="784917"/>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6</a:t>
            </a:r>
          </a:p>
        </p:txBody>
      </p:sp>
      <p:sp>
        <p:nvSpPr>
          <p:cNvPr id="511" name="Rounded Rectangle"/>
          <p:cNvSpPr/>
          <p:nvPr/>
        </p:nvSpPr>
        <p:spPr>
          <a:xfrm>
            <a:off x="21200750" y="1513485"/>
            <a:ext cx="655791" cy="494598"/>
          </a:xfrm>
          <a:prstGeom prst="roundRect">
            <a:avLst>
              <a:gd name="adj" fmla="val 24036"/>
            </a:avLst>
          </a:prstGeom>
          <a:solidFill>
            <a:srgbClr val="7CEA7E"/>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512" name="22"/>
          <p:cNvSpPr txBox="1"/>
          <p:nvPr/>
        </p:nvSpPr>
        <p:spPr>
          <a:xfrm>
            <a:off x="21259659" y="1467859"/>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22</a:t>
            </a:r>
          </a:p>
        </p:txBody>
      </p:sp>
      <p:sp>
        <p:nvSpPr>
          <p:cNvPr id="513" name="Rounded Rectangle"/>
          <p:cNvSpPr/>
          <p:nvPr/>
        </p:nvSpPr>
        <p:spPr>
          <a:xfrm>
            <a:off x="21200750" y="2196428"/>
            <a:ext cx="655791" cy="494597"/>
          </a:xfrm>
          <a:prstGeom prst="roundRect">
            <a:avLst>
              <a:gd name="adj" fmla="val 24036"/>
            </a:avLst>
          </a:prstGeom>
          <a:solidFill>
            <a:srgbClr val="EB6DE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514" name="2"/>
          <p:cNvSpPr txBox="1"/>
          <p:nvPr/>
        </p:nvSpPr>
        <p:spPr>
          <a:xfrm>
            <a:off x="21365577" y="2150802"/>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a:t>
            </a:r>
          </a:p>
        </p:txBody>
      </p:sp>
      <p:sp>
        <p:nvSpPr>
          <p:cNvPr id="515" name="Rounded Rectangle"/>
          <p:cNvSpPr/>
          <p:nvPr/>
        </p:nvSpPr>
        <p:spPr>
          <a:xfrm>
            <a:off x="21200750" y="9025854"/>
            <a:ext cx="655791" cy="494597"/>
          </a:xfrm>
          <a:prstGeom prst="roundRect">
            <a:avLst>
              <a:gd name="adj" fmla="val 24036"/>
            </a:avLst>
          </a:prstGeom>
          <a:solidFill>
            <a:srgbClr val="E98A44"/>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516" name="7"/>
          <p:cNvSpPr txBox="1"/>
          <p:nvPr/>
        </p:nvSpPr>
        <p:spPr>
          <a:xfrm>
            <a:off x="21365577" y="8980228"/>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7</a:t>
            </a:r>
          </a:p>
        </p:txBody>
      </p:sp>
      <p:sp>
        <p:nvSpPr>
          <p:cNvPr id="517" name="$0.00"/>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$0.00</a:t>
            </a:r>
          </a:p>
        </p:txBody>
      </p:sp>
      <p:sp>
        <p:nvSpPr>
          <p:cNvPr id="518" name="$0.01"/>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$0.01</a:t>
            </a:r>
          </a:p>
        </p:txBody>
      </p:sp>
      <p:sp>
        <p:nvSpPr>
          <p:cNvPr id="519" name="$0.02"/>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$0.02</a:t>
            </a:r>
          </a:p>
        </p:txBody>
      </p:sp>
      <p:sp>
        <p:nvSpPr>
          <p:cNvPr id="520" name="$0.03"/>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$0.03</a:t>
            </a:r>
          </a:p>
        </p:txBody>
      </p:sp>
      <p:sp>
        <p:nvSpPr>
          <p:cNvPr id="521" name="$0.04"/>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$0.04</a:t>
            </a:r>
          </a:p>
        </p:txBody>
      </p:sp>
      <p:sp>
        <p:nvSpPr>
          <p:cNvPr id="522" name="$0.05"/>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$0.05</a:t>
            </a:r>
          </a:p>
        </p:txBody>
      </p:sp>
      <p:sp>
        <p:nvSpPr>
          <p:cNvPr id="523" name="$0.08"/>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$0.08</a:t>
            </a:r>
          </a:p>
        </p:txBody>
      </p:sp>
      <p:sp>
        <p:nvSpPr>
          <p:cNvPr id="524" name="$0.09"/>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$0.09</a:t>
            </a:r>
          </a:p>
        </p:txBody>
      </p:sp>
      <p:sp>
        <p:nvSpPr>
          <p:cNvPr id="525" name="$0.06"/>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$0.06</a:t>
            </a:r>
          </a:p>
        </p:txBody>
      </p:sp>
      <p:sp>
        <p:nvSpPr>
          <p:cNvPr id="526" name="$0.07"/>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$0.07</a:t>
            </a:r>
          </a:p>
        </p:txBody>
      </p:sp>
      <p:sp>
        <p:nvSpPr>
          <p:cNvPr id="527" name="$0.10"/>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$0.10</a:t>
            </a:r>
          </a:p>
        </p:txBody>
      </p:sp>
      <p:sp>
        <p:nvSpPr>
          <p:cNvPr id="528" name="$0.11"/>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$0.11</a:t>
            </a:r>
          </a:p>
        </p:txBody>
      </p:sp>
      <p:sp>
        <p:nvSpPr>
          <p:cNvPr id="529" name="$0.12"/>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$0.12</a:t>
            </a:r>
          </a:p>
        </p:txBody>
      </p:sp>
      <p:sp>
        <p:nvSpPr>
          <p:cNvPr id="530" name="$0.13"/>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$0.13</a:t>
            </a:r>
          </a:p>
        </p:txBody>
      </p:sp>
      <p:sp>
        <p:nvSpPr>
          <p:cNvPr id="531" name="$0.14"/>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$0.14</a:t>
            </a:r>
          </a:p>
        </p:txBody>
      </p:sp>
      <p:sp>
        <p:nvSpPr>
          <p:cNvPr id="532" name="$0.15"/>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$0.15</a:t>
            </a:r>
          </a:p>
        </p:txBody>
      </p:sp>
      <p:sp>
        <p:nvSpPr>
          <p:cNvPr id="533" name="$0.16"/>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$0.16</a:t>
            </a:r>
          </a:p>
        </p:txBody>
      </p:sp>
      <p:sp>
        <p:nvSpPr>
          <p:cNvPr id="534" name="$0.17"/>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$0.17</a:t>
            </a:r>
          </a:p>
        </p:txBody>
      </p:sp>
      <p:sp>
        <p:nvSpPr>
          <p:cNvPr id="535" name="$0.18"/>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$0.18</a:t>
            </a:r>
          </a:p>
        </p:txBody>
      </p:sp>
      <p:sp>
        <p:nvSpPr>
          <p:cNvPr id="536" name="$0.19"/>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$0.19</a:t>
            </a:r>
          </a:p>
        </p:txBody>
      </p:sp>
      <p:sp>
        <p:nvSpPr>
          <p:cNvPr id="537" name="$0.20"/>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$0.20</a:t>
            </a:r>
          </a:p>
        </p:txBody>
      </p:sp>
      <p:sp>
        <p:nvSpPr>
          <p:cNvPr id="538" name="$0.21"/>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$0.21</a:t>
            </a:r>
          </a:p>
        </p:txBody>
      </p:sp>
      <p:sp>
        <p:nvSpPr>
          <p:cNvPr id="539" name="$0.22"/>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$0.22</a:t>
            </a:r>
          </a:p>
        </p:txBody>
      </p:sp>
      <p:sp>
        <p:nvSpPr>
          <p:cNvPr id="540" name="$0.23"/>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$0.23</a:t>
            </a:r>
          </a:p>
        </p:txBody>
      </p:sp>
      <p:sp>
        <p:nvSpPr>
          <p:cNvPr id="541" name="$0.24"/>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$0.24</a:t>
            </a:r>
          </a:p>
        </p:txBody>
      </p:sp>
      <p:sp>
        <p:nvSpPr>
          <p:cNvPr id="542" name="$0.25"/>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$0.25</a:t>
            </a:r>
          </a:p>
        </p:txBody>
      </p:sp>
      <p:sp>
        <p:nvSpPr>
          <p:cNvPr id="543" name="$0.26"/>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$0.26</a:t>
            </a:r>
          </a:p>
        </p:txBody>
      </p:sp>
      <p:sp>
        <p:nvSpPr>
          <p:cNvPr id="544" name="$0.27"/>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$0.27</a:t>
            </a:r>
          </a:p>
        </p:txBody>
      </p:sp>
      <p:sp>
        <p:nvSpPr>
          <p:cNvPr id="545" name="$0.28"/>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$0.28</a:t>
            </a:r>
          </a:p>
        </p:txBody>
      </p:sp>
      <p:sp>
        <p:nvSpPr>
          <p:cNvPr id="546" name="$0.29"/>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$0.29</a:t>
            </a:r>
          </a:p>
        </p:txBody>
      </p:sp>
      <p:sp>
        <p:nvSpPr>
          <p:cNvPr id="547" name="$0.30"/>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$0.30</a:t>
            </a:r>
          </a:p>
        </p:txBody>
      </p:sp>
      <p:sp>
        <p:nvSpPr>
          <p:cNvPr id="548" name="$0.31"/>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$0.31</a:t>
            </a:r>
          </a:p>
        </p:txBody>
      </p:sp>
      <p:sp>
        <p:nvSpPr>
          <p:cNvPr id="549" name="$0.32"/>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$0.32</a:t>
            </a:r>
          </a:p>
        </p:txBody>
      </p:sp>
      <p:sp>
        <p:nvSpPr>
          <p:cNvPr id="550" name="$0.33"/>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$0.33</a:t>
            </a:r>
          </a:p>
        </p:txBody>
      </p:sp>
      <p:sp>
        <p:nvSpPr>
          <p:cNvPr id="551" name="$0.34"/>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$0.34</a:t>
            </a:r>
          </a:p>
        </p:txBody>
      </p:sp>
      <p:sp>
        <p:nvSpPr>
          <p:cNvPr id="552" name="$0.35"/>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$0.35</a:t>
            </a:r>
          </a:p>
        </p:txBody>
      </p:sp>
      <p:sp>
        <p:nvSpPr>
          <p:cNvPr id="553" name="$0.36"/>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$0.36</a:t>
            </a:r>
          </a:p>
        </p:txBody>
      </p:sp>
      <p:sp>
        <p:nvSpPr>
          <p:cNvPr id="554" name="$0.37"/>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$0.37</a:t>
            </a:r>
          </a:p>
        </p:txBody>
      </p:sp>
      <p:sp>
        <p:nvSpPr>
          <p:cNvPr id="555" name="$0.38"/>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$0.38</a:t>
            </a:r>
          </a:p>
        </p:txBody>
      </p:sp>
      <p:sp>
        <p:nvSpPr>
          <p:cNvPr id="556" name="$0.39"/>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$0.39</a:t>
            </a:r>
          </a:p>
        </p:txBody>
      </p:sp>
      <p:sp>
        <p:nvSpPr>
          <p:cNvPr id="557" name="$0.40"/>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$0.40</a:t>
            </a:r>
          </a:p>
        </p:txBody>
      </p:sp>
      <p:sp>
        <p:nvSpPr>
          <p:cNvPr id="558" name="$0.41"/>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$0.41</a:t>
            </a:r>
          </a:p>
        </p:txBody>
      </p:sp>
      <p:sp>
        <p:nvSpPr>
          <p:cNvPr id="559" name="$0.42"/>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$0.42</a:t>
            </a:r>
          </a:p>
        </p:txBody>
      </p:sp>
      <p:sp>
        <p:nvSpPr>
          <p:cNvPr id="560" name="$0.43"/>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$0.43</a:t>
            </a:r>
          </a:p>
        </p:txBody>
      </p:sp>
      <p:sp>
        <p:nvSpPr>
          <p:cNvPr id="561" name="$0.44"/>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$0.44</a:t>
            </a:r>
          </a:p>
        </p:txBody>
      </p:sp>
      <p:sp>
        <p:nvSpPr>
          <p:cNvPr id="562" name="$0.45"/>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$0.45</a:t>
            </a:r>
          </a:p>
        </p:txBody>
      </p:sp>
      <p:sp>
        <p:nvSpPr>
          <p:cNvPr id="563" name="$0.46"/>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$0.46</a:t>
            </a:r>
          </a:p>
        </p:txBody>
      </p:sp>
      <p:sp>
        <p:nvSpPr>
          <p:cNvPr id="564" name="$0.47"/>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$0.47</a:t>
            </a:r>
          </a:p>
        </p:txBody>
      </p:sp>
      <p:sp>
        <p:nvSpPr>
          <p:cNvPr id="565" name="$0.48"/>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$0.48</a:t>
            </a:r>
          </a:p>
        </p:txBody>
      </p:sp>
      <p:sp>
        <p:nvSpPr>
          <p:cNvPr id="566" name="$0.49"/>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$0.49</a:t>
            </a:r>
          </a:p>
        </p:txBody>
      </p:sp>
      <p:sp>
        <p:nvSpPr>
          <p:cNvPr id="567" name="$0.50"/>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rPr dirty="0"/>
              <a:t>$0.50</a:t>
            </a:r>
          </a:p>
        </p:txBody>
      </p:sp>
      <p:sp>
        <p:nvSpPr>
          <p:cNvPr id="568" name="Rounded Rectangle"/>
          <p:cNvSpPr/>
          <p:nvPr/>
        </p:nvSpPr>
        <p:spPr>
          <a:xfrm>
            <a:off x="7281998" y="10006694"/>
            <a:ext cx="2479610" cy="2919094"/>
          </a:xfrm>
          <a:prstGeom prst="roundRect">
            <a:avLst>
              <a:gd name="adj" fmla="val 17700"/>
            </a:avLst>
          </a:prstGeom>
          <a:ln w="88900">
            <a:solidFill>
              <a:srgbClr val="E9000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569" name="Rounded Rectangle"/>
          <p:cNvSpPr/>
          <p:nvPr/>
        </p:nvSpPr>
        <p:spPr>
          <a:xfrm>
            <a:off x="14425708" y="10006694"/>
            <a:ext cx="2494634" cy="2919094"/>
          </a:xfrm>
          <a:prstGeom prst="roundRect">
            <a:avLst>
              <a:gd name="adj" fmla="val 17593"/>
            </a:avLst>
          </a:prstGeom>
          <a:ln w="88900">
            <a:solidFill>
              <a:srgbClr val="E9000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570" name="Rounded Rectangle"/>
          <p:cNvSpPr/>
          <p:nvPr/>
        </p:nvSpPr>
        <p:spPr>
          <a:xfrm>
            <a:off x="21200750" y="4928199"/>
            <a:ext cx="655791" cy="494597"/>
          </a:xfrm>
          <a:prstGeom prst="roundRect">
            <a:avLst>
              <a:gd name="adj" fmla="val 24036"/>
            </a:avLst>
          </a:prstGeom>
          <a:solidFill>
            <a:srgbClr val="74E3F2"/>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571" name="1"/>
          <p:cNvSpPr txBox="1"/>
          <p:nvPr/>
        </p:nvSpPr>
        <p:spPr>
          <a:xfrm>
            <a:off x="21365577" y="4882573"/>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a:t>
            </a:r>
          </a:p>
        </p:txBody>
      </p:sp>
      <p:sp>
        <p:nvSpPr>
          <p:cNvPr id="572" name="Rounded Rectangle"/>
          <p:cNvSpPr/>
          <p:nvPr/>
        </p:nvSpPr>
        <p:spPr>
          <a:xfrm>
            <a:off x="2340336" y="4928199"/>
            <a:ext cx="655791" cy="494597"/>
          </a:xfrm>
          <a:prstGeom prst="roundRect">
            <a:avLst>
              <a:gd name="adj" fmla="val 24036"/>
            </a:avLst>
          </a:prstGeom>
          <a:solidFill>
            <a:srgbClr val="74E3F2"/>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573" name="1"/>
          <p:cNvSpPr txBox="1"/>
          <p:nvPr/>
        </p:nvSpPr>
        <p:spPr>
          <a:xfrm>
            <a:off x="2505163" y="4882573"/>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a:t>
            </a:r>
          </a:p>
        </p:txBody>
      </p:sp>
      <p:sp>
        <p:nvSpPr>
          <p:cNvPr id="574" name="Slide Number"/>
          <p:cNvSpPr txBox="1">
            <a:spLocks noGrp="1"/>
          </p:cNvSpPr>
          <p:nvPr>
            <p:ph type="sldNum" sz="quarter" idx="2"/>
          </p:nvPr>
        </p:nvSpPr>
        <p:spPr>
          <a:xfrm>
            <a:off x="12043765" y="13081000"/>
            <a:ext cx="283770" cy="46105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a:t>
            </a:fld>
            <a:endParaRPr/>
          </a:p>
        </p:txBody>
      </p:sp>
      <p:sp>
        <p:nvSpPr>
          <p:cNvPr id="575" name="$0.01"/>
          <p:cNvSpPr txBox="1"/>
          <p:nvPr/>
        </p:nvSpPr>
        <p:spPr>
          <a:xfrm>
            <a:off x="10257087"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$0.01</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xit" presetSubtype="4" fill="hold" grpId="1" nodeType="clickEffect">
                                  <p:stCondLst>
                                    <p:cond delay="0"/>
                                  </p:stCondLst>
                                  <p:iterate>
                                    <p:tmAbs val="0"/>
                                  </p:iterate>
                                  <p:childTnLst>
                                    <p:anim calcmode="lin" valueType="num">
                                      <p:cBhvr>
                                        <p:cTn id="6" dur="500" fill="hold"/>
                                        <p:tgtEl>
                                          <p:spTgt spid="174"/>
                                        </p:tgtEl>
                                        <p:attrNameLst>
                                          <p:attrName>ppt_x</p:attrName>
                                        </p:attrNameLst>
                                      </p:cBhvr>
                                      <p:tavLst>
                                        <p:tav tm="0">
                                          <p:val>
                                            <p:strVal val="ppt_x"/>
                                          </p:val>
                                        </p:tav>
                                        <p:tav tm="100000">
                                          <p:val>
                                            <p:strVal val="ppt_x"/>
                                          </p:val>
                                        </p:tav>
                                      </p:tavLst>
                                    </p:anim>
                                    <p:anim calcmode="lin" valueType="num">
                                      <p:cBhvr>
                                        <p:cTn id="7" dur="500" fill="hold"/>
                                        <p:tgtEl>
                                          <p:spTgt spid="174"/>
                                        </p:tgtEl>
                                        <p:attrNameLst>
                                          <p:attrName>ppt_y</p:attrName>
                                        </p:attrNameLst>
                                      </p:cBhvr>
                                      <p:tavLst>
                                        <p:tav tm="0">
                                          <p:val>
                                            <p:strVal val="ppt_y"/>
                                          </p:val>
                                        </p:tav>
                                        <p:tav tm="100000">
                                          <p:val>
                                            <p:strVal val="1+ppt_h/2"/>
                                          </p:val>
                                        </p:tav>
                                      </p:tavLst>
                                    </p:anim>
                                    <p:set>
                                      <p:cBhvr>
                                        <p:cTn id="8" fill="hold">
                                          <p:stCondLst>
                                            <p:cond delay="498"/>
                                          </p:stCondLst>
                                        </p:cTn>
                                        <p:tgtEl>
                                          <p:spTgt spid="174"/>
                                        </p:tgtEl>
                                        <p:attrNameLst>
                                          <p:attrName>style.visibility</p:attrName>
                                        </p:attrNameLst>
                                      </p:cBhvr>
                                      <p:to>
                                        <p:strVal val="hidden"/>
                                      </p:to>
                                    </p:set>
                                  </p:childTnLst>
                                </p:cTn>
                              </p:par>
                              <p:par>
                                <p:cTn id="9" presetID="7" presetClass="entr" presetSubtype="1" fill="hold" grpId="2" nodeType="withEffect">
                                  <p:stCondLst>
                                    <p:cond delay="0"/>
                                  </p:stCondLst>
                                  <p:iterate>
                                    <p:tmAbs val="0"/>
                                  </p:iterate>
                                  <p:childTnLst>
                                    <p:set>
                                      <p:cBhvr>
                                        <p:cTn id="10" fill="hold"/>
                                        <p:tgtEl>
                                          <p:spTgt spid="313"/>
                                        </p:tgtEl>
                                        <p:attrNameLst>
                                          <p:attrName>style.visibility</p:attrName>
                                        </p:attrNameLst>
                                      </p:cBhvr>
                                      <p:to>
                                        <p:strVal val="visible"/>
                                      </p:to>
                                    </p:set>
                                    <p:anim calcmode="lin" valueType="num">
                                      <p:cBhvr>
                                        <p:cTn id="11" dur="1800" fill="hold"/>
                                        <p:tgtEl>
                                          <p:spTgt spid="313"/>
                                        </p:tgtEl>
                                        <p:attrNameLst>
                                          <p:attrName>ppt_x</p:attrName>
                                        </p:attrNameLst>
                                      </p:cBhvr>
                                      <p:tavLst>
                                        <p:tav tm="0">
                                          <p:val>
                                            <p:strVal val="#ppt_x"/>
                                          </p:val>
                                        </p:tav>
                                        <p:tav tm="100000">
                                          <p:val>
                                            <p:strVal val="#ppt_x"/>
                                          </p:val>
                                        </p:tav>
                                      </p:tavLst>
                                    </p:anim>
                                    <p:anim calcmode="lin" valueType="num">
                                      <p:cBhvr>
                                        <p:cTn id="12" dur="1800" fill="hold"/>
                                        <p:tgtEl>
                                          <p:spTgt spid="313"/>
                                        </p:tgtEl>
                                        <p:attrNameLst>
                                          <p:attrName>ppt_y</p:attrName>
                                        </p:attrNameLst>
                                      </p:cBhvr>
                                      <p:tavLst>
                                        <p:tav tm="0">
                                          <p:val>
                                            <p:strVal val="0-#ppt_h/2"/>
                                          </p:val>
                                        </p:tav>
                                        <p:tav tm="100000">
                                          <p:val>
                                            <p:strVal val="#ppt_y"/>
                                          </p:val>
                                        </p:tav>
                                      </p:tavLst>
                                    </p:anim>
                                  </p:childTnLst>
                                </p:cTn>
                              </p:par>
                              <p:par>
                                <p:cTn id="13" presetID="7" presetClass="entr" presetSubtype="1" fill="hold" grpId="3" nodeType="withEffect">
                                  <p:stCondLst>
                                    <p:cond delay="0"/>
                                  </p:stCondLst>
                                  <p:iterate>
                                    <p:tmAbs val="0"/>
                                  </p:iterate>
                                  <p:childTnLst>
                                    <p:set>
                                      <p:cBhvr>
                                        <p:cTn id="14" fill="hold"/>
                                        <p:tgtEl>
                                          <p:spTgt spid="274"/>
                                        </p:tgtEl>
                                        <p:attrNameLst>
                                          <p:attrName>style.visibility</p:attrName>
                                        </p:attrNameLst>
                                      </p:cBhvr>
                                      <p:to>
                                        <p:strVal val="visible"/>
                                      </p:to>
                                    </p:set>
                                    <p:anim calcmode="lin" valueType="num">
                                      <p:cBhvr>
                                        <p:cTn id="15" dur="2250" fill="hold"/>
                                        <p:tgtEl>
                                          <p:spTgt spid="274"/>
                                        </p:tgtEl>
                                        <p:attrNameLst>
                                          <p:attrName>ppt_x</p:attrName>
                                        </p:attrNameLst>
                                      </p:cBhvr>
                                      <p:tavLst>
                                        <p:tav tm="0">
                                          <p:val>
                                            <p:strVal val="#ppt_x"/>
                                          </p:val>
                                        </p:tav>
                                        <p:tav tm="100000">
                                          <p:val>
                                            <p:strVal val="#ppt_x"/>
                                          </p:val>
                                        </p:tav>
                                      </p:tavLst>
                                    </p:anim>
                                    <p:anim calcmode="lin" valueType="num">
                                      <p:cBhvr>
                                        <p:cTn id="16" dur="2250" fill="hold"/>
                                        <p:tgtEl>
                                          <p:spTgt spid="274"/>
                                        </p:tgtEl>
                                        <p:attrNameLst>
                                          <p:attrName>ppt_y</p:attrName>
                                        </p:attrNameLst>
                                      </p:cBhvr>
                                      <p:tavLst>
                                        <p:tav tm="0">
                                          <p:val>
                                            <p:strVal val="0-#ppt_h/2"/>
                                          </p:val>
                                        </p:tav>
                                        <p:tav tm="100000">
                                          <p:val>
                                            <p:strVal val="#ppt_y"/>
                                          </p:val>
                                        </p:tav>
                                      </p:tavLst>
                                    </p:anim>
                                  </p:childTnLst>
                                </p:cTn>
                              </p:par>
                              <p:par>
                                <p:cTn id="17" presetID="7" presetClass="entr" presetSubtype="1" fill="hold" grpId="4" nodeType="withEffect">
                                  <p:stCondLst>
                                    <p:cond delay="0"/>
                                  </p:stCondLst>
                                  <p:iterate>
                                    <p:tmAbs val="0"/>
                                  </p:iterate>
                                  <p:childTnLst>
                                    <p:set>
                                      <p:cBhvr>
                                        <p:cTn id="18" fill="hold"/>
                                        <p:tgtEl>
                                          <p:spTgt spid="226"/>
                                        </p:tgtEl>
                                        <p:attrNameLst>
                                          <p:attrName>style.visibility</p:attrName>
                                        </p:attrNameLst>
                                      </p:cBhvr>
                                      <p:to>
                                        <p:strVal val="visible"/>
                                      </p:to>
                                    </p:set>
                                    <p:anim calcmode="lin" valueType="num">
                                      <p:cBhvr>
                                        <p:cTn id="19" dur="2750" fill="hold"/>
                                        <p:tgtEl>
                                          <p:spTgt spid="226"/>
                                        </p:tgtEl>
                                        <p:attrNameLst>
                                          <p:attrName>ppt_x</p:attrName>
                                        </p:attrNameLst>
                                      </p:cBhvr>
                                      <p:tavLst>
                                        <p:tav tm="0">
                                          <p:val>
                                            <p:strVal val="#ppt_x"/>
                                          </p:val>
                                        </p:tav>
                                        <p:tav tm="100000">
                                          <p:val>
                                            <p:strVal val="#ppt_x"/>
                                          </p:val>
                                        </p:tav>
                                      </p:tavLst>
                                    </p:anim>
                                    <p:anim calcmode="lin" valueType="num">
                                      <p:cBhvr>
                                        <p:cTn id="20" dur="2750" fill="hold"/>
                                        <p:tgtEl>
                                          <p:spTgt spid="226"/>
                                        </p:tgtEl>
                                        <p:attrNameLst>
                                          <p:attrName>ppt_y</p:attrName>
                                        </p:attrNameLst>
                                      </p:cBhvr>
                                      <p:tavLst>
                                        <p:tav tm="0">
                                          <p:val>
                                            <p:strVal val="0-#ppt_h/2"/>
                                          </p:val>
                                        </p:tav>
                                        <p:tav tm="100000">
                                          <p:val>
                                            <p:strVal val="#ppt_y"/>
                                          </p:val>
                                        </p:tav>
                                      </p:tavLst>
                                    </p:anim>
                                  </p:childTnLst>
                                </p:cTn>
                              </p:par>
                              <p:par>
                                <p:cTn id="21" presetID="7" presetClass="entr" presetSubtype="1" fill="hold" grpId="5" nodeType="withEffect">
                                  <p:stCondLst>
                                    <p:cond delay="0"/>
                                  </p:stCondLst>
                                  <p:iterate>
                                    <p:tmAbs val="0"/>
                                  </p:iterate>
                                  <p:childTnLst>
                                    <p:set>
                                      <p:cBhvr>
                                        <p:cTn id="22" fill="hold"/>
                                        <p:tgtEl>
                                          <p:spTgt spid="371"/>
                                        </p:tgtEl>
                                        <p:attrNameLst>
                                          <p:attrName>style.visibility</p:attrName>
                                        </p:attrNameLst>
                                      </p:cBhvr>
                                      <p:to>
                                        <p:strVal val="visible"/>
                                      </p:to>
                                    </p:set>
                                    <p:anim calcmode="lin" valueType="num">
                                      <p:cBhvr>
                                        <p:cTn id="23" dur="3350" fill="hold"/>
                                        <p:tgtEl>
                                          <p:spTgt spid="371"/>
                                        </p:tgtEl>
                                        <p:attrNameLst>
                                          <p:attrName>ppt_x</p:attrName>
                                        </p:attrNameLst>
                                      </p:cBhvr>
                                      <p:tavLst>
                                        <p:tav tm="0">
                                          <p:val>
                                            <p:strVal val="#ppt_x"/>
                                          </p:val>
                                        </p:tav>
                                        <p:tav tm="100000">
                                          <p:val>
                                            <p:strVal val="#ppt_x"/>
                                          </p:val>
                                        </p:tav>
                                      </p:tavLst>
                                    </p:anim>
                                    <p:anim calcmode="lin" valueType="num">
                                      <p:cBhvr>
                                        <p:cTn id="24" dur="3350" fill="hold"/>
                                        <p:tgtEl>
                                          <p:spTgt spid="371"/>
                                        </p:tgtEl>
                                        <p:attrNameLst>
                                          <p:attrName>ppt_y</p:attrName>
                                        </p:attrNameLst>
                                      </p:cBhvr>
                                      <p:tavLst>
                                        <p:tav tm="0">
                                          <p:val>
                                            <p:strVal val="0-#ppt_h/2"/>
                                          </p:val>
                                        </p:tav>
                                        <p:tav tm="100000">
                                          <p:val>
                                            <p:strVal val="#ppt_y"/>
                                          </p:val>
                                        </p:tav>
                                      </p:tavLst>
                                    </p:anim>
                                  </p:childTnLst>
                                </p:cTn>
                              </p:par>
                              <p:par>
                                <p:cTn id="25" presetID="7" presetClass="entr" presetSubtype="1" fill="hold" grpId="6" nodeType="withEffect">
                                  <p:stCondLst>
                                    <p:cond delay="0"/>
                                  </p:stCondLst>
                                  <p:iterate>
                                    <p:tmAbs val="0"/>
                                  </p:iterate>
                                  <p:childTnLst>
                                    <p:set>
                                      <p:cBhvr>
                                        <p:cTn id="26" fill="hold"/>
                                        <p:tgtEl>
                                          <p:spTgt spid="432"/>
                                        </p:tgtEl>
                                        <p:attrNameLst>
                                          <p:attrName>style.visibility</p:attrName>
                                        </p:attrNameLst>
                                      </p:cBhvr>
                                      <p:to>
                                        <p:strVal val="visible"/>
                                      </p:to>
                                    </p:set>
                                    <p:anim calcmode="lin" valueType="num">
                                      <p:cBhvr>
                                        <p:cTn id="27" dur="4000" fill="hold"/>
                                        <p:tgtEl>
                                          <p:spTgt spid="432"/>
                                        </p:tgtEl>
                                        <p:attrNameLst>
                                          <p:attrName>ppt_x</p:attrName>
                                        </p:attrNameLst>
                                      </p:cBhvr>
                                      <p:tavLst>
                                        <p:tav tm="0">
                                          <p:val>
                                            <p:strVal val="#ppt_x"/>
                                          </p:val>
                                        </p:tav>
                                        <p:tav tm="100000">
                                          <p:val>
                                            <p:strVal val="#ppt_x"/>
                                          </p:val>
                                        </p:tav>
                                      </p:tavLst>
                                    </p:anim>
                                    <p:anim calcmode="lin" valueType="num">
                                      <p:cBhvr>
                                        <p:cTn id="28" dur="4000" fill="hold"/>
                                        <p:tgtEl>
                                          <p:spTgt spid="432"/>
                                        </p:tgtEl>
                                        <p:attrNameLst>
                                          <p:attrName>ppt_y</p:attrName>
                                        </p:attrNameLst>
                                      </p:cBhvr>
                                      <p:tavLst>
                                        <p:tav tm="0">
                                          <p:val>
                                            <p:strVal val="0-#ppt_h/2"/>
                                          </p:val>
                                        </p:tav>
                                        <p:tav tm="100000">
                                          <p:val>
                                            <p:strVal val="#ppt_y"/>
                                          </p:val>
                                        </p:tav>
                                      </p:tavLst>
                                    </p:anim>
                                  </p:childTnLst>
                                </p:cTn>
                              </p:par>
                            </p:childTnLst>
                          </p:cTn>
                        </p:par>
                        <p:par>
                          <p:cTn id="29" fill="hold">
                            <p:stCondLst>
                              <p:cond delay="4000"/>
                            </p:stCondLst>
                            <p:childTnLst>
                              <p:par>
                                <p:cTn id="30" presetID="2" presetClass="entr" presetSubtype="8" fill="hold" grpId="7" nodeType="afterEffect">
                                  <p:stCondLst>
                                    <p:cond delay="500"/>
                                  </p:stCondLst>
                                  <p:iterate>
                                    <p:tmAbs val="0"/>
                                  </p:iterate>
                                  <p:childTnLst>
                                    <p:set>
                                      <p:cBhvr>
                                        <p:cTn id="31" fill="hold"/>
                                        <p:tgtEl>
                                          <p:spTgt spid="155"/>
                                        </p:tgtEl>
                                        <p:attrNameLst>
                                          <p:attrName>style.visibility</p:attrName>
                                        </p:attrNameLst>
                                      </p:cBhvr>
                                      <p:to>
                                        <p:strVal val="visible"/>
                                      </p:to>
                                    </p:set>
                                    <p:anim calcmode="lin" valueType="num">
                                      <p:cBhvr>
                                        <p:cTn id="32" dur="500" fill="hold"/>
                                        <p:tgtEl>
                                          <p:spTgt spid="155"/>
                                        </p:tgtEl>
                                        <p:attrNameLst>
                                          <p:attrName>ppt_x</p:attrName>
                                        </p:attrNameLst>
                                      </p:cBhvr>
                                      <p:tavLst>
                                        <p:tav tm="0">
                                          <p:val>
                                            <p:strVal val="0-#ppt_w/2"/>
                                          </p:val>
                                        </p:tav>
                                        <p:tav tm="100000">
                                          <p:val>
                                            <p:strVal val="#ppt_x"/>
                                          </p:val>
                                        </p:tav>
                                      </p:tavLst>
                                    </p:anim>
                                    <p:anim calcmode="lin" valueType="num">
                                      <p:cBhvr>
                                        <p:cTn id="33" dur="500" fill="hold"/>
                                        <p:tgtEl>
                                          <p:spTgt spid="155"/>
                                        </p:tgtEl>
                                        <p:attrNameLst>
                                          <p:attrName>ppt_y</p:attrName>
                                        </p:attrNameLst>
                                      </p:cBhvr>
                                      <p:tavLst>
                                        <p:tav tm="0">
                                          <p:val>
                                            <p:strVal val="#ppt_y"/>
                                          </p:val>
                                        </p:tav>
                                        <p:tav tm="100000">
                                          <p:val>
                                            <p:strVal val="#ppt_y"/>
                                          </p:val>
                                        </p:tav>
                                      </p:tavLst>
                                    </p:anim>
                                  </p:childTnLst>
                                </p:cTn>
                              </p:par>
                            </p:childTnLst>
                          </p:cTn>
                        </p:par>
                        <p:par>
                          <p:cTn id="34" fill="hold">
                            <p:stCondLst>
                              <p:cond delay="5000"/>
                            </p:stCondLst>
                            <p:childTnLst>
                              <p:par>
                                <p:cTn id="35" presetID="35" presetClass="emph" presetSubtype="0" repeatCount="4000" fill="hold" grpId="8" nodeType="afterEffect">
                                  <p:stCondLst>
                                    <p:cond delay="0"/>
                                  </p:stCondLst>
                                  <p:childTnLst>
                                    <p:anim calcmode="discrete" valueType="str">
                                      <p:cBhvr>
                                        <p:cTn id="36" dur="250" fill="hold"/>
                                        <p:tgtEl>
                                          <p:spTgt spid="155"/>
                                        </p:tgtEl>
                                        <p:attrNameLst>
                                          <p:attrName>style.visibility</p:attrName>
                                        </p:attrNameLst>
                                      </p:cBhvr>
                                      <p:tavLst>
                                        <p:tav tm="0">
                                          <p:val>
                                            <p:strVal val="hidden"/>
                                          </p:val>
                                        </p:tav>
                                        <p:tav tm="50000">
                                          <p:val>
                                            <p:strVal val="visible"/>
                                          </p:val>
                                        </p:tav>
                                      </p:tavLst>
                                    </p:anim>
                                  </p:childTnLst>
                                </p:cTn>
                              </p:par>
                            </p:childTnLst>
                          </p:cTn>
                        </p:par>
                        <p:par>
                          <p:cTn id="37" fill="hold">
                            <p:stCondLst>
                              <p:cond delay="6000"/>
                            </p:stCondLst>
                            <p:childTnLst>
                              <p:par>
                                <p:cTn id="38" presetID="1" presetClass="exit" presetSubtype="0" fill="hold" grpId="9" nodeType="afterEffect">
                                  <p:stCondLst>
                                    <p:cond delay="10"/>
                                  </p:stCondLst>
                                  <p:iterate>
                                    <p:tmAbs val="0"/>
                                  </p:iterate>
                                  <p:childTnLst>
                                    <p:set>
                                      <p:cBhvr>
                                        <p:cTn id="39" fill="hold">
                                          <p:stCondLst>
                                            <p:cond delay="0"/>
                                          </p:stCondLst>
                                        </p:cTn>
                                        <p:tgtEl>
                                          <p:spTgt spid="517"/>
                                        </p:tgtEl>
                                        <p:attrNameLst>
                                          <p:attrName>style.visibility</p:attrName>
                                        </p:attrNameLst>
                                      </p:cBhvr>
                                      <p:to>
                                        <p:strVal val="hidden"/>
                                      </p:to>
                                    </p:set>
                                  </p:childTnLst>
                                </p:cTn>
                              </p:par>
                            </p:childTnLst>
                          </p:cTn>
                        </p:par>
                        <p:par>
                          <p:cTn id="40" fill="hold">
                            <p:stCondLst>
                              <p:cond delay="6010"/>
                            </p:stCondLst>
                            <p:childTnLst>
                              <p:par>
                                <p:cTn id="41" presetID="1" presetClass="entr" presetSubtype="0" fill="hold" grpId="10" nodeType="afterEffect">
                                  <p:stCondLst>
                                    <p:cond delay="10"/>
                                  </p:stCondLst>
                                  <p:iterate>
                                    <p:tmAbs val="0"/>
                                  </p:iterate>
                                  <p:childTnLst>
                                    <p:set>
                                      <p:cBhvr>
                                        <p:cTn id="42" fill="hold"/>
                                        <p:tgtEl>
                                          <p:spTgt spid="518"/>
                                        </p:tgtEl>
                                        <p:attrNameLst>
                                          <p:attrName>style.visibility</p:attrName>
                                        </p:attrNameLst>
                                      </p:cBhvr>
                                      <p:to>
                                        <p:strVal val="visible"/>
                                      </p:to>
                                    </p:set>
                                  </p:childTnLst>
                                </p:cTn>
                              </p:par>
                            </p:childTnLst>
                          </p:cTn>
                        </p:par>
                        <p:par>
                          <p:cTn id="43" fill="hold">
                            <p:stCondLst>
                              <p:cond delay="6020"/>
                            </p:stCondLst>
                            <p:childTnLst>
                              <p:par>
                                <p:cTn id="44" presetID="1" presetClass="entr" presetSubtype="0" fill="hold" grpId="11" nodeType="afterEffect">
                                  <p:stCondLst>
                                    <p:cond delay="10"/>
                                  </p:stCondLst>
                                  <p:iterate>
                                    <p:tmAbs val="0"/>
                                  </p:iterate>
                                  <p:childTnLst>
                                    <p:set>
                                      <p:cBhvr>
                                        <p:cTn id="45" fill="hold"/>
                                        <p:tgtEl>
                                          <p:spTgt spid="519"/>
                                        </p:tgtEl>
                                        <p:attrNameLst>
                                          <p:attrName>style.visibility</p:attrName>
                                        </p:attrNameLst>
                                      </p:cBhvr>
                                      <p:to>
                                        <p:strVal val="visible"/>
                                      </p:to>
                                    </p:set>
                                  </p:childTnLst>
                                </p:cTn>
                              </p:par>
                            </p:childTnLst>
                          </p:cTn>
                        </p:par>
                        <p:par>
                          <p:cTn id="46" fill="hold">
                            <p:stCondLst>
                              <p:cond delay="6030"/>
                            </p:stCondLst>
                            <p:childTnLst>
                              <p:par>
                                <p:cTn id="47" presetID="1" presetClass="exit" presetSubtype="0" fill="hold" grpId="12" nodeType="afterEffect">
                                  <p:stCondLst>
                                    <p:cond delay="10"/>
                                  </p:stCondLst>
                                  <p:iterate>
                                    <p:tmAbs val="0"/>
                                  </p:iterate>
                                  <p:childTnLst>
                                    <p:set>
                                      <p:cBhvr>
                                        <p:cTn id="48" fill="hold">
                                          <p:stCondLst>
                                            <p:cond delay="0"/>
                                          </p:stCondLst>
                                        </p:cTn>
                                        <p:tgtEl>
                                          <p:spTgt spid="518"/>
                                        </p:tgtEl>
                                        <p:attrNameLst>
                                          <p:attrName>style.visibility</p:attrName>
                                        </p:attrNameLst>
                                      </p:cBhvr>
                                      <p:to>
                                        <p:strVal val="hidden"/>
                                      </p:to>
                                    </p:set>
                                  </p:childTnLst>
                                </p:cTn>
                              </p:par>
                            </p:childTnLst>
                          </p:cTn>
                        </p:par>
                        <p:par>
                          <p:cTn id="49" fill="hold">
                            <p:stCondLst>
                              <p:cond delay="6040"/>
                            </p:stCondLst>
                            <p:childTnLst>
                              <p:par>
                                <p:cTn id="50" presetID="1" presetClass="entr" presetSubtype="0" fill="hold" grpId="13" nodeType="afterEffect">
                                  <p:stCondLst>
                                    <p:cond delay="10"/>
                                  </p:stCondLst>
                                  <p:iterate>
                                    <p:tmAbs val="0"/>
                                  </p:iterate>
                                  <p:childTnLst>
                                    <p:set>
                                      <p:cBhvr>
                                        <p:cTn id="51" fill="hold"/>
                                        <p:tgtEl>
                                          <p:spTgt spid="520"/>
                                        </p:tgtEl>
                                        <p:attrNameLst>
                                          <p:attrName>style.visibility</p:attrName>
                                        </p:attrNameLst>
                                      </p:cBhvr>
                                      <p:to>
                                        <p:strVal val="visible"/>
                                      </p:to>
                                    </p:set>
                                  </p:childTnLst>
                                </p:cTn>
                              </p:par>
                            </p:childTnLst>
                          </p:cTn>
                        </p:par>
                        <p:par>
                          <p:cTn id="52" fill="hold">
                            <p:stCondLst>
                              <p:cond delay="6050"/>
                            </p:stCondLst>
                            <p:childTnLst>
                              <p:par>
                                <p:cTn id="53" presetID="1" presetClass="exit" presetSubtype="0" fill="hold" grpId="14" nodeType="afterEffect">
                                  <p:stCondLst>
                                    <p:cond delay="10"/>
                                  </p:stCondLst>
                                  <p:iterate>
                                    <p:tmAbs val="0"/>
                                  </p:iterate>
                                  <p:childTnLst>
                                    <p:set>
                                      <p:cBhvr>
                                        <p:cTn id="54" fill="hold">
                                          <p:stCondLst>
                                            <p:cond delay="0"/>
                                          </p:stCondLst>
                                        </p:cTn>
                                        <p:tgtEl>
                                          <p:spTgt spid="519"/>
                                        </p:tgtEl>
                                        <p:attrNameLst>
                                          <p:attrName>style.visibility</p:attrName>
                                        </p:attrNameLst>
                                      </p:cBhvr>
                                      <p:to>
                                        <p:strVal val="hidden"/>
                                      </p:to>
                                    </p:set>
                                  </p:childTnLst>
                                </p:cTn>
                              </p:par>
                            </p:childTnLst>
                          </p:cTn>
                        </p:par>
                        <p:par>
                          <p:cTn id="55" fill="hold">
                            <p:stCondLst>
                              <p:cond delay="6060"/>
                            </p:stCondLst>
                            <p:childTnLst>
                              <p:par>
                                <p:cTn id="56" presetID="1" presetClass="entr" presetSubtype="0" fill="hold" grpId="15" nodeType="afterEffect">
                                  <p:stCondLst>
                                    <p:cond delay="10"/>
                                  </p:stCondLst>
                                  <p:iterate>
                                    <p:tmAbs val="0"/>
                                  </p:iterate>
                                  <p:childTnLst>
                                    <p:set>
                                      <p:cBhvr>
                                        <p:cTn id="57" fill="hold"/>
                                        <p:tgtEl>
                                          <p:spTgt spid="521"/>
                                        </p:tgtEl>
                                        <p:attrNameLst>
                                          <p:attrName>style.visibility</p:attrName>
                                        </p:attrNameLst>
                                      </p:cBhvr>
                                      <p:to>
                                        <p:strVal val="visible"/>
                                      </p:to>
                                    </p:set>
                                  </p:childTnLst>
                                </p:cTn>
                              </p:par>
                            </p:childTnLst>
                          </p:cTn>
                        </p:par>
                        <p:par>
                          <p:cTn id="58" fill="hold">
                            <p:stCondLst>
                              <p:cond delay="6070"/>
                            </p:stCondLst>
                            <p:childTnLst>
                              <p:par>
                                <p:cTn id="59" presetID="1" presetClass="exit" presetSubtype="0" fill="hold" grpId="16" nodeType="afterEffect">
                                  <p:stCondLst>
                                    <p:cond delay="10"/>
                                  </p:stCondLst>
                                  <p:iterate>
                                    <p:tmAbs val="0"/>
                                  </p:iterate>
                                  <p:childTnLst>
                                    <p:set>
                                      <p:cBhvr>
                                        <p:cTn id="60" fill="hold">
                                          <p:stCondLst>
                                            <p:cond delay="0"/>
                                          </p:stCondLst>
                                        </p:cTn>
                                        <p:tgtEl>
                                          <p:spTgt spid="520"/>
                                        </p:tgtEl>
                                        <p:attrNameLst>
                                          <p:attrName>style.visibility</p:attrName>
                                        </p:attrNameLst>
                                      </p:cBhvr>
                                      <p:to>
                                        <p:strVal val="hidden"/>
                                      </p:to>
                                    </p:set>
                                  </p:childTnLst>
                                </p:cTn>
                              </p:par>
                            </p:childTnLst>
                          </p:cTn>
                        </p:par>
                        <p:par>
                          <p:cTn id="61" fill="hold">
                            <p:stCondLst>
                              <p:cond delay="6080"/>
                            </p:stCondLst>
                            <p:childTnLst>
                              <p:par>
                                <p:cTn id="62" presetID="1" presetClass="entr" presetSubtype="0" fill="hold" grpId="17" nodeType="afterEffect">
                                  <p:stCondLst>
                                    <p:cond delay="10"/>
                                  </p:stCondLst>
                                  <p:iterate>
                                    <p:tmAbs val="0"/>
                                  </p:iterate>
                                  <p:childTnLst>
                                    <p:set>
                                      <p:cBhvr>
                                        <p:cTn id="63" fill="hold"/>
                                        <p:tgtEl>
                                          <p:spTgt spid="522"/>
                                        </p:tgtEl>
                                        <p:attrNameLst>
                                          <p:attrName>style.visibility</p:attrName>
                                        </p:attrNameLst>
                                      </p:cBhvr>
                                      <p:to>
                                        <p:strVal val="visible"/>
                                      </p:to>
                                    </p:set>
                                  </p:childTnLst>
                                </p:cTn>
                              </p:par>
                            </p:childTnLst>
                          </p:cTn>
                        </p:par>
                        <p:par>
                          <p:cTn id="64" fill="hold">
                            <p:stCondLst>
                              <p:cond delay="6090"/>
                            </p:stCondLst>
                            <p:childTnLst>
                              <p:par>
                                <p:cTn id="65" presetID="1" presetClass="exit" presetSubtype="0" fill="hold" grpId="18" nodeType="afterEffect">
                                  <p:stCondLst>
                                    <p:cond delay="10"/>
                                  </p:stCondLst>
                                  <p:iterate>
                                    <p:tmAbs val="0"/>
                                  </p:iterate>
                                  <p:childTnLst>
                                    <p:set>
                                      <p:cBhvr>
                                        <p:cTn id="66" fill="hold">
                                          <p:stCondLst>
                                            <p:cond delay="0"/>
                                          </p:stCondLst>
                                        </p:cTn>
                                        <p:tgtEl>
                                          <p:spTgt spid="521"/>
                                        </p:tgtEl>
                                        <p:attrNameLst>
                                          <p:attrName>style.visibility</p:attrName>
                                        </p:attrNameLst>
                                      </p:cBhvr>
                                      <p:to>
                                        <p:strVal val="hidden"/>
                                      </p:to>
                                    </p:set>
                                  </p:childTnLst>
                                </p:cTn>
                              </p:par>
                            </p:childTnLst>
                          </p:cTn>
                        </p:par>
                        <p:par>
                          <p:cTn id="67" fill="hold">
                            <p:stCondLst>
                              <p:cond delay="6100"/>
                            </p:stCondLst>
                            <p:childTnLst>
                              <p:par>
                                <p:cTn id="68" presetID="1" presetClass="entr" presetSubtype="0" fill="hold" grpId="19" nodeType="afterEffect">
                                  <p:stCondLst>
                                    <p:cond delay="10"/>
                                  </p:stCondLst>
                                  <p:iterate>
                                    <p:tmAbs val="0"/>
                                  </p:iterate>
                                  <p:childTnLst>
                                    <p:set>
                                      <p:cBhvr>
                                        <p:cTn id="69" fill="hold"/>
                                        <p:tgtEl>
                                          <p:spTgt spid="523"/>
                                        </p:tgtEl>
                                        <p:attrNameLst>
                                          <p:attrName>style.visibility</p:attrName>
                                        </p:attrNameLst>
                                      </p:cBhvr>
                                      <p:to>
                                        <p:strVal val="visible"/>
                                      </p:to>
                                    </p:set>
                                  </p:childTnLst>
                                </p:cTn>
                              </p:par>
                            </p:childTnLst>
                          </p:cTn>
                        </p:par>
                        <p:par>
                          <p:cTn id="70" fill="hold">
                            <p:stCondLst>
                              <p:cond delay="6110"/>
                            </p:stCondLst>
                            <p:childTnLst>
                              <p:par>
                                <p:cTn id="71" presetID="1" presetClass="exit" presetSubtype="0" fill="hold" grpId="20" nodeType="afterEffect">
                                  <p:stCondLst>
                                    <p:cond delay="10"/>
                                  </p:stCondLst>
                                  <p:iterate>
                                    <p:tmAbs val="0"/>
                                  </p:iterate>
                                  <p:childTnLst>
                                    <p:set>
                                      <p:cBhvr>
                                        <p:cTn id="72" fill="hold">
                                          <p:stCondLst>
                                            <p:cond delay="0"/>
                                          </p:stCondLst>
                                        </p:cTn>
                                        <p:tgtEl>
                                          <p:spTgt spid="522"/>
                                        </p:tgtEl>
                                        <p:attrNameLst>
                                          <p:attrName>style.visibility</p:attrName>
                                        </p:attrNameLst>
                                      </p:cBhvr>
                                      <p:to>
                                        <p:strVal val="hidden"/>
                                      </p:to>
                                    </p:set>
                                  </p:childTnLst>
                                </p:cTn>
                              </p:par>
                            </p:childTnLst>
                          </p:cTn>
                        </p:par>
                        <p:par>
                          <p:cTn id="73" fill="hold">
                            <p:stCondLst>
                              <p:cond delay="6120"/>
                            </p:stCondLst>
                            <p:childTnLst>
                              <p:par>
                                <p:cTn id="74" presetID="1" presetClass="entr" presetSubtype="0" fill="hold" grpId="21" nodeType="afterEffect">
                                  <p:stCondLst>
                                    <p:cond delay="10"/>
                                  </p:stCondLst>
                                  <p:iterate>
                                    <p:tmAbs val="0"/>
                                  </p:iterate>
                                  <p:childTnLst>
                                    <p:set>
                                      <p:cBhvr>
                                        <p:cTn id="75" fill="hold"/>
                                        <p:tgtEl>
                                          <p:spTgt spid="524"/>
                                        </p:tgtEl>
                                        <p:attrNameLst>
                                          <p:attrName>style.visibility</p:attrName>
                                        </p:attrNameLst>
                                      </p:cBhvr>
                                      <p:to>
                                        <p:strVal val="visible"/>
                                      </p:to>
                                    </p:set>
                                  </p:childTnLst>
                                </p:cTn>
                              </p:par>
                            </p:childTnLst>
                          </p:cTn>
                        </p:par>
                        <p:par>
                          <p:cTn id="76" fill="hold">
                            <p:stCondLst>
                              <p:cond delay="6130"/>
                            </p:stCondLst>
                            <p:childTnLst>
                              <p:par>
                                <p:cTn id="77" presetID="1" presetClass="exit" presetSubtype="0" fill="hold" grpId="22" nodeType="afterEffect">
                                  <p:stCondLst>
                                    <p:cond delay="10"/>
                                  </p:stCondLst>
                                  <p:iterate>
                                    <p:tmAbs val="0"/>
                                  </p:iterate>
                                  <p:childTnLst>
                                    <p:set>
                                      <p:cBhvr>
                                        <p:cTn id="78" fill="hold">
                                          <p:stCondLst>
                                            <p:cond delay="0"/>
                                          </p:stCondLst>
                                        </p:cTn>
                                        <p:tgtEl>
                                          <p:spTgt spid="523"/>
                                        </p:tgtEl>
                                        <p:attrNameLst>
                                          <p:attrName>style.visibility</p:attrName>
                                        </p:attrNameLst>
                                      </p:cBhvr>
                                      <p:to>
                                        <p:strVal val="hidden"/>
                                      </p:to>
                                    </p:set>
                                  </p:childTnLst>
                                </p:cTn>
                              </p:par>
                            </p:childTnLst>
                          </p:cTn>
                        </p:par>
                        <p:par>
                          <p:cTn id="79" fill="hold">
                            <p:stCondLst>
                              <p:cond delay="6140"/>
                            </p:stCondLst>
                            <p:childTnLst>
                              <p:par>
                                <p:cTn id="80" presetID="1" presetClass="entr" presetSubtype="0" fill="hold" grpId="23" nodeType="afterEffect">
                                  <p:stCondLst>
                                    <p:cond delay="10"/>
                                  </p:stCondLst>
                                  <p:iterate>
                                    <p:tmAbs val="0"/>
                                  </p:iterate>
                                  <p:childTnLst>
                                    <p:set>
                                      <p:cBhvr>
                                        <p:cTn id="81" fill="hold"/>
                                        <p:tgtEl>
                                          <p:spTgt spid="525"/>
                                        </p:tgtEl>
                                        <p:attrNameLst>
                                          <p:attrName>style.visibility</p:attrName>
                                        </p:attrNameLst>
                                      </p:cBhvr>
                                      <p:to>
                                        <p:strVal val="visible"/>
                                      </p:to>
                                    </p:set>
                                  </p:childTnLst>
                                </p:cTn>
                              </p:par>
                            </p:childTnLst>
                          </p:cTn>
                        </p:par>
                        <p:par>
                          <p:cTn id="82" fill="hold">
                            <p:stCondLst>
                              <p:cond delay="6150"/>
                            </p:stCondLst>
                            <p:childTnLst>
                              <p:par>
                                <p:cTn id="83" presetID="1" presetClass="exit" presetSubtype="0" fill="hold" grpId="24" nodeType="afterEffect">
                                  <p:stCondLst>
                                    <p:cond delay="10"/>
                                  </p:stCondLst>
                                  <p:iterate>
                                    <p:tmAbs val="0"/>
                                  </p:iterate>
                                  <p:childTnLst>
                                    <p:set>
                                      <p:cBhvr>
                                        <p:cTn id="84" fill="hold">
                                          <p:stCondLst>
                                            <p:cond delay="0"/>
                                          </p:stCondLst>
                                        </p:cTn>
                                        <p:tgtEl>
                                          <p:spTgt spid="524"/>
                                        </p:tgtEl>
                                        <p:attrNameLst>
                                          <p:attrName>style.visibility</p:attrName>
                                        </p:attrNameLst>
                                      </p:cBhvr>
                                      <p:to>
                                        <p:strVal val="hidden"/>
                                      </p:to>
                                    </p:set>
                                  </p:childTnLst>
                                </p:cTn>
                              </p:par>
                            </p:childTnLst>
                          </p:cTn>
                        </p:par>
                        <p:par>
                          <p:cTn id="85" fill="hold">
                            <p:stCondLst>
                              <p:cond delay="6160"/>
                            </p:stCondLst>
                            <p:childTnLst>
                              <p:par>
                                <p:cTn id="86" presetID="1" presetClass="entr" presetSubtype="0" fill="hold" grpId="25" nodeType="afterEffect">
                                  <p:stCondLst>
                                    <p:cond delay="10"/>
                                  </p:stCondLst>
                                  <p:iterate>
                                    <p:tmAbs val="0"/>
                                  </p:iterate>
                                  <p:childTnLst>
                                    <p:set>
                                      <p:cBhvr>
                                        <p:cTn id="87" fill="hold"/>
                                        <p:tgtEl>
                                          <p:spTgt spid="526"/>
                                        </p:tgtEl>
                                        <p:attrNameLst>
                                          <p:attrName>style.visibility</p:attrName>
                                        </p:attrNameLst>
                                      </p:cBhvr>
                                      <p:to>
                                        <p:strVal val="visible"/>
                                      </p:to>
                                    </p:set>
                                  </p:childTnLst>
                                </p:cTn>
                              </p:par>
                            </p:childTnLst>
                          </p:cTn>
                        </p:par>
                        <p:par>
                          <p:cTn id="88" fill="hold">
                            <p:stCondLst>
                              <p:cond delay="6170"/>
                            </p:stCondLst>
                            <p:childTnLst>
                              <p:par>
                                <p:cTn id="89" presetID="1" presetClass="exit" presetSubtype="0" fill="hold" grpId="26" nodeType="afterEffect">
                                  <p:stCondLst>
                                    <p:cond delay="10"/>
                                  </p:stCondLst>
                                  <p:iterate>
                                    <p:tmAbs val="0"/>
                                  </p:iterate>
                                  <p:childTnLst>
                                    <p:set>
                                      <p:cBhvr>
                                        <p:cTn id="90" fill="hold">
                                          <p:stCondLst>
                                            <p:cond delay="0"/>
                                          </p:stCondLst>
                                        </p:cTn>
                                        <p:tgtEl>
                                          <p:spTgt spid="525"/>
                                        </p:tgtEl>
                                        <p:attrNameLst>
                                          <p:attrName>style.visibility</p:attrName>
                                        </p:attrNameLst>
                                      </p:cBhvr>
                                      <p:to>
                                        <p:strVal val="hidden"/>
                                      </p:to>
                                    </p:set>
                                  </p:childTnLst>
                                </p:cTn>
                              </p:par>
                            </p:childTnLst>
                          </p:cTn>
                        </p:par>
                        <p:par>
                          <p:cTn id="91" fill="hold">
                            <p:stCondLst>
                              <p:cond delay="6180"/>
                            </p:stCondLst>
                            <p:childTnLst>
                              <p:par>
                                <p:cTn id="92" presetID="1" presetClass="entr" presetSubtype="0" fill="hold" grpId="27" nodeType="afterEffect">
                                  <p:stCondLst>
                                    <p:cond delay="10"/>
                                  </p:stCondLst>
                                  <p:iterate>
                                    <p:tmAbs val="0"/>
                                  </p:iterate>
                                  <p:childTnLst>
                                    <p:set>
                                      <p:cBhvr>
                                        <p:cTn id="93" fill="hold"/>
                                        <p:tgtEl>
                                          <p:spTgt spid="527"/>
                                        </p:tgtEl>
                                        <p:attrNameLst>
                                          <p:attrName>style.visibility</p:attrName>
                                        </p:attrNameLst>
                                      </p:cBhvr>
                                      <p:to>
                                        <p:strVal val="visible"/>
                                      </p:to>
                                    </p:set>
                                  </p:childTnLst>
                                </p:cTn>
                              </p:par>
                            </p:childTnLst>
                          </p:cTn>
                        </p:par>
                        <p:par>
                          <p:cTn id="94" fill="hold">
                            <p:stCondLst>
                              <p:cond delay="6190"/>
                            </p:stCondLst>
                            <p:childTnLst>
                              <p:par>
                                <p:cTn id="95" presetID="1" presetClass="exit" presetSubtype="0" fill="hold" grpId="28" nodeType="afterEffect">
                                  <p:stCondLst>
                                    <p:cond delay="10"/>
                                  </p:stCondLst>
                                  <p:iterate>
                                    <p:tmAbs val="0"/>
                                  </p:iterate>
                                  <p:childTnLst>
                                    <p:set>
                                      <p:cBhvr>
                                        <p:cTn id="96" fill="hold">
                                          <p:stCondLst>
                                            <p:cond delay="0"/>
                                          </p:stCondLst>
                                        </p:cTn>
                                        <p:tgtEl>
                                          <p:spTgt spid="526"/>
                                        </p:tgtEl>
                                        <p:attrNameLst>
                                          <p:attrName>style.visibility</p:attrName>
                                        </p:attrNameLst>
                                      </p:cBhvr>
                                      <p:to>
                                        <p:strVal val="hidden"/>
                                      </p:to>
                                    </p:set>
                                  </p:childTnLst>
                                </p:cTn>
                              </p:par>
                            </p:childTnLst>
                          </p:cTn>
                        </p:par>
                        <p:par>
                          <p:cTn id="97" fill="hold">
                            <p:stCondLst>
                              <p:cond delay="6200"/>
                            </p:stCondLst>
                            <p:childTnLst>
                              <p:par>
                                <p:cTn id="98" presetID="1" presetClass="entr" presetSubtype="0" fill="hold" grpId="29" nodeType="afterEffect">
                                  <p:stCondLst>
                                    <p:cond delay="10"/>
                                  </p:stCondLst>
                                  <p:iterate>
                                    <p:tmAbs val="0"/>
                                  </p:iterate>
                                  <p:childTnLst>
                                    <p:set>
                                      <p:cBhvr>
                                        <p:cTn id="99" fill="hold"/>
                                        <p:tgtEl>
                                          <p:spTgt spid="528"/>
                                        </p:tgtEl>
                                        <p:attrNameLst>
                                          <p:attrName>style.visibility</p:attrName>
                                        </p:attrNameLst>
                                      </p:cBhvr>
                                      <p:to>
                                        <p:strVal val="visible"/>
                                      </p:to>
                                    </p:set>
                                  </p:childTnLst>
                                </p:cTn>
                              </p:par>
                            </p:childTnLst>
                          </p:cTn>
                        </p:par>
                        <p:par>
                          <p:cTn id="100" fill="hold">
                            <p:stCondLst>
                              <p:cond delay="6210"/>
                            </p:stCondLst>
                            <p:childTnLst>
                              <p:par>
                                <p:cTn id="101" presetID="1" presetClass="exit" presetSubtype="0" fill="hold" grpId="30" nodeType="afterEffect">
                                  <p:stCondLst>
                                    <p:cond delay="10"/>
                                  </p:stCondLst>
                                  <p:iterate>
                                    <p:tmAbs val="0"/>
                                  </p:iterate>
                                  <p:childTnLst>
                                    <p:set>
                                      <p:cBhvr>
                                        <p:cTn id="102" fill="hold">
                                          <p:stCondLst>
                                            <p:cond delay="0"/>
                                          </p:stCondLst>
                                        </p:cTn>
                                        <p:tgtEl>
                                          <p:spTgt spid="527"/>
                                        </p:tgtEl>
                                        <p:attrNameLst>
                                          <p:attrName>style.visibility</p:attrName>
                                        </p:attrNameLst>
                                      </p:cBhvr>
                                      <p:to>
                                        <p:strVal val="hidden"/>
                                      </p:to>
                                    </p:set>
                                  </p:childTnLst>
                                </p:cTn>
                              </p:par>
                            </p:childTnLst>
                          </p:cTn>
                        </p:par>
                        <p:par>
                          <p:cTn id="103" fill="hold">
                            <p:stCondLst>
                              <p:cond delay="6220"/>
                            </p:stCondLst>
                            <p:childTnLst>
                              <p:par>
                                <p:cTn id="104" presetID="1" presetClass="entr" presetSubtype="0" fill="hold" grpId="31" nodeType="afterEffect">
                                  <p:stCondLst>
                                    <p:cond delay="10"/>
                                  </p:stCondLst>
                                  <p:iterate>
                                    <p:tmAbs val="0"/>
                                  </p:iterate>
                                  <p:childTnLst>
                                    <p:set>
                                      <p:cBhvr>
                                        <p:cTn id="105" fill="hold"/>
                                        <p:tgtEl>
                                          <p:spTgt spid="529"/>
                                        </p:tgtEl>
                                        <p:attrNameLst>
                                          <p:attrName>style.visibility</p:attrName>
                                        </p:attrNameLst>
                                      </p:cBhvr>
                                      <p:to>
                                        <p:strVal val="visible"/>
                                      </p:to>
                                    </p:set>
                                  </p:childTnLst>
                                </p:cTn>
                              </p:par>
                            </p:childTnLst>
                          </p:cTn>
                        </p:par>
                        <p:par>
                          <p:cTn id="106" fill="hold">
                            <p:stCondLst>
                              <p:cond delay="6230"/>
                            </p:stCondLst>
                            <p:childTnLst>
                              <p:par>
                                <p:cTn id="107" presetID="1" presetClass="exit" presetSubtype="0" fill="hold" grpId="32" nodeType="afterEffect">
                                  <p:stCondLst>
                                    <p:cond delay="10"/>
                                  </p:stCondLst>
                                  <p:iterate>
                                    <p:tmAbs val="0"/>
                                  </p:iterate>
                                  <p:childTnLst>
                                    <p:set>
                                      <p:cBhvr>
                                        <p:cTn id="108" fill="hold">
                                          <p:stCondLst>
                                            <p:cond delay="0"/>
                                          </p:stCondLst>
                                        </p:cTn>
                                        <p:tgtEl>
                                          <p:spTgt spid="528"/>
                                        </p:tgtEl>
                                        <p:attrNameLst>
                                          <p:attrName>style.visibility</p:attrName>
                                        </p:attrNameLst>
                                      </p:cBhvr>
                                      <p:to>
                                        <p:strVal val="hidden"/>
                                      </p:to>
                                    </p:set>
                                  </p:childTnLst>
                                </p:cTn>
                              </p:par>
                            </p:childTnLst>
                          </p:cTn>
                        </p:par>
                        <p:par>
                          <p:cTn id="109" fill="hold">
                            <p:stCondLst>
                              <p:cond delay="6240"/>
                            </p:stCondLst>
                            <p:childTnLst>
                              <p:par>
                                <p:cTn id="110" presetID="1" presetClass="entr" presetSubtype="0" fill="hold" grpId="33" nodeType="afterEffect">
                                  <p:stCondLst>
                                    <p:cond delay="10"/>
                                  </p:stCondLst>
                                  <p:iterate>
                                    <p:tmAbs val="0"/>
                                  </p:iterate>
                                  <p:childTnLst>
                                    <p:set>
                                      <p:cBhvr>
                                        <p:cTn id="111" fill="hold"/>
                                        <p:tgtEl>
                                          <p:spTgt spid="530"/>
                                        </p:tgtEl>
                                        <p:attrNameLst>
                                          <p:attrName>style.visibility</p:attrName>
                                        </p:attrNameLst>
                                      </p:cBhvr>
                                      <p:to>
                                        <p:strVal val="visible"/>
                                      </p:to>
                                    </p:set>
                                  </p:childTnLst>
                                </p:cTn>
                              </p:par>
                            </p:childTnLst>
                          </p:cTn>
                        </p:par>
                        <p:par>
                          <p:cTn id="112" fill="hold">
                            <p:stCondLst>
                              <p:cond delay="6250"/>
                            </p:stCondLst>
                            <p:childTnLst>
                              <p:par>
                                <p:cTn id="113" presetID="1" presetClass="exit" presetSubtype="0" fill="hold" grpId="34" nodeType="afterEffect">
                                  <p:stCondLst>
                                    <p:cond delay="10"/>
                                  </p:stCondLst>
                                  <p:iterate>
                                    <p:tmAbs val="0"/>
                                  </p:iterate>
                                  <p:childTnLst>
                                    <p:set>
                                      <p:cBhvr>
                                        <p:cTn id="114" fill="hold">
                                          <p:stCondLst>
                                            <p:cond delay="0"/>
                                          </p:stCondLst>
                                        </p:cTn>
                                        <p:tgtEl>
                                          <p:spTgt spid="529"/>
                                        </p:tgtEl>
                                        <p:attrNameLst>
                                          <p:attrName>style.visibility</p:attrName>
                                        </p:attrNameLst>
                                      </p:cBhvr>
                                      <p:to>
                                        <p:strVal val="hidden"/>
                                      </p:to>
                                    </p:set>
                                  </p:childTnLst>
                                </p:cTn>
                              </p:par>
                            </p:childTnLst>
                          </p:cTn>
                        </p:par>
                        <p:par>
                          <p:cTn id="115" fill="hold">
                            <p:stCondLst>
                              <p:cond delay="6260"/>
                            </p:stCondLst>
                            <p:childTnLst>
                              <p:par>
                                <p:cTn id="116" presetID="1" presetClass="entr" presetSubtype="0" fill="hold" grpId="35" nodeType="afterEffect">
                                  <p:stCondLst>
                                    <p:cond delay="10"/>
                                  </p:stCondLst>
                                  <p:iterate>
                                    <p:tmAbs val="0"/>
                                  </p:iterate>
                                  <p:childTnLst>
                                    <p:set>
                                      <p:cBhvr>
                                        <p:cTn id="117" fill="hold"/>
                                        <p:tgtEl>
                                          <p:spTgt spid="531"/>
                                        </p:tgtEl>
                                        <p:attrNameLst>
                                          <p:attrName>style.visibility</p:attrName>
                                        </p:attrNameLst>
                                      </p:cBhvr>
                                      <p:to>
                                        <p:strVal val="visible"/>
                                      </p:to>
                                    </p:set>
                                  </p:childTnLst>
                                </p:cTn>
                              </p:par>
                            </p:childTnLst>
                          </p:cTn>
                        </p:par>
                        <p:par>
                          <p:cTn id="118" fill="hold">
                            <p:stCondLst>
                              <p:cond delay="6270"/>
                            </p:stCondLst>
                            <p:childTnLst>
                              <p:par>
                                <p:cTn id="119" presetID="1" presetClass="exit" presetSubtype="0" fill="hold" grpId="36" nodeType="afterEffect">
                                  <p:stCondLst>
                                    <p:cond delay="10"/>
                                  </p:stCondLst>
                                  <p:iterate>
                                    <p:tmAbs val="0"/>
                                  </p:iterate>
                                  <p:childTnLst>
                                    <p:set>
                                      <p:cBhvr>
                                        <p:cTn id="120" fill="hold">
                                          <p:stCondLst>
                                            <p:cond delay="0"/>
                                          </p:stCondLst>
                                        </p:cTn>
                                        <p:tgtEl>
                                          <p:spTgt spid="530"/>
                                        </p:tgtEl>
                                        <p:attrNameLst>
                                          <p:attrName>style.visibility</p:attrName>
                                        </p:attrNameLst>
                                      </p:cBhvr>
                                      <p:to>
                                        <p:strVal val="hidden"/>
                                      </p:to>
                                    </p:set>
                                  </p:childTnLst>
                                </p:cTn>
                              </p:par>
                            </p:childTnLst>
                          </p:cTn>
                        </p:par>
                        <p:par>
                          <p:cTn id="121" fill="hold">
                            <p:stCondLst>
                              <p:cond delay="6280"/>
                            </p:stCondLst>
                            <p:childTnLst>
                              <p:par>
                                <p:cTn id="122" presetID="1" presetClass="entr" presetSubtype="0" fill="hold" grpId="37" nodeType="afterEffect">
                                  <p:stCondLst>
                                    <p:cond delay="10"/>
                                  </p:stCondLst>
                                  <p:iterate>
                                    <p:tmAbs val="0"/>
                                  </p:iterate>
                                  <p:childTnLst>
                                    <p:set>
                                      <p:cBhvr>
                                        <p:cTn id="123" fill="hold"/>
                                        <p:tgtEl>
                                          <p:spTgt spid="532"/>
                                        </p:tgtEl>
                                        <p:attrNameLst>
                                          <p:attrName>style.visibility</p:attrName>
                                        </p:attrNameLst>
                                      </p:cBhvr>
                                      <p:to>
                                        <p:strVal val="visible"/>
                                      </p:to>
                                    </p:set>
                                  </p:childTnLst>
                                </p:cTn>
                              </p:par>
                            </p:childTnLst>
                          </p:cTn>
                        </p:par>
                        <p:par>
                          <p:cTn id="124" fill="hold">
                            <p:stCondLst>
                              <p:cond delay="6290"/>
                            </p:stCondLst>
                            <p:childTnLst>
                              <p:par>
                                <p:cTn id="125" presetID="1" presetClass="exit" presetSubtype="0" fill="hold" grpId="38" nodeType="afterEffect">
                                  <p:stCondLst>
                                    <p:cond delay="10"/>
                                  </p:stCondLst>
                                  <p:iterate>
                                    <p:tmAbs val="0"/>
                                  </p:iterate>
                                  <p:childTnLst>
                                    <p:set>
                                      <p:cBhvr>
                                        <p:cTn id="126" fill="hold">
                                          <p:stCondLst>
                                            <p:cond delay="0"/>
                                          </p:stCondLst>
                                        </p:cTn>
                                        <p:tgtEl>
                                          <p:spTgt spid="531"/>
                                        </p:tgtEl>
                                        <p:attrNameLst>
                                          <p:attrName>style.visibility</p:attrName>
                                        </p:attrNameLst>
                                      </p:cBhvr>
                                      <p:to>
                                        <p:strVal val="hidden"/>
                                      </p:to>
                                    </p:set>
                                  </p:childTnLst>
                                </p:cTn>
                              </p:par>
                            </p:childTnLst>
                          </p:cTn>
                        </p:par>
                        <p:par>
                          <p:cTn id="127" fill="hold">
                            <p:stCondLst>
                              <p:cond delay="6300"/>
                            </p:stCondLst>
                            <p:childTnLst>
                              <p:par>
                                <p:cTn id="128" presetID="1" presetClass="entr" presetSubtype="0" fill="hold" grpId="39" nodeType="afterEffect">
                                  <p:stCondLst>
                                    <p:cond delay="10"/>
                                  </p:stCondLst>
                                  <p:iterate>
                                    <p:tmAbs val="0"/>
                                  </p:iterate>
                                  <p:childTnLst>
                                    <p:set>
                                      <p:cBhvr>
                                        <p:cTn id="129" fill="hold"/>
                                        <p:tgtEl>
                                          <p:spTgt spid="533"/>
                                        </p:tgtEl>
                                        <p:attrNameLst>
                                          <p:attrName>style.visibility</p:attrName>
                                        </p:attrNameLst>
                                      </p:cBhvr>
                                      <p:to>
                                        <p:strVal val="visible"/>
                                      </p:to>
                                    </p:set>
                                  </p:childTnLst>
                                </p:cTn>
                              </p:par>
                            </p:childTnLst>
                          </p:cTn>
                        </p:par>
                        <p:par>
                          <p:cTn id="130" fill="hold">
                            <p:stCondLst>
                              <p:cond delay="6310"/>
                            </p:stCondLst>
                            <p:childTnLst>
                              <p:par>
                                <p:cTn id="131" presetID="1" presetClass="exit" presetSubtype="0" fill="hold" grpId="40" nodeType="afterEffect">
                                  <p:stCondLst>
                                    <p:cond delay="10"/>
                                  </p:stCondLst>
                                  <p:iterate>
                                    <p:tmAbs val="0"/>
                                  </p:iterate>
                                  <p:childTnLst>
                                    <p:set>
                                      <p:cBhvr>
                                        <p:cTn id="132" fill="hold">
                                          <p:stCondLst>
                                            <p:cond delay="0"/>
                                          </p:stCondLst>
                                        </p:cTn>
                                        <p:tgtEl>
                                          <p:spTgt spid="532"/>
                                        </p:tgtEl>
                                        <p:attrNameLst>
                                          <p:attrName>style.visibility</p:attrName>
                                        </p:attrNameLst>
                                      </p:cBhvr>
                                      <p:to>
                                        <p:strVal val="hidden"/>
                                      </p:to>
                                    </p:set>
                                  </p:childTnLst>
                                </p:cTn>
                              </p:par>
                            </p:childTnLst>
                          </p:cTn>
                        </p:par>
                        <p:par>
                          <p:cTn id="133" fill="hold">
                            <p:stCondLst>
                              <p:cond delay="6320"/>
                            </p:stCondLst>
                            <p:childTnLst>
                              <p:par>
                                <p:cTn id="134" presetID="1" presetClass="entr" presetSubtype="0" fill="hold" grpId="41" nodeType="afterEffect">
                                  <p:stCondLst>
                                    <p:cond delay="10"/>
                                  </p:stCondLst>
                                  <p:iterate>
                                    <p:tmAbs val="0"/>
                                  </p:iterate>
                                  <p:childTnLst>
                                    <p:set>
                                      <p:cBhvr>
                                        <p:cTn id="135" fill="hold"/>
                                        <p:tgtEl>
                                          <p:spTgt spid="534"/>
                                        </p:tgtEl>
                                        <p:attrNameLst>
                                          <p:attrName>style.visibility</p:attrName>
                                        </p:attrNameLst>
                                      </p:cBhvr>
                                      <p:to>
                                        <p:strVal val="visible"/>
                                      </p:to>
                                    </p:set>
                                  </p:childTnLst>
                                </p:cTn>
                              </p:par>
                            </p:childTnLst>
                          </p:cTn>
                        </p:par>
                        <p:par>
                          <p:cTn id="136" fill="hold">
                            <p:stCondLst>
                              <p:cond delay="6330"/>
                            </p:stCondLst>
                            <p:childTnLst>
                              <p:par>
                                <p:cTn id="137" presetID="1" presetClass="exit" presetSubtype="0" fill="hold" grpId="42" nodeType="afterEffect">
                                  <p:stCondLst>
                                    <p:cond delay="10"/>
                                  </p:stCondLst>
                                  <p:iterate>
                                    <p:tmAbs val="0"/>
                                  </p:iterate>
                                  <p:childTnLst>
                                    <p:set>
                                      <p:cBhvr>
                                        <p:cTn id="138" fill="hold">
                                          <p:stCondLst>
                                            <p:cond delay="0"/>
                                          </p:stCondLst>
                                        </p:cTn>
                                        <p:tgtEl>
                                          <p:spTgt spid="533"/>
                                        </p:tgtEl>
                                        <p:attrNameLst>
                                          <p:attrName>style.visibility</p:attrName>
                                        </p:attrNameLst>
                                      </p:cBhvr>
                                      <p:to>
                                        <p:strVal val="hidden"/>
                                      </p:to>
                                    </p:set>
                                  </p:childTnLst>
                                </p:cTn>
                              </p:par>
                            </p:childTnLst>
                          </p:cTn>
                        </p:par>
                        <p:par>
                          <p:cTn id="139" fill="hold">
                            <p:stCondLst>
                              <p:cond delay="6340"/>
                            </p:stCondLst>
                            <p:childTnLst>
                              <p:par>
                                <p:cTn id="140" presetID="1" presetClass="entr" presetSubtype="0" fill="hold" grpId="43" nodeType="afterEffect">
                                  <p:stCondLst>
                                    <p:cond delay="10"/>
                                  </p:stCondLst>
                                  <p:iterate>
                                    <p:tmAbs val="0"/>
                                  </p:iterate>
                                  <p:childTnLst>
                                    <p:set>
                                      <p:cBhvr>
                                        <p:cTn id="141" fill="hold"/>
                                        <p:tgtEl>
                                          <p:spTgt spid="535"/>
                                        </p:tgtEl>
                                        <p:attrNameLst>
                                          <p:attrName>style.visibility</p:attrName>
                                        </p:attrNameLst>
                                      </p:cBhvr>
                                      <p:to>
                                        <p:strVal val="visible"/>
                                      </p:to>
                                    </p:set>
                                  </p:childTnLst>
                                </p:cTn>
                              </p:par>
                            </p:childTnLst>
                          </p:cTn>
                        </p:par>
                        <p:par>
                          <p:cTn id="142" fill="hold">
                            <p:stCondLst>
                              <p:cond delay="6350"/>
                            </p:stCondLst>
                            <p:childTnLst>
                              <p:par>
                                <p:cTn id="143" presetID="1" presetClass="exit" presetSubtype="0" fill="hold" grpId="44" nodeType="afterEffect">
                                  <p:stCondLst>
                                    <p:cond delay="10"/>
                                  </p:stCondLst>
                                  <p:iterate>
                                    <p:tmAbs val="0"/>
                                  </p:iterate>
                                  <p:childTnLst>
                                    <p:set>
                                      <p:cBhvr>
                                        <p:cTn id="144" fill="hold">
                                          <p:stCondLst>
                                            <p:cond delay="0"/>
                                          </p:stCondLst>
                                        </p:cTn>
                                        <p:tgtEl>
                                          <p:spTgt spid="534"/>
                                        </p:tgtEl>
                                        <p:attrNameLst>
                                          <p:attrName>style.visibility</p:attrName>
                                        </p:attrNameLst>
                                      </p:cBhvr>
                                      <p:to>
                                        <p:strVal val="hidden"/>
                                      </p:to>
                                    </p:set>
                                  </p:childTnLst>
                                </p:cTn>
                              </p:par>
                            </p:childTnLst>
                          </p:cTn>
                        </p:par>
                        <p:par>
                          <p:cTn id="145" fill="hold">
                            <p:stCondLst>
                              <p:cond delay="6360"/>
                            </p:stCondLst>
                            <p:childTnLst>
                              <p:par>
                                <p:cTn id="146" presetID="1" presetClass="entr" presetSubtype="0" fill="hold" grpId="45" nodeType="afterEffect">
                                  <p:stCondLst>
                                    <p:cond delay="10"/>
                                  </p:stCondLst>
                                  <p:iterate>
                                    <p:tmAbs val="0"/>
                                  </p:iterate>
                                  <p:childTnLst>
                                    <p:set>
                                      <p:cBhvr>
                                        <p:cTn id="147" fill="hold"/>
                                        <p:tgtEl>
                                          <p:spTgt spid="536"/>
                                        </p:tgtEl>
                                        <p:attrNameLst>
                                          <p:attrName>style.visibility</p:attrName>
                                        </p:attrNameLst>
                                      </p:cBhvr>
                                      <p:to>
                                        <p:strVal val="visible"/>
                                      </p:to>
                                    </p:set>
                                  </p:childTnLst>
                                </p:cTn>
                              </p:par>
                            </p:childTnLst>
                          </p:cTn>
                        </p:par>
                        <p:par>
                          <p:cTn id="148" fill="hold">
                            <p:stCondLst>
                              <p:cond delay="6370"/>
                            </p:stCondLst>
                            <p:childTnLst>
                              <p:par>
                                <p:cTn id="149" presetID="1" presetClass="exit" presetSubtype="0" fill="hold" grpId="46" nodeType="afterEffect">
                                  <p:stCondLst>
                                    <p:cond delay="10"/>
                                  </p:stCondLst>
                                  <p:iterate>
                                    <p:tmAbs val="0"/>
                                  </p:iterate>
                                  <p:childTnLst>
                                    <p:set>
                                      <p:cBhvr>
                                        <p:cTn id="150" fill="hold">
                                          <p:stCondLst>
                                            <p:cond delay="0"/>
                                          </p:stCondLst>
                                        </p:cTn>
                                        <p:tgtEl>
                                          <p:spTgt spid="535"/>
                                        </p:tgtEl>
                                        <p:attrNameLst>
                                          <p:attrName>style.visibility</p:attrName>
                                        </p:attrNameLst>
                                      </p:cBhvr>
                                      <p:to>
                                        <p:strVal val="hidden"/>
                                      </p:to>
                                    </p:set>
                                  </p:childTnLst>
                                </p:cTn>
                              </p:par>
                            </p:childTnLst>
                          </p:cTn>
                        </p:par>
                        <p:par>
                          <p:cTn id="151" fill="hold">
                            <p:stCondLst>
                              <p:cond delay="6380"/>
                            </p:stCondLst>
                            <p:childTnLst>
                              <p:par>
                                <p:cTn id="152" presetID="1" presetClass="entr" presetSubtype="0" fill="hold" grpId="47" nodeType="afterEffect">
                                  <p:stCondLst>
                                    <p:cond delay="10"/>
                                  </p:stCondLst>
                                  <p:iterate>
                                    <p:tmAbs val="0"/>
                                  </p:iterate>
                                  <p:childTnLst>
                                    <p:set>
                                      <p:cBhvr>
                                        <p:cTn id="153" fill="hold"/>
                                        <p:tgtEl>
                                          <p:spTgt spid="537"/>
                                        </p:tgtEl>
                                        <p:attrNameLst>
                                          <p:attrName>style.visibility</p:attrName>
                                        </p:attrNameLst>
                                      </p:cBhvr>
                                      <p:to>
                                        <p:strVal val="visible"/>
                                      </p:to>
                                    </p:set>
                                  </p:childTnLst>
                                </p:cTn>
                              </p:par>
                            </p:childTnLst>
                          </p:cTn>
                        </p:par>
                        <p:par>
                          <p:cTn id="154" fill="hold">
                            <p:stCondLst>
                              <p:cond delay="6390"/>
                            </p:stCondLst>
                            <p:childTnLst>
                              <p:par>
                                <p:cTn id="155" presetID="1" presetClass="exit" presetSubtype="0" fill="hold" grpId="48" nodeType="afterEffect">
                                  <p:stCondLst>
                                    <p:cond delay="10"/>
                                  </p:stCondLst>
                                  <p:iterate>
                                    <p:tmAbs val="0"/>
                                  </p:iterate>
                                  <p:childTnLst>
                                    <p:set>
                                      <p:cBhvr>
                                        <p:cTn id="156" fill="hold">
                                          <p:stCondLst>
                                            <p:cond delay="0"/>
                                          </p:stCondLst>
                                        </p:cTn>
                                        <p:tgtEl>
                                          <p:spTgt spid="536"/>
                                        </p:tgtEl>
                                        <p:attrNameLst>
                                          <p:attrName>style.visibility</p:attrName>
                                        </p:attrNameLst>
                                      </p:cBhvr>
                                      <p:to>
                                        <p:strVal val="hidden"/>
                                      </p:to>
                                    </p:set>
                                  </p:childTnLst>
                                </p:cTn>
                              </p:par>
                            </p:childTnLst>
                          </p:cTn>
                        </p:par>
                        <p:par>
                          <p:cTn id="157" fill="hold">
                            <p:stCondLst>
                              <p:cond delay="6400"/>
                            </p:stCondLst>
                            <p:childTnLst>
                              <p:par>
                                <p:cTn id="158" presetID="1" presetClass="entr" presetSubtype="0" fill="hold" grpId="49" nodeType="afterEffect">
                                  <p:stCondLst>
                                    <p:cond delay="10"/>
                                  </p:stCondLst>
                                  <p:iterate>
                                    <p:tmAbs val="0"/>
                                  </p:iterate>
                                  <p:childTnLst>
                                    <p:set>
                                      <p:cBhvr>
                                        <p:cTn id="159" fill="hold"/>
                                        <p:tgtEl>
                                          <p:spTgt spid="538"/>
                                        </p:tgtEl>
                                        <p:attrNameLst>
                                          <p:attrName>style.visibility</p:attrName>
                                        </p:attrNameLst>
                                      </p:cBhvr>
                                      <p:to>
                                        <p:strVal val="visible"/>
                                      </p:to>
                                    </p:set>
                                  </p:childTnLst>
                                </p:cTn>
                              </p:par>
                            </p:childTnLst>
                          </p:cTn>
                        </p:par>
                        <p:par>
                          <p:cTn id="160" fill="hold">
                            <p:stCondLst>
                              <p:cond delay="6410"/>
                            </p:stCondLst>
                            <p:childTnLst>
                              <p:par>
                                <p:cTn id="161" presetID="1" presetClass="exit" presetSubtype="0" fill="hold" grpId="50" nodeType="afterEffect">
                                  <p:stCondLst>
                                    <p:cond delay="10"/>
                                  </p:stCondLst>
                                  <p:iterate>
                                    <p:tmAbs val="0"/>
                                  </p:iterate>
                                  <p:childTnLst>
                                    <p:set>
                                      <p:cBhvr>
                                        <p:cTn id="162" fill="hold">
                                          <p:stCondLst>
                                            <p:cond delay="0"/>
                                          </p:stCondLst>
                                        </p:cTn>
                                        <p:tgtEl>
                                          <p:spTgt spid="537"/>
                                        </p:tgtEl>
                                        <p:attrNameLst>
                                          <p:attrName>style.visibility</p:attrName>
                                        </p:attrNameLst>
                                      </p:cBhvr>
                                      <p:to>
                                        <p:strVal val="hidden"/>
                                      </p:to>
                                    </p:set>
                                  </p:childTnLst>
                                </p:cTn>
                              </p:par>
                            </p:childTnLst>
                          </p:cTn>
                        </p:par>
                        <p:par>
                          <p:cTn id="163" fill="hold">
                            <p:stCondLst>
                              <p:cond delay="6420"/>
                            </p:stCondLst>
                            <p:childTnLst>
                              <p:par>
                                <p:cTn id="164" presetID="1" presetClass="entr" presetSubtype="0" fill="hold" grpId="51" nodeType="afterEffect">
                                  <p:stCondLst>
                                    <p:cond delay="10"/>
                                  </p:stCondLst>
                                  <p:iterate>
                                    <p:tmAbs val="0"/>
                                  </p:iterate>
                                  <p:childTnLst>
                                    <p:set>
                                      <p:cBhvr>
                                        <p:cTn id="165" fill="hold"/>
                                        <p:tgtEl>
                                          <p:spTgt spid="539"/>
                                        </p:tgtEl>
                                        <p:attrNameLst>
                                          <p:attrName>style.visibility</p:attrName>
                                        </p:attrNameLst>
                                      </p:cBhvr>
                                      <p:to>
                                        <p:strVal val="visible"/>
                                      </p:to>
                                    </p:set>
                                  </p:childTnLst>
                                </p:cTn>
                              </p:par>
                            </p:childTnLst>
                          </p:cTn>
                        </p:par>
                        <p:par>
                          <p:cTn id="166" fill="hold">
                            <p:stCondLst>
                              <p:cond delay="6430"/>
                            </p:stCondLst>
                            <p:childTnLst>
                              <p:par>
                                <p:cTn id="167" presetID="1" presetClass="exit" presetSubtype="0" fill="hold" grpId="52" nodeType="afterEffect">
                                  <p:stCondLst>
                                    <p:cond delay="10"/>
                                  </p:stCondLst>
                                  <p:iterate>
                                    <p:tmAbs val="0"/>
                                  </p:iterate>
                                  <p:childTnLst>
                                    <p:set>
                                      <p:cBhvr>
                                        <p:cTn id="168" fill="hold">
                                          <p:stCondLst>
                                            <p:cond delay="0"/>
                                          </p:stCondLst>
                                        </p:cTn>
                                        <p:tgtEl>
                                          <p:spTgt spid="538"/>
                                        </p:tgtEl>
                                        <p:attrNameLst>
                                          <p:attrName>style.visibility</p:attrName>
                                        </p:attrNameLst>
                                      </p:cBhvr>
                                      <p:to>
                                        <p:strVal val="hidden"/>
                                      </p:to>
                                    </p:set>
                                  </p:childTnLst>
                                </p:cTn>
                              </p:par>
                            </p:childTnLst>
                          </p:cTn>
                        </p:par>
                        <p:par>
                          <p:cTn id="169" fill="hold">
                            <p:stCondLst>
                              <p:cond delay="6440"/>
                            </p:stCondLst>
                            <p:childTnLst>
                              <p:par>
                                <p:cTn id="170" presetID="1" presetClass="entr" presetSubtype="0" fill="hold" grpId="53" nodeType="afterEffect">
                                  <p:stCondLst>
                                    <p:cond delay="10"/>
                                  </p:stCondLst>
                                  <p:iterate>
                                    <p:tmAbs val="0"/>
                                  </p:iterate>
                                  <p:childTnLst>
                                    <p:set>
                                      <p:cBhvr>
                                        <p:cTn id="171" fill="hold"/>
                                        <p:tgtEl>
                                          <p:spTgt spid="540"/>
                                        </p:tgtEl>
                                        <p:attrNameLst>
                                          <p:attrName>style.visibility</p:attrName>
                                        </p:attrNameLst>
                                      </p:cBhvr>
                                      <p:to>
                                        <p:strVal val="visible"/>
                                      </p:to>
                                    </p:set>
                                  </p:childTnLst>
                                </p:cTn>
                              </p:par>
                            </p:childTnLst>
                          </p:cTn>
                        </p:par>
                        <p:par>
                          <p:cTn id="172" fill="hold">
                            <p:stCondLst>
                              <p:cond delay="6450"/>
                            </p:stCondLst>
                            <p:childTnLst>
                              <p:par>
                                <p:cTn id="173" presetID="1" presetClass="exit" presetSubtype="0" fill="hold" grpId="54" nodeType="afterEffect">
                                  <p:stCondLst>
                                    <p:cond delay="10"/>
                                  </p:stCondLst>
                                  <p:iterate>
                                    <p:tmAbs val="0"/>
                                  </p:iterate>
                                  <p:childTnLst>
                                    <p:set>
                                      <p:cBhvr>
                                        <p:cTn id="174" fill="hold">
                                          <p:stCondLst>
                                            <p:cond delay="0"/>
                                          </p:stCondLst>
                                        </p:cTn>
                                        <p:tgtEl>
                                          <p:spTgt spid="539"/>
                                        </p:tgtEl>
                                        <p:attrNameLst>
                                          <p:attrName>style.visibility</p:attrName>
                                        </p:attrNameLst>
                                      </p:cBhvr>
                                      <p:to>
                                        <p:strVal val="hidden"/>
                                      </p:to>
                                    </p:set>
                                  </p:childTnLst>
                                </p:cTn>
                              </p:par>
                            </p:childTnLst>
                          </p:cTn>
                        </p:par>
                        <p:par>
                          <p:cTn id="175" fill="hold">
                            <p:stCondLst>
                              <p:cond delay="6460"/>
                            </p:stCondLst>
                            <p:childTnLst>
                              <p:par>
                                <p:cTn id="176" presetID="1" presetClass="entr" presetSubtype="0" fill="hold" grpId="55" nodeType="afterEffect">
                                  <p:stCondLst>
                                    <p:cond delay="10"/>
                                  </p:stCondLst>
                                  <p:iterate>
                                    <p:tmAbs val="0"/>
                                  </p:iterate>
                                  <p:childTnLst>
                                    <p:set>
                                      <p:cBhvr>
                                        <p:cTn id="177" fill="hold"/>
                                        <p:tgtEl>
                                          <p:spTgt spid="541"/>
                                        </p:tgtEl>
                                        <p:attrNameLst>
                                          <p:attrName>style.visibility</p:attrName>
                                        </p:attrNameLst>
                                      </p:cBhvr>
                                      <p:to>
                                        <p:strVal val="visible"/>
                                      </p:to>
                                    </p:set>
                                  </p:childTnLst>
                                </p:cTn>
                              </p:par>
                            </p:childTnLst>
                          </p:cTn>
                        </p:par>
                        <p:par>
                          <p:cTn id="178" fill="hold">
                            <p:stCondLst>
                              <p:cond delay="6470"/>
                            </p:stCondLst>
                            <p:childTnLst>
                              <p:par>
                                <p:cTn id="179" presetID="1" presetClass="exit" presetSubtype="0" fill="hold" grpId="56" nodeType="afterEffect">
                                  <p:stCondLst>
                                    <p:cond delay="10"/>
                                  </p:stCondLst>
                                  <p:iterate>
                                    <p:tmAbs val="0"/>
                                  </p:iterate>
                                  <p:childTnLst>
                                    <p:set>
                                      <p:cBhvr>
                                        <p:cTn id="180" fill="hold">
                                          <p:stCondLst>
                                            <p:cond delay="0"/>
                                          </p:stCondLst>
                                        </p:cTn>
                                        <p:tgtEl>
                                          <p:spTgt spid="540"/>
                                        </p:tgtEl>
                                        <p:attrNameLst>
                                          <p:attrName>style.visibility</p:attrName>
                                        </p:attrNameLst>
                                      </p:cBhvr>
                                      <p:to>
                                        <p:strVal val="hidden"/>
                                      </p:to>
                                    </p:set>
                                  </p:childTnLst>
                                </p:cTn>
                              </p:par>
                            </p:childTnLst>
                          </p:cTn>
                        </p:par>
                        <p:par>
                          <p:cTn id="181" fill="hold">
                            <p:stCondLst>
                              <p:cond delay="6480"/>
                            </p:stCondLst>
                            <p:childTnLst>
                              <p:par>
                                <p:cTn id="182" presetID="1" presetClass="entr" presetSubtype="0" fill="hold" grpId="57" nodeType="afterEffect">
                                  <p:stCondLst>
                                    <p:cond delay="10"/>
                                  </p:stCondLst>
                                  <p:iterate>
                                    <p:tmAbs val="0"/>
                                  </p:iterate>
                                  <p:childTnLst>
                                    <p:set>
                                      <p:cBhvr>
                                        <p:cTn id="183" fill="hold"/>
                                        <p:tgtEl>
                                          <p:spTgt spid="542"/>
                                        </p:tgtEl>
                                        <p:attrNameLst>
                                          <p:attrName>style.visibility</p:attrName>
                                        </p:attrNameLst>
                                      </p:cBhvr>
                                      <p:to>
                                        <p:strVal val="visible"/>
                                      </p:to>
                                    </p:set>
                                  </p:childTnLst>
                                </p:cTn>
                              </p:par>
                            </p:childTnLst>
                          </p:cTn>
                        </p:par>
                        <p:par>
                          <p:cTn id="184" fill="hold">
                            <p:stCondLst>
                              <p:cond delay="6490"/>
                            </p:stCondLst>
                            <p:childTnLst>
                              <p:par>
                                <p:cTn id="185" presetID="1" presetClass="exit" presetSubtype="0" fill="hold" grpId="58" nodeType="afterEffect">
                                  <p:stCondLst>
                                    <p:cond delay="10"/>
                                  </p:stCondLst>
                                  <p:iterate>
                                    <p:tmAbs val="0"/>
                                  </p:iterate>
                                  <p:childTnLst>
                                    <p:set>
                                      <p:cBhvr>
                                        <p:cTn id="186" fill="hold">
                                          <p:stCondLst>
                                            <p:cond delay="0"/>
                                          </p:stCondLst>
                                        </p:cTn>
                                        <p:tgtEl>
                                          <p:spTgt spid="541"/>
                                        </p:tgtEl>
                                        <p:attrNameLst>
                                          <p:attrName>style.visibility</p:attrName>
                                        </p:attrNameLst>
                                      </p:cBhvr>
                                      <p:to>
                                        <p:strVal val="hidden"/>
                                      </p:to>
                                    </p:set>
                                  </p:childTnLst>
                                </p:cTn>
                              </p:par>
                            </p:childTnLst>
                          </p:cTn>
                        </p:par>
                        <p:par>
                          <p:cTn id="187" fill="hold">
                            <p:stCondLst>
                              <p:cond delay="6500"/>
                            </p:stCondLst>
                            <p:childTnLst>
                              <p:par>
                                <p:cTn id="188" presetID="1" presetClass="entr" presetSubtype="0" fill="hold" grpId="59" nodeType="afterEffect">
                                  <p:stCondLst>
                                    <p:cond delay="10"/>
                                  </p:stCondLst>
                                  <p:iterate>
                                    <p:tmAbs val="0"/>
                                  </p:iterate>
                                  <p:childTnLst>
                                    <p:set>
                                      <p:cBhvr>
                                        <p:cTn id="189" fill="hold"/>
                                        <p:tgtEl>
                                          <p:spTgt spid="543"/>
                                        </p:tgtEl>
                                        <p:attrNameLst>
                                          <p:attrName>style.visibility</p:attrName>
                                        </p:attrNameLst>
                                      </p:cBhvr>
                                      <p:to>
                                        <p:strVal val="visible"/>
                                      </p:to>
                                    </p:set>
                                  </p:childTnLst>
                                </p:cTn>
                              </p:par>
                            </p:childTnLst>
                          </p:cTn>
                        </p:par>
                        <p:par>
                          <p:cTn id="190" fill="hold">
                            <p:stCondLst>
                              <p:cond delay="6510"/>
                            </p:stCondLst>
                            <p:childTnLst>
                              <p:par>
                                <p:cTn id="191" presetID="1" presetClass="exit" presetSubtype="0" fill="hold" grpId="60" nodeType="afterEffect">
                                  <p:stCondLst>
                                    <p:cond delay="10"/>
                                  </p:stCondLst>
                                  <p:iterate>
                                    <p:tmAbs val="0"/>
                                  </p:iterate>
                                  <p:childTnLst>
                                    <p:set>
                                      <p:cBhvr>
                                        <p:cTn id="192" fill="hold">
                                          <p:stCondLst>
                                            <p:cond delay="0"/>
                                          </p:stCondLst>
                                        </p:cTn>
                                        <p:tgtEl>
                                          <p:spTgt spid="542"/>
                                        </p:tgtEl>
                                        <p:attrNameLst>
                                          <p:attrName>style.visibility</p:attrName>
                                        </p:attrNameLst>
                                      </p:cBhvr>
                                      <p:to>
                                        <p:strVal val="hidden"/>
                                      </p:to>
                                    </p:set>
                                  </p:childTnLst>
                                </p:cTn>
                              </p:par>
                            </p:childTnLst>
                          </p:cTn>
                        </p:par>
                        <p:par>
                          <p:cTn id="193" fill="hold">
                            <p:stCondLst>
                              <p:cond delay="6520"/>
                            </p:stCondLst>
                            <p:childTnLst>
                              <p:par>
                                <p:cTn id="194" presetID="1" presetClass="entr" presetSubtype="0" fill="hold" grpId="61" nodeType="afterEffect">
                                  <p:stCondLst>
                                    <p:cond delay="10"/>
                                  </p:stCondLst>
                                  <p:iterate>
                                    <p:tmAbs val="0"/>
                                  </p:iterate>
                                  <p:childTnLst>
                                    <p:set>
                                      <p:cBhvr>
                                        <p:cTn id="195" fill="hold"/>
                                        <p:tgtEl>
                                          <p:spTgt spid="544"/>
                                        </p:tgtEl>
                                        <p:attrNameLst>
                                          <p:attrName>style.visibility</p:attrName>
                                        </p:attrNameLst>
                                      </p:cBhvr>
                                      <p:to>
                                        <p:strVal val="visible"/>
                                      </p:to>
                                    </p:set>
                                  </p:childTnLst>
                                </p:cTn>
                              </p:par>
                            </p:childTnLst>
                          </p:cTn>
                        </p:par>
                        <p:par>
                          <p:cTn id="196" fill="hold">
                            <p:stCondLst>
                              <p:cond delay="6530"/>
                            </p:stCondLst>
                            <p:childTnLst>
                              <p:par>
                                <p:cTn id="197" presetID="1" presetClass="exit" presetSubtype="0" fill="hold" grpId="62" nodeType="afterEffect">
                                  <p:stCondLst>
                                    <p:cond delay="10"/>
                                  </p:stCondLst>
                                  <p:iterate>
                                    <p:tmAbs val="0"/>
                                  </p:iterate>
                                  <p:childTnLst>
                                    <p:set>
                                      <p:cBhvr>
                                        <p:cTn id="198" fill="hold">
                                          <p:stCondLst>
                                            <p:cond delay="0"/>
                                          </p:stCondLst>
                                        </p:cTn>
                                        <p:tgtEl>
                                          <p:spTgt spid="543"/>
                                        </p:tgtEl>
                                        <p:attrNameLst>
                                          <p:attrName>style.visibility</p:attrName>
                                        </p:attrNameLst>
                                      </p:cBhvr>
                                      <p:to>
                                        <p:strVal val="hidden"/>
                                      </p:to>
                                    </p:set>
                                  </p:childTnLst>
                                </p:cTn>
                              </p:par>
                            </p:childTnLst>
                          </p:cTn>
                        </p:par>
                        <p:par>
                          <p:cTn id="199" fill="hold">
                            <p:stCondLst>
                              <p:cond delay="6540"/>
                            </p:stCondLst>
                            <p:childTnLst>
                              <p:par>
                                <p:cTn id="200" presetID="1" presetClass="entr" presetSubtype="0" fill="hold" grpId="63" nodeType="afterEffect">
                                  <p:stCondLst>
                                    <p:cond delay="10"/>
                                  </p:stCondLst>
                                  <p:iterate>
                                    <p:tmAbs val="0"/>
                                  </p:iterate>
                                  <p:childTnLst>
                                    <p:set>
                                      <p:cBhvr>
                                        <p:cTn id="201" fill="hold"/>
                                        <p:tgtEl>
                                          <p:spTgt spid="545"/>
                                        </p:tgtEl>
                                        <p:attrNameLst>
                                          <p:attrName>style.visibility</p:attrName>
                                        </p:attrNameLst>
                                      </p:cBhvr>
                                      <p:to>
                                        <p:strVal val="visible"/>
                                      </p:to>
                                    </p:set>
                                  </p:childTnLst>
                                </p:cTn>
                              </p:par>
                            </p:childTnLst>
                          </p:cTn>
                        </p:par>
                        <p:par>
                          <p:cTn id="202" fill="hold">
                            <p:stCondLst>
                              <p:cond delay="6550"/>
                            </p:stCondLst>
                            <p:childTnLst>
                              <p:par>
                                <p:cTn id="203" presetID="1" presetClass="exit" presetSubtype="0" fill="hold" grpId="64" nodeType="afterEffect">
                                  <p:stCondLst>
                                    <p:cond delay="10"/>
                                  </p:stCondLst>
                                  <p:iterate>
                                    <p:tmAbs val="0"/>
                                  </p:iterate>
                                  <p:childTnLst>
                                    <p:set>
                                      <p:cBhvr>
                                        <p:cTn id="204" fill="hold">
                                          <p:stCondLst>
                                            <p:cond delay="0"/>
                                          </p:stCondLst>
                                        </p:cTn>
                                        <p:tgtEl>
                                          <p:spTgt spid="544"/>
                                        </p:tgtEl>
                                        <p:attrNameLst>
                                          <p:attrName>style.visibility</p:attrName>
                                        </p:attrNameLst>
                                      </p:cBhvr>
                                      <p:to>
                                        <p:strVal val="hidden"/>
                                      </p:to>
                                    </p:set>
                                  </p:childTnLst>
                                </p:cTn>
                              </p:par>
                            </p:childTnLst>
                          </p:cTn>
                        </p:par>
                        <p:par>
                          <p:cTn id="205" fill="hold">
                            <p:stCondLst>
                              <p:cond delay="6560"/>
                            </p:stCondLst>
                            <p:childTnLst>
                              <p:par>
                                <p:cTn id="206" presetID="1" presetClass="entr" presetSubtype="0" fill="hold" grpId="65" nodeType="afterEffect">
                                  <p:stCondLst>
                                    <p:cond delay="10"/>
                                  </p:stCondLst>
                                  <p:iterate>
                                    <p:tmAbs val="0"/>
                                  </p:iterate>
                                  <p:childTnLst>
                                    <p:set>
                                      <p:cBhvr>
                                        <p:cTn id="207" fill="hold"/>
                                        <p:tgtEl>
                                          <p:spTgt spid="546"/>
                                        </p:tgtEl>
                                        <p:attrNameLst>
                                          <p:attrName>style.visibility</p:attrName>
                                        </p:attrNameLst>
                                      </p:cBhvr>
                                      <p:to>
                                        <p:strVal val="visible"/>
                                      </p:to>
                                    </p:set>
                                  </p:childTnLst>
                                </p:cTn>
                              </p:par>
                            </p:childTnLst>
                          </p:cTn>
                        </p:par>
                        <p:par>
                          <p:cTn id="208" fill="hold">
                            <p:stCondLst>
                              <p:cond delay="6570"/>
                            </p:stCondLst>
                            <p:childTnLst>
                              <p:par>
                                <p:cTn id="209" presetID="1" presetClass="exit" presetSubtype="0" fill="hold" grpId="66" nodeType="afterEffect">
                                  <p:stCondLst>
                                    <p:cond delay="10"/>
                                  </p:stCondLst>
                                  <p:iterate>
                                    <p:tmAbs val="0"/>
                                  </p:iterate>
                                  <p:childTnLst>
                                    <p:set>
                                      <p:cBhvr>
                                        <p:cTn id="210" fill="hold">
                                          <p:stCondLst>
                                            <p:cond delay="0"/>
                                          </p:stCondLst>
                                        </p:cTn>
                                        <p:tgtEl>
                                          <p:spTgt spid="545"/>
                                        </p:tgtEl>
                                        <p:attrNameLst>
                                          <p:attrName>style.visibility</p:attrName>
                                        </p:attrNameLst>
                                      </p:cBhvr>
                                      <p:to>
                                        <p:strVal val="hidden"/>
                                      </p:to>
                                    </p:set>
                                  </p:childTnLst>
                                </p:cTn>
                              </p:par>
                            </p:childTnLst>
                          </p:cTn>
                        </p:par>
                        <p:par>
                          <p:cTn id="211" fill="hold">
                            <p:stCondLst>
                              <p:cond delay="6580"/>
                            </p:stCondLst>
                            <p:childTnLst>
                              <p:par>
                                <p:cTn id="212" presetID="1" presetClass="entr" presetSubtype="0" fill="hold" grpId="67" nodeType="afterEffect">
                                  <p:stCondLst>
                                    <p:cond delay="10"/>
                                  </p:stCondLst>
                                  <p:iterate>
                                    <p:tmAbs val="0"/>
                                  </p:iterate>
                                  <p:childTnLst>
                                    <p:set>
                                      <p:cBhvr>
                                        <p:cTn id="213" fill="hold"/>
                                        <p:tgtEl>
                                          <p:spTgt spid="547"/>
                                        </p:tgtEl>
                                        <p:attrNameLst>
                                          <p:attrName>style.visibility</p:attrName>
                                        </p:attrNameLst>
                                      </p:cBhvr>
                                      <p:to>
                                        <p:strVal val="visible"/>
                                      </p:to>
                                    </p:set>
                                  </p:childTnLst>
                                </p:cTn>
                              </p:par>
                            </p:childTnLst>
                          </p:cTn>
                        </p:par>
                        <p:par>
                          <p:cTn id="214" fill="hold">
                            <p:stCondLst>
                              <p:cond delay="6590"/>
                            </p:stCondLst>
                            <p:childTnLst>
                              <p:par>
                                <p:cTn id="215" presetID="1" presetClass="exit" presetSubtype="0" fill="hold" grpId="68" nodeType="afterEffect">
                                  <p:stCondLst>
                                    <p:cond delay="10"/>
                                  </p:stCondLst>
                                  <p:iterate>
                                    <p:tmAbs val="0"/>
                                  </p:iterate>
                                  <p:childTnLst>
                                    <p:set>
                                      <p:cBhvr>
                                        <p:cTn id="216" fill="hold">
                                          <p:stCondLst>
                                            <p:cond delay="0"/>
                                          </p:stCondLst>
                                        </p:cTn>
                                        <p:tgtEl>
                                          <p:spTgt spid="546"/>
                                        </p:tgtEl>
                                        <p:attrNameLst>
                                          <p:attrName>style.visibility</p:attrName>
                                        </p:attrNameLst>
                                      </p:cBhvr>
                                      <p:to>
                                        <p:strVal val="hidden"/>
                                      </p:to>
                                    </p:set>
                                  </p:childTnLst>
                                </p:cTn>
                              </p:par>
                            </p:childTnLst>
                          </p:cTn>
                        </p:par>
                        <p:par>
                          <p:cTn id="217" fill="hold">
                            <p:stCondLst>
                              <p:cond delay="6600"/>
                            </p:stCondLst>
                            <p:childTnLst>
                              <p:par>
                                <p:cTn id="218" presetID="1" presetClass="entr" presetSubtype="0" fill="hold" grpId="69" nodeType="afterEffect">
                                  <p:stCondLst>
                                    <p:cond delay="10"/>
                                  </p:stCondLst>
                                  <p:iterate>
                                    <p:tmAbs val="0"/>
                                  </p:iterate>
                                  <p:childTnLst>
                                    <p:set>
                                      <p:cBhvr>
                                        <p:cTn id="219" fill="hold"/>
                                        <p:tgtEl>
                                          <p:spTgt spid="548"/>
                                        </p:tgtEl>
                                        <p:attrNameLst>
                                          <p:attrName>style.visibility</p:attrName>
                                        </p:attrNameLst>
                                      </p:cBhvr>
                                      <p:to>
                                        <p:strVal val="visible"/>
                                      </p:to>
                                    </p:set>
                                  </p:childTnLst>
                                </p:cTn>
                              </p:par>
                            </p:childTnLst>
                          </p:cTn>
                        </p:par>
                        <p:par>
                          <p:cTn id="220" fill="hold">
                            <p:stCondLst>
                              <p:cond delay="6610"/>
                            </p:stCondLst>
                            <p:childTnLst>
                              <p:par>
                                <p:cTn id="221" presetID="1" presetClass="exit" presetSubtype="0" fill="hold" grpId="70" nodeType="afterEffect">
                                  <p:stCondLst>
                                    <p:cond delay="10"/>
                                  </p:stCondLst>
                                  <p:iterate>
                                    <p:tmAbs val="0"/>
                                  </p:iterate>
                                  <p:childTnLst>
                                    <p:set>
                                      <p:cBhvr>
                                        <p:cTn id="222" fill="hold">
                                          <p:stCondLst>
                                            <p:cond delay="0"/>
                                          </p:stCondLst>
                                        </p:cTn>
                                        <p:tgtEl>
                                          <p:spTgt spid="547"/>
                                        </p:tgtEl>
                                        <p:attrNameLst>
                                          <p:attrName>style.visibility</p:attrName>
                                        </p:attrNameLst>
                                      </p:cBhvr>
                                      <p:to>
                                        <p:strVal val="hidden"/>
                                      </p:to>
                                    </p:set>
                                  </p:childTnLst>
                                </p:cTn>
                              </p:par>
                            </p:childTnLst>
                          </p:cTn>
                        </p:par>
                        <p:par>
                          <p:cTn id="223" fill="hold">
                            <p:stCondLst>
                              <p:cond delay="6620"/>
                            </p:stCondLst>
                            <p:childTnLst>
                              <p:par>
                                <p:cTn id="224" presetID="1" presetClass="entr" presetSubtype="0" fill="hold" grpId="71" nodeType="afterEffect">
                                  <p:stCondLst>
                                    <p:cond delay="10"/>
                                  </p:stCondLst>
                                  <p:iterate>
                                    <p:tmAbs val="0"/>
                                  </p:iterate>
                                  <p:childTnLst>
                                    <p:set>
                                      <p:cBhvr>
                                        <p:cTn id="225" fill="hold"/>
                                        <p:tgtEl>
                                          <p:spTgt spid="549"/>
                                        </p:tgtEl>
                                        <p:attrNameLst>
                                          <p:attrName>style.visibility</p:attrName>
                                        </p:attrNameLst>
                                      </p:cBhvr>
                                      <p:to>
                                        <p:strVal val="visible"/>
                                      </p:to>
                                    </p:set>
                                  </p:childTnLst>
                                </p:cTn>
                              </p:par>
                            </p:childTnLst>
                          </p:cTn>
                        </p:par>
                        <p:par>
                          <p:cTn id="226" fill="hold">
                            <p:stCondLst>
                              <p:cond delay="6630"/>
                            </p:stCondLst>
                            <p:childTnLst>
                              <p:par>
                                <p:cTn id="227" presetID="1" presetClass="exit" presetSubtype="0" fill="hold" grpId="72" nodeType="afterEffect">
                                  <p:stCondLst>
                                    <p:cond delay="10"/>
                                  </p:stCondLst>
                                  <p:iterate>
                                    <p:tmAbs val="0"/>
                                  </p:iterate>
                                  <p:childTnLst>
                                    <p:set>
                                      <p:cBhvr>
                                        <p:cTn id="228" fill="hold">
                                          <p:stCondLst>
                                            <p:cond delay="0"/>
                                          </p:stCondLst>
                                        </p:cTn>
                                        <p:tgtEl>
                                          <p:spTgt spid="548"/>
                                        </p:tgtEl>
                                        <p:attrNameLst>
                                          <p:attrName>style.visibility</p:attrName>
                                        </p:attrNameLst>
                                      </p:cBhvr>
                                      <p:to>
                                        <p:strVal val="hidden"/>
                                      </p:to>
                                    </p:set>
                                  </p:childTnLst>
                                </p:cTn>
                              </p:par>
                            </p:childTnLst>
                          </p:cTn>
                        </p:par>
                        <p:par>
                          <p:cTn id="229" fill="hold">
                            <p:stCondLst>
                              <p:cond delay="6640"/>
                            </p:stCondLst>
                            <p:childTnLst>
                              <p:par>
                                <p:cTn id="230" presetID="1" presetClass="entr" presetSubtype="0" fill="hold" grpId="73" nodeType="afterEffect">
                                  <p:stCondLst>
                                    <p:cond delay="10"/>
                                  </p:stCondLst>
                                  <p:iterate>
                                    <p:tmAbs val="0"/>
                                  </p:iterate>
                                  <p:childTnLst>
                                    <p:set>
                                      <p:cBhvr>
                                        <p:cTn id="231" fill="hold"/>
                                        <p:tgtEl>
                                          <p:spTgt spid="550"/>
                                        </p:tgtEl>
                                        <p:attrNameLst>
                                          <p:attrName>style.visibility</p:attrName>
                                        </p:attrNameLst>
                                      </p:cBhvr>
                                      <p:to>
                                        <p:strVal val="visible"/>
                                      </p:to>
                                    </p:set>
                                  </p:childTnLst>
                                </p:cTn>
                              </p:par>
                            </p:childTnLst>
                          </p:cTn>
                        </p:par>
                        <p:par>
                          <p:cTn id="232" fill="hold">
                            <p:stCondLst>
                              <p:cond delay="6650"/>
                            </p:stCondLst>
                            <p:childTnLst>
                              <p:par>
                                <p:cTn id="233" presetID="1" presetClass="exit" presetSubtype="0" fill="hold" grpId="74" nodeType="afterEffect">
                                  <p:stCondLst>
                                    <p:cond delay="10"/>
                                  </p:stCondLst>
                                  <p:iterate>
                                    <p:tmAbs val="0"/>
                                  </p:iterate>
                                  <p:childTnLst>
                                    <p:set>
                                      <p:cBhvr>
                                        <p:cTn id="234" fill="hold">
                                          <p:stCondLst>
                                            <p:cond delay="0"/>
                                          </p:stCondLst>
                                        </p:cTn>
                                        <p:tgtEl>
                                          <p:spTgt spid="549"/>
                                        </p:tgtEl>
                                        <p:attrNameLst>
                                          <p:attrName>style.visibility</p:attrName>
                                        </p:attrNameLst>
                                      </p:cBhvr>
                                      <p:to>
                                        <p:strVal val="hidden"/>
                                      </p:to>
                                    </p:set>
                                  </p:childTnLst>
                                </p:cTn>
                              </p:par>
                            </p:childTnLst>
                          </p:cTn>
                        </p:par>
                        <p:par>
                          <p:cTn id="235" fill="hold">
                            <p:stCondLst>
                              <p:cond delay="6660"/>
                            </p:stCondLst>
                            <p:childTnLst>
                              <p:par>
                                <p:cTn id="236" presetID="1" presetClass="entr" presetSubtype="0" fill="hold" grpId="75" nodeType="afterEffect">
                                  <p:stCondLst>
                                    <p:cond delay="10"/>
                                  </p:stCondLst>
                                  <p:iterate>
                                    <p:tmAbs val="0"/>
                                  </p:iterate>
                                  <p:childTnLst>
                                    <p:set>
                                      <p:cBhvr>
                                        <p:cTn id="237" fill="hold"/>
                                        <p:tgtEl>
                                          <p:spTgt spid="551"/>
                                        </p:tgtEl>
                                        <p:attrNameLst>
                                          <p:attrName>style.visibility</p:attrName>
                                        </p:attrNameLst>
                                      </p:cBhvr>
                                      <p:to>
                                        <p:strVal val="visible"/>
                                      </p:to>
                                    </p:set>
                                  </p:childTnLst>
                                </p:cTn>
                              </p:par>
                            </p:childTnLst>
                          </p:cTn>
                        </p:par>
                        <p:par>
                          <p:cTn id="238" fill="hold">
                            <p:stCondLst>
                              <p:cond delay="6670"/>
                            </p:stCondLst>
                            <p:childTnLst>
                              <p:par>
                                <p:cTn id="239" presetID="1" presetClass="exit" presetSubtype="0" fill="hold" grpId="76" nodeType="afterEffect">
                                  <p:stCondLst>
                                    <p:cond delay="10"/>
                                  </p:stCondLst>
                                  <p:iterate>
                                    <p:tmAbs val="0"/>
                                  </p:iterate>
                                  <p:childTnLst>
                                    <p:set>
                                      <p:cBhvr>
                                        <p:cTn id="240" fill="hold">
                                          <p:stCondLst>
                                            <p:cond delay="0"/>
                                          </p:stCondLst>
                                        </p:cTn>
                                        <p:tgtEl>
                                          <p:spTgt spid="550"/>
                                        </p:tgtEl>
                                        <p:attrNameLst>
                                          <p:attrName>style.visibility</p:attrName>
                                        </p:attrNameLst>
                                      </p:cBhvr>
                                      <p:to>
                                        <p:strVal val="hidden"/>
                                      </p:to>
                                    </p:set>
                                  </p:childTnLst>
                                </p:cTn>
                              </p:par>
                            </p:childTnLst>
                          </p:cTn>
                        </p:par>
                        <p:par>
                          <p:cTn id="241" fill="hold">
                            <p:stCondLst>
                              <p:cond delay="6680"/>
                            </p:stCondLst>
                            <p:childTnLst>
                              <p:par>
                                <p:cTn id="242" presetID="1" presetClass="entr" presetSubtype="0" fill="hold" grpId="77" nodeType="afterEffect">
                                  <p:stCondLst>
                                    <p:cond delay="10"/>
                                  </p:stCondLst>
                                  <p:iterate>
                                    <p:tmAbs val="0"/>
                                  </p:iterate>
                                  <p:childTnLst>
                                    <p:set>
                                      <p:cBhvr>
                                        <p:cTn id="243" fill="hold"/>
                                        <p:tgtEl>
                                          <p:spTgt spid="552"/>
                                        </p:tgtEl>
                                        <p:attrNameLst>
                                          <p:attrName>style.visibility</p:attrName>
                                        </p:attrNameLst>
                                      </p:cBhvr>
                                      <p:to>
                                        <p:strVal val="visible"/>
                                      </p:to>
                                    </p:set>
                                  </p:childTnLst>
                                </p:cTn>
                              </p:par>
                            </p:childTnLst>
                          </p:cTn>
                        </p:par>
                        <p:par>
                          <p:cTn id="244" fill="hold">
                            <p:stCondLst>
                              <p:cond delay="6690"/>
                            </p:stCondLst>
                            <p:childTnLst>
                              <p:par>
                                <p:cTn id="245" presetID="1" presetClass="exit" presetSubtype="0" fill="hold" grpId="78" nodeType="afterEffect">
                                  <p:stCondLst>
                                    <p:cond delay="10"/>
                                  </p:stCondLst>
                                  <p:iterate>
                                    <p:tmAbs val="0"/>
                                  </p:iterate>
                                  <p:childTnLst>
                                    <p:set>
                                      <p:cBhvr>
                                        <p:cTn id="246" fill="hold">
                                          <p:stCondLst>
                                            <p:cond delay="0"/>
                                          </p:stCondLst>
                                        </p:cTn>
                                        <p:tgtEl>
                                          <p:spTgt spid="551"/>
                                        </p:tgtEl>
                                        <p:attrNameLst>
                                          <p:attrName>style.visibility</p:attrName>
                                        </p:attrNameLst>
                                      </p:cBhvr>
                                      <p:to>
                                        <p:strVal val="hidden"/>
                                      </p:to>
                                    </p:set>
                                  </p:childTnLst>
                                </p:cTn>
                              </p:par>
                            </p:childTnLst>
                          </p:cTn>
                        </p:par>
                        <p:par>
                          <p:cTn id="247" fill="hold">
                            <p:stCondLst>
                              <p:cond delay="6700"/>
                            </p:stCondLst>
                            <p:childTnLst>
                              <p:par>
                                <p:cTn id="248" presetID="1" presetClass="entr" presetSubtype="0" fill="hold" grpId="79" nodeType="afterEffect">
                                  <p:stCondLst>
                                    <p:cond delay="10"/>
                                  </p:stCondLst>
                                  <p:iterate>
                                    <p:tmAbs val="0"/>
                                  </p:iterate>
                                  <p:childTnLst>
                                    <p:set>
                                      <p:cBhvr>
                                        <p:cTn id="249" fill="hold"/>
                                        <p:tgtEl>
                                          <p:spTgt spid="553"/>
                                        </p:tgtEl>
                                        <p:attrNameLst>
                                          <p:attrName>style.visibility</p:attrName>
                                        </p:attrNameLst>
                                      </p:cBhvr>
                                      <p:to>
                                        <p:strVal val="visible"/>
                                      </p:to>
                                    </p:set>
                                  </p:childTnLst>
                                </p:cTn>
                              </p:par>
                            </p:childTnLst>
                          </p:cTn>
                        </p:par>
                        <p:par>
                          <p:cTn id="250" fill="hold">
                            <p:stCondLst>
                              <p:cond delay="6710"/>
                            </p:stCondLst>
                            <p:childTnLst>
                              <p:par>
                                <p:cTn id="251" presetID="1" presetClass="exit" presetSubtype="0" fill="hold" grpId="80" nodeType="afterEffect">
                                  <p:stCondLst>
                                    <p:cond delay="10"/>
                                  </p:stCondLst>
                                  <p:iterate>
                                    <p:tmAbs val="0"/>
                                  </p:iterate>
                                  <p:childTnLst>
                                    <p:set>
                                      <p:cBhvr>
                                        <p:cTn id="252" fill="hold">
                                          <p:stCondLst>
                                            <p:cond delay="0"/>
                                          </p:stCondLst>
                                        </p:cTn>
                                        <p:tgtEl>
                                          <p:spTgt spid="552"/>
                                        </p:tgtEl>
                                        <p:attrNameLst>
                                          <p:attrName>style.visibility</p:attrName>
                                        </p:attrNameLst>
                                      </p:cBhvr>
                                      <p:to>
                                        <p:strVal val="hidden"/>
                                      </p:to>
                                    </p:set>
                                  </p:childTnLst>
                                </p:cTn>
                              </p:par>
                            </p:childTnLst>
                          </p:cTn>
                        </p:par>
                        <p:par>
                          <p:cTn id="253" fill="hold">
                            <p:stCondLst>
                              <p:cond delay="6720"/>
                            </p:stCondLst>
                            <p:childTnLst>
                              <p:par>
                                <p:cTn id="254" presetID="1" presetClass="entr" presetSubtype="0" fill="hold" grpId="81" nodeType="afterEffect">
                                  <p:stCondLst>
                                    <p:cond delay="10"/>
                                  </p:stCondLst>
                                  <p:iterate>
                                    <p:tmAbs val="0"/>
                                  </p:iterate>
                                  <p:childTnLst>
                                    <p:set>
                                      <p:cBhvr>
                                        <p:cTn id="255" fill="hold"/>
                                        <p:tgtEl>
                                          <p:spTgt spid="554"/>
                                        </p:tgtEl>
                                        <p:attrNameLst>
                                          <p:attrName>style.visibility</p:attrName>
                                        </p:attrNameLst>
                                      </p:cBhvr>
                                      <p:to>
                                        <p:strVal val="visible"/>
                                      </p:to>
                                    </p:set>
                                  </p:childTnLst>
                                </p:cTn>
                              </p:par>
                            </p:childTnLst>
                          </p:cTn>
                        </p:par>
                        <p:par>
                          <p:cTn id="256" fill="hold">
                            <p:stCondLst>
                              <p:cond delay="6730"/>
                            </p:stCondLst>
                            <p:childTnLst>
                              <p:par>
                                <p:cTn id="257" presetID="1" presetClass="exit" presetSubtype="0" fill="hold" grpId="82" nodeType="afterEffect">
                                  <p:stCondLst>
                                    <p:cond delay="10"/>
                                  </p:stCondLst>
                                  <p:iterate>
                                    <p:tmAbs val="0"/>
                                  </p:iterate>
                                  <p:childTnLst>
                                    <p:set>
                                      <p:cBhvr>
                                        <p:cTn id="258" fill="hold">
                                          <p:stCondLst>
                                            <p:cond delay="0"/>
                                          </p:stCondLst>
                                        </p:cTn>
                                        <p:tgtEl>
                                          <p:spTgt spid="553"/>
                                        </p:tgtEl>
                                        <p:attrNameLst>
                                          <p:attrName>style.visibility</p:attrName>
                                        </p:attrNameLst>
                                      </p:cBhvr>
                                      <p:to>
                                        <p:strVal val="hidden"/>
                                      </p:to>
                                    </p:set>
                                  </p:childTnLst>
                                </p:cTn>
                              </p:par>
                            </p:childTnLst>
                          </p:cTn>
                        </p:par>
                        <p:par>
                          <p:cTn id="259" fill="hold">
                            <p:stCondLst>
                              <p:cond delay="6740"/>
                            </p:stCondLst>
                            <p:childTnLst>
                              <p:par>
                                <p:cTn id="260" presetID="1" presetClass="entr" presetSubtype="0" fill="hold" grpId="83" nodeType="afterEffect">
                                  <p:stCondLst>
                                    <p:cond delay="10"/>
                                  </p:stCondLst>
                                  <p:iterate>
                                    <p:tmAbs val="0"/>
                                  </p:iterate>
                                  <p:childTnLst>
                                    <p:set>
                                      <p:cBhvr>
                                        <p:cTn id="261" fill="hold"/>
                                        <p:tgtEl>
                                          <p:spTgt spid="555"/>
                                        </p:tgtEl>
                                        <p:attrNameLst>
                                          <p:attrName>style.visibility</p:attrName>
                                        </p:attrNameLst>
                                      </p:cBhvr>
                                      <p:to>
                                        <p:strVal val="visible"/>
                                      </p:to>
                                    </p:set>
                                  </p:childTnLst>
                                </p:cTn>
                              </p:par>
                            </p:childTnLst>
                          </p:cTn>
                        </p:par>
                        <p:par>
                          <p:cTn id="262" fill="hold">
                            <p:stCondLst>
                              <p:cond delay="6750"/>
                            </p:stCondLst>
                            <p:childTnLst>
                              <p:par>
                                <p:cTn id="263" presetID="1" presetClass="exit" presetSubtype="0" fill="hold" grpId="84" nodeType="afterEffect">
                                  <p:stCondLst>
                                    <p:cond delay="10"/>
                                  </p:stCondLst>
                                  <p:iterate>
                                    <p:tmAbs val="0"/>
                                  </p:iterate>
                                  <p:childTnLst>
                                    <p:set>
                                      <p:cBhvr>
                                        <p:cTn id="264" fill="hold">
                                          <p:stCondLst>
                                            <p:cond delay="0"/>
                                          </p:stCondLst>
                                        </p:cTn>
                                        <p:tgtEl>
                                          <p:spTgt spid="554"/>
                                        </p:tgtEl>
                                        <p:attrNameLst>
                                          <p:attrName>style.visibility</p:attrName>
                                        </p:attrNameLst>
                                      </p:cBhvr>
                                      <p:to>
                                        <p:strVal val="hidden"/>
                                      </p:to>
                                    </p:set>
                                  </p:childTnLst>
                                </p:cTn>
                              </p:par>
                            </p:childTnLst>
                          </p:cTn>
                        </p:par>
                        <p:par>
                          <p:cTn id="265" fill="hold">
                            <p:stCondLst>
                              <p:cond delay="6760"/>
                            </p:stCondLst>
                            <p:childTnLst>
                              <p:par>
                                <p:cTn id="266" presetID="1" presetClass="entr" presetSubtype="0" fill="hold" grpId="85" nodeType="afterEffect">
                                  <p:stCondLst>
                                    <p:cond delay="10"/>
                                  </p:stCondLst>
                                  <p:iterate>
                                    <p:tmAbs val="0"/>
                                  </p:iterate>
                                  <p:childTnLst>
                                    <p:set>
                                      <p:cBhvr>
                                        <p:cTn id="267" fill="hold"/>
                                        <p:tgtEl>
                                          <p:spTgt spid="556"/>
                                        </p:tgtEl>
                                        <p:attrNameLst>
                                          <p:attrName>style.visibility</p:attrName>
                                        </p:attrNameLst>
                                      </p:cBhvr>
                                      <p:to>
                                        <p:strVal val="visible"/>
                                      </p:to>
                                    </p:set>
                                  </p:childTnLst>
                                </p:cTn>
                              </p:par>
                            </p:childTnLst>
                          </p:cTn>
                        </p:par>
                        <p:par>
                          <p:cTn id="268" fill="hold">
                            <p:stCondLst>
                              <p:cond delay="6770"/>
                            </p:stCondLst>
                            <p:childTnLst>
                              <p:par>
                                <p:cTn id="269" presetID="1" presetClass="exit" presetSubtype="0" fill="hold" grpId="86" nodeType="afterEffect">
                                  <p:stCondLst>
                                    <p:cond delay="10"/>
                                  </p:stCondLst>
                                  <p:iterate>
                                    <p:tmAbs val="0"/>
                                  </p:iterate>
                                  <p:childTnLst>
                                    <p:set>
                                      <p:cBhvr>
                                        <p:cTn id="270" fill="hold">
                                          <p:stCondLst>
                                            <p:cond delay="0"/>
                                          </p:stCondLst>
                                        </p:cTn>
                                        <p:tgtEl>
                                          <p:spTgt spid="555"/>
                                        </p:tgtEl>
                                        <p:attrNameLst>
                                          <p:attrName>style.visibility</p:attrName>
                                        </p:attrNameLst>
                                      </p:cBhvr>
                                      <p:to>
                                        <p:strVal val="hidden"/>
                                      </p:to>
                                    </p:set>
                                  </p:childTnLst>
                                </p:cTn>
                              </p:par>
                            </p:childTnLst>
                          </p:cTn>
                        </p:par>
                        <p:par>
                          <p:cTn id="271" fill="hold">
                            <p:stCondLst>
                              <p:cond delay="6780"/>
                            </p:stCondLst>
                            <p:childTnLst>
                              <p:par>
                                <p:cTn id="272" presetID="1" presetClass="entr" presetSubtype="0" fill="hold" grpId="87" nodeType="afterEffect">
                                  <p:stCondLst>
                                    <p:cond delay="10"/>
                                  </p:stCondLst>
                                  <p:iterate>
                                    <p:tmAbs val="0"/>
                                  </p:iterate>
                                  <p:childTnLst>
                                    <p:set>
                                      <p:cBhvr>
                                        <p:cTn id="273" fill="hold"/>
                                        <p:tgtEl>
                                          <p:spTgt spid="557"/>
                                        </p:tgtEl>
                                        <p:attrNameLst>
                                          <p:attrName>style.visibility</p:attrName>
                                        </p:attrNameLst>
                                      </p:cBhvr>
                                      <p:to>
                                        <p:strVal val="visible"/>
                                      </p:to>
                                    </p:set>
                                  </p:childTnLst>
                                </p:cTn>
                              </p:par>
                            </p:childTnLst>
                          </p:cTn>
                        </p:par>
                        <p:par>
                          <p:cTn id="274" fill="hold">
                            <p:stCondLst>
                              <p:cond delay="6790"/>
                            </p:stCondLst>
                            <p:childTnLst>
                              <p:par>
                                <p:cTn id="275" presetID="1" presetClass="exit" presetSubtype="0" fill="hold" grpId="88" nodeType="afterEffect">
                                  <p:stCondLst>
                                    <p:cond delay="10"/>
                                  </p:stCondLst>
                                  <p:iterate>
                                    <p:tmAbs val="0"/>
                                  </p:iterate>
                                  <p:childTnLst>
                                    <p:set>
                                      <p:cBhvr>
                                        <p:cTn id="276" fill="hold">
                                          <p:stCondLst>
                                            <p:cond delay="0"/>
                                          </p:stCondLst>
                                        </p:cTn>
                                        <p:tgtEl>
                                          <p:spTgt spid="556"/>
                                        </p:tgtEl>
                                        <p:attrNameLst>
                                          <p:attrName>style.visibility</p:attrName>
                                        </p:attrNameLst>
                                      </p:cBhvr>
                                      <p:to>
                                        <p:strVal val="hidden"/>
                                      </p:to>
                                    </p:set>
                                  </p:childTnLst>
                                </p:cTn>
                              </p:par>
                            </p:childTnLst>
                          </p:cTn>
                        </p:par>
                        <p:par>
                          <p:cTn id="277" fill="hold">
                            <p:stCondLst>
                              <p:cond delay="6800"/>
                            </p:stCondLst>
                            <p:childTnLst>
                              <p:par>
                                <p:cTn id="278" presetID="1" presetClass="entr" presetSubtype="0" fill="hold" grpId="89" nodeType="afterEffect">
                                  <p:stCondLst>
                                    <p:cond delay="10"/>
                                  </p:stCondLst>
                                  <p:iterate>
                                    <p:tmAbs val="0"/>
                                  </p:iterate>
                                  <p:childTnLst>
                                    <p:set>
                                      <p:cBhvr>
                                        <p:cTn id="279" fill="hold"/>
                                        <p:tgtEl>
                                          <p:spTgt spid="558"/>
                                        </p:tgtEl>
                                        <p:attrNameLst>
                                          <p:attrName>style.visibility</p:attrName>
                                        </p:attrNameLst>
                                      </p:cBhvr>
                                      <p:to>
                                        <p:strVal val="visible"/>
                                      </p:to>
                                    </p:set>
                                  </p:childTnLst>
                                </p:cTn>
                              </p:par>
                            </p:childTnLst>
                          </p:cTn>
                        </p:par>
                        <p:par>
                          <p:cTn id="280" fill="hold">
                            <p:stCondLst>
                              <p:cond delay="6810"/>
                            </p:stCondLst>
                            <p:childTnLst>
                              <p:par>
                                <p:cTn id="281" presetID="1" presetClass="exit" presetSubtype="0" fill="hold" grpId="90" nodeType="afterEffect">
                                  <p:stCondLst>
                                    <p:cond delay="10"/>
                                  </p:stCondLst>
                                  <p:iterate>
                                    <p:tmAbs val="0"/>
                                  </p:iterate>
                                  <p:childTnLst>
                                    <p:set>
                                      <p:cBhvr>
                                        <p:cTn id="282" fill="hold">
                                          <p:stCondLst>
                                            <p:cond delay="0"/>
                                          </p:stCondLst>
                                        </p:cTn>
                                        <p:tgtEl>
                                          <p:spTgt spid="557"/>
                                        </p:tgtEl>
                                        <p:attrNameLst>
                                          <p:attrName>style.visibility</p:attrName>
                                        </p:attrNameLst>
                                      </p:cBhvr>
                                      <p:to>
                                        <p:strVal val="hidden"/>
                                      </p:to>
                                    </p:set>
                                  </p:childTnLst>
                                </p:cTn>
                              </p:par>
                            </p:childTnLst>
                          </p:cTn>
                        </p:par>
                        <p:par>
                          <p:cTn id="283" fill="hold">
                            <p:stCondLst>
                              <p:cond delay="6820"/>
                            </p:stCondLst>
                            <p:childTnLst>
                              <p:par>
                                <p:cTn id="284" presetID="1" presetClass="entr" presetSubtype="0" fill="hold" grpId="91" nodeType="afterEffect">
                                  <p:stCondLst>
                                    <p:cond delay="10"/>
                                  </p:stCondLst>
                                  <p:iterate>
                                    <p:tmAbs val="0"/>
                                  </p:iterate>
                                  <p:childTnLst>
                                    <p:set>
                                      <p:cBhvr>
                                        <p:cTn id="285" fill="hold"/>
                                        <p:tgtEl>
                                          <p:spTgt spid="559"/>
                                        </p:tgtEl>
                                        <p:attrNameLst>
                                          <p:attrName>style.visibility</p:attrName>
                                        </p:attrNameLst>
                                      </p:cBhvr>
                                      <p:to>
                                        <p:strVal val="visible"/>
                                      </p:to>
                                    </p:set>
                                  </p:childTnLst>
                                </p:cTn>
                              </p:par>
                            </p:childTnLst>
                          </p:cTn>
                        </p:par>
                        <p:par>
                          <p:cTn id="286" fill="hold">
                            <p:stCondLst>
                              <p:cond delay="6830"/>
                            </p:stCondLst>
                            <p:childTnLst>
                              <p:par>
                                <p:cTn id="287" presetID="1" presetClass="exit" presetSubtype="0" fill="hold" grpId="92" nodeType="afterEffect">
                                  <p:stCondLst>
                                    <p:cond delay="10"/>
                                  </p:stCondLst>
                                  <p:iterate>
                                    <p:tmAbs val="0"/>
                                  </p:iterate>
                                  <p:childTnLst>
                                    <p:set>
                                      <p:cBhvr>
                                        <p:cTn id="288" fill="hold">
                                          <p:stCondLst>
                                            <p:cond delay="0"/>
                                          </p:stCondLst>
                                        </p:cTn>
                                        <p:tgtEl>
                                          <p:spTgt spid="558"/>
                                        </p:tgtEl>
                                        <p:attrNameLst>
                                          <p:attrName>style.visibility</p:attrName>
                                        </p:attrNameLst>
                                      </p:cBhvr>
                                      <p:to>
                                        <p:strVal val="hidden"/>
                                      </p:to>
                                    </p:set>
                                  </p:childTnLst>
                                </p:cTn>
                              </p:par>
                            </p:childTnLst>
                          </p:cTn>
                        </p:par>
                        <p:par>
                          <p:cTn id="289" fill="hold">
                            <p:stCondLst>
                              <p:cond delay="6840"/>
                            </p:stCondLst>
                            <p:childTnLst>
                              <p:par>
                                <p:cTn id="290" presetID="1" presetClass="entr" presetSubtype="0" fill="hold" grpId="93" nodeType="afterEffect">
                                  <p:stCondLst>
                                    <p:cond delay="10"/>
                                  </p:stCondLst>
                                  <p:iterate>
                                    <p:tmAbs val="0"/>
                                  </p:iterate>
                                  <p:childTnLst>
                                    <p:set>
                                      <p:cBhvr>
                                        <p:cTn id="291" fill="hold"/>
                                        <p:tgtEl>
                                          <p:spTgt spid="560"/>
                                        </p:tgtEl>
                                        <p:attrNameLst>
                                          <p:attrName>style.visibility</p:attrName>
                                        </p:attrNameLst>
                                      </p:cBhvr>
                                      <p:to>
                                        <p:strVal val="visible"/>
                                      </p:to>
                                    </p:set>
                                  </p:childTnLst>
                                </p:cTn>
                              </p:par>
                            </p:childTnLst>
                          </p:cTn>
                        </p:par>
                        <p:par>
                          <p:cTn id="292" fill="hold">
                            <p:stCondLst>
                              <p:cond delay="6850"/>
                            </p:stCondLst>
                            <p:childTnLst>
                              <p:par>
                                <p:cTn id="293" presetID="1" presetClass="exit" presetSubtype="0" fill="hold" grpId="94" nodeType="afterEffect">
                                  <p:stCondLst>
                                    <p:cond delay="10"/>
                                  </p:stCondLst>
                                  <p:iterate>
                                    <p:tmAbs val="0"/>
                                  </p:iterate>
                                  <p:childTnLst>
                                    <p:set>
                                      <p:cBhvr>
                                        <p:cTn id="294" fill="hold">
                                          <p:stCondLst>
                                            <p:cond delay="0"/>
                                          </p:stCondLst>
                                        </p:cTn>
                                        <p:tgtEl>
                                          <p:spTgt spid="559"/>
                                        </p:tgtEl>
                                        <p:attrNameLst>
                                          <p:attrName>style.visibility</p:attrName>
                                        </p:attrNameLst>
                                      </p:cBhvr>
                                      <p:to>
                                        <p:strVal val="hidden"/>
                                      </p:to>
                                    </p:set>
                                  </p:childTnLst>
                                </p:cTn>
                              </p:par>
                            </p:childTnLst>
                          </p:cTn>
                        </p:par>
                        <p:par>
                          <p:cTn id="295" fill="hold">
                            <p:stCondLst>
                              <p:cond delay="6860"/>
                            </p:stCondLst>
                            <p:childTnLst>
                              <p:par>
                                <p:cTn id="296" presetID="1" presetClass="entr" presetSubtype="0" fill="hold" grpId="95" nodeType="afterEffect">
                                  <p:stCondLst>
                                    <p:cond delay="10"/>
                                  </p:stCondLst>
                                  <p:iterate>
                                    <p:tmAbs val="0"/>
                                  </p:iterate>
                                  <p:childTnLst>
                                    <p:set>
                                      <p:cBhvr>
                                        <p:cTn id="297" fill="hold"/>
                                        <p:tgtEl>
                                          <p:spTgt spid="561"/>
                                        </p:tgtEl>
                                        <p:attrNameLst>
                                          <p:attrName>style.visibility</p:attrName>
                                        </p:attrNameLst>
                                      </p:cBhvr>
                                      <p:to>
                                        <p:strVal val="visible"/>
                                      </p:to>
                                    </p:set>
                                  </p:childTnLst>
                                </p:cTn>
                              </p:par>
                            </p:childTnLst>
                          </p:cTn>
                        </p:par>
                        <p:par>
                          <p:cTn id="298" fill="hold">
                            <p:stCondLst>
                              <p:cond delay="6870"/>
                            </p:stCondLst>
                            <p:childTnLst>
                              <p:par>
                                <p:cTn id="299" presetID="1" presetClass="exit" presetSubtype="0" fill="hold" grpId="96" nodeType="afterEffect">
                                  <p:stCondLst>
                                    <p:cond delay="10"/>
                                  </p:stCondLst>
                                  <p:iterate>
                                    <p:tmAbs val="0"/>
                                  </p:iterate>
                                  <p:childTnLst>
                                    <p:set>
                                      <p:cBhvr>
                                        <p:cTn id="300" fill="hold">
                                          <p:stCondLst>
                                            <p:cond delay="0"/>
                                          </p:stCondLst>
                                        </p:cTn>
                                        <p:tgtEl>
                                          <p:spTgt spid="560"/>
                                        </p:tgtEl>
                                        <p:attrNameLst>
                                          <p:attrName>style.visibility</p:attrName>
                                        </p:attrNameLst>
                                      </p:cBhvr>
                                      <p:to>
                                        <p:strVal val="hidden"/>
                                      </p:to>
                                    </p:set>
                                  </p:childTnLst>
                                </p:cTn>
                              </p:par>
                            </p:childTnLst>
                          </p:cTn>
                        </p:par>
                        <p:par>
                          <p:cTn id="301" fill="hold">
                            <p:stCondLst>
                              <p:cond delay="6880"/>
                            </p:stCondLst>
                            <p:childTnLst>
                              <p:par>
                                <p:cTn id="302" presetID="1" presetClass="entr" presetSubtype="0" fill="hold" grpId="97" nodeType="afterEffect">
                                  <p:stCondLst>
                                    <p:cond delay="10"/>
                                  </p:stCondLst>
                                  <p:iterate>
                                    <p:tmAbs val="0"/>
                                  </p:iterate>
                                  <p:childTnLst>
                                    <p:set>
                                      <p:cBhvr>
                                        <p:cTn id="303" fill="hold"/>
                                        <p:tgtEl>
                                          <p:spTgt spid="562"/>
                                        </p:tgtEl>
                                        <p:attrNameLst>
                                          <p:attrName>style.visibility</p:attrName>
                                        </p:attrNameLst>
                                      </p:cBhvr>
                                      <p:to>
                                        <p:strVal val="visible"/>
                                      </p:to>
                                    </p:set>
                                  </p:childTnLst>
                                </p:cTn>
                              </p:par>
                            </p:childTnLst>
                          </p:cTn>
                        </p:par>
                        <p:par>
                          <p:cTn id="304" fill="hold">
                            <p:stCondLst>
                              <p:cond delay="6890"/>
                            </p:stCondLst>
                            <p:childTnLst>
                              <p:par>
                                <p:cTn id="305" presetID="1" presetClass="exit" presetSubtype="0" fill="hold" grpId="98" nodeType="afterEffect">
                                  <p:stCondLst>
                                    <p:cond delay="10"/>
                                  </p:stCondLst>
                                  <p:iterate>
                                    <p:tmAbs val="0"/>
                                  </p:iterate>
                                  <p:childTnLst>
                                    <p:set>
                                      <p:cBhvr>
                                        <p:cTn id="306" fill="hold">
                                          <p:stCondLst>
                                            <p:cond delay="0"/>
                                          </p:stCondLst>
                                        </p:cTn>
                                        <p:tgtEl>
                                          <p:spTgt spid="561"/>
                                        </p:tgtEl>
                                        <p:attrNameLst>
                                          <p:attrName>style.visibility</p:attrName>
                                        </p:attrNameLst>
                                      </p:cBhvr>
                                      <p:to>
                                        <p:strVal val="hidden"/>
                                      </p:to>
                                    </p:set>
                                  </p:childTnLst>
                                </p:cTn>
                              </p:par>
                            </p:childTnLst>
                          </p:cTn>
                        </p:par>
                        <p:par>
                          <p:cTn id="307" fill="hold">
                            <p:stCondLst>
                              <p:cond delay="6900"/>
                            </p:stCondLst>
                            <p:childTnLst>
                              <p:par>
                                <p:cTn id="308" presetID="1" presetClass="entr" presetSubtype="0" fill="hold" grpId="99" nodeType="afterEffect">
                                  <p:stCondLst>
                                    <p:cond delay="10"/>
                                  </p:stCondLst>
                                  <p:iterate>
                                    <p:tmAbs val="0"/>
                                  </p:iterate>
                                  <p:childTnLst>
                                    <p:set>
                                      <p:cBhvr>
                                        <p:cTn id="309" fill="hold"/>
                                        <p:tgtEl>
                                          <p:spTgt spid="563"/>
                                        </p:tgtEl>
                                        <p:attrNameLst>
                                          <p:attrName>style.visibility</p:attrName>
                                        </p:attrNameLst>
                                      </p:cBhvr>
                                      <p:to>
                                        <p:strVal val="visible"/>
                                      </p:to>
                                    </p:set>
                                  </p:childTnLst>
                                </p:cTn>
                              </p:par>
                            </p:childTnLst>
                          </p:cTn>
                        </p:par>
                        <p:par>
                          <p:cTn id="310" fill="hold">
                            <p:stCondLst>
                              <p:cond delay="6910"/>
                            </p:stCondLst>
                            <p:childTnLst>
                              <p:par>
                                <p:cTn id="311" presetID="1" presetClass="exit" presetSubtype="0" fill="hold" grpId="100" nodeType="afterEffect">
                                  <p:stCondLst>
                                    <p:cond delay="10"/>
                                  </p:stCondLst>
                                  <p:iterate>
                                    <p:tmAbs val="0"/>
                                  </p:iterate>
                                  <p:childTnLst>
                                    <p:set>
                                      <p:cBhvr>
                                        <p:cTn id="312" fill="hold">
                                          <p:stCondLst>
                                            <p:cond delay="0"/>
                                          </p:stCondLst>
                                        </p:cTn>
                                        <p:tgtEl>
                                          <p:spTgt spid="562"/>
                                        </p:tgtEl>
                                        <p:attrNameLst>
                                          <p:attrName>style.visibility</p:attrName>
                                        </p:attrNameLst>
                                      </p:cBhvr>
                                      <p:to>
                                        <p:strVal val="hidden"/>
                                      </p:to>
                                    </p:set>
                                  </p:childTnLst>
                                </p:cTn>
                              </p:par>
                            </p:childTnLst>
                          </p:cTn>
                        </p:par>
                        <p:par>
                          <p:cTn id="313" fill="hold">
                            <p:stCondLst>
                              <p:cond delay="6920"/>
                            </p:stCondLst>
                            <p:childTnLst>
                              <p:par>
                                <p:cTn id="314" presetID="1" presetClass="entr" presetSubtype="0" fill="hold" grpId="101" nodeType="afterEffect">
                                  <p:stCondLst>
                                    <p:cond delay="10"/>
                                  </p:stCondLst>
                                  <p:iterate>
                                    <p:tmAbs val="0"/>
                                  </p:iterate>
                                  <p:childTnLst>
                                    <p:set>
                                      <p:cBhvr>
                                        <p:cTn id="315" fill="hold"/>
                                        <p:tgtEl>
                                          <p:spTgt spid="564"/>
                                        </p:tgtEl>
                                        <p:attrNameLst>
                                          <p:attrName>style.visibility</p:attrName>
                                        </p:attrNameLst>
                                      </p:cBhvr>
                                      <p:to>
                                        <p:strVal val="visible"/>
                                      </p:to>
                                    </p:set>
                                  </p:childTnLst>
                                </p:cTn>
                              </p:par>
                            </p:childTnLst>
                          </p:cTn>
                        </p:par>
                        <p:par>
                          <p:cTn id="316" fill="hold">
                            <p:stCondLst>
                              <p:cond delay="6930"/>
                            </p:stCondLst>
                            <p:childTnLst>
                              <p:par>
                                <p:cTn id="317" presetID="1" presetClass="exit" presetSubtype="0" fill="hold" grpId="102" nodeType="afterEffect">
                                  <p:stCondLst>
                                    <p:cond delay="10"/>
                                  </p:stCondLst>
                                  <p:iterate>
                                    <p:tmAbs val="0"/>
                                  </p:iterate>
                                  <p:childTnLst>
                                    <p:set>
                                      <p:cBhvr>
                                        <p:cTn id="318" fill="hold">
                                          <p:stCondLst>
                                            <p:cond delay="0"/>
                                          </p:stCondLst>
                                        </p:cTn>
                                        <p:tgtEl>
                                          <p:spTgt spid="563"/>
                                        </p:tgtEl>
                                        <p:attrNameLst>
                                          <p:attrName>style.visibility</p:attrName>
                                        </p:attrNameLst>
                                      </p:cBhvr>
                                      <p:to>
                                        <p:strVal val="hidden"/>
                                      </p:to>
                                    </p:set>
                                  </p:childTnLst>
                                </p:cTn>
                              </p:par>
                            </p:childTnLst>
                          </p:cTn>
                        </p:par>
                        <p:par>
                          <p:cTn id="319" fill="hold">
                            <p:stCondLst>
                              <p:cond delay="6940"/>
                            </p:stCondLst>
                            <p:childTnLst>
                              <p:par>
                                <p:cTn id="320" presetID="1" presetClass="entr" presetSubtype="0" fill="hold" grpId="103" nodeType="afterEffect">
                                  <p:stCondLst>
                                    <p:cond delay="10"/>
                                  </p:stCondLst>
                                  <p:iterate>
                                    <p:tmAbs val="0"/>
                                  </p:iterate>
                                  <p:childTnLst>
                                    <p:set>
                                      <p:cBhvr>
                                        <p:cTn id="321" fill="hold"/>
                                        <p:tgtEl>
                                          <p:spTgt spid="565"/>
                                        </p:tgtEl>
                                        <p:attrNameLst>
                                          <p:attrName>style.visibility</p:attrName>
                                        </p:attrNameLst>
                                      </p:cBhvr>
                                      <p:to>
                                        <p:strVal val="visible"/>
                                      </p:to>
                                    </p:set>
                                  </p:childTnLst>
                                </p:cTn>
                              </p:par>
                            </p:childTnLst>
                          </p:cTn>
                        </p:par>
                        <p:par>
                          <p:cTn id="322" fill="hold">
                            <p:stCondLst>
                              <p:cond delay="6950"/>
                            </p:stCondLst>
                            <p:childTnLst>
                              <p:par>
                                <p:cTn id="323" presetID="1" presetClass="exit" presetSubtype="0" fill="hold" grpId="104" nodeType="afterEffect">
                                  <p:stCondLst>
                                    <p:cond delay="10"/>
                                  </p:stCondLst>
                                  <p:iterate>
                                    <p:tmAbs val="0"/>
                                  </p:iterate>
                                  <p:childTnLst>
                                    <p:set>
                                      <p:cBhvr>
                                        <p:cTn id="324" fill="hold">
                                          <p:stCondLst>
                                            <p:cond delay="0"/>
                                          </p:stCondLst>
                                        </p:cTn>
                                        <p:tgtEl>
                                          <p:spTgt spid="564"/>
                                        </p:tgtEl>
                                        <p:attrNameLst>
                                          <p:attrName>style.visibility</p:attrName>
                                        </p:attrNameLst>
                                      </p:cBhvr>
                                      <p:to>
                                        <p:strVal val="hidden"/>
                                      </p:to>
                                    </p:set>
                                  </p:childTnLst>
                                </p:cTn>
                              </p:par>
                            </p:childTnLst>
                          </p:cTn>
                        </p:par>
                        <p:par>
                          <p:cTn id="325" fill="hold">
                            <p:stCondLst>
                              <p:cond delay="6960"/>
                            </p:stCondLst>
                            <p:childTnLst>
                              <p:par>
                                <p:cTn id="326" presetID="1" presetClass="entr" presetSubtype="0" fill="hold" grpId="105" nodeType="afterEffect">
                                  <p:stCondLst>
                                    <p:cond delay="10"/>
                                  </p:stCondLst>
                                  <p:iterate>
                                    <p:tmAbs val="0"/>
                                  </p:iterate>
                                  <p:childTnLst>
                                    <p:set>
                                      <p:cBhvr>
                                        <p:cTn id="327" fill="hold"/>
                                        <p:tgtEl>
                                          <p:spTgt spid="566"/>
                                        </p:tgtEl>
                                        <p:attrNameLst>
                                          <p:attrName>style.visibility</p:attrName>
                                        </p:attrNameLst>
                                      </p:cBhvr>
                                      <p:to>
                                        <p:strVal val="visible"/>
                                      </p:to>
                                    </p:set>
                                  </p:childTnLst>
                                </p:cTn>
                              </p:par>
                            </p:childTnLst>
                          </p:cTn>
                        </p:par>
                        <p:par>
                          <p:cTn id="328" fill="hold">
                            <p:stCondLst>
                              <p:cond delay="6970"/>
                            </p:stCondLst>
                            <p:childTnLst>
                              <p:par>
                                <p:cTn id="329" presetID="1" presetClass="exit" presetSubtype="0" fill="hold" grpId="106" nodeType="afterEffect">
                                  <p:stCondLst>
                                    <p:cond delay="10"/>
                                  </p:stCondLst>
                                  <p:iterate>
                                    <p:tmAbs val="0"/>
                                  </p:iterate>
                                  <p:childTnLst>
                                    <p:set>
                                      <p:cBhvr>
                                        <p:cTn id="330" fill="hold">
                                          <p:stCondLst>
                                            <p:cond delay="0"/>
                                          </p:stCondLst>
                                        </p:cTn>
                                        <p:tgtEl>
                                          <p:spTgt spid="565"/>
                                        </p:tgtEl>
                                        <p:attrNameLst>
                                          <p:attrName>style.visibility</p:attrName>
                                        </p:attrNameLst>
                                      </p:cBhvr>
                                      <p:to>
                                        <p:strVal val="hidden"/>
                                      </p:to>
                                    </p:set>
                                  </p:childTnLst>
                                </p:cTn>
                              </p:par>
                            </p:childTnLst>
                          </p:cTn>
                        </p:par>
                        <p:par>
                          <p:cTn id="331" fill="hold">
                            <p:stCondLst>
                              <p:cond delay="6980"/>
                            </p:stCondLst>
                            <p:childTnLst>
                              <p:par>
                                <p:cTn id="332" presetID="1" presetClass="entr" presetSubtype="0" fill="hold" grpId="107" nodeType="afterEffect">
                                  <p:stCondLst>
                                    <p:cond delay="10"/>
                                  </p:stCondLst>
                                  <p:iterate>
                                    <p:tmAbs val="0"/>
                                  </p:iterate>
                                  <p:childTnLst>
                                    <p:set>
                                      <p:cBhvr>
                                        <p:cTn id="333" fill="hold"/>
                                        <p:tgtEl>
                                          <p:spTgt spid="567"/>
                                        </p:tgtEl>
                                        <p:attrNameLst>
                                          <p:attrName>style.visibility</p:attrName>
                                        </p:attrNameLst>
                                      </p:cBhvr>
                                      <p:to>
                                        <p:strVal val="visible"/>
                                      </p:to>
                                    </p:set>
                                  </p:childTnLst>
                                </p:cTn>
                              </p:par>
                            </p:childTnLst>
                          </p:cTn>
                        </p:par>
                        <p:par>
                          <p:cTn id="334" fill="hold">
                            <p:stCondLst>
                              <p:cond delay="6990"/>
                            </p:stCondLst>
                            <p:childTnLst>
                              <p:par>
                                <p:cTn id="335" presetID="1" presetClass="exit" presetSubtype="0" fill="hold" grpId="108" nodeType="afterEffect">
                                  <p:stCondLst>
                                    <p:cond delay="10"/>
                                  </p:stCondLst>
                                  <p:iterate>
                                    <p:tmAbs val="0"/>
                                  </p:iterate>
                                  <p:childTnLst>
                                    <p:set>
                                      <p:cBhvr>
                                        <p:cTn id="336" fill="hold">
                                          <p:stCondLst>
                                            <p:cond delay="0"/>
                                          </p:stCondLst>
                                        </p:cTn>
                                        <p:tgtEl>
                                          <p:spTgt spid="566"/>
                                        </p:tgtEl>
                                        <p:attrNameLst>
                                          <p:attrName>style.visibility</p:attrName>
                                        </p:attrNameLst>
                                      </p:cBhvr>
                                      <p:to>
                                        <p:strVal val="hidden"/>
                                      </p:to>
                                    </p:set>
                                  </p:childTnLst>
                                </p:cTn>
                              </p:par>
                            </p:childTnLst>
                          </p:cTn>
                        </p:par>
                        <p:par>
                          <p:cTn id="337" fill="hold">
                            <p:stCondLst>
                              <p:cond delay="7000"/>
                            </p:stCondLst>
                            <p:childTnLst>
                              <p:par>
                                <p:cTn id="338" presetID="35" presetClass="emph" presetSubtype="0" repeatCount="4000" fill="hold" grpId="109" nodeType="afterEffect">
                                  <p:stCondLst>
                                    <p:cond delay="0"/>
                                  </p:stCondLst>
                                  <p:childTnLst>
                                    <p:anim calcmode="discrete" valueType="str">
                                      <p:cBhvr>
                                        <p:cTn id="339" dur="300" fill="hold"/>
                                        <p:tgtEl>
                                          <p:spTgt spid="567"/>
                                        </p:tgtEl>
                                        <p:attrNameLst>
                                          <p:attrName>style.visibility</p:attrName>
                                        </p:attrNameLst>
                                      </p:cBhvr>
                                      <p:tavLst>
                                        <p:tav tm="0">
                                          <p:val>
                                            <p:strVal val="hidden"/>
                                          </p:val>
                                        </p:tav>
                                        <p:tav tm="50000">
                                          <p:val>
                                            <p:strVal val="visible"/>
                                          </p:val>
                                        </p:tav>
                                      </p:tavLst>
                                    </p:anim>
                                  </p:childTnLst>
                                </p:cTn>
                              </p:par>
                            </p:childTnLst>
                          </p:cTn>
                        </p:par>
                      </p:childTnLst>
                    </p:cTn>
                  </p:par>
                  <p:par>
                    <p:cTn id="340" fill="hold">
                      <p:stCondLst>
                        <p:cond delay="indefinite"/>
                      </p:stCondLst>
                      <p:childTnLst>
                        <p:par>
                          <p:cTn id="341" fill="hold">
                            <p:stCondLst>
                              <p:cond delay="0"/>
                            </p:stCondLst>
                            <p:childTnLst>
                              <p:par>
                                <p:cTn id="342" presetID="1" presetClass="entr" presetSubtype="0" fill="hold" grpId="110" nodeType="clickEffect">
                                  <p:stCondLst>
                                    <p:cond delay="0"/>
                                  </p:stCondLst>
                                  <p:iterate>
                                    <p:tmAbs val="0"/>
                                  </p:iterate>
                                  <p:childTnLst>
                                    <p:set>
                                      <p:cBhvr>
                                        <p:cTn id="343" fill="hold"/>
                                        <p:tgtEl>
                                          <p:spTgt spid="569"/>
                                        </p:tgtEl>
                                        <p:attrNameLst>
                                          <p:attrName>style.visibility</p:attrName>
                                        </p:attrNameLst>
                                      </p:cBhvr>
                                      <p:to>
                                        <p:strVal val="visible"/>
                                      </p:to>
                                    </p:set>
                                  </p:childTnLst>
                                </p:cTn>
                              </p:par>
                            </p:childTnLst>
                          </p:cTn>
                        </p:par>
                        <p:par>
                          <p:cTn id="344" fill="hold">
                            <p:stCondLst>
                              <p:cond delay="0"/>
                            </p:stCondLst>
                            <p:childTnLst>
                              <p:par>
                                <p:cTn id="345" presetID="1" presetClass="entr" presetSubtype="0" fill="hold" grpId="111" nodeType="afterEffect">
                                  <p:stCondLst>
                                    <p:cond delay="0"/>
                                  </p:stCondLst>
                                  <p:iterate>
                                    <p:tmAbs val="0"/>
                                  </p:iterate>
                                  <p:childTnLst>
                                    <p:set>
                                      <p:cBhvr>
                                        <p:cTn id="346" fill="hold"/>
                                        <p:tgtEl>
                                          <p:spTgt spid="5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7" animBg="1" advAuto="0"/>
      <p:bldP spid="155" grpId="8" animBg="1" advAuto="0"/>
      <p:bldP spid="174" grpId="1" animBg="1" advAuto="0"/>
      <p:bldP spid="226" grpId="4" animBg="1" advAuto="0"/>
      <p:bldP spid="274" grpId="3" animBg="1" advAuto="0"/>
      <p:bldP spid="313" grpId="2" animBg="1" advAuto="0"/>
      <p:bldP spid="371" grpId="5" animBg="1" advAuto="0"/>
      <p:bldP spid="432" grpId="6" animBg="1" advAuto="0"/>
      <p:bldP spid="517" grpId="9" animBg="1" advAuto="0"/>
      <p:bldP spid="518" grpId="10" animBg="1" advAuto="0"/>
      <p:bldP spid="518" grpId="12" animBg="1" advAuto="0"/>
      <p:bldP spid="519" grpId="11" animBg="1" advAuto="0"/>
      <p:bldP spid="519" grpId="14" animBg="1" advAuto="0"/>
      <p:bldP spid="520" grpId="13" animBg="1" advAuto="0"/>
      <p:bldP spid="520" grpId="16" animBg="1" advAuto="0"/>
      <p:bldP spid="521" grpId="15" animBg="1" advAuto="0"/>
      <p:bldP spid="521" grpId="18" animBg="1" advAuto="0"/>
      <p:bldP spid="522" grpId="17" animBg="1" advAuto="0"/>
      <p:bldP spid="522" grpId="20" animBg="1" advAuto="0"/>
      <p:bldP spid="523" grpId="19" animBg="1" advAuto="0"/>
      <p:bldP spid="523" grpId="22" animBg="1" advAuto="0"/>
      <p:bldP spid="524" grpId="21" animBg="1" advAuto="0"/>
      <p:bldP spid="524" grpId="24" animBg="1" advAuto="0"/>
      <p:bldP spid="525" grpId="23" animBg="1" advAuto="0"/>
      <p:bldP spid="525" grpId="26" animBg="1" advAuto="0"/>
      <p:bldP spid="526" grpId="25" animBg="1" advAuto="0"/>
      <p:bldP spid="526" grpId="28" animBg="1" advAuto="0"/>
      <p:bldP spid="527" grpId="27" animBg="1" advAuto="0"/>
      <p:bldP spid="527" grpId="30" animBg="1" advAuto="0"/>
      <p:bldP spid="528" grpId="29" animBg="1" advAuto="0"/>
      <p:bldP spid="528" grpId="32" animBg="1" advAuto="0"/>
      <p:bldP spid="529" grpId="31" animBg="1" advAuto="0"/>
      <p:bldP spid="529" grpId="34" animBg="1" advAuto="0"/>
      <p:bldP spid="530" grpId="33" animBg="1" advAuto="0"/>
      <p:bldP spid="530" grpId="36" animBg="1" advAuto="0"/>
      <p:bldP spid="531" grpId="35" animBg="1" advAuto="0"/>
      <p:bldP spid="531" grpId="38" animBg="1" advAuto="0"/>
      <p:bldP spid="532" grpId="37" animBg="1" advAuto="0"/>
      <p:bldP spid="532" grpId="40" animBg="1" advAuto="0"/>
      <p:bldP spid="533" grpId="39" animBg="1" advAuto="0"/>
      <p:bldP spid="533" grpId="42" animBg="1" advAuto="0"/>
      <p:bldP spid="534" grpId="41" animBg="1" advAuto="0"/>
      <p:bldP spid="534" grpId="44" animBg="1" advAuto="0"/>
      <p:bldP spid="535" grpId="43" animBg="1" advAuto="0"/>
      <p:bldP spid="535" grpId="46" animBg="1" advAuto="0"/>
      <p:bldP spid="536" grpId="45" animBg="1" advAuto="0"/>
      <p:bldP spid="536" grpId="48" animBg="1" advAuto="0"/>
      <p:bldP spid="537" grpId="47" animBg="1" advAuto="0"/>
      <p:bldP spid="537" grpId="50" animBg="1" advAuto="0"/>
      <p:bldP spid="538" grpId="49" animBg="1" advAuto="0"/>
      <p:bldP spid="538" grpId="52" animBg="1" advAuto="0"/>
      <p:bldP spid="539" grpId="51" animBg="1" advAuto="0"/>
      <p:bldP spid="539" grpId="54" animBg="1" advAuto="0"/>
      <p:bldP spid="540" grpId="53" animBg="1" advAuto="0"/>
      <p:bldP spid="540" grpId="56" animBg="1" advAuto="0"/>
      <p:bldP spid="541" grpId="55" animBg="1" advAuto="0"/>
      <p:bldP spid="541" grpId="58" animBg="1" advAuto="0"/>
      <p:bldP spid="542" grpId="57" animBg="1" advAuto="0"/>
      <p:bldP spid="542" grpId="60" animBg="1" advAuto="0"/>
      <p:bldP spid="543" grpId="59" animBg="1" advAuto="0"/>
      <p:bldP spid="543" grpId="62" animBg="1" advAuto="0"/>
      <p:bldP spid="544" grpId="61" animBg="1" advAuto="0"/>
      <p:bldP spid="544" grpId="64" animBg="1" advAuto="0"/>
      <p:bldP spid="545" grpId="63" animBg="1" advAuto="0"/>
      <p:bldP spid="545" grpId="66" animBg="1" advAuto="0"/>
      <p:bldP spid="546" grpId="65" animBg="1" advAuto="0"/>
      <p:bldP spid="546" grpId="68" animBg="1" advAuto="0"/>
      <p:bldP spid="547" grpId="67" animBg="1" advAuto="0"/>
      <p:bldP spid="547" grpId="70" animBg="1" advAuto="0"/>
      <p:bldP spid="548" grpId="69" animBg="1" advAuto="0"/>
      <p:bldP spid="548" grpId="72" animBg="1" advAuto="0"/>
      <p:bldP spid="549" grpId="71" animBg="1" advAuto="0"/>
      <p:bldP spid="549" grpId="74" animBg="1" advAuto="0"/>
      <p:bldP spid="550" grpId="73" animBg="1" advAuto="0"/>
      <p:bldP spid="550" grpId="76" animBg="1" advAuto="0"/>
      <p:bldP spid="551" grpId="75" animBg="1" advAuto="0"/>
      <p:bldP spid="551" grpId="78" animBg="1" advAuto="0"/>
      <p:bldP spid="552" grpId="77" animBg="1" advAuto="0"/>
      <p:bldP spid="552" grpId="80" animBg="1" advAuto="0"/>
      <p:bldP spid="553" grpId="79" animBg="1" advAuto="0"/>
      <p:bldP spid="553" grpId="82" animBg="1" advAuto="0"/>
      <p:bldP spid="554" grpId="81" animBg="1" advAuto="0"/>
      <p:bldP spid="554" grpId="84" animBg="1" advAuto="0"/>
      <p:bldP spid="555" grpId="83" animBg="1" advAuto="0"/>
      <p:bldP spid="555" grpId="86" animBg="1" advAuto="0"/>
      <p:bldP spid="556" grpId="85" animBg="1" advAuto="0"/>
      <p:bldP spid="556" grpId="88" animBg="1" advAuto="0"/>
      <p:bldP spid="557" grpId="87" animBg="1" advAuto="0"/>
      <p:bldP spid="557" grpId="90" animBg="1" advAuto="0"/>
      <p:bldP spid="558" grpId="89" animBg="1" advAuto="0"/>
      <p:bldP spid="558" grpId="92" animBg="1" advAuto="0"/>
      <p:bldP spid="559" grpId="91" animBg="1" advAuto="0"/>
      <p:bldP spid="559" grpId="94" animBg="1" advAuto="0"/>
      <p:bldP spid="560" grpId="93" animBg="1" advAuto="0"/>
      <p:bldP spid="560" grpId="96" animBg="1" advAuto="0"/>
      <p:bldP spid="561" grpId="95" animBg="1" advAuto="0"/>
      <p:bldP spid="561" grpId="98" animBg="1" advAuto="0"/>
      <p:bldP spid="562" grpId="97" animBg="1" advAuto="0"/>
      <p:bldP spid="562" grpId="100" animBg="1" advAuto="0"/>
      <p:bldP spid="563" grpId="99" animBg="1" advAuto="0"/>
      <p:bldP spid="563" grpId="102" animBg="1" advAuto="0"/>
      <p:bldP spid="564" grpId="101" animBg="1" advAuto="0"/>
      <p:bldP spid="564" grpId="104" animBg="1" advAuto="0"/>
      <p:bldP spid="565" grpId="103" animBg="1" advAuto="0"/>
      <p:bldP spid="565" grpId="106" animBg="1" advAuto="0"/>
      <p:bldP spid="566" grpId="105" animBg="1" advAuto="0"/>
      <p:bldP spid="566" grpId="108" animBg="1" advAuto="0"/>
      <p:bldP spid="567" grpId="107" animBg="1" advAuto="0"/>
      <p:bldP spid="567" grpId="109" animBg="1" advAuto="0"/>
      <p:bldP spid="568" grpId="111" animBg="1" advAuto="0"/>
      <p:bldP spid="569" grpId="110"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 name="Line"/>
          <p:cNvSpPr/>
          <p:nvPr/>
        </p:nvSpPr>
        <p:spPr>
          <a:xfrm>
            <a:off x="2333429" y="5180656"/>
            <a:ext cx="19218330" cy="1"/>
          </a:xfrm>
          <a:prstGeom prst="line">
            <a:avLst/>
          </a:prstGeom>
          <a:ln w="63500">
            <a:solidFill>
              <a:srgbClr val="74E3F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580" name="Line"/>
          <p:cNvSpPr/>
          <p:nvPr/>
        </p:nvSpPr>
        <p:spPr>
          <a:xfrm>
            <a:off x="2843999" y="2475477"/>
            <a:ext cx="18355474" cy="1"/>
          </a:xfrm>
          <a:prstGeom prst="line">
            <a:avLst/>
          </a:prstGeom>
          <a:ln w="63500">
            <a:solidFill>
              <a:srgbClr val="EB6DE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581" name="Line"/>
          <p:cNvSpPr/>
          <p:nvPr/>
        </p:nvSpPr>
        <p:spPr>
          <a:xfrm>
            <a:off x="2907499" y="7913616"/>
            <a:ext cx="18355474" cy="1"/>
          </a:xfrm>
          <a:prstGeom prst="line">
            <a:avLst/>
          </a:prstGeom>
          <a:ln w="63500">
            <a:solidFill>
              <a:srgbClr val="E9000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grpSp>
        <p:nvGrpSpPr>
          <p:cNvPr id="586" name="Group"/>
          <p:cNvGrpSpPr/>
          <p:nvPr/>
        </p:nvGrpSpPr>
        <p:grpSpPr>
          <a:xfrm>
            <a:off x="2794054" y="1052115"/>
            <a:ext cx="18571432" cy="7088205"/>
            <a:chOff x="0" y="0"/>
            <a:chExt cx="18571430" cy="7088203"/>
          </a:xfrm>
        </p:grpSpPr>
        <p:sp>
          <p:nvSpPr>
            <p:cNvPr id="582" name="Line"/>
            <p:cNvSpPr/>
            <p:nvPr/>
          </p:nvSpPr>
          <p:spPr>
            <a:xfrm flipH="1" flipV="1">
              <a:off x="533258" y="0"/>
              <a:ext cx="8784918" cy="7085925"/>
            </a:xfrm>
            <a:prstGeom prst="line">
              <a:avLst/>
            </a:prstGeom>
            <a:noFill/>
            <a:ln w="63500" cap="flat">
              <a:solidFill>
                <a:srgbClr val="65EF67"/>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583" name="Line"/>
            <p:cNvSpPr/>
            <p:nvPr/>
          </p:nvSpPr>
          <p:spPr>
            <a:xfrm flipV="1">
              <a:off x="9279884" y="5940"/>
              <a:ext cx="8751204" cy="7082264"/>
            </a:xfrm>
            <a:prstGeom prst="line">
              <a:avLst/>
            </a:prstGeom>
            <a:noFill/>
            <a:ln w="63500" cap="flat">
              <a:solidFill>
                <a:srgbClr val="65EF67"/>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584" name="Line"/>
            <p:cNvSpPr/>
            <p:nvPr/>
          </p:nvSpPr>
          <p:spPr>
            <a:xfrm flipV="1">
              <a:off x="18014159" y="8599"/>
              <a:ext cx="557272" cy="683"/>
            </a:xfrm>
            <a:prstGeom prst="line">
              <a:avLst/>
            </a:prstGeom>
            <a:noFill/>
            <a:ln w="63500" cap="flat">
              <a:solidFill>
                <a:srgbClr val="65EF67"/>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585" name="Line"/>
            <p:cNvSpPr/>
            <p:nvPr/>
          </p:nvSpPr>
          <p:spPr>
            <a:xfrm flipV="1">
              <a:off x="-1" y="10299"/>
              <a:ext cx="560162" cy="9439"/>
            </a:xfrm>
            <a:prstGeom prst="line">
              <a:avLst/>
            </a:prstGeom>
            <a:noFill/>
            <a:ln w="63500" cap="flat">
              <a:solidFill>
                <a:srgbClr val="65EF67"/>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591" name="Group"/>
          <p:cNvGrpSpPr/>
          <p:nvPr/>
        </p:nvGrpSpPr>
        <p:grpSpPr>
          <a:xfrm>
            <a:off x="2790075" y="2214289"/>
            <a:ext cx="18571326" cy="7057154"/>
            <a:chOff x="0" y="0"/>
            <a:chExt cx="18571325" cy="7057152"/>
          </a:xfrm>
        </p:grpSpPr>
        <p:sp>
          <p:nvSpPr>
            <p:cNvPr id="587" name="Line"/>
            <p:cNvSpPr/>
            <p:nvPr/>
          </p:nvSpPr>
          <p:spPr>
            <a:xfrm flipH="1">
              <a:off x="541909" y="-1"/>
              <a:ext cx="8777985" cy="7057154"/>
            </a:xfrm>
            <a:prstGeom prst="line">
              <a:avLst/>
            </a:prstGeom>
            <a:noFill/>
            <a:ln w="63500" cap="flat">
              <a:solidFill>
                <a:srgbClr val="418A44"/>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588" name="Line"/>
            <p:cNvSpPr/>
            <p:nvPr/>
          </p:nvSpPr>
          <p:spPr>
            <a:xfrm>
              <a:off x="9284057" y="4391"/>
              <a:ext cx="8759366" cy="7045791"/>
            </a:xfrm>
            <a:prstGeom prst="line">
              <a:avLst/>
            </a:prstGeom>
            <a:noFill/>
            <a:ln w="63500" cap="flat">
              <a:solidFill>
                <a:srgbClr val="418A44"/>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589" name="Line"/>
            <p:cNvSpPr/>
            <p:nvPr/>
          </p:nvSpPr>
          <p:spPr>
            <a:xfrm flipV="1">
              <a:off x="-1" y="7049180"/>
              <a:ext cx="559728" cy="683"/>
            </a:xfrm>
            <a:prstGeom prst="line">
              <a:avLst/>
            </a:prstGeom>
            <a:noFill/>
            <a:ln w="63500" cap="flat">
              <a:solidFill>
                <a:srgbClr val="418A44"/>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590" name="Line"/>
            <p:cNvSpPr/>
            <p:nvPr/>
          </p:nvSpPr>
          <p:spPr>
            <a:xfrm>
              <a:off x="18012525" y="7044010"/>
              <a:ext cx="558801" cy="1"/>
            </a:xfrm>
            <a:prstGeom prst="line">
              <a:avLst/>
            </a:prstGeom>
            <a:noFill/>
            <a:ln w="63500" cap="flat">
              <a:solidFill>
                <a:srgbClr val="418A44"/>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596" name="Group"/>
          <p:cNvGrpSpPr/>
          <p:nvPr/>
        </p:nvGrpSpPr>
        <p:grpSpPr>
          <a:xfrm>
            <a:off x="2854129" y="1137494"/>
            <a:ext cx="18479859" cy="4061943"/>
            <a:chOff x="0" y="0"/>
            <a:chExt cx="18479857" cy="4061941"/>
          </a:xfrm>
        </p:grpSpPr>
        <p:sp>
          <p:nvSpPr>
            <p:cNvPr id="592" name="Line"/>
            <p:cNvSpPr/>
            <p:nvPr/>
          </p:nvSpPr>
          <p:spPr>
            <a:xfrm flipH="1" flipV="1">
              <a:off x="5654869" y="30905"/>
              <a:ext cx="3605673" cy="4018338"/>
            </a:xfrm>
            <a:prstGeom prst="line">
              <a:avLst/>
            </a:prstGeom>
            <a:noFill/>
            <a:ln w="63500" cap="flat">
              <a:solidFill>
                <a:srgbClr val="E8D451"/>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593" name="Line"/>
            <p:cNvSpPr/>
            <p:nvPr/>
          </p:nvSpPr>
          <p:spPr>
            <a:xfrm flipV="1">
              <a:off x="9237399" y="0"/>
              <a:ext cx="3605672" cy="4061943"/>
            </a:xfrm>
            <a:prstGeom prst="line">
              <a:avLst/>
            </a:prstGeom>
            <a:noFill/>
            <a:ln w="63500" cap="flat">
              <a:solidFill>
                <a:srgbClr val="E8D451"/>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594" name="Line"/>
            <p:cNvSpPr/>
            <p:nvPr/>
          </p:nvSpPr>
          <p:spPr>
            <a:xfrm>
              <a:off x="0" y="35597"/>
              <a:ext cx="5654871" cy="1"/>
            </a:xfrm>
            <a:prstGeom prst="line">
              <a:avLst/>
            </a:prstGeom>
            <a:noFill/>
            <a:ln w="63500" cap="flat">
              <a:solidFill>
                <a:srgbClr val="E8D451"/>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595" name="Line"/>
            <p:cNvSpPr/>
            <p:nvPr/>
          </p:nvSpPr>
          <p:spPr>
            <a:xfrm>
              <a:off x="12843070" y="16587"/>
              <a:ext cx="5636788" cy="1"/>
            </a:xfrm>
            <a:prstGeom prst="line">
              <a:avLst/>
            </a:prstGeom>
            <a:noFill/>
            <a:ln w="63500" cap="flat">
              <a:solidFill>
                <a:srgbClr val="E8D451"/>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sp>
        <p:nvSpPr>
          <p:cNvPr id="597" name="Rectangle"/>
          <p:cNvSpPr/>
          <p:nvPr/>
        </p:nvSpPr>
        <p:spPr>
          <a:xfrm>
            <a:off x="-472536" y="-3694145"/>
            <a:ext cx="25141949" cy="4502168"/>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598" name="Rectangle"/>
          <p:cNvSpPr/>
          <p:nvPr/>
        </p:nvSpPr>
        <p:spPr>
          <a:xfrm>
            <a:off x="-285413" y="9495050"/>
            <a:ext cx="25141949" cy="4502168"/>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599" name="Rectangle"/>
          <p:cNvSpPr/>
          <p:nvPr/>
        </p:nvSpPr>
        <p:spPr>
          <a:xfrm>
            <a:off x="2005039" y="9853549"/>
            <a:ext cx="20186800" cy="3240052"/>
          </a:xfrm>
          <a:prstGeom prst="rect">
            <a:avLst/>
          </a:prstGeom>
          <a:ln w="63500">
            <a:solidFill>
              <a:srgbClr val="00000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600" name="TOTAL BET"/>
          <p:cNvSpPr txBox="1"/>
          <p:nvPr/>
        </p:nvSpPr>
        <p:spPr>
          <a:xfrm>
            <a:off x="10273458" y="101265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TOTAL BET</a:t>
            </a:r>
          </a:p>
        </p:txBody>
      </p:sp>
      <p:sp>
        <p:nvSpPr>
          <p:cNvPr id="601" name="LINES"/>
          <p:cNvSpPr txBox="1"/>
          <p:nvPr/>
        </p:nvSpPr>
        <p:spPr>
          <a:xfrm>
            <a:off x="3100538" y="101265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LINES</a:t>
            </a:r>
          </a:p>
        </p:txBody>
      </p:sp>
      <p:sp>
        <p:nvSpPr>
          <p:cNvPr id="602" name="BET"/>
          <p:cNvSpPr txBox="1"/>
          <p:nvPr/>
        </p:nvSpPr>
        <p:spPr>
          <a:xfrm>
            <a:off x="6686998" y="101265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BET</a:t>
            </a:r>
          </a:p>
        </p:txBody>
      </p:sp>
      <p:sp>
        <p:nvSpPr>
          <p:cNvPr id="603" name="WIN"/>
          <p:cNvSpPr txBox="1"/>
          <p:nvPr/>
        </p:nvSpPr>
        <p:spPr>
          <a:xfrm>
            <a:off x="13859918" y="101265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WIN</a:t>
            </a:r>
          </a:p>
        </p:txBody>
      </p:sp>
      <p:sp>
        <p:nvSpPr>
          <p:cNvPr id="604" name="Rounded Rectangle"/>
          <p:cNvSpPr/>
          <p:nvPr/>
        </p:nvSpPr>
        <p:spPr>
          <a:xfrm>
            <a:off x="7508098" y="11943474"/>
            <a:ext cx="681190" cy="736601"/>
          </a:xfrm>
          <a:prstGeom prst="roundRect">
            <a:avLst>
              <a:gd name="adj" fmla="val 15874"/>
            </a:avLst>
          </a:prstGeom>
          <a:solidFill>
            <a:srgbClr val="00000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605" name="–"/>
          <p:cNvSpPr txBox="1"/>
          <p:nvPr/>
        </p:nvSpPr>
        <p:spPr>
          <a:xfrm>
            <a:off x="7609013" y="11803774"/>
            <a:ext cx="485131" cy="939801"/>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5500">
                <a:solidFill>
                  <a:srgbClr val="FFFFFF"/>
                </a:solidFill>
                <a:latin typeface="Helvetica"/>
                <a:ea typeface="Helvetica"/>
                <a:cs typeface="Helvetica"/>
                <a:sym typeface="Helvetica"/>
              </a:defRPr>
            </a:lvl1pPr>
          </a:lstStyle>
          <a:p>
            <a:r>
              <a:t>–</a:t>
            </a:r>
          </a:p>
        </p:txBody>
      </p:sp>
      <p:sp>
        <p:nvSpPr>
          <p:cNvPr id="606" name="Rounded Rectangle"/>
          <p:cNvSpPr/>
          <p:nvPr/>
        </p:nvSpPr>
        <p:spPr>
          <a:xfrm>
            <a:off x="8834666" y="11943474"/>
            <a:ext cx="681191" cy="736601"/>
          </a:xfrm>
          <a:prstGeom prst="roundRect">
            <a:avLst>
              <a:gd name="adj" fmla="val 15874"/>
            </a:avLst>
          </a:prstGeom>
          <a:solidFill>
            <a:srgbClr val="00000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607" name="+"/>
          <p:cNvSpPr txBox="1"/>
          <p:nvPr/>
        </p:nvSpPr>
        <p:spPr>
          <a:xfrm>
            <a:off x="8922881" y="11816474"/>
            <a:ext cx="485131" cy="863601"/>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5000">
                <a:solidFill>
                  <a:srgbClr val="FFFFFF"/>
                </a:solidFill>
                <a:latin typeface="Helvetica"/>
                <a:ea typeface="Helvetica"/>
                <a:cs typeface="Helvetica"/>
                <a:sym typeface="Helvetica"/>
              </a:defRPr>
            </a:lvl1pPr>
          </a:lstStyle>
          <a:p>
            <a:r>
              <a:t>+</a:t>
            </a:r>
          </a:p>
        </p:txBody>
      </p:sp>
      <p:sp>
        <p:nvSpPr>
          <p:cNvPr id="608" name="Rounded Rectangle"/>
          <p:cNvSpPr/>
          <p:nvPr/>
        </p:nvSpPr>
        <p:spPr>
          <a:xfrm>
            <a:off x="3921638" y="11955399"/>
            <a:ext cx="681191" cy="736601"/>
          </a:xfrm>
          <a:prstGeom prst="roundRect">
            <a:avLst>
              <a:gd name="adj" fmla="val 15874"/>
            </a:avLst>
          </a:prstGeom>
          <a:solidFill>
            <a:srgbClr val="00000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609" name="–"/>
          <p:cNvSpPr txBox="1"/>
          <p:nvPr/>
        </p:nvSpPr>
        <p:spPr>
          <a:xfrm>
            <a:off x="4022553" y="11815699"/>
            <a:ext cx="485131" cy="939801"/>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5500">
                <a:solidFill>
                  <a:srgbClr val="FFFFFF"/>
                </a:solidFill>
                <a:latin typeface="Helvetica"/>
                <a:ea typeface="Helvetica"/>
                <a:cs typeface="Helvetica"/>
                <a:sym typeface="Helvetica"/>
              </a:defRPr>
            </a:lvl1pPr>
          </a:lstStyle>
          <a:p>
            <a:r>
              <a:t>–</a:t>
            </a:r>
          </a:p>
        </p:txBody>
      </p:sp>
      <p:sp>
        <p:nvSpPr>
          <p:cNvPr id="610" name="Rounded Rectangle"/>
          <p:cNvSpPr/>
          <p:nvPr/>
        </p:nvSpPr>
        <p:spPr>
          <a:xfrm>
            <a:off x="5248208" y="11955399"/>
            <a:ext cx="681190" cy="736601"/>
          </a:xfrm>
          <a:prstGeom prst="roundRect">
            <a:avLst>
              <a:gd name="adj" fmla="val 15874"/>
            </a:avLst>
          </a:prstGeom>
          <a:solidFill>
            <a:srgbClr val="00000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611" name="+"/>
          <p:cNvSpPr txBox="1"/>
          <p:nvPr/>
        </p:nvSpPr>
        <p:spPr>
          <a:xfrm>
            <a:off x="5336423" y="11828399"/>
            <a:ext cx="485131" cy="863601"/>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5000">
                <a:solidFill>
                  <a:srgbClr val="FFFFFF"/>
                </a:solidFill>
                <a:latin typeface="Helvetica"/>
                <a:ea typeface="Helvetica"/>
                <a:cs typeface="Helvetica"/>
                <a:sym typeface="Helvetica"/>
              </a:defRPr>
            </a:lvl1pPr>
          </a:lstStyle>
          <a:p>
            <a:r>
              <a:t>+</a:t>
            </a:r>
          </a:p>
        </p:txBody>
      </p:sp>
      <p:sp>
        <p:nvSpPr>
          <p:cNvPr id="612" name="Shape"/>
          <p:cNvSpPr/>
          <p:nvPr/>
        </p:nvSpPr>
        <p:spPr>
          <a:xfrm>
            <a:off x="18226867" y="10393178"/>
            <a:ext cx="2276108" cy="2030028"/>
          </a:xfrm>
          <a:custGeom>
            <a:avLst/>
            <a:gdLst/>
            <a:ahLst/>
            <a:cxnLst>
              <a:cxn ang="0">
                <a:pos x="wd2" y="hd2"/>
              </a:cxn>
              <a:cxn ang="5400000">
                <a:pos x="wd2" y="hd2"/>
              </a:cxn>
              <a:cxn ang="10800000">
                <a:pos x="wd2" y="hd2"/>
              </a:cxn>
              <a:cxn ang="16200000">
                <a:pos x="wd2" y="hd2"/>
              </a:cxn>
            </a:cxnLst>
            <a:rect l="0" t="0" r="r" b="b"/>
            <a:pathLst>
              <a:path w="21600" h="21597" extrusionOk="0">
                <a:moveTo>
                  <a:pt x="10811" y="0"/>
                </a:moveTo>
                <a:cubicBezTo>
                  <a:pt x="13088" y="2400"/>
                  <a:pt x="15108" y="5152"/>
                  <a:pt x="16823" y="8189"/>
                </a:cubicBezTo>
                <a:cubicBezTo>
                  <a:pt x="18908" y="11883"/>
                  <a:pt x="20520" y="15956"/>
                  <a:pt x="21600" y="20265"/>
                </a:cubicBezTo>
                <a:cubicBezTo>
                  <a:pt x="18043" y="21148"/>
                  <a:pt x="14424" y="21594"/>
                  <a:pt x="10796" y="21597"/>
                </a:cubicBezTo>
                <a:cubicBezTo>
                  <a:pt x="7172" y="21600"/>
                  <a:pt x="3556" y="21160"/>
                  <a:pt x="0" y="20285"/>
                </a:cubicBezTo>
                <a:cubicBezTo>
                  <a:pt x="1060" y="15931"/>
                  <a:pt x="2676" y="11818"/>
                  <a:pt x="4787" y="8104"/>
                </a:cubicBezTo>
                <a:cubicBezTo>
                  <a:pt x="6502" y="5087"/>
                  <a:pt x="8527" y="2362"/>
                  <a:pt x="10811" y="0"/>
                </a:cubicBezTo>
                <a:close/>
              </a:path>
            </a:pathLst>
          </a:custGeom>
          <a:solidFill>
            <a:srgbClr val="2FD584"/>
          </a:solidFill>
          <a:ln w="25400">
            <a:solidFill>
              <a:srgbClr val="FFFFFF"/>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613" name="PLAY"/>
          <p:cNvSpPr txBox="1"/>
          <p:nvPr/>
        </p:nvSpPr>
        <p:spPr>
          <a:xfrm>
            <a:off x="18647269" y="11239058"/>
            <a:ext cx="1422500" cy="711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000">
                <a:solidFill>
                  <a:srgbClr val="FFFFFF"/>
                </a:solidFill>
                <a:latin typeface="Helvetica"/>
                <a:ea typeface="Helvetica"/>
                <a:cs typeface="Helvetica"/>
                <a:sym typeface="Helvetica"/>
              </a:defRPr>
            </a:lvl1pPr>
          </a:lstStyle>
          <a:p>
            <a:r>
              <a:t>PLAY</a:t>
            </a:r>
          </a:p>
        </p:txBody>
      </p:sp>
      <p:sp>
        <p:nvSpPr>
          <p:cNvPr id="614" name="Rectangle"/>
          <p:cNvSpPr/>
          <p:nvPr/>
        </p:nvSpPr>
        <p:spPr>
          <a:xfrm>
            <a:off x="-1479540" y="-167383"/>
            <a:ext cx="3799039" cy="9976483"/>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615" name="Rectangle"/>
          <p:cNvSpPr/>
          <p:nvPr/>
        </p:nvSpPr>
        <p:spPr>
          <a:xfrm>
            <a:off x="-472536" y="-3694145"/>
            <a:ext cx="25141949" cy="4502168"/>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616" name="Rounded Rectangle"/>
          <p:cNvSpPr/>
          <p:nvPr/>
        </p:nvSpPr>
        <p:spPr>
          <a:xfrm>
            <a:off x="2340336" y="4928199"/>
            <a:ext cx="655791" cy="494597"/>
          </a:xfrm>
          <a:prstGeom prst="roundRect">
            <a:avLst>
              <a:gd name="adj" fmla="val 24036"/>
            </a:avLst>
          </a:prstGeom>
          <a:solidFill>
            <a:srgbClr val="74E3F2"/>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617" name="1"/>
          <p:cNvSpPr txBox="1"/>
          <p:nvPr/>
        </p:nvSpPr>
        <p:spPr>
          <a:xfrm>
            <a:off x="2505163" y="4882573"/>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a:t>
            </a:r>
          </a:p>
        </p:txBody>
      </p:sp>
      <p:sp>
        <p:nvSpPr>
          <p:cNvPr id="618" name="Rounded Rectangle"/>
          <p:cNvSpPr/>
          <p:nvPr/>
        </p:nvSpPr>
        <p:spPr>
          <a:xfrm>
            <a:off x="2340336" y="5611141"/>
            <a:ext cx="655791" cy="494598"/>
          </a:xfrm>
          <a:prstGeom prst="roundRect">
            <a:avLst>
              <a:gd name="adj" fmla="val 24036"/>
            </a:avLst>
          </a:prstGeom>
          <a:solidFill>
            <a:srgbClr val="8D26B7"/>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619" name="9"/>
          <p:cNvSpPr txBox="1"/>
          <p:nvPr/>
        </p:nvSpPr>
        <p:spPr>
          <a:xfrm>
            <a:off x="2505163" y="5565515"/>
            <a:ext cx="326137"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9</a:t>
            </a:r>
          </a:p>
        </p:txBody>
      </p:sp>
      <p:sp>
        <p:nvSpPr>
          <p:cNvPr id="620" name="Rounded Rectangle"/>
          <p:cNvSpPr/>
          <p:nvPr/>
        </p:nvSpPr>
        <p:spPr>
          <a:xfrm>
            <a:off x="2340336" y="6294084"/>
            <a:ext cx="655791" cy="494597"/>
          </a:xfrm>
          <a:prstGeom prst="roundRect">
            <a:avLst>
              <a:gd name="adj" fmla="val 24036"/>
            </a:avLst>
          </a:prstGeom>
          <a:solidFill>
            <a:srgbClr val="794DDF"/>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621" name="17"/>
          <p:cNvSpPr txBox="1"/>
          <p:nvPr/>
        </p:nvSpPr>
        <p:spPr>
          <a:xfrm>
            <a:off x="2399245" y="6248457"/>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17</a:t>
            </a:r>
          </a:p>
        </p:txBody>
      </p:sp>
      <p:sp>
        <p:nvSpPr>
          <p:cNvPr id="622" name="Rounded Rectangle"/>
          <p:cNvSpPr/>
          <p:nvPr/>
        </p:nvSpPr>
        <p:spPr>
          <a:xfrm>
            <a:off x="2340336" y="6977026"/>
            <a:ext cx="655791" cy="494598"/>
          </a:xfrm>
          <a:prstGeom prst="roundRect">
            <a:avLst>
              <a:gd name="adj" fmla="val 24036"/>
            </a:avLst>
          </a:prstGeom>
          <a:solidFill>
            <a:srgbClr val="40E7AD"/>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623" name="19"/>
          <p:cNvSpPr txBox="1"/>
          <p:nvPr/>
        </p:nvSpPr>
        <p:spPr>
          <a:xfrm>
            <a:off x="2399245" y="6931400"/>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19</a:t>
            </a:r>
          </a:p>
        </p:txBody>
      </p:sp>
      <p:sp>
        <p:nvSpPr>
          <p:cNvPr id="624" name="Rounded Rectangle"/>
          <p:cNvSpPr/>
          <p:nvPr/>
        </p:nvSpPr>
        <p:spPr>
          <a:xfrm>
            <a:off x="2340336" y="7659968"/>
            <a:ext cx="655791" cy="494598"/>
          </a:xfrm>
          <a:prstGeom prst="roundRect">
            <a:avLst>
              <a:gd name="adj" fmla="val 24036"/>
            </a:avLst>
          </a:prstGeom>
          <a:solidFill>
            <a:srgbClr val="D753EE"/>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625" name="11"/>
          <p:cNvSpPr txBox="1"/>
          <p:nvPr/>
        </p:nvSpPr>
        <p:spPr>
          <a:xfrm>
            <a:off x="2399245" y="7614342"/>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11</a:t>
            </a:r>
          </a:p>
        </p:txBody>
      </p:sp>
      <p:sp>
        <p:nvSpPr>
          <p:cNvPr id="626" name="Rounded Rectangle"/>
          <p:cNvSpPr/>
          <p:nvPr/>
        </p:nvSpPr>
        <p:spPr>
          <a:xfrm>
            <a:off x="2340336" y="8342911"/>
            <a:ext cx="655791" cy="494597"/>
          </a:xfrm>
          <a:prstGeom prst="roundRect">
            <a:avLst>
              <a:gd name="adj" fmla="val 24036"/>
            </a:avLst>
          </a:prstGeom>
          <a:solidFill>
            <a:srgbClr val="F82F5A"/>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627" name="23"/>
          <p:cNvSpPr txBox="1"/>
          <p:nvPr/>
        </p:nvSpPr>
        <p:spPr>
          <a:xfrm>
            <a:off x="2399245" y="8297285"/>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23</a:t>
            </a:r>
          </a:p>
        </p:txBody>
      </p:sp>
      <p:sp>
        <p:nvSpPr>
          <p:cNvPr id="628" name="Rounded Rectangle"/>
          <p:cNvSpPr/>
          <p:nvPr/>
        </p:nvSpPr>
        <p:spPr>
          <a:xfrm>
            <a:off x="2340336" y="2879371"/>
            <a:ext cx="655791" cy="494597"/>
          </a:xfrm>
          <a:prstGeom prst="roundRect">
            <a:avLst>
              <a:gd name="adj" fmla="val 24036"/>
            </a:avLst>
          </a:prstGeom>
          <a:solidFill>
            <a:srgbClr val="F5458F"/>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629" name="18"/>
          <p:cNvSpPr txBox="1"/>
          <p:nvPr/>
        </p:nvSpPr>
        <p:spPr>
          <a:xfrm>
            <a:off x="2399245" y="2833745"/>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18</a:t>
            </a:r>
          </a:p>
        </p:txBody>
      </p:sp>
      <p:sp>
        <p:nvSpPr>
          <p:cNvPr id="630" name="Rounded Rectangle"/>
          <p:cNvSpPr/>
          <p:nvPr/>
        </p:nvSpPr>
        <p:spPr>
          <a:xfrm>
            <a:off x="2340336" y="3562313"/>
            <a:ext cx="655791" cy="494597"/>
          </a:xfrm>
          <a:prstGeom prst="roundRect">
            <a:avLst>
              <a:gd name="adj" fmla="val 24036"/>
            </a:avLst>
          </a:prstGeom>
          <a:solidFill>
            <a:srgbClr val="C86A7F"/>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631" name="16"/>
          <p:cNvSpPr txBox="1"/>
          <p:nvPr/>
        </p:nvSpPr>
        <p:spPr>
          <a:xfrm>
            <a:off x="2399245" y="3516687"/>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16</a:t>
            </a:r>
          </a:p>
        </p:txBody>
      </p:sp>
      <p:sp>
        <p:nvSpPr>
          <p:cNvPr id="632" name="Rounded Rectangle"/>
          <p:cNvSpPr/>
          <p:nvPr/>
        </p:nvSpPr>
        <p:spPr>
          <a:xfrm>
            <a:off x="2340336" y="4245256"/>
            <a:ext cx="655791" cy="494597"/>
          </a:xfrm>
          <a:prstGeom prst="roundRect">
            <a:avLst>
              <a:gd name="adj" fmla="val 24036"/>
            </a:avLst>
          </a:prstGeom>
          <a:solidFill>
            <a:srgbClr val="FFFD38"/>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633" name="21"/>
          <p:cNvSpPr txBox="1"/>
          <p:nvPr/>
        </p:nvSpPr>
        <p:spPr>
          <a:xfrm>
            <a:off x="2399245" y="4199630"/>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21</a:t>
            </a:r>
          </a:p>
        </p:txBody>
      </p:sp>
      <p:sp>
        <p:nvSpPr>
          <p:cNvPr id="634" name="Rounded Rectangle"/>
          <p:cNvSpPr/>
          <p:nvPr/>
        </p:nvSpPr>
        <p:spPr>
          <a:xfrm>
            <a:off x="2340336" y="830543"/>
            <a:ext cx="655791" cy="494598"/>
          </a:xfrm>
          <a:prstGeom prst="roundRect">
            <a:avLst>
              <a:gd name="adj" fmla="val 24036"/>
            </a:avLst>
          </a:prstGeom>
          <a:solidFill>
            <a:srgbClr val="65EF67"/>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635" name="4"/>
          <p:cNvSpPr txBox="1"/>
          <p:nvPr/>
        </p:nvSpPr>
        <p:spPr>
          <a:xfrm>
            <a:off x="2505163" y="784917"/>
            <a:ext cx="326137"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4</a:t>
            </a:r>
          </a:p>
        </p:txBody>
      </p:sp>
      <p:sp>
        <p:nvSpPr>
          <p:cNvPr id="636" name="Rounded Rectangle"/>
          <p:cNvSpPr/>
          <p:nvPr/>
        </p:nvSpPr>
        <p:spPr>
          <a:xfrm>
            <a:off x="2340336" y="1513486"/>
            <a:ext cx="655791" cy="494597"/>
          </a:xfrm>
          <a:prstGeom prst="roundRect">
            <a:avLst>
              <a:gd name="adj" fmla="val 24036"/>
            </a:avLst>
          </a:prstGeom>
          <a:solidFill>
            <a:srgbClr val="FC7B02"/>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637" name="24"/>
          <p:cNvSpPr txBox="1"/>
          <p:nvPr/>
        </p:nvSpPr>
        <p:spPr>
          <a:xfrm>
            <a:off x="2399245" y="1467860"/>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24</a:t>
            </a:r>
          </a:p>
        </p:txBody>
      </p:sp>
      <p:sp>
        <p:nvSpPr>
          <p:cNvPr id="638" name="Rounded Rectangle"/>
          <p:cNvSpPr/>
          <p:nvPr/>
        </p:nvSpPr>
        <p:spPr>
          <a:xfrm>
            <a:off x="2340336" y="2196429"/>
            <a:ext cx="655791" cy="494597"/>
          </a:xfrm>
          <a:prstGeom prst="roundRect">
            <a:avLst>
              <a:gd name="adj" fmla="val 24036"/>
            </a:avLst>
          </a:prstGeom>
          <a:solidFill>
            <a:srgbClr val="2D23E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639" name="10"/>
          <p:cNvSpPr txBox="1"/>
          <p:nvPr/>
        </p:nvSpPr>
        <p:spPr>
          <a:xfrm>
            <a:off x="2399245" y="2150803"/>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10</a:t>
            </a:r>
          </a:p>
        </p:txBody>
      </p:sp>
      <p:sp>
        <p:nvSpPr>
          <p:cNvPr id="640" name="Rounded Rectangle"/>
          <p:cNvSpPr/>
          <p:nvPr/>
        </p:nvSpPr>
        <p:spPr>
          <a:xfrm>
            <a:off x="2340336" y="9025854"/>
            <a:ext cx="655791" cy="494597"/>
          </a:xfrm>
          <a:prstGeom prst="roundRect">
            <a:avLst>
              <a:gd name="adj" fmla="val 24036"/>
            </a:avLst>
          </a:prstGeom>
          <a:solidFill>
            <a:srgbClr val="418A44"/>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641" name="5"/>
          <p:cNvSpPr txBox="1"/>
          <p:nvPr/>
        </p:nvSpPr>
        <p:spPr>
          <a:xfrm>
            <a:off x="2505163" y="8980228"/>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5</a:t>
            </a:r>
          </a:p>
        </p:txBody>
      </p:sp>
      <p:sp>
        <p:nvSpPr>
          <p:cNvPr id="642" name="Rounded Rectangle"/>
          <p:cNvSpPr/>
          <p:nvPr/>
        </p:nvSpPr>
        <p:spPr>
          <a:xfrm>
            <a:off x="21200750" y="4928199"/>
            <a:ext cx="655791" cy="494597"/>
          </a:xfrm>
          <a:prstGeom prst="roundRect">
            <a:avLst>
              <a:gd name="adj" fmla="val 24036"/>
            </a:avLst>
          </a:prstGeom>
          <a:solidFill>
            <a:srgbClr val="74E3F2"/>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643" name="1"/>
          <p:cNvSpPr txBox="1"/>
          <p:nvPr/>
        </p:nvSpPr>
        <p:spPr>
          <a:xfrm>
            <a:off x="21365577" y="4882573"/>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a:t>
            </a:r>
          </a:p>
        </p:txBody>
      </p:sp>
      <p:sp>
        <p:nvSpPr>
          <p:cNvPr id="644" name="Rounded Rectangle"/>
          <p:cNvSpPr/>
          <p:nvPr/>
        </p:nvSpPr>
        <p:spPr>
          <a:xfrm>
            <a:off x="21200750" y="5611141"/>
            <a:ext cx="655791" cy="494598"/>
          </a:xfrm>
          <a:prstGeom prst="roundRect">
            <a:avLst>
              <a:gd name="adj" fmla="val 24036"/>
            </a:avLst>
          </a:prstGeom>
          <a:solidFill>
            <a:srgbClr val="5487D8"/>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645" name="8"/>
          <p:cNvSpPr txBox="1"/>
          <p:nvPr/>
        </p:nvSpPr>
        <p:spPr>
          <a:xfrm>
            <a:off x="21365577" y="5565515"/>
            <a:ext cx="326137"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8</a:t>
            </a:r>
          </a:p>
        </p:txBody>
      </p:sp>
      <p:sp>
        <p:nvSpPr>
          <p:cNvPr id="646" name="Rounded Rectangle"/>
          <p:cNvSpPr/>
          <p:nvPr/>
        </p:nvSpPr>
        <p:spPr>
          <a:xfrm>
            <a:off x="21200750" y="6294084"/>
            <a:ext cx="655791" cy="494597"/>
          </a:xfrm>
          <a:prstGeom prst="roundRect">
            <a:avLst>
              <a:gd name="adj" fmla="val 24036"/>
            </a:avLst>
          </a:prstGeom>
          <a:solidFill>
            <a:srgbClr val="EDB39B"/>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647" name="15"/>
          <p:cNvSpPr txBox="1"/>
          <p:nvPr/>
        </p:nvSpPr>
        <p:spPr>
          <a:xfrm>
            <a:off x="21259659" y="6248457"/>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15</a:t>
            </a:r>
          </a:p>
        </p:txBody>
      </p:sp>
      <p:sp>
        <p:nvSpPr>
          <p:cNvPr id="648" name="Rounded Rectangle"/>
          <p:cNvSpPr/>
          <p:nvPr/>
        </p:nvSpPr>
        <p:spPr>
          <a:xfrm>
            <a:off x="21200750" y="6977026"/>
            <a:ext cx="655791" cy="494598"/>
          </a:xfrm>
          <a:prstGeom prst="roundRect">
            <a:avLst>
              <a:gd name="adj" fmla="val 24036"/>
            </a:avLst>
          </a:prstGeom>
          <a:solidFill>
            <a:srgbClr val="AE4D0E"/>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649" name="13"/>
          <p:cNvSpPr txBox="1"/>
          <p:nvPr/>
        </p:nvSpPr>
        <p:spPr>
          <a:xfrm>
            <a:off x="21259659" y="6931400"/>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13</a:t>
            </a:r>
          </a:p>
        </p:txBody>
      </p:sp>
      <p:sp>
        <p:nvSpPr>
          <p:cNvPr id="650" name="Rounded Rectangle"/>
          <p:cNvSpPr/>
          <p:nvPr/>
        </p:nvSpPr>
        <p:spPr>
          <a:xfrm>
            <a:off x="21200750" y="7659968"/>
            <a:ext cx="655791" cy="494598"/>
          </a:xfrm>
          <a:prstGeom prst="roundRect">
            <a:avLst>
              <a:gd name="adj" fmla="val 24036"/>
            </a:avLst>
          </a:prstGeom>
          <a:solidFill>
            <a:srgbClr val="E90001"/>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651" name="3"/>
          <p:cNvSpPr txBox="1"/>
          <p:nvPr/>
        </p:nvSpPr>
        <p:spPr>
          <a:xfrm>
            <a:off x="21365577" y="7614342"/>
            <a:ext cx="326137"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3</a:t>
            </a:r>
          </a:p>
        </p:txBody>
      </p:sp>
      <p:sp>
        <p:nvSpPr>
          <p:cNvPr id="652" name="Rounded Rectangle"/>
          <p:cNvSpPr/>
          <p:nvPr/>
        </p:nvSpPr>
        <p:spPr>
          <a:xfrm>
            <a:off x="21200750" y="8342911"/>
            <a:ext cx="655791" cy="494597"/>
          </a:xfrm>
          <a:prstGeom prst="roundRect">
            <a:avLst>
              <a:gd name="adj" fmla="val 24036"/>
            </a:avLst>
          </a:prstGeom>
          <a:solidFill>
            <a:srgbClr val="FA94F8"/>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653" name="25"/>
          <p:cNvSpPr txBox="1"/>
          <p:nvPr/>
        </p:nvSpPr>
        <p:spPr>
          <a:xfrm>
            <a:off x="21259659" y="8297285"/>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25</a:t>
            </a:r>
          </a:p>
        </p:txBody>
      </p:sp>
      <p:sp>
        <p:nvSpPr>
          <p:cNvPr id="654" name="Rounded Rectangle"/>
          <p:cNvSpPr/>
          <p:nvPr/>
        </p:nvSpPr>
        <p:spPr>
          <a:xfrm>
            <a:off x="21200750" y="2879370"/>
            <a:ext cx="655791" cy="494597"/>
          </a:xfrm>
          <a:prstGeom prst="roundRect">
            <a:avLst>
              <a:gd name="adj" fmla="val 24036"/>
            </a:avLst>
          </a:prstGeom>
          <a:solidFill>
            <a:srgbClr val="9FA29C"/>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655" name="12"/>
          <p:cNvSpPr txBox="1"/>
          <p:nvPr/>
        </p:nvSpPr>
        <p:spPr>
          <a:xfrm>
            <a:off x="21259659" y="2833744"/>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12</a:t>
            </a:r>
          </a:p>
        </p:txBody>
      </p:sp>
      <p:sp>
        <p:nvSpPr>
          <p:cNvPr id="656" name="Rounded Rectangle"/>
          <p:cNvSpPr/>
          <p:nvPr/>
        </p:nvSpPr>
        <p:spPr>
          <a:xfrm>
            <a:off x="21200750" y="3562313"/>
            <a:ext cx="655791" cy="494597"/>
          </a:xfrm>
          <a:prstGeom prst="roundRect">
            <a:avLst>
              <a:gd name="adj" fmla="val 24036"/>
            </a:avLst>
          </a:prstGeom>
          <a:solidFill>
            <a:srgbClr val="26B1E9"/>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657" name="14"/>
          <p:cNvSpPr txBox="1"/>
          <p:nvPr/>
        </p:nvSpPr>
        <p:spPr>
          <a:xfrm>
            <a:off x="21259659" y="3516687"/>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14</a:t>
            </a:r>
          </a:p>
        </p:txBody>
      </p:sp>
      <p:sp>
        <p:nvSpPr>
          <p:cNvPr id="658" name="Rounded Rectangle"/>
          <p:cNvSpPr/>
          <p:nvPr/>
        </p:nvSpPr>
        <p:spPr>
          <a:xfrm>
            <a:off x="21200750" y="4245256"/>
            <a:ext cx="655791" cy="494597"/>
          </a:xfrm>
          <a:prstGeom prst="roundRect">
            <a:avLst>
              <a:gd name="adj" fmla="val 24036"/>
            </a:avLst>
          </a:prstGeom>
          <a:solidFill>
            <a:srgbClr val="C0D74E"/>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659" name="20"/>
          <p:cNvSpPr txBox="1"/>
          <p:nvPr/>
        </p:nvSpPr>
        <p:spPr>
          <a:xfrm>
            <a:off x="21259659" y="4199630"/>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20</a:t>
            </a:r>
          </a:p>
        </p:txBody>
      </p:sp>
      <p:sp>
        <p:nvSpPr>
          <p:cNvPr id="660" name="Rounded Rectangle"/>
          <p:cNvSpPr/>
          <p:nvPr/>
        </p:nvSpPr>
        <p:spPr>
          <a:xfrm>
            <a:off x="21200750" y="830543"/>
            <a:ext cx="655791" cy="494597"/>
          </a:xfrm>
          <a:prstGeom prst="roundRect">
            <a:avLst>
              <a:gd name="adj" fmla="val 24036"/>
            </a:avLst>
          </a:prstGeom>
          <a:solidFill>
            <a:srgbClr val="E8D451"/>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661" name="6"/>
          <p:cNvSpPr txBox="1"/>
          <p:nvPr/>
        </p:nvSpPr>
        <p:spPr>
          <a:xfrm>
            <a:off x="21365577" y="784917"/>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6</a:t>
            </a:r>
          </a:p>
        </p:txBody>
      </p:sp>
      <p:sp>
        <p:nvSpPr>
          <p:cNvPr id="662" name="Rounded Rectangle"/>
          <p:cNvSpPr/>
          <p:nvPr/>
        </p:nvSpPr>
        <p:spPr>
          <a:xfrm>
            <a:off x="21200750" y="1513485"/>
            <a:ext cx="655791" cy="494598"/>
          </a:xfrm>
          <a:prstGeom prst="roundRect">
            <a:avLst>
              <a:gd name="adj" fmla="val 24036"/>
            </a:avLst>
          </a:prstGeom>
          <a:solidFill>
            <a:srgbClr val="7CEA7E"/>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663" name="22"/>
          <p:cNvSpPr txBox="1"/>
          <p:nvPr/>
        </p:nvSpPr>
        <p:spPr>
          <a:xfrm>
            <a:off x="21259659" y="1467859"/>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22</a:t>
            </a:r>
          </a:p>
        </p:txBody>
      </p:sp>
      <p:sp>
        <p:nvSpPr>
          <p:cNvPr id="664" name="Rounded Rectangle"/>
          <p:cNvSpPr/>
          <p:nvPr/>
        </p:nvSpPr>
        <p:spPr>
          <a:xfrm>
            <a:off x="21200750" y="2196428"/>
            <a:ext cx="655791" cy="494597"/>
          </a:xfrm>
          <a:prstGeom prst="roundRect">
            <a:avLst>
              <a:gd name="adj" fmla="val 24036"/>
            </a:avLst>
          </a:prstGeom>
          <a:solidFill>
            <a:srgbClr val="EB6DE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665" name="2"/>
          <p:cNvSpPr txBox="1"/>
          <p:nvPr/>
        </p:nvSpPr>
        <p:spPr>
          <a:xfrm>
            <a:off x="21365577" y="2150802"/>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a:t>
            </a:r>
          </a:p>
        </p:txBody>
      </p:sp>
      <p:sp>
        <p:nvSpPr>
          <p:cNvPr id="666" name="Rounded Rectangle"/>
          <p:cNvSpPr/>
          <p:nvPr/>
        </p:nvSpPr>
        <p:spPr>
          <a:xfrm>
            <a:off x="21200750" y="9025854"/>
            <a:ext cx="655791" cy="494597"/>
          </a:xfrm>
          <a:prstGeom prst="roundRect">
            <a:avLst>
              <a:gd name="adj" fmla="val 24036"/>
            </a:avLst>
          </a:prstGeom>
          <a:solidFill>
            <a:srgbClr val="E98A44"/>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667" name="7"/>
          <p:cNvSpPr txBox="1"/>
          <p:nvPr/>
        </p:nvSpPr>
        <p:spPr>
          <a:xfrm>
            <a:off x="21365577" y="8980228"/>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7</a:t>
            </a:r>
          </a:p>
        </p:txBody>
      </p:sp>
      <p:sp>
        <p:nvSpPr>
          <p:cNvPr id="668" name="$0.01"/>
          <p:cNvSpPr txBox="1"/>
          <p:nvPr/>
        </p:nvSpPr>
        <p:spPr>
          <a:xfrm>
            <a:off x="668699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$0.01</a:t>
            </a:r>
          </a:p>
        </p:txBody>
      </p:sp>
      <p:sp>
        <p:nvSpPr>
          <p:cNvPr id="669" name="PLAY"/>
          <p:cNvSpPr txBox="1"/>
          <p:nvPr/>
        </p:nvSpPr>
        <p:spPr>
          <a:xfrm>
            <a:off x="18647269" y="11239058"/>
            <a:ext cx="1422500" cy="711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000">
                <a:solidFill>
                  <a:srgbClr val="FFFFFF"/>
                </a:solidFill>
                <a:latin typeface="Helvetica"/>
                <a:ea typeface="Helvetica"/>
                <a:cs typeface="Helvetica"/>
                <a:sym typeface="Helvetica"/>
              </a:defRPr>
            </a:lvl1pPr>
          </a:lstStyle>
          <a:p>
            <a:r>
              <a:t>PLAY</a:t>
            </a:r>
          </a:p>
        </p:txBody>
      </p:sp>
      <p:sp>
        <p:nvSpPr>
          <p:cNvPr id="670" name="$0.01"/>
          <p:cNvSpPr txBox="1"/>
          <p:nvPr/>
        </p:nvSpPr>
        <p:spPr>
          <a:xfrm>
            <a:off x="10257087"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$0.01</a:t>
            </a:r>
          </a:p>
        </p:txBody>
      </p:sp>
      <p:sp>
        <p:nvSpPr>
          <p:cNvPr id="671" name="$0.02"/>
          <p:cNvSpPr txBox="1"/>
          <p:nvPr/>
        </p:nvSpPr>
        <p:spPr>
          <a:xfrm>
            <a:off x="10257087"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$0.02</a:t>
            </a:r>
          </a:p>
        </p:txBody>
      </p:sp>
      <p:sp>
        <p:nvSpPr>
          <p:cNvPr id="672" name="$0.03"/>
          <p:cNvSpPr txBox="1"/>
          <p:nvPr/>
        </p:nvSpPr>
        <p:spPr>
          <a:xfrm>
            <a:off x="10257087"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$0.03</a:t>
            </a:r>
          </a:p>
        </p:txBody>
      </p:sp>
      <p:sp>
        <p:nvSpPr>
          <p:cNvPr id="673" name="$0.04"/>
          <p:cNvSpPr txBox="1"/>
          <p:nvPr/>
        </p:nvSpPr>
        <p:spPr>
          <a:xfrm>
            <a:off x="10257087"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$0.04</a:t>
            </a:r>
          </a:p>
        </p:txBody>
      </p:sp>
      <p:sp>
        <p:nvSpPr>
          <p:cNvPr id="674" name="$0.05"/>
          <p:cNvSpPr txBox="1"/>
          <p:nvPr/>
        </p:nvSpPr>
        <p:spPr>
          <a:xfrm>
            <a:off x="10257087"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$0.05</a:t>
            </a:r>
          </a:p>
        </p:txBody>
      </p:sp>
      <p:sp>
        <p:nvSpPr>
          <p:cNvPr id="675" name="01"/>
          <p:cNvSpPr txBox="1"/>
          <p:nvPr/>
        </p:nvSpPr>
        <p:spPr>
          <a:xfrm>
            <a:off x="3100538" y="109139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01</a:t>
            </a:r>
          </a:p>
        </p:txBody>
      </p:sp>
      <p:sp>
        <p:nvSpPr>
          <p:cNvPr id="676" name="02"/>
          <p:cNvSpPr txBox="1"/>
          <p:nvPr/>
        </p:nvSpPr>
        <p:spPr>
          <a:xfrm>
            <a:off x="3100538" y="109139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02</a:t>
            </a:r>
          </a:p>
        </p:txBody>
      </p:sp>
      <p:sp>
        <p:nvSpPr>
          <p:cNvPr id="677" name="03"/>
          <p:cNvSpPr txBox="1"/>
          <p:nvPr/>
        </p:nvSpPr>
        <p:spPr>
          <a:xfrm>
            <a:off x="3100538" y="109139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03</a:t>
            </a:r>
          </a:p>
        </p:txBody>
      </p:sp>
      <p:sp>
        <p:nvSpPr>
          <p:cNvPr id="678" name="04"/>
          <p:cNvSpPr txBox="1"/>
          <p:nvPr/>
        </p:nvSpPr>
        <p:spPr>
          <a:xfrm>
            <a:off x="3100538" y="109139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04</a:t>
            </a:r>
          </a:p>
        </p:txBody>
      </p:sp>
      <p:sp>
        <p:nvSpPr>
          <p:cNvPr id="679" name="05"/>
          <p:cNvSpPr txBox="1"/>
          <p:nvPr/>
        </p:nvSpPr>
        <p:spPr>
          <a:xfrm>
            <a:off x="3100538" y="109139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05</a:t>
            </a:r>
          </a:p>
        </p:txBody>
      </p:sp>
      <p:sp>
        <p:nvSpPr>
          <p:cNvPr id="680" name="Cherry"/>
          <p:cNvSpPr/>
          <p:nvPr/>
        </p:nvSpPr>
        <p:spPr>
          <a:xfrm>
            <a:off x="4225955" y="7189945"/>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681" name="X"/>
          <p:cNvSpPr/>
          <p:nvPr/>
        </p:nvSpPr>
        <p:spPr>
          <a:xfrm>
            <a:off x="11429872" y="7189945"/>
            <a:ext cx="1201629"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endParaRPr dirty="0"/>
          </a:p>
        </p:txBody>
      </p:sp>
      <p:sp>
        <p:nvSpPr>
          <p:cNvPr id="682" name="X"/>
          <p:cNvSpPr/>
          <p:nvPr/>
        </p:nvSpPr>
        <p:spPr>
          <a:xfrm>
            <a:off x="18633789" y="7189945"/>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endParaRPr dirty="0"/>
          </a:p>
        </p:txBody>
      </p:sp>
      <p:sp>
        <p:nvSpPr>
          <p:cNvPr id="683" name="Cherry"/>
          <p:cNvSpPr/>
          <p:nvPr/>
        </p:nvSpPr>
        <p:spPr>
          <a:xfrm>
            <a:off x="4264253" y="1467860"/>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684" name="X"/>
          <p:cNvSpPr/>
          <p:nvPr/>
        </p:nvSpPr>
        <p:spPr>
          <a:xfrm>
            <a:off x="7866212" y="1467860"/>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endParaRPr dirty="0"/>
          </a:p>
        </p:txBody>
      </p:sp>
      <p:sp>
        <p:nvSpPr>
          <p:cNvPr id="685" name="X"/>
          <p:cNvSpPr/>
          <p:nvPr/>
        </p:nvSpPr>
        <p:spPr>
          <a:xfrm>
            <a:off x="11468170" y="1467860"/>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endParaRPr dirty="0"/>
          </a:p>
        </p:txBody>
      </p:sp>
      <p:sp>
        <p:nvSpPr>
          <p:cNvPr id="686" name="X"/>
          <p:cNvSpPr/>
          <p:nvPr/>
        </p:nvSpPr>
        <p:spPr>
          <a:xfrm>
            <a:off x="15070129" y="1467860"/>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endParaRPr dirty="0"/>
          </a:p>
        </p:txBody>
      </p:sp>
      <p:sp>
        <p:nvSpPr>
          <p:cNvPr id="687" name="X"/>
          <p:cNvSpPr/>
          <p:nvPr/>
        </p:nvSpPr>
        <p:spPr>
          <a:xfrm>
            <a:off x="18672088" y="1467860"/>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endParaRPr dirty="0"/>
          </a:p>
        </p:txBody>
      </p:sp>
      <p:sp>
        <p:nvSpPr>
          <p:cNvPr id="688" name="X"/>
          <p:cNvSpPr/>
          <p:nvPr/>
        </p:nvSpPr>
        <p:spPr>
          <a:xfrm>
            <a:off x="7811233" y="4275991"/>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endParaRPr dirty="0"/>
          </a:p>
        </p:txBody>
      </p:sp>
      <p:sp>
        <p:nvSpPr>
          <p:cNvPr id="689" name="X"/>
          <p:cNvSpPr/>
          <p:nvPr/>
        </p:nvSpPr>
        <p:spPr>
          <a:xfrm>
            <a:off x="15015150" y="4275991"/>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endParaRPr dirty="0"/>
          </a:p>
        </p:txBody>
      </p:sp>
      <p:sp>
        <p:nvSpPr>
          <p:cNvPr id="690" name="Cherry"/>
          <p:cNvSpPr/>
          <p:nvPr/>
        </p:nvSpPr>
        <p:spPr>
          <a:xfrm>
            <a:off x="4262233" y="1467860"/>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691" name="X"/>
          <p:cNvSpPr/>
          <p:nvPr/>
        </p:nvSpPr>
        <p:spPr>
          <a:xfrm>
            <a:off x="18670066" y="1467860"/>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endParaRPr dirty="0"/>
          </a:p>
        </p:txBody>
      </p:sp>
      <p:sp>
        <p:nvSpPr>
          <p:cNvPr id="692" name="X"/>
          <p:cNvSpPr/>
          <p:nvPr/>
        </p:nvSpPr>
        <p:spPr>
          <a:xfrm>
            <a:off x="11468170" y="1467860"/>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endParaRPr dirty="0"/>
          </a:p>
        </p:txBody>
      </p:sp>
      <p:sp>
        <p:nvSpPr>
          <p:cNvPr id="693" name="X"/>
          <p:cNvSpPr/>
          <p:nvPr/>
        </p:nvSpPr>
        <p:spPr>
          <a:xfrm>
            <a:off x="7868233" y="1467860"/>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endParaRPr dirty="0"/>
          </a:p>
        </p:txBody>
      </p:sp>
      <p:sp>
        <p:nvSpPr>
          <p:cNvPr id="694" name="X"/>
          <p:cNvSpPr/>
          <p:nvPr/>
        </p:nvSpPr>
        <p:spPr>
          <a:xfrm>
            <a:off x="15072151" y="1467860"/>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endParaRPr dirty="0"/>
          </a:p>
        </p:txBody>
      </p:sp>
      <p:sp>
        <p:nvSpPr>
          <p:cNvPr id="695" name="X"/>
          <p:cNvSpPr/>
          <p:nvPr/>
        </p:nvSpPr>
        <p:spPr>
          <a:xfrm>
            <a:off x="18672088" y="1467860"/>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endParaRPr dirty="0"/>
          </a:p>
        </p:txBody>
      </p:sp>
      <p:sp>
        <p:nvSpPr>
          <p:cNvPr id="696" name="X"/>
          <p:cNvSpPr/>
          <p:nvPr/>
        </p:nvSpPr>
        <p:spPr>
          <a:xfrm>
            <a:off x="18633789" y="7189945"/>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endParaRPr dirty="0"/>
          </a:p>
        </p:txBody>
      </p:sp>
      <p:sp>
        <p:nvSpPr>
          <p:cNvPr id="697" name="X"/>
          <p:cNvSpPr/>
          <p:nvPr/>
        </p:nvSpPr>
        <p:spPr>
          <a:xfrm>
            <a:off x="15031831" y="7189945"/>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endParaRPr dirty="0"/>
          </a:p>
        </p:txBody>
      </p:sp>
      <p:sp>
        <p:nvSpPr>
          <p:cNvPr id="698" name="X"/>
          <p:cNvSpPr/>
          <p:nvPr/>
        </p:nvSpPr>
        <p:spPr>
          <a:xfrm>
            <a:off x="11427852" y="7189945"/>
            <a:ext cx="1201629"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endParaRPr dirty="0"/>
          </a:p>
        </p:txBody>
      </p:sp>
      <p:sp>
        <p:nvSpPr>
          <p:cNvPr id="699" name="X"/>
          <p:cNvSpPr/>
          <p:nvPr/>
        </p:nvSpPr>
        <p:spPr>
          <a:xfrm>
            <a:off x="7827914" y="7189945"/>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endParaRPr dirty="0"/>
          </a:p>
        </p:txBody>
      </p:sp>
      <p:sp>
        <p:nvSpPr>
          <p:cNvPr id="700" name="Cherry"/>
          <p:cNvSpPr/>
          <p:nvPr/>
        </p:nvSpPr>
        <p:spPr>
          <a:xfrm>
            <a:off x="4225955" y="7189945"/>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701" name="X"/>
          <p:cNvSpPr/>
          <p:nvPr/>
        </p:nvSpPr>
        <p:spPr>
          <a:xfrm>
            <a:off x="7811233" y="4275991"/>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endParaRPr dirty="0"/>
          </a:p>
        </p:txBody>
      </p:sp>
      <p:sp>
        <p:nvSpPr>
          <p:cNvPr id="702" name="X"/>
          <p:cNvSpPr/>
          <p:nvPr/>
        </p:nvSpPr>
        <p:spPr>
          <a:xfrm>
            <a:off x="11429872" y="4327883"/>
            <a:ext cx="1201629"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endParaRPr dirty="0"/>
          </a:p>
        </p:txBody>
      </p:sp>
      <p:sp>
        <p:nvSpPr>
          <p:cNvPr id="703" name="X"/>
          <p:cNvSpPr/>
          <p:nvPr/>
        </p:nvSpPr>
        <p:spPr>
          <a:xfrm>
            <a:off x="15015150" y="4275991"/>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endParaRPr dirty="0"/>
          </a:p>
        </p:txBody>
      </p:sp>
      <p:sp>
        <p:nvSpPr>
          <p:cNvPr id="704" name="06"/>
          <p:cNvSpPr txBox="1"/>
          <p:nvPr/>
        </p:nvSpPr>
        <p:spPr>
          <a:xfrm>
            <a:off x="310053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06</a:t>
            </a:r>
          </a:p>
        </p:txBody>
      </p:sp>
      <p:sp>
        <p:nvSpPr>
          <p:cNvPr id="705" name="$0.06"/>
          <p:cNvSpPr txBox="1"/>
          <p:nvPr/>
        </p:nvSpPr>
        <p:spPr>
          <a:xfrm>
            <a:off x="10254789"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$0.06</a:t>
            </a:r>
          </a:p>
        </p:txBody>
      </p:sp>
      <p:sp>
        <p:nvSpPr>
          <p:cNvPr id="706" name="Cherry"/>
          <p:cNvSpPr/>
          <p:nvPr/>
        </p:nvSpPr>
        <p:spPr>
          <a:xfrm>
            <a:off x="4211294" y="4275991"/>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707" name="X"/>
          <p:cNvSpPr/>
          <p:nvPr/>
        </p:nvSpPr>
        <p:spPr>
          <a:xfrm>
            <a:off x="7813253" y="4275991"/>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endParaRPr dirty="0"/>
          </a:p>
        </p:txBody>
      </p:sp>
      <p:sp>
        <p:nvSpPr>
          <p:cNvPr id="708" name="X"/>
          <p:cNvSpPr/>
          <p:nvPr/>
        </p:nvSpPr>
        <p:spPr>
          <a:xfrm>
            <a:off x="11415211" y="4275991"/>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endParaRPr dirty="0"/>
          </a:p>
        </p:txBody>
      </p:sp>
      <p:sp>
        <p:nvSpPr>
          <p:cNvPr id="709" name="X"/>
          <p:cNvSpPr/>
          <p:nvPr/>
        </p:nvSpPr>
        <p:spPr>
          <a:xfrm>
            <a:off x="15017170" y="4275991"/>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endParaRPr dirty="0"/>
          </a:p>
        </p:txBody>
      </p:sp>
      <p:sp>
        <p:nvSpPr>
          <p:cNvPr id="710" name="X"/>
          <p:cNvSpPr/>
          <p:nvPr/>
        </p:nvSpPr>
        <p:spPr>
          <a:xfrm>
            <a:off x="18619128" y="4275991"/>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endParaRPr dirty="0"/>
          </a:p>
        </p:txBody>
      </p:sp>
      <p:sp>
        <p:nvSpPr>
          <p:cNvPr id="711" name="Cherry"/>
          <p:cNvSpPr/>
          <p:nvPr/>
        </p:nvSpPr>
        <p:spPr>
          <a:xfrm>
            <a:off x="4267265" y="1485960"/>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grpSp>
        <p:nvGrpSpPr>
          <p:cNvPr id="727" name="Group"/>
          <p:cNvGrpSpPr/>
          <p:nvPr/>
        </p:nvGrpSpPr>
        <p:grpSpPr>
          <a:xfrm>
            <a:off x="3132288" y="844946"/>
            <a:ext cx="17919602" cy="8663981"/>
            <a:chOff x="0" y="0"/>
            <a:chExt cx="17919600" cy="8663979"/>
          </a:xfrm>
        </p:grpSpPr>
        <p:sp>
          <p:nvSpPr>
            <p:cNvPr id="712" name="Rectangle"/>
            <p:cNvSpPr/>
            <p:nvPr/>
          </p:nvSpPr>
          <p:spPr>
            <a:xfrm>
              <a:off x="0"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13" name="Rectangle"/>
            <p:cNvSpPr/>
            <p:nvPr/>
          </p:nvSpPr>
          <p:spPr>
            <a:xfrm>
              <a:off x="3586459"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14" name="Rectangle"/>
            <p:cNvSpPr/>
            <p:nvPr/>
          </p:nvSpPr>
          <p:spPr>
            <a:xfrm>
              <a:off x="10759380"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15" name="Rectangle"/>
            <p:cNvSpPr/>
            <p:nvPr/>
          </p:nvSpPr>
          <p:spPr>
            <a:xfrm>
              <a:off x="14333140"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16" name="Rectangle"/>
            <p:cNvSpPr/>
            <p:nvPr/>
          </p:nvSpPr>
          <p:spPr>
            <a:xfrm>
              <a:off x="0"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17" name="Rectangle"/>
            <p:cNvSpPr/>
            <p:nvPr/>
          </p:nvSpPr>
          <p:spPr>
            <a:xfrm>
              <a:off x="3586459"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18" name="Rectangle"/>
            <p:cNvSpPr/>
            <p:nvPr/>
          </p:nvSpPr>
          <p:spPr>
            <a:xfrm>
              <a:off x="10759380"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19" name="Rectangle"/>
            <p:cNvSpPr/>
            <p:nvPr/>
          </p:nvSpPr>
          <p:spPr>
            <a:xfrm>
              <a:off x="14333140"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20" name="Rectangle"/>
            <p:cNvSpPr/>
            <p:nvPr/>
          </p:nvSpPr>
          <p:spPr>
            <a:xfrm>
              <a:off x="7172920"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21" name="Rectangle"/>
            <p:cNvSpPr/>
            <p:nvPr/>
          </p:nvSpPr>
          <p:spPr>
            <a:xfrm>
              <a:off x="7172920"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22" name="Rectangle"/>
            <p:cNvSpPr/>
            <p:nvPr/>
          </p:nvSpPr>
          <p:spPr>
            <a:xfrm>
              <a:off x="0"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23" name="Rectangle"/>
            <p:cNvSpPr/>
            <p:nvPr/>
          </p:nvSpPr>
          <p:spPr>
            <a:xfrm>
              <a:off x="3586459"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24" name="Rectangle"/>
            <p:cNvSpPr/>
            <p:nvPr/>
          </p:nvSpPr>
          <p:spPr>
            <a:xfrm>
              <a:off x="10759380"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25" name="Rectangle"/>
            <p:cNvSpPr/>
            <p:nvPr/>
          </p:nvSpPr>
          <p:spPr>
            <a:xfrm>
              <a:off x="14333140"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26" name="Rectangle"/>
            <p:cNvSpPr/>
            <p:nvPr/>
          </p:nvSpPr>
          <p:spPr>
            <a:xfrm>
              <a:off x="7172920"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sp>
        <p:nvSpPr>
          <p:cNvPr id="728" name="Slide Number"/>
          <p:cNvSpPr txBox="1">
            <a:spLocks noGrp="1"/>
          </p:cNvSpPr>
          <p:nvPr>
            <p:ph type="sldNum" sz="quarter" idx="2"/>
          </p:nvPr>
        </p:nvSpPr>
        <p:spPr>
          <a:xfrm>
            <a:off x="12043765" y="13081000"/>
            <a:ext cx="283770" cy="46105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6</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57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2" nodeType="afterEffect">
                                  <p:stCondLst>
                                    <p:cond delay="0"/>
                                  </p:stCondLst>
                                  <p:iterate>
                                    <p:tmAbs val="0"/>
                                  </p:iterate>
                                  <p:childTnLst>
                                    <p:set>
                                      <p:cBhvr>
                                        <p:cTn id="9" fill="hold"/>
                                        <p:tgtEl>
                                          <p:spTgt spid="706"/>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3" nodeType="afterEffect">
                                  <p:stCondLst>
                                    <p:cond delay="200"/>
                                  </p:stCondLst>
                                  <p:iterate>
                                    <p:tmAbs val="0"/>
                                  </p:iterate>
                                  <p:childTnLst>
                                    <p:set>
                                      <p:cBhvr>
                                        <p:cTn id="12" fill="hold"/>
                                        <p:tgtEl>
                                          <p:spTgt spid="707"/>
                                        </p:tgtEl>
                                        <p:attrNameLst>
                                          <p:attrName>style.visibility</p:attrName>
                                        </p:attrNameLst>
                                      </p:cBhvr>
                                      <p:to>
                                        <p:strVal val="visible"/>
                                      </p:to>
                                    </p:set>
                                  </p:childTnLst>
                                </p:cTn>
                              </p:par>
                            </p:childTnLst>
                          </p:cTn>
                        </p:par>
                        <p:par>
                          <p:cTn id="13" fill="hold">
                            <p:stCondLst>
                              <p:cond delay="200"/>
                            </p:stCondLst>
                            <p:childTnLst>
                              <p:par>
                                <p:cTn id="14" presetID="1" presetClass="entr" presetSubtype="0" fill="hold" grpId="4" nodeType="afterEffect">
                                  <p:stCondLst>
                                    <p:cond delay="200"/>
                                  </p:stCondLst>
                                  <p:iterate>
                                    <p:tmAbs val="0"/>
                                  </p:iterate>
                                  <p:childTnLst>
                                    <p:set>
                                      <p:cBhvr>
                                        <p:cTn id="15" fill="hold"/>
                                        <p:tgtEl>
                                          <p:spTgt spid="708"/>
                                        </p:tgtEl>
                                        <p:attrNameLst>
                                          <p:attrName>style.visibility</p:attrName>
                                        </p:attrNameLst>
                                      </p:cBhvr>
                                      <p:to>
                                        <p:strVal val="visible"/>
                                      </p:to>
                                    </p:set>
                                  </p:childTnLst>
                                </p:cTn>
                              </p:par>
                            </p:childTnLst>
                          </p:cTn>
                        </p:par>
                        <p:par>
                          <p:cTn id="16" fill="hold">
                            <p:stCondLst>
                              <p:cond delay="400"/>
                            </p:stCondLst>
                            <p:childTnLst>
                              <p:par>
                                <p:cTn id="17" presetID="1" presetClass="entr" presetSubtype="0" fill="hold" grpId="5" nodeType="afterEffect">
                                  <p:stCondLst>
                                    <p:cond delay="200"/>
                                  </p:stCondLst>
                                  <p:iterate>
                                    <p:tmAbs val="0"/>
                                  </p:iterate>
                                  <p:childTnLst>
                                    <p:set>
                                      <p:cBhvr>
                                        <p:cTn id="18" fill="hold"/>
                                        <p:tgtEl>
                                          <p:spTgt spid="709"/>
                                        </p:tgtEl>
                                        <p:attrNameLst>
                                          <p:attrName>style.visibility</p:attrName>
                                        </p:attrNameLst>
                                      </p:cBhvr>
                                      <p:to>
                                        <p:strVal val="visible"/>
                                      </p:to>
                                    </p:set>
                                  </p:childTnLst>
                                </p:cTn>
                              </p:par>
                            </p:childTnLst>
                          </p:cTn>
                        </p:par>
                        <p:par>
                          <p:cTn id="19" fill="hold">
                            <p:stCondLst>
                              <p:cond delay="600"/>
                            </p:stCondLst>
                            <p:childTnLst>
                              <p:par>
                                <p:cTn id="20" presetID="1" presetClass="entr" presetSubtype="0" fill="hold" grpId="6" nodeType="afterEffect">
                                  <p:stCondLst>
                                    <p:cond delay="200"/>
                                  </p:stCondLst>
                                  <p:iterate>
                                    <p:tmAbs val="0"/>
                                  </p:iterate>
                                  <p:childTnLst>
                                    <p:set>
                                      <p:cBhvr>
                                        <p:cTn id="21" fill="hold"/>
                                        <p:tgtEl>
                                          <p:spTgt spid="710"/>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7" nodeType="clickEffect">
                                  <p:stCondLst>
                                    <p:cond delay="0"/>
                                  </p:stCondLst>
                                  <p:iterate>
                                    <p:tmAbs val="0"/>
                                  </p:iterate>
                                  <p:childTnLst>
                                    <p:set>
                                      <p:cBhvr>
                                        <p:cTn id="25" fill="hold"/>
                                        <p:tgtEl>
                                          <p:spTgt spid="580"/>
                                        </p:tgtEl>
                                        <p:attrNameLst>
                                          <p:attrName>style.visibility</p:attrName>
                                        </p:attrNameLst>
                                      </p:cBhvr>
                                      <p:to>
                                        <p:strVal val="visible"/>
                                      </p:to>
                                    </p:set>
                                  </p:childTnLst>
                                </p:cTn>
                              </p:par>
                            </p:childTnLst>
                          </p:cTn>
                        </p:par>
                        <p:par>
                          <p:cTn id="26" fill="hold">
                            <p:stCondLst>
                              <p:cond delay="0"/>
                            </p:stCondLst>
                            <p:childTnLst>
                              <p:par>
                                <p:cTn id="27" presetID="1" presetClass="exit" presetSubtype="0" fill="hold" grpId="8" nodeType="afterEffect">
                                  <p:stCondLst>
                                    <p:cond delay="0"/>
                                  </p:stCondLst>
                                  <p:iterate>
                                    <p:tmAbs val="0"/>
                                  </p:iterate>
                                  <p:childTnLst>
                                    <p:set>
                                      <p:cBhvr>
                                        <p:cTn id="28" fill="hold">
                                          <p:stCondLst>
                                            <p:cond delay="0"/>
                                          </p:stCondLst>
                                        </p:cTn>
                                        <p:tgtEl>
                                          <p:spTgt spid="706"/>
                                        </p:tgtEl>
                                        <p:attrNameLst>
                                          <p:attrName>style.visibility</p:attrName>
                                        </p:attrNameLst>
                                      </p:cBhvr>
                                      <p:to>
                                        <p:strVal val="hidden"/>
                                      </p:to>
                                    </p:set>
                                  </p:childTnLst>
                                </p:cTn>
                              </p:par>
                            </p:childTnLst>
                          </p:cTn>
                        </p:par>
                        <p:par>
                          <p:cTn id="29" fill="hold">
                            <p:stCondLst>
                              <p:cond delay="0"/>
                            </p:stCondLst>
                            <p:childTnLst>
                              <p:par>
                                <p:cTn id="30" presetID="1" presetClass="exit" presetSubtype="0" fill="hold" grpId="9" nodeType="afterEffect">
                                  <p:stCondLst>
                                    <p:cond delay="0"/>
                                  </p:stCondLst>
                                  <p:iterate>
                                    <p:tmAbs val="0"/>
                                  </p:iterate>
                                  <p:childTnLst>
                                    <p:set>
                                      <p:cBhvr>
                                        <p:cTn id="31" fill="hold">
                                          <p:stCondLst>
                                            <p:cond delay="0"/>
                                          </p:stCondLst>
                                        </p:cTn>
                                        <p:tgtEl>
                                          <p:spTgt spid="707"/>
                                        </p:tgtEl>
                                        <p:attrNameLst>
                                          <p:attrName>style.visibility</p:attrName>
                                        </p:attrNameLst>
                                      </p:cBhvr>
                                      <p:to>
                                        <p:strVal val="hidden"/>
                                      </p:to>
                                    </p:set>
                                  </p:childTnLst>
                                </p:cTn>
                              </p:par>
                            </p:childTnLst>
                          </p:cTn>
                        </p:par>
                        <p:par>
                          <p:cTn id="32" fill="hold">
                            <p:stCondLst>
                              <p:cond delay="0"/>
                            </p:stCondLst>
                            <p:childTnLst>
                              <p:par>
                                <p:cTn id="33" presetID="1" presetClass="exit" presetSubtype="0" fill="hold" grpId="10" nodeType="afterEffect">
                                  <p:stCondLst>
                                    <p:cond delay="0"/>
                                  </p:stCondLst>
                                  <p:iterate>
                                    <p:tmAbs val="0"/>
                                  </p:iterate>
                                  <p:childTnLst>
                                    <p:set>
                                      <p:cBhvr>
                                        <p:cTn id="34" fill="hold">
                                          <p:stCondLst>
                                            <p:cond delay="0"/>
                                          </p:stCondLst>
                                        </p:cTn>
                                        <p:tgtEl>
                                          <p:spTgt spid="708"/>
                                        </p:tgtEl>
                                        <p:attrNameLst>
                                          <p:attrName>style.visibility</p:attrName>
                                        </p:attrNameLst>
                                      </p:cBhvr>
                                      <p:to>
                                        <p:strVal val="hidden"/>
                                      </p:to>
                                    </p:set>
                                  </p:childTnLst>
                                </p:cTn>
                              </p:par>
                            </p:childTnLst>
                          </p:cTn>
                        </p:par>
                        <p:par>
                          <p:cTn id="35" fill="hold">
                            <p:stCondLst>
                              <p:cond delay="0"/>
                            </p:stCondLst>
                            <p:childTnLst>
                              <p:par>
                                <p:cTn id="36" presetID="1" presetClass="exit" presetSubtype="0" fill="hold" grpId="11" nodeType="afterEffect">
                                  <p:stCondLst>
                                    <p:cond delay="0"/>
                                  </p:stCondLst>
                                  <p:iterate>
                                    <p:tmAbs val="0"/>
                                  </p:iterate>
                                  <p:childTnLst>
                                    <p:set>
                                      <p:cBhvr>
                                        <p:cTn id="37" fill="hold">
                                          <p:stCondLst>
                                            <p:cond delay="0"/>
                                          </p:stCondLst>
                                        </p:cTn>
                                        <p:tgtEl>
                                          <p:spTgt spid="709"/>
                                        </p:tgtEl>
                                        <p:attrNameLst>
                                          <p:attrName>style.visibility</p:attrName>
                                        </p:attrNameLst>
                                      </p:cBhvr>
                                      <p:to>
                                        <p:strVal val="hidden"/>
                                      </p:to>
                                    </p:set>
                                  </p:childTnLst>
                                </p:cTn>
                              </p:par>
                            </p:childTnLst>
                          </p:cTn>
                        </p:par>
                        <p:par>
                          <p:cTn id="38" fill="hold">
                            <p:stCondLst>
                              <p:cond delay="0"/>
                            </p:stCondLst>
                            <p:childTnLst>
                              <p:par>
                                <p:cTn id="39" presetID="1" presetClass="exit" presetSubtype="0" fill="hold" grpId="12" nodeType="afterEffect">
                                  <p:stCondLst>
                                    <p:cond delay="0"/>
                                  </p:stCondLst>
                                  <p:iterate>
                                    <p:tmAbs val="0"/>
                                  </p:iterate>
                                  <p:childTnLst>
                                    <p:set>
                                      <p:cBhvr>
                                        <p:cTn id="40" fill="hold">
                                          <p:stCondLst>
                                            <p:cond delay="0"/>
                                          </p:stCondLst>
                                        </p:cTn>
                                        <p:tgtEl>
                                          <p:spTgt spid="710"/>
                                        </p:tgtEl>
                                        <p:attrNameLst>
                                          <p:attrName>style.visibility</p:attrName>
                                        </p:attrNameLst>
                                      </p:cBhvr>
                                      <p:to>
                                        <p:strVal val="hidden"/>
                                      </p:to>
                                    </p:set>
                                  </p:childTnLst>
                                </p:cTn>
                              </p:par>
                            </p:childTnLst>
                          </p:cTn>
                        </p:par>
                        <p:par>
                          <p:cTn id="41" fill="hold">
                            <p:stCondLst>
                              <p:cond delay="0"/>
                            </p:stCondLst>
                            <p:childTnLst>
                              <p:par>
                                <p:cTn id="42" presetID="1" presetClass="exit" presetSubtype="0" fill="hold" grpId="13" nodeType="afterEffect">
                                  <p:stCondLst>
                                    <p:cond delay="0"/>
                                  </p:stCondLst>
                                  <p:iterate>
                                    <p:tmAbs val="0"/>
                                  </p:iterate>
                                  <p:childTnLst>
                                    <p:set>
                                      <p:cBhvr>
                                        <p:cTn id="43" fill="hold">
                                          <p:stCondLst>
                                            <p:cond delay="0"/>
                                          </p:stCondLst>
                                        </p:cTn>
                                        <p:tgtEl>
                                          <p:spTgt spid="670"/>
                                        </p:tgtEl>
                                        <p:attrNameLst>
                                          <p:attrName>style.visibility</p:attrName>
                                        </p:attrNameLst>
                                      </p:cBhvr>
                                      <p:to>
                                        <p:strVal val="hidden"/>
                                      </p:to>
                                    </p:set>
                                  </p:childTnLst>
                                </p:cTn>
                              </p:par>
                            </p:childTnLst>
                          </p:cTn>
                        </p:par>
                        <p:par>
                          <p:cTn id="44" fill="hold">
                            <p:stCondLst>
                              <p:cond delay="0"/>
                            </p:stCondLst>
                            <p:childTnLst>
                              <p:par>
                                <p:cTn id="45" presetID="1" presetClass="entr" presetSubtype="0" fill="hold" grpId="14" nodeType="afterEffect">
                                  <p:stCondLst>
                                    <p:cond delay="0"/>
                                  </p:stCondLst>
                                  <p:iterate>
                                    <p:tmAbs val="0"/>
                                  </p:iterate>
                                  <p:childTnLst>
                                    <p:set>
                                      <p:cBhvr>
                                        <p:cTn id="46" fill="hold"/>
                                        <p:tgtEl>
                                          <p:spTgt spid="671"/>
                                        </p:tgtEl>
                                        <p:attrNameLst>
                                          <p:attrName>style.visibility</p:attrName>
                                        </p:attrNameLst>
                                      </p:cBhvr>
                                      <p:to>
                                        <p:strVal val="visible"/>
                                      </p:to>
                                    </p:set>
                                  </p:childTnLst>
                                </p:cTn>
                              </p:par>
                            </p:childTnLst>
                          </p:cTn>
                        </p:par>
                        <p:par>
                          <p:cTn id="47" fill="hold">
                            <p:stCondLst>
                              <p:cond delay="0"/>
                            </p:stCondLst>
                            <p:childTnLst>
                              <p:par>
                                <p:cTn id="48" presetID="1" presetClass="exit" presetSubtype="0" fill="hold" grpId="15" nodeType="afterEffect">
                                  <p:stCondLst>
                                    <p:cond delay="0"/>
                                  </p:stCondLst>
                                  <p:iterate>
                                    <p:tmAbs val="0"/>
                                  </p:iterate>
                                  <p:childTnLst>
                                    <p:set>
                                      <p:cBhvr>
                                        <p:cTn id="49" fill="hold">
                                          <p:stCondLst>
                                            <p:cond delay="0"/>
                                          </p:stCondLst>
                                        </p:cTn>
                                        <p:tgtEl>
                                          <p:spTgt spid="675"/>
                                        </p:tgtEl>
                                        <p:attrNameLst>
                                          <p:attrName>style.visibility</p:attrName>
                                        </p:attrNameLst>
                                      </p:cBhvr>
                                      <p:to>
                                        <p:strVal val="hidden"/>
                                      </p:to>
                                    </p:set>
                                  </p:childTnLst>
                                </p:cTn>
                              </p:par>
                            </p:childTnLst>
                          </p:cTn>
                        </p:par>
                        <p:par>
                          <p:cTn id="50" fill="hold">
                            <p:stCondLst>
                              <p:cond delay="0"/>
                            </p:stCondLst>
                            <p:childTnLst>
                              <p:par>
                                <p:cTn id="51" presetID="1" presetClass="entr" presetSubtype="0" fill="hold" grpId="16" nodeType="afterEffect">
                                  <p:stCondLst>
                                    <p:cond delay="0"/>
                                  </p:stCondLst>
                                  <p:iterate>
                                    <p:tmAbs val="0"/>
                                  </p:iterate>
                                  <p:childTnLst>
                                    <p:set>
                                      <p:cBhvr>
                                        <p:cTn id="52" fill="hold"/>
                                        <p:tgtEl>
                                          <p:spTgt spid="676"/>
                                        </p:tgtEl>
                                        <p:attrNameLst>
                                          <p:attrName>style.visibility</p:attrName>
                                        </p:attrNameLst>
                                      </p:cBhvr>
                                      <p:to>
                                        <p:strVal val="visible"/>
                                      </p:to>
                                    </p:set>
                                  </p:childTnLst>
                                </p:cTn>
                              </p:par>
                            </p:childTnLst>
                          </p:cTn>
                        </p:par>
                        <p:par>
                          <p:cTn id="53" fill="hold">
                            <p:stCondLst>
                              <p:cond delay="0"/>
                            </p:stCondLst>
                            <p:childTnLst>
                              <p:par>
                                <p:cTn id="54" presetID="1" presetClass="entr" presetSubtype="0" fill="hold" grpId="17" nodeType="afterEffect">
                                  <p:stCondLst>
                                    <p:cond delay="0"/>
                                  </p:stCondLst>
                                  <p:iterate>
                                    <p:tmAbs val="0"/>
                                  </p:iterate>
                                  <p:childTnLst>
                                    <p:set>
                                      <p:cBhvr>
                                        <p:cTn id="55" fill="hold"/>
                                        <p:tgtEl>
                                          <p:spTgt spid="683"/>
                                        </p:tgtEl>
                                        <p:attrNameLst>
                                          <p:attrName>style.visibility</p:attrName>
                                        </p:attrNameLst>
                                      </p:cBhvr>
                                      <p:to>
                                        <p:strVal val="visible"/>
                                      </p:to>
                                    </p:set>
                                  </p:childTnLst>
                                </p:cTn>
                              </p:par>
                            </p:childTnLst>
                          </p:cTn>
                        </p:par>
                        <p:par>
                          <p:cTn id="56" fill="hold">
                            <p:stCondLst>
                              <p:cond delay="0"/>
                            </p:stCondLst>
                            <p:childTnLst>
                              <p:par>
                                <p:cTn id="57" presetID="1" presetClass="entr" presetSubtype="0" fill="hold" grpId="18" nodeType="afterEffect">
                                  <p:stCondLst>
                                    <p:cond delay="200"/>
                                  </p:stCondLst>
                                  <p:iterate>
                                    <p:tmAbs val="0"/>
                                  </p:iterate>
                                  <p:childTnLst>
                                    <p:set>
                                      <p:cBhvr>
                                        <p:cTn id="58" fill="hold"/>
                                        <p:tgtEl>
                                          <p:spTgt spid="684"/>
                                        </p:tgtEl>
                                        <p:attrNameLst>
                                          <p:attrName>style.visibility</p:attrName>
                                        </p:attrNameLst>
                                      </p:cBhvr>
                                      <p:to>
                                        <p:strVal val="visible"/>
                                      </p:to>
                                    </p:set>
                                  </p:childTnLst>
                                </p:cTn>
                              </p:par>
                            </p:childTnLst>
                          </p:cTn>
                        </p:par>
                        <p:par>
                          <p:cTn id="59" fill="hold">
                            <p:stCondLst>
                              <p:cond delay="200"/>
                            </p:stCondLst>
                            <p:childTnLst>
                              <p:par>
                                <p:cTn id="60" presetID="1" presetClass="entr" presetSubtype="0" fill="hold" grpId="19" nodeType="afterEffect">
                                  <p:stCondLst>
                                    <p:cond delay="200"/>
                                  </p:stCondLst>
                                  <p:iterate>
                                    <p:tmAbs val="0"/>
                                  </p:iterate>
                                  <p:childTnLst>
                                    <p:set>
                                      <p:cBhvr>
                                        <p:cTn id="61" fill="hold"/>
                                        <p:tgtEl>
                                          <p:spTgt spid="685"/>
                                        </p:tgtEl>
                                        <p:attrNameLst>
                                          <p:attrName>style.visibility</p:attrName>
                                        </p:attrNameLst>
                                      </p:cBhvr>
                                      <p:to>
                                        <p:strVal val="visible"/>
                                      </p:to>
                                    </p:set>
                                  </p:childTnLst>
                                </p:cTn>
                              </p:par>
                            </p:childTnLst>
                          </p:cTn>
                        </p:par>
                        <p:par>
                          <p:cTn id="62" fill="hold">
                            <p:stCondLst>
                              <p:cond delay="400"/>
                            </p:stCondLst>
                            <p:childTnLst>
                              <p:par>
                                <p:cTn id="63" presetID="1" presetClass="entr" presetSubtype="0" fill="hold" grpId="20" nodeType="afterEffect">
                                  <p:stCondLst>
                                    <p:cond delay="200"/>
                                  </p:stCondLst>
                                  <p:iterate>
                                    <p:tmAbs val="0"/>
                                  </p:iterate>
                                  <p:childTnLst>
                                    <p:set>
                                      <p:cBhvr>
                                        <p:cTn id="64" fill="hold"/>
                                        <p:tgtEl>
                                          <p:spTgt spid="686"/>
                                        </p:tgtEl>
                                        <p:attrNameLst>
                                          <p:attrName>style.visibility</p:attrName>
                                        </p:attrNameLst>
                                      </p:cBhvr>
                                      <p:to>
                                        <p:strVal val="visible"/>
                                      </p:to>
                                    </p:set>
                                  </p:childTnLst>
                                </p:cTn>
                              </p:par>
                            </p:childTnLst>
                          </p:cTn>
                        </p:par>
                        <p:par>
                          <p:cTn id="65" fill="hold">
                            <p:stCondLst>
                              <p:cond delay="600"/>
                            </p:stCondLst>
                            <p:childTnLst>
                              <p:par>
                                <p:cTn id="66" presetID="1" presetClass="entr" presetSubtype="0" fill="hold" grpId="21" nodeType="afterEffect">
                                  <p:stCondLst>
                                    <p:cond delay="200"/>
                                  </p:stCondLst>
                                  <p:iterate>
                                    <p:tmAbs val="0"/>
                                  </p:iterate>
                                  <p:childTnLst>
                                    <p:set>
                                      <p:cBhvr>
                                        <p:cTn id="67" fill="hold"/>
                                        <p:tgtEl>
                                          <p:spTgt spid="687"/>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xit" presetSubtype="0" fill="hold" grpId="22" nodeType="clickEffect">
                                  <p:stCondLst>
                                    <p:cond delay="0"/>
                                  </p:stCondLst>
                                  <p:iterate>
                                    <p:tmAbs val="0"/>
                                  </p:iterate>
                                  <p:childTnLst>
                                    <p:set>
                                      <p:cBhvr>
                                        <p:cTn id="71" fill="hold">
                                          <p:stCondLst>
                                            <p:cond delay="0"/>
                                          </p:stCondLst>
                                        </p:cTn>
                                        <p:tgtEl>
                                          <p:spTgt spid="683"/>
                                        </p:tgtEl>
                                        <p:attrNameLst>
                                          <p:attrName>style.visibility</p:attrName>
                                        </p:attrNameLst>
                                      </p:cBhvr>
                                      <p:to>
                                        <p:strVal val="hidden"/>
                                      </p:to>
                                    </p:set>
                                  </p:childTnLst>
                                </p:cTn>
                              </p:par>
                            </p:childTnLst>
                          </p:cTn>
                        </p:par>
                        <p:par>
                          <p:cTn id="72" fill="hold">
                            <p:stCondLst>
                              <p:cond delay="0"/>
                            </p:stCondLst>
                            <p:childTnLst>
                              <p:par>
                                <p:cTn id="73" presetID="1" presetClass="exit" presetSubtype="0" fill="hold" grpId="23" nodeType="afterEffect">
                                  <p:stCondLst>
                                    <p:cond delay="0"/>
                                  </p:stCondLst>
                                  <p:iterate>
                                    <p:tmAbs val="0"/>
                                  </p:iterate>
                                  <p:childTnLst>
                                    <p:set>
                                      <p:cBhvr>
                                        <p:cTn id="74" fill="hold">
                                          <p:stCondLst>
                                            <p:cond delay="0"/>
                                          </p:stCondLst>
                                        </p:cTn>
                                        <p:tgtEl>
                                          <p:spTgt spid="684"/>
                                        </p:tgtEl>
                                        <p:attrNameLst>
                                          <p:attrName>style.visibility</p:attrName>
                                        </p:attrNameLst>
                                      </p:cBhvr>
                                      <p:to>
                                        <p:strVal val="hidden"/>
                                      </p:to>
                                    </p:set>
                                  </p:childTnLst>
                                </p:cTn>
                              </p:par>
                            </p:childTnLst>
                          </p:cTn>
                        </p:par>
                        <p:par>
                          <p:cTn id="75" fill="hold">
                            <p:stCondLst>
                              <p:cond delay="0"/>
                            </p:stCondLst>
                            <p:childTnLst>
                              <p:par>
                                <p:cTn id="76" presetID="1" presetClass="exit" presetSubtype="0" fill="hold" grpId="24" nodeType="afterEffect">
                                  <p:stCondLst>
                                    <p:cond delay="0"/>
                                  </p:stCondLst>
                                  <p:iterate>
                                    <p:tmAbs val="0"/>
                                  </p:iterate>
                                  <p:childTnLst>
                                    <p:set>
                                      <p:cBhvr>
                                        <p:cTn id="77" fill="hold">
                                          <p:stCondLst>
                                            <p:cond delay="0"/>
                                          </p:stCondLst>
                                        </p:cTn>
                                        <p:tgtEl>
                                          <p:spTgt spid="685"/>
                                        </p:tgtEl>
                                        <p:attrNameLst>
                                          <p:attrName>style.visibility</p:attrName>
                                        </p:attrNameLst>
                                      </p:cBhvr>
                                      <p:to>
                                        <p:strVal val="hidden"/>
                                      </p:to>
                                    </p:set>
                                  </p:childTnLst>
                                </p:cTn>
                              </p:par>
                            </p:childTnLst>
                          </p:cTn>
                        </p:par>
                        <p:par>
                          <p:cTn id="78" fill="hold">
                            <p:stCondLst>
                              <p:cond delay="0"/>
                            </p:stCondLst>
                            <p:childTnLst>
                              <p:par>
                                <p:cTn id="79" presetID="1" presetClass="exit" presetSubtype="0" fill="hold" grpId="25" nodeType="afterEffect">
                                  <p:stCondLst>
                                    <p:cond delay="0"/>
                                  </p:stCondLst>
                                  <p:iterate>
                                    <p:tmAbs val="0"/>
                                  </p:iterate>
                                  <p:childTnLst>
                                    <p:set>
                                      <p:cBhvr>
                                        <p:cTn id="80" fill="hold">
                                          <p:stCondLst>
                                            <p:cond delay="0"/>
                                          </p:stCondLst>
                                        </p:cTn>
                                        <p:tgtEl>
                                          <p:spTgt spid="686"/>
                                        </p:tgtEl>
                                        <p:attrNameLst>
                                          <p:attrName>style.visibility</p:attrName>
                                        </p:attrNameLst>
                                      </p:cBhvr>
                                      <p:to>
                                        <p:strVal val="hidden"/>
                                      </p:to>
                                    </p:set>
                                  </p:childTnLst>
                                </p:cTn>
                              </p:par>
                            </p:childTnLst>
                          </p:cTn>
                        </p:par>
                        <p:par>
                          <p:cTn id="81" fill="hold">
                            <p:stCondLst>
                              <p:cond delay="0"/>
                            </p:stCondLst>
                            <p:childTnLst>
                              <p:par>
                                <p:cTn id="82" presetID="1" presetClass="exit" presetSubtype="0" fill="hold" grpId="26" nodeType="afterEffect">
                                  <p:stCondLst>
                                    <p:cond delay="0"/>
                                  </p:stCondLst>
                                  <p:iterate>
                                    <p:tmAbs val="0"/>
                                  </p:iterate>
                                  <p:childTnLst>
                                    <p:set>
                                      <p:cBhvr>
                                        <p:cTn id="83" fill="hold">
                                          <p:stCondLst>
                                            <p:cond delay="0"/>
                                          </p:stCondLst>
                                        </p:cTn>
                                        <p:tgtEl>
                                          <p:spTgt spid="687"/>
                                        </p:tgtEl>
                                        <p:attrNameLst>
                                          <p:attrName>style.visibility</p:attrName>
                                        </p:attrNameLst>
                                      </p:cBhvr>
                                      <p:to>
                                        <p:strVal val="hidden"/>
                                      </p:to>
                                    </p:set>
                                  </p:childTnLst>
                                </p:cTn>
                              </p:par>
                            </p:childTnLst>
                          </p:cTn>
                        </p:par>
                        <p:par>
                          <p:cTn id="84" fill="hold">
                            <p:stCondLst>
                              <p:cond delay="0"/>
                            </p:stCondLst>
                            <p:childTnLst>
                              <p:par>
                                <p:cTn id="85" presetID="1" presetClass="entr" presetSubtype="0" fill="hold" grpId="27" nodeType="afterEffect">
                                  <p:stCondLst>
                                    <p:cond delay="0"/>
                                  </p:stCondLst>
                                  <p:iterate>
                                    <p:tmAbs val="0"/>
                                  </p:iterate>
                                  <p:childTnLst>
                                    <p:set>
                                      <p:cBhvr>
                                        <p:cTn id="86" fill="hold"/>
                                        <p:tgtEl>
                                          <p:spTgt spid="581"/>
                                        </p:tgtEl>
                                        <p:attrNameLst>
                                          <p:attrName>style.visibility</p:attrName>
                                        </p:attrNameLst>
                                      </p:cBhvr>
                                      <p:to>
                                        <p:strVal val="visible"/>
                                      </p:to>
                                    </p:set>
                                  </p:childTnLst>
                                </p:cTn>
                              </p:par>
                            </p:childTnLst>
                          </p:cTn>
                        </p:par>
                        <p:par>
                          <p:cTn id="87" fill="hold">
                            <p:stCondLst>
                              <p:cond delay="0"/>
                            </p:stCondLst>
                            <p:childTnLst>
                              <p:par>
                                <p:cTn id="88" presetID="1" presetClass="exit" presetSubtype="0" fill="hold" grpId="28" nodeType="afterEffect">
                                  <p:stCondLst>
                                    <p:cond delay="0"/>
                                  </p:stCondLst>
                                  <p:iterate>
                                    <p:tmAbs val="0"/>
                                  </p:iterate>
                                  <p:childTnLst>
                                    <p:set>
                                      <p:cBhvr>
                                        <p:cTn id="89" fill="hold">
                                          <p:stCondLst>
                                            <p:cond delay="0"/>
                                          </p:stCondLst>
                                        </p:cTn>
                                        <p:tgtEl>
                                          <p:spTgt spid="676"/>
                                        </p:tgtEl>
                                        <p:attrNameLst>
                                          <p:attrName>style.visibility</p:attrName>
                                        </p:attrNameLst>
                                      </p:cBhvr>
                                      <p:to>
                                        <p:strVal val="hidden"/>
                                      </p:to>
                                    </p:set>
                                  </p:childTnLst>
                                </p:cTn>
                              </p:par>
                            </p:childTnLst>
                          </p:cTn>
                        </p:par>
                        <p:par>
                          <p:cTn id="90" fill="hold">
                            <p:stCondLst>
                              <p:cond delay="0"/>
                            </p:stCondLst>
                            <p:childTnLst>
                              <p:par>
                                <p:cTn id="91" presetID="1" presetClass="entr" presetSubtype="0" fill="hold" grpId="29" nodeType="afterEffect">
                                  <p:stCondLst>
                                    <p:cond delay="0"/>
                                  </p:stCondLst>
                                  <p:iterate>
                                    <p:tmAbs val="0"/>
                                  </p:iterate>
                                  <p:childTnLst>
                                    <p:set>
                                      <p:cBhvr>
                                        <p:cTn id="92" fill="hold"/>
                                        <p:tgtEl>
                                          <p:spTgt spid="677"/>
                                        </p:tgtEl>
                                        <p:attrNameLst>
                                          <p:attrName>style.visibility</p:attrName>
                                        </p:attrNameLst>
                                      </p:cBhvr>
                                      <p:to>
                                        <p:strVal val="visible"/>
                                      </p:to>
                                    </p:set>
                                  </p:childTnLst>
                                </p:cTn>
                              </p:par>
                            </p:childTnLst>
                          </p:cTn>
                        </p:par>
                        <p:par>
                          <p:cTn id="93" fill="hold">
                            <p:stCondLst>
                              <p:cond delay="0"/>
                            </p:stCondLst>
                            <p:childTnLst>
                              <p:par>
                                <p:cTn id="94" presetID="1" presetClass="exit" presetSubtype="0" fill="hold" grpId="30" nodeType="afterEffect">
                                  <p:stCondLst>
                                    <p:cond delay="0"/>
                                  </p:stCondLst>
                                  <p:iterate>
                                    <p:tmAbs val="0"/>
                                  </p:iterate>
                                  <p:childTnLst>
                                    <p:set>
                                      <p:cBhvr>
                                        <p:cTn id="95" fill="hold">
                                          <p:stCondLst>
                                            <p:cond delay="0"/>
                                          </p:stCondLst>
                                        </p:cTn>
                                        <p:tgtEl>
                                          <p:spTgt spid="671"/>
                                        </p:tgtEl>
                                        <p:attrNameLst>
                                          <p:attrName>style.visibility</p:attrName>
                                        </p:attrNameLst>
                                      </p:cBhvr>
                                      <p:to>
                                        <p:strVal val="hidden"/>
                                      </p:to>
                                    </p:set>
                                  </p:childTnLst>
                                </p:cTn>
                              </p:par>
                            </p:childTnLst>
                          </p:cTn>
                        </p:par>
                        <p:par>
                          <p:cTn id="96" fill="hold">
                            <p:stCondLst>
                              <p:cond delay="0"/>
                            </p:stCondLst>
                            <p:childTnLst>
                              <p:par>
                                <p:cTn id="97" presetID="1" presetClass="entr" presetSubtype="0" fill="hold" grpId="31" nodeType="afterEffect">
                                  <p:stCondLst>
                                    <p:cond delay="0"/>
                                  </p:stCondLst>
                                  <p:iterate>
                                    <p:tmAbs val="0"/>
                                  </p:iterate>
                                  <p:childTnLst>
                                    <p:set>
                                      <p:cBhvr>
                                        <p:cTn id="98" fill="hold"/>
                                        <p:tgtEl>
                                          <p:spTgt spid="672"/>
                                        </p:tgtEl>
                                        <p:attrNameLst>
                                          <p:attrName>style.visibility</p:attrName>
                                        </p:attrNameLst>
                                      </p:cBhvr>
                                      <p:to>
                                        <p:strVal val="visible"/>
                                      </p:to>
                                    </p:set>
                                  </p:childTnLst>
                                </p:cTn>
                              </p:par>
                            </p:childTnLst>
                          </p:cTn>
                        </p:par>
                        <p:par>
                          <p:cTn id="99" fill="hold">
                            <p:stCondLst>
                              <p:cond delay="0"/>
                            </p:stCondLst>
                            <p:childTnLst>
                              <p:par>
                                <p:cTn id="100" presetID="1" presetClass="entr" presetSubtype="0" fill="hold" grpId="32" nodeType="afterEffect">
                                  <p:stCondLst>
                                    <p:cond delay="0"/>
                                  </p:stCondLst>
                                  <p:iterate>
                                    <p:tmAbs val="0"/>
                                  </p:iterate>
                                  <p:childTnLst>
                                    <p:set>
                                      <p:cBhvr>
                                        <p:cTn id="101" fill="hold"/>
                                        <p:tgtEl>
                                          <p:spTgt spid="680"/>
                                        </p:tgtEl>
                                        <p:attrNameLst>
                                          <p:attrName>style.visibility</p:attrName>
                                        </p:attrNameLst>
                                      </p:cBhvr>
                                      <p:to>
                                        <p:strVal val="visible"/>
                                      </p:to>
                                    </p:set>
                                  </p:childTnLst>
                                </p:cTn>
                              </p:par>
                            </p:childTnLst>
                          </p:cTn>
                        </p:par>
                        <p:par>
                          <p:cTn id="102" fill="hold">
                            <p:stCondLst>
                              <p:cond delay="0"/>
                            </p:stCondLst>
                            <p:childTnLst>
                              <p:par>
                                <p:cTn id="103" presetID="1" presetClass="entr" presetSubtype="0" fill="hold" grpId="33" nodeType="afterEffect">
                                  <p:stCondLst>
                                    <p:cond delay="200"/>
                                  </p:stCondLst>
                                  <p:iterate>
                                    <p:tmAbs val="0"/>
                                  </p:iterate>
                                  <p:childTnLst>
                                    <p:set>
                                      <p:cBhvr>
                                        <p:cTn id="104" fill="hold"/>
                                        <p:tgtEl>
                                          <p:spTgt spid="699"/>
                                        </p:tgtEl>
                                        <p:attrNameLst>
                                          <p:attrName>style.visibility</p:attrName>
                                        </p:attrNameLst>
                                      </p:cBhvr>
                                      <p:to>
                                        <p:strVal val="visible"/>
                                      </p:to>
                                    </p:set>
                                  </p:childTnLst>
                                </p:cTn>
                              </p:par>
                            </p:childTnLst>
                          </p:cTn>
                        </p:par>
                        <p:par>
                          <p:cTn id="105" fill="hold">
                            <p:stCondLst>
                              <p:cond delay="200"/>
                            </p:stCondLst>
                            <p:childTnLst>
                              <p:par>
                                <p:cTn id="106" presetID="1" presetClass="entr" presetSubtype="0" fill="hold" grpId="34" nodeType="afterEffect">
                                  <p:stCondLst>
                                    <p:cond delay="200"/>
                                  </p:stCondLst>
                                  <p:iterate>
                                    <p:tmAbs val="0"/>
                                  </p:iterate>
                                  <p:childTnLst>
                                    <p:set>
                                      <p:cBhvr>
                                        <p:cTn id="107" fill="hold"/>
                                        <p:tgtEl>
                                          <p:spTgt spid="681"/>
                                        </p:tgtEl>
                                        <p:attrNameLst>
                                          <p:attrName>style.visibility</p:attrName>
                                        </p:attrNameLst>
                                      </p:cBhvr>
                                      <p:to>
                                        <p:strVal val="visible"/>
                                      </p:to>
                                    </p:set>
                                  </p:childTnLst>
                                </p:cTn>
                              </p:par>
                            </p:childTnLst>
                          </p:cTn>
                        </p:par>
                        <p:par>
                          <p:cTn id="108" fill="hold">
                            <p:stCondLst>
                              <p:cond delay="400"/>
                            </p:stCondLst>
                            <p:childTnLst>
                              <p:par>
                                <p:cTn id="109" presetID="1" presetClass="entr" presetSubtype="0" fill="hold" grpId="35" nodeType="afterEffect">
                                  <p:stCondLst>
                                    <p:cond delay="200"/>
                                  </p:stCondLst>
                                  <p:iterate>
                                    <p:tmAbs val="0"/>
                                  </p:iterate>
                                  <p:childTnLst>
                                    <p:set>
                                      <p:cBhvr>
                                        <p:cTn id="110" fill="hold"/>
                                        <p:tgtEl>
                                          <p:spTgt spid="697"/>
                                        </p:tgtEl>
                                        <p:attrNameLst>
                                          <p:attrName>style.visibility</p:attrName>
                                        </p:attrNameLst>
                                      </p:cBhvr>
                                      <p:to>
                                        <p:strVal val="visible"/>
                                      </p:to>
                                    </p:set>
                                  </p:childTnLst>
                                </p:cTn>
                              </p:par>
                            </p:childTnLst>
                          </p:cTn>
                        </p:par>
                        <p:par>
                          <p:cTn id="111" fill="hold">
                            <p:stCondLst>
                              <p:cond delay="600"/>
                            </p:stCondLst>
                            <p:childTnLst>
                              <p:par>
                                <p:cTn id="112" presetID="1" presetClass="entr" presetSubtype="0" fill="hold" grpId="36" nodeType="afterEffect">
                                  <p:stCondLst>
                                    <p:cond delay="200"/>
                                  </p:stCondLst>
                                  <p:iterate>
                                    <p:tmAbs val="0"/>
                                  </p:iterate>
                                  <p:childTnLst>
                                    <p:set>
                                      <p:cBhvr>
                                        <p:cTn id="113" fill="hold"/>
                                        <p:tgtEl>
                                          <p:spTgt spid="682"/>
                                        </p:tgtEl>
                                        <p:attrNameLst>
                                          <p:attrName>style.visibility</p:attrName>
                                        </p:attrNameLst>
                                      </p:cBhvr>
                                      <p:to>
                                        <p:strVal val="visible"/>
                                      </p:to>
                                    </p:set>
                                  </p:childTnLst>
                                </p:cTn>
                              </p:par>
                            </p:childTnLst>
                          </p:cTn>
                        </p:par>
                      </p:childTnLst>
                    </p:cTn>
                  </p:par>
                  <p:par>
                    <p:cTn id="114" fill="hold">
                      <p:stCondLst>
                        <p:cond delay="indefinite"/>
                      </p:stCondLst>
                      <p:childTnLst>
                        <p:par>
                          <p:cTn id="115" fill="hold">
                            <p:stCondLst>
                              <p:cond delay="0"/>
                            </p:stCondLst>
                            <p:childTnLst>
                              <p:par>
                                <p:cTn id="116" presetID="1" presetClass="exit" presetSubtype="0" fill="hold" grpId="37" nodeType="clickEffect">
                                  <p:stCondLst>
                                    <p:cond delay="0"/>
                                  </p:stCondLst>
                                  <p:iterate>
                                    <p:tmAbs val="0"/>
                                  </p:iterate>
                                  <p:childTnLst>
                                    <p:set>
                                      <p:cBhvr>
                                        <p:cTn id="117" fill="hold">
                                          <p:stCondLst>
                                            <p:cond delay="0"/>
                                          </p:stCondLst>
                                        </p:cTn>
                                        <p:tgtEl>
                                          <p:spTgt spid="680"/>
                                        </p:tgtEl>
                                        <p:attrNameLst>
                                          <p:attrName>style.visibility</p:attrName>
                                        </p:attrNameLst>
                                      </p:cBhvr>
                                      <p:to>
                                        <p:strVal val="hidden"/>
                                      </p:to>
                                    </p:set>
                                  </p:childTnLst>
                                </p:cTn>
                              </p:par>
                            </p:childTnLst>
                          </p:cTn>
                        </p:par>
                        <p:par>
                          <p:cTn id="118" fill="hold">
                            <p:stCondLst>
                              <p:cond delay="0"/>
                            </p:stCondLst>
                            <p:childTnLst>
                              <p:par>
                                <p:cTn id="119" presetID="1" presetClass="exit" presetSubtype="0" fill="hold" grpId="38" nodeType="afterEffect">
                                  <p:stCondLst>
                                    <p:cond delay="0"/>
                                  </p:stCondLst>
                                  <p:iterate>
                                    <p:tmAbs val="0"/>
                                  </p:iterate>
                                  <p:childTnLst>
                                    <p:set>
                                      <p:cBhvr>
                                        <p:cTn id="120" fill="hold">
                                          <p:stCondLst>
                                            <p:cond delay="0"/>
                                          </p:stCondLst>
                                        </p:cTn>
                                        <p:tgtEl>
                                          <p:spTgt spid="699"/>
                                        </p:tgtEl>
                                        <p:attrNameLst>
                                          <p:attrName>style.visibility</p:attrName>
                                        </p:attrNameLst>
                                      </p:cBhvr>
                                      <p:to>
                                        <p:strVal val="hidden"/>
                                      </p:to>
                                    </p:set>
                                  </p:childTnLst>
                                </p:cTn>
                              </p:par>
                            </p:childTnLst>
                          </p:cTn>
                        </p:par>
                        <p:par>
                          <p:cTn id="121" fill="hold">
                            <p:stCondLst>
                              <p:cond delay="0"/>
                            </p:stCondLst>
                            <p:childTnLst>
                              <p:par>
                                <p:cTn id="122" presetID="1" presetClass="exit" presetSubtype="0" fill="hold" grpId="39" nodeType="afterEffect">
                                  <p:stCondLst>
                                    <p:cond delay="0"/>
                                  </p:stCondLst>
                                  <p:iterate>
                                    <p:tmAbs val="0"/>
                                  </p:iterate>
                                  <p:childTnLst>
                                    <p:set>
                                      <p:cBhvr>
                                        <p:cTn id="123" fill="hold">
                                          <p:stCondLst>
                                            <p:cond delay="0"/>
                                          </p:stCondLst>
                                        </p:cTn>
                                        <p:tgtEl>
                                          <p:spTgt spid="681"/>
                                        </p:tgtEl>
                                        <p:attrNameLst>
                                          <p:attrName>style.visibility</p:attrName>
                                        </p:attrNameLst>
                                      </p:cBhvr>
                                      <p:to>
                                        <p:strVal val="hidden"/>
                                      </p:to>
                                    </p:set>
                                  </p:childTnLst>
                                </p:cTn>
                              </p:par>
                            </p:childTnLst>
                          </p:cTn>
                        </p:par>
                        <p:par>
                          <p:cTn id="124" fill="hold">
                            <p:stCondLst>
                              <p:cond delay="0"/>
                            </p:stCondLst>
                            <p:childTnLst>
                              <p:par>
                                <p:cTn id="125" presetID="1" presetClass="exit" presetSubtype="0" fill="hold" grpId="40" nodeType="afterEffect">
                                  <p:stCondLst>
                                    <p:cond delay="0"/>
                                  </p:stCondLst>
                                  <p:iterate>
                                    <p:tmAbs val="0"/>
                                  </p:iterate>
                                  <p:childTnLst>
                                    <p:set>
                                      <p:cBhvr>
                                        <p:cTn id="126" fill="hold">
                                          <p:stCondLst>
                                            <p:cond delay="0"/>
                                          </p:stCondLst>
                                        </p:cTn>
                                        <p:tgtEl>
                                          <p:spTgt spid="697"/>
                                        </p:tgtEl>
                                        <p:attrNameLst>
                                          <p:attrName>style.visibility</p:attrName>
                                        </p:attrNameLst>
                                      </p:cBhvr>
                                      <p:to>
                                        <p:strVal val="hidden"/>
                                      </p:to>
                                    </p:set>
                                  </p:childTnLst>
                                </p:cTn>
                              </p:par>
                            </p:childTnLst>
                          </p:cTn>
                        </p:par>
                        <p:par>
                          <p:cTn id="127" fill="hold">
                            <p:stCondLst>
                              <p:cond delay="0"/>
                            </p:stCondLst>
                            <p:childTnLst>
                              <p:par>
                                <p:cTn id="128" presetID="1" presetClass="exit" presetSubtype="0" fill="hold" grpId="41" nodeType="afterEffect">
                                  <p:stCondLst>
                                    <p:cond delay="0"/>
                                  </p:stCondLst>
                                  <p:iterate>
                                    <p:tmAbs val="0"/>
                                  </p:iterate>
                                  <p:childTnLst>
                                    <p:set>
                                      <p:cBhvr>
                                        <p:cTn id="129" fill="hold">
                                          <p:stCondLst>
                                            <p:cond delay="0"/>
                                          </p:stCondLst>
                                        </p:cTn>
                                        <p:tgtEl>
                                          <p:spTgt spid="682"/>
                                        </p:tgtEl>
                                        <p:attrNameLst>
                                          <p:attrName>style.visibility</p:attrName>
                                        </p:attrNameLst>
                                      </p:cBhvr>
                                      <p:to>
                                        <p:strVal val="hidden"/>
                                      </p:to>
                                    </p:set>
                                  </p:childTnLst>
                                </p:cTn>
                              </p:par>
                            </p:childTnLst>
                          </p:cTn>
                        </p:par>
                        <p:par>
                          <p:cTn id="130" fill="hold">
                            <p:stCondLst>
                              <p:cond delay="0"/>
                            </p:stCondLst>
                            <p:childTnLst>
                              <p:par>
                                <p:cTn id="131" presetID="1" presetClass="entr" presetSubtype="0" fill="hold" grpId="42" nodeType="afterEffect">
                                  <p:stCondLst>
                                    <p:cond delay="0"/>
                                  </p:stCondLst>
                                  <p:iterate>
                                    <p:tmAbs val="0"/>
                                  </p:iterate>
                                  <p:childTnLst>
                                    <p:set>
                                      <p:cBhvr>
                                        <p:cTn id="132" fill="hold"/>
                                        <p:tgtEl>
                                          <p:spTgt spid="586"/>
                                        </p:tgtEl>
                                        <p:attrNameLst>
                                          <p:attrName>style.visibility</p:attrName>
                                        </p:attrNameLst>
                                      </p:cBhvr>
                                      <p:to>
                                        <p:strVal val="visible"/>
                                      </p:to>
                                    </p:set>
                                  </p:childTnLst>
                                </p:cTn>
                              </p:par>
                            </p:childTnLst>
                          </p:cTn>
                        </p:par>
                        <p:par>
                          <p:cTn id="133" fill="hold">
                            <p:stCondLst>
                              <p:cond delay="0"/>
                            </p:stCondLst>
                            <p:childTnLst>
                              <p:par>
                                <p:cTn id="134" presetID="1" presetClass="exit" presetSubtype="0" fill="hold" grpId="43" nodeType="afterEffect">
                                  <p:stCondLst>
                                    <p:cond delay="0"/>
                                  </p:stCondLst>
                                  <p:iterate>
                                    <p:tmAbs val="0"/>
                                  </p:iterate>
                                  <p:childTnLst>
                                    <p:set>
                                      <p:cBhvr>
                                        <p:cTn id="135" fill="hold">
                                          <p:stCondLst>
                                            <p:cond delay="0"/>
                                          </p:stCondLst>
                                        </p:cTn>
                                        <p:tgtEl>
                                          <p:spTgt spid="672"/>
                                        </p:tgtEl>
                                        <p:attrNameLst>
                                          <p:attrName>style.visibility</p:attrName>
                                        </p:attrNameLst>
                                      </p:cBhvr>
                                      <p:to>
                                        <p:strVal val="hidden"/>
                                      </p:to>
                                    </p:set>
                                  </p:childTnLst>
                                </p:cTn>
                              </p:par>
                            </p:childTnLst>
                          </p:cTn>
                        </p:par>
                        <p:par>
                          <p:cTn id="136" fill="hold">
                            <p:stCondLst>
                              <p:cond delay="0"/>
                            </p:stCondLst>
                            <p:childTnLst>
                              <p:par>
                                <p:cTn id="137" presetID="1" presetClass="entr" presetSubtype="0" fill="hold" grpId="44" nodeType="afterEffect">
                                  <p:stCondLst>
                                    <p:cond delay="0"/>
                                  </p:stCondLst>
                                  <p:iterate>
                                    <p:tmAbs val="0"/>
                                  </p:iterate>
                                  <p:childTnLst>
                                    <p:set>
                                      <p:cBhvr>
                                        <p:cTn id="138" fill="hold"/>
                                        <p:tgtEl>
                                          <p:spTgt spid="673"/>
                                        </p:tgtEl>
                                        <p:attrNameLst>
                                          <p:attrName>style.visibility</p:attrName>
                                        </p:attrNameLst>
                                      </p:cBhvr>
                                      <p:to>
                                        <p:strVal val="visible"/>
                                      </p:to>
                                    </p:set>
                                  </p:childTnLst>
                                </p:cTn>
                              </p:par>
                            </p:childTnLst>
                          </p:cTn>
                        </p:par>
                        <p:par>
                          <p:cTn id="139" fill="hold">
                            <p:stCondLst>
                              <p:cond delay="0"/>
                            </p:stCondLst>
                            <p:childTnLst>
                              <p:par>
                                <p:cTn id="140" presetID="1" presetClass="exit" presetSubtype="0" fill="hold" grpId="45" nodeType="afterEffect">
                                  <p:stCondLst>
                                    <p:cond delay="0"/>
                                  </p:stCondLst>
                                  <p:iterate>
                                    <p:tmAbs val="0"/>
                                  </p:iterate>
                                  <p:childTnLst>
                                    <p:set>
                                      <p:cBhvr>
                                        <p:cTn id="141" fill="hold">
                                          <p:stCondLst>
                                            <p:cond delay="0"/>
                                          </p:stCondLst>
                                        </p:cTn>
                                        <p:tgtEl>
                                          <p:spTgt spid="677"/>
                                        </p:tgtEl>
                                        <p:attrNameLst>
                                          <p:attrName>style.visibility</p:attrName>
                                        </p:attrNameLst>
                                      </p:cBhvr>
                                      <p:to>
                                        <p:strVal val="hidden"/>
                                      </p:to>
                                    </p:set>
                                  </p:childTnLst>
                                </p:cTn>
                              </p:par>
                            </p:childTnLst>
                          </p:cTn>
                        </p:par>
                        <p:par>
                          <p:cTn id="142" fill="hold">
                            <p:stCondLst>
                              <p:cond delay="0"/>
                            </p:stCondLst>
                            <p:childTnLst>
                              <p:par>
                                <p:cTn id="143" presetID="1" presetClass="entr" presetSubtype="0" fill="hold" grpId="46" nodeType="afterEffect">
                                  <p:stCondLst>
                                    <p:cond delay="0"/>
                                  </p:stCondLst>
                                  <p:iterate>
                                    <p:tmAbs val="0"/>
                                  </p:iterate>
                                  <p:childTnLst>
                                    <p:set>
                                      <p:cBhvr>
                                        <p:cTn id="144" fill="hold"/>
                                        <p:tgtEl>
                                          <p:spTgt spid="678"/>
                                        </p:tgtEl>
                                        <p:attrNameLst>
                                          <p:attrName>style.visibility</p:attrName>
                                        </p:attrNameLst>
                                      </p:cBhvr>
                                      <p:to>
                                        <p:strVal val="visible"/>
                                      </p:to>
                                    </p:set>
                                  </p:childTnLst>
                                </p:cTn>
                              </p:par>
                            </p:childTnLst>
                          </p:cTn>
                        </p:par>
                        <p:par>
                          <p:cTn id="145" fill="hold">
                            <p:stCondLst>
                              <p:cond delay="0"/>
                            </p:stCondLst>
                            <p:childTnLst>
                              <p:par>
                                <p:cTn id="146" presetID="1" presetClass="entr" presetSubtype="0" fill="hold" grpId="47" nodeType="afterEffect">
                                  <p:stCondLst>
                                    <p:cond delay="0"/>
                                  </p:stCondLst>
                                  <p:iterate>
                                    <p:tmAbs val="0"/>
                                  </p:iterate>
                                  <p:childTnLst>
                                    <p:set>
                                      <p:cBhvr>
                                        <p:cTn id="147" fill="hold"/>
                                        <p:tgtEl>
                                          <p:spTgt spid="690"/>
                                        </p:tgtEl>
                                        <p:attrNameLst>
                                          <p:attrName>style.visibility</p:attrName>
                                        </p:attrNameLst>
                                      </p:cBhvr>
                                      <p:to>
                                        <p:strVal val="visible"/>
                                      </p:to>
                                    </p:set>
                                  </p:childTnLst>
                                </p:cTn>
                              </p:par>
                            </p:childTnLst>
                          </p:cTn>
                        </p:par>
                        <p:par>
                          <p:cTn id="148" fill="hold">
                            <p:stCondLst>
                              <p:cond delay="0"/>
                            </p:stCondLst>
                            <p:childTnLst>
                              <p:par>
                                <p:cTn id="149" presetID="1" presetClass="entr" presetSubtype="0" fill="hold" grpId="48" nodeType="afterEffect">
                                  <p:stCondLst>
                                    <p:cond delay="200"/>
                                  </p:stCondLst>
                                  <p:iterate>
                                    <p:tmAbs val="0"/>
                                  </p:iterate>
                                  <p:childTnLst>
                                    <p:set>
                                      <p:cBhvr>
                                        <p:cTn id="150" fill="hold"/>
                                        <p:tgtEl>
                                          <p:spTgt spid="688"/>
                                        </p:tgtEl>
                                        <p:attrNameLst>
                                          <p:attrName>style.visibility</p:attrName>
                                        </p:attrNameLst>
                                      </p:cBhvr>
                                      <p:to>
                                        <p:strVal val="visible"/>
                                      </p:to>
                                    </p:set>
                                  </p:childTnLst>
                                </p:cTn>
                              </p:par>
                            </p:childTnLst>
                          </p:cTn>
                        </p:par>
                        <p:par>
                          <p:cTn id="151" fill="hold">
                            <p:stCondLst>
                              <p:cond delay="200"/>
                            </p:stCondLst>
                            <p:childTnLst>
                              <p:par>
                                <p:cTn id="152" presetID="1" presetClass="entr" presetSubtype="0" fill="hold" grpId="49" nodeType="afterEffect">
                                  <p:stCondLst>
                                    <p:cond delay="200"/>
                                  </p:stCondLst>
                                  <p:iterate>
                                    <p:tmAbs val="0"/>
                                  </p:iterate>
                                  <p:childTnLst>
                                    <p:set>
                                      <p:cBhvr>
                                        <p:cTn id="153" fill="hold"/>
                                        <p:tgtEl>
                                          <p:spTgt spid="698"/>
                                        </p:tgtEl>
                                        <p:attrNameLst>
                                          <p:attrName>style.visibility</p:attrName>
                                        </p:attrNameLst>
                                      </p:cBhvr>
                                      <p:to>
                                        <p:strVal val="visible"/>
                                      </p:to>
                                    </p:set>
                                  </p:childTnLst>
                                </p:cTn>
                              </p:par>
                            </p:childTnLst>
                          </p:cTn>
                        </p:par>
                        <p:par>
                          <p:cTn id="154" fill="hold">
                            <p:stCondLst>
                              <p:cond delay="400"/>
                            </p:stCondLst>
                            <p:childTnLst>
                              <p:par>
                                <p:cTn id="155" presetID="1" presetClass="entr" presetSubtype="0" fill="hold" grpId="50" nodeType="afterEffect">
                                  <p:stCondLst>
                                    <p:cond delay="200"/>
                                  </p:stCondLst>
                                  <p:iterate>
                                    <p:tmAbs val="0"/>
                                  </p:iterate>
                                  <p:childTnLst>
                                    <p:set>
                                      <p:cBhvr>
                                        <p:cTn id="156" fill="hold"/>
                                        <p:tgtEl>
                                          <p:spTgt spid="689"/>
                                        </p:tgtEl>
                                        <p:attrNameLst>
                                          <p:attrName>style.visibility</p:attrName>
                                        </p:attrNameLst>
                                      </p:cBhvr>
                                      <p:to>
                                        <p:strVal val="visible"/>
                                      </p:to>
                                    </p:set>
                                  </p:childTnLst>
                                </p:cTn>
                              </p:par>
                            </p:childTnLst>
                          </p:cTn>
                        </p:par>
                        <p:par>
                          <p:cTn id="157" fill="hold">
                            <p:stCondLst>
                              <p:cond delay="600"/>
                            </p:stCondLst>
                            <p:childTnLst>
                              <p:par>
                                <p:cTn id="158" presetID="1" presetClass="entr" presetSubtype="0" fill="hold" grpId="51" nodeType="afterEffect">
                                  <p:stCondLst>
                                    <p:cond delay="200"/>
                                  </p:stCondLst>
                                  <p:iterate>
                                    <p:tmAbs val="0"/>
                                  </p:iterate>
                                  <p:childTnLst>
                                    <p:set>
                                      <p:cBhvr>
                                        <p:cTn id="159" fill="hold"/>
                                        <p:tgtEl>
                                          <p:spTgt spid="691"/>
                                        </p:tgtEl>
                                        <p:attrNameLst>
                                          <p:attrName>style.visibility</p:attrName>
                                        </p:attrNameLst>
                                      </p:cBhvr>
                                      <p:to>
                                        <p:strVal val="visible"/>
                                      </p:to>
                                    </p:set>
                                  </p:childTnLst>
                                </p:cTn>
                              </p:par>
                            </p:childTnLst>
                          </p:cTn>
                        </p:par>
                      </p:childTnLst>
                    </p:cTn>
                  </p:par>
                  <p:par>
                    <p:cTn id="160" fill="hold">
                      <p:stCondLst>
                        <p:cond delay="indefinite"/>
                      </p:stCondLst>
                      <p:childTnLst>
                        <p:par>
                          <p:cTn id="161" fill="hold">
                            <p:stCondLst>
                              <p:cond delay="0"/>
                            </p:stCondLst>
                            <p:childTnLst>
                              <p:par>
                                <p:cTn id="162" presetID="1" presetClass="exit" presetSubtype="0" fill="hold" grpId="52" nodeType="clickEffect">
                                  <p:stCondLst>
                                    <p:cond delay="0"/>
                                  </p:stCondLst>
                                  <p:iterate>
                                    <p:tmAbs val="0"/>
                                  </p:iterate>
                                  <p:childTnLst>
                                    <p:set>
                                      <p:cBhvr>
                                        <p:cTn id="163" fill="hold">
                                          <p:stCondLst>
                                            <p:cond delay="0"/>
                                          </p:stCondLst>
                                        </p:cTn>
                                        <p:tgtEl>
                                          <p:spTgt spid="690"/>
                                        </p:tgtEl>
                                        <p:attrNameLst>
                                          <p:attrName>style.visibility</p:attrName>
                                        </p:attrNameLst>
                                      </p:cBhvr>
                                      <p:to>
                                        <p:strVal val="hidden"/>
                                      </p:to>
                                    </p:set>
                                  </p:childTnLst>
                                </p:cTn>
                              </p:par>
                            </p:childTnLst>
                          </p:cTn>
                        </p:par>
                        <p:par>
                          <p:cTn id="164" fill="hold">
                            <p:stCondLst>
                              <p:cond delay="0"/>
                            </p:stCondLst>
                            <p:childTnLst>
                              <p:par>
                                <p:cTn id="165" presetID="1" presetClass="exit" presetSubtype="0" fill="hold" grpId="53" nodeType="afterEffect">
                                  <p:stCondLst>
                                    <p:cond delay="0"/>
                                  </p:stCondLst>
                                  <p:iterate>
                                    <p:tmAbs val="0"/>
                                  </p:iterate>
                                  <p:childTnLst>
                                    <p:set>
                                      <p:cBhvr>
                                        <p:cTn id="166" fill="hold">
                                          <p:stCondLst>
                                            <p:cond delay="0"/>
                                          </p:stCondLst>
                                        </p:cTn>
                                        <p:tgtEl>
                                          <p:spTgt spid="691"/>
                                        </p:tgtEl>
                                        <p:attrNameLst>
                                          <p:attrName>style.visibility</p:attrName>
                                        </p:attrNameLst>
                                      </p:cBhvr>
                                      <p:to>
                                        <p:strVal val="hidden"/>
                                      </p:to>
                                    </p:set>
                                  </p:childTnLst>
                                </p:cTn>
                              </p:par>
                            </p:childTnLst>
                          </p:cTn>
                        </p:par>
                        <p:par>
                          <p:cTn id="167" fill="hold">
                            <p:stCondLst>
                              <p:cond delay="0"/>
                            </p:stCondLst>
                            <p:childTnLst>
                              <p:par>
                                <p:cTn id="168" presetID="1" presetClass="exit" presetSubtype="0" fill="hold" grpId="54" nodeType="afterEffect">
                                  <p:stCondLst>
                                    <p:cond delay="0"/>
                                  </p:stCondLst>
                                  <p:iterate>
                                    <p:tmAbs val="0"/>
                                  </p:iterate>
                                  <p:childTnLst>
                                    <p:set>
                                      <p:cBhvr>
                                        <p:cTn id="169" fill="hold">
                                          <p:stCondLst>
                                            <p:cond delay="0"/>
                                          </p:stCondLst>
                                        </p:cTn>
                                        <p:tgtEl>
                                          <p:spTgt spid="688"/>
                                        </p:tgtEl>
                                        <p:attrNameLst>
                                          <p:attrName>style.visibility</p:attrName>
                                        </p:attrNameLst>
                                      </p:cBhvr>
                                      <p:to>
                                        <p:strVal val="hidden"/>
                                      </p:to>
                                    </p:set>
                                  </p:childTnLst>
                                </p:cTn>
                              </p:par>
                            </p:childTnLst>
                          </p:cTn>
                        </p:par>
                        <p:par>
                          <p:cTn id="170" fill="hold">
                            <p:stCondLst>
                              <p:cond delay="0"/>
                            </p:stCondLst>
                            <p:childTnLst>
                              <p:par>
                                <p:cTn id="171" presetID="1" presetClass="exit" presetSubtype="0" fill="hold" grpId="55" nodeType="afterEffect">
                                  <p:stCondLst>
                                    <p:cond delay="0"/>
                                  </p:stCondLst>
                                  <p:iterate>
                                    <p:tmAbs val="0"/>
                                  </p:iterate>
                                  <p:childTnLst>
                                    <p:set>
                                      <p:cBhvr>
                                        <p:cTn id="172" fill="hold">
                                          <p:stCondLst>
                                            <p:cond delay="0"/>
                                          </p:stCondLst>
                                        </p:cTn>
                                        <p:tgtEl>
                                          <p:spTgt spid="689"/>
                                        </p:tgtEl>
                                        <p:attrNameLst>
                                          <p:attrName>style.visibility</p:attrName>
                                        </p:attrNameLst>
                                      </p:cBhvr>
                                      <p:to>
                                        <p:strVal val="hidden"/>
                                      </p:to>
                                    </p:set>
                                  </p:childTnLst>
                                </p:cTn>
                              </p:par>
                            </p:childTnLst>
                          </p:cTn>
                        </p:par>
                        <p:par>
                          <p:cTn id="173" fill="hold">
                            <p:stCondLst>
                              <p:cond delay="0"/>
                            </p:stCondLst>
                            <p:childTnLst>
                              <p:par>
                                <p:cTn id="174" presetID="1" presetClass="exit" presetSubtype="0" fill="hold" grpId="56" nodeType="afterEffect">
                                  <p:stCondLst>
                                    <p:cond delay="0"/>
                                  </p:stCondLst>
                                  <p:iterate>
                                    <p:tmAbs val="0"/>
                                  </p:iterate>
                                  <p:childTnLst>
                                    <p:set>
                                      <p:cBhvr>
                                        <p:cTn id="175" fill="hold">
                                          <p:stCondLst>
                                            <p:cond delay="0"/>
                                          </p:stCondLst>
                                        </p:cTn>
                                        <p:tgtEl>
                                          <p:spTgt spid="698"/>
                                        </p:tgtEl>
                                        <p:attrNameLst>
                                          <p:attrName>style.visibility</p:attrName>
                                        </p:attrNameLst>
                                      </p:cBhvr>
                                      <p:to>
                                        <p:strVal val="hidden"/>
                                      </p:to>
                                    </p:set>
                                  </p:childTnLst>
                                </p:cTn>
                              </p:par>
                            </p:childTnLst>
                          </p:cTn>
                        </p:par>
                        <p:par>
                          <p:cTn id="176" fill="hold">
                            <p:stCondLst>
                              <p:cond delay="0"/>
                            </p:stCondLst>
                            <p:childTnLst>
                              <p:par>
                                <p:cTn id="177" presetID="1" presetClass="entr" presetSubtype="0" fill="hold" grpId="57" nodeType="afterEffect">
                                  <p:stCondLst>
                                    <p:cond delay="0"/>
                                  </p:stCondLst>
                                  <p:iterate>
                                    <p:tmAbs val="0"/>
                                  </p:iterate>
                                  <p:childTnLst>
                                    <p:set>
                                      <p:cBhvr>
                                        <p:cTn id="178" fill="hold"/>
                                        <p:tgtEl>
                                          <p:spTgt spid="591"/>
                                        </p:tgtEl>
                                        <p:attrNameLst>
                                          <p:attrName>style.visibility</p:attrName>
                                        </p:attrNameLst>
                                      </p:cBhvr>
                                      <p:to>
                                        <p:strVal val="visible"/>
                                      </p:to>
                                    </p:set>
                                  </p:childTnLst>
                                </p:cTn>
                              </p:par>
                            </p:childTnLst>
                          </p:cTn>
                        </p:par>
                        <p:par>
                          <p:cTn id="179" fill="hold">
                            <p:stCondLst>
                              <p:cond delay="0"/>
                            </p:stCondLst>
                            <p:childTnLst>
                              <p:par>
                                <p:cTn id="180" presetID="1" presetClass="exit" presetSubtype="0" fill="hold" grpId="58" nodeType="afterEffect">
                                  <p:stCondLst>
                                    <p:cond delay="0"/>
                                  </p:stCondLst>
                                  <p:iterate>
                                    <p:tmAbs val="0"/>
                                  </p:iterate>
                                  <p:childTnLst>
                                    <p:set>
                                      <p:cBhvr>
                                        <p:cTn id="181" fill="hold">
                                          <p:stCondLst>
                                            <p:cond delay="0"/>
                                          </p:stCondLst>
                                        </p:cTn>
                                        <p:tgtEl>
                                          <p:spTgt spid="673"/>
                                        </p:tgtEl>
                                        <p:attrNameLst>
                                          <p:attrName>style.visibility</p:attrName>
                                        </p:attrNameLst>
                                      </p:cBhvr>
                                      <p:to>
                                        <p:strVal val="hidden"/>
                                      </p:to>
                                    </p:set>
                                  </p:childTnLst>
                                </p:cTn>
                              </p:par>
                            </p:childTnLst>
                          </p:cTn>
                        </p:par>
                        <p:par>
                          <p:cTn id="182" fill="hold">
                            <p:stCondLst>
                              <p:cond delay="0"/>
                            </p:stCondLst>
                            <p:childTnLst>
                              <p:par>
                                <p:cTn id="183" presetID="1" presetClass="entr" presetSubtype="0" fill="hold" grpId="59" nodeType="afterEffect">
                                  <p:stCondLst>
                                    <p:cond delay="0"/>
                                  </p:stCondLst>
                                  <p:iterate>
                                    <p:tmAbs val="0"/>
                                  </p:iterate>
                                  <p:childTnLst>
                                    <p:set>
                                      <p:cBhvr>
                                        <p:cTn id="184" fill="hold"/>
                                        <p:tgtEl>
                                          <p:spTgt spid="674"/>
                                        </p:tgtEl>
                                        <p:attrNameLst>
                                          <p:attrName>style.visibility</p:attrName>
                                        </p:attrNameLst>
                                      </p:cBhvr>
                                      <p:to>
                                        <p:strVal val="visible"/>
                                      </p:to>
                                    </p:set>
                                  </p:childTnLst>
                                </p:cTn>
                              </p:par>
                            </p:childTnLst>
                          </p:cTn>
                        </p:par>
                        <p:par>
                          <p:cTn id="185" fill="hold">
                            <p:stCondLst>
                              <p:cond delay="0"/>
                            </p:stCondLst>
                            <p:childTnLst>
                              <p:par>
                                <p:cTn id="186" presetID="1" presetClass="exit" presetSubtype="0" fill="hold" grpId="60" nodeType="afterEffect">
                                  <p:stCondLst>
                                    <p:cond delay="0"/>
                                  </p:stCondLst>
                                  <p:iterate>
                                    <p:tmAbs val="0"/>
                                  </p:iterate>
                                  <p:childTnLst>
                                    <p:set>
                                      <p:cBhvr>
                                        <p:cTn id="187" fill="hold">
                                          <p:stCondLst>
                                            <p:cond delay="0"/>
                                          </p:stCondLst>
                                        </p:cTn>
                                        <p:tgtEl>
                                          <p:spTgt spid="678"/>
                                        </p:tgtEl>
                                        <p:attrNameLst>
                                          <p:attrName>style.visibility</p:attrName>
                                        </p:attrNameLst>
                                      </p:cBhvr>
                                      <p:to>
                                        <p:strVal val="hidden"/>
                                      </p:to>
                                    </p:set>
                                  </p:childTnLst>
                                </p:cTn>
                              </p:par>
                            </p:childTnLst>
                          </p:cTn>
                        </p:par>
                        <p:par>
                          <p:cTn id="188" fill="hold">
                            <p:stCondLst>
                              <p:cond delay="0"/>
                            </p:stCondLst>
                            <p:childTnLst>
                              <p:par>
                                <p:cTn id="189" presetID="1" presetClass="entr" presetSubtype="0" fill="hold" grpId="61" nodeType="afterEffect">
                                  <p:stCondLst>
                                    <p:cond delay="0"/>
                                  </p:stCondLst>
                                  <p:iterate>
                                    <p:tmAbs val="0"/>
                                  </p:iterate>
                                  <p:childTnLst>
                                    <p:set>
                                      <p:cBhvr>
                                        <p:cTn id="190" fill="hold"/>
                                        <p:tgtEl>
                                          <p:spTgt spid="679"/>
                                        </p:tgtEl>
                                        <p:attrNameLst>
                                          <p:attrName>style.visibility</p:attrName>
                                        </p:attrNameLst>
                                      </p:cBhvr>
                                      <p:to>
                                        <p:strVal val="visible"/>
                                      </p:to>
                                    </p:set>
                                  </p:childTnLst>
                                </p:cTn>
                              </p:par>
                            </p:childTnLst>
                          </p:cTn>
                        </p:par>
                        <p:par>
                          <p:cTn id="191" fill="hold">
                            <p:stCondLst>
                              <p:cond delay="0"/>
                            </p:stCondLst>
                            <p:childTnLst>
                              <p:par>
                                <p:cTn id="192" presetID="1" presetClass="entr" presetSubtype="0" fill="hold" grpId="62" nodeType="afterEffect">
                                  <p:stCondLst>
                                    <p:cond delay="0"/>
                                  </p:stCondLst>
                                  <p:iterate>
                                    <p:tmAbs val="0"/>
                                  </p:iterate>
                                  <p:childTnLst>
                                    <p:set>
                                      <p:cBhvr>
                                        <p:cTn id="193" fill="hold"/>
                                        <p:tgtEl>
                                          <p:spTgt spid="700"/>
                                        </p:tgtEl>
                                        <p:attrNameLst>
                                          <p:attrName>style.visibility</p:attrName>
                                        </p:attrNameLst>
                                      </p:cBhvr>
                                      <p:to>
                                        <p:strVal val="visible"/>
                                      </p:to>
                                    </p:set>
                                  </p:childTnLst>
                                </p:cTn>
                              </p:par>
                            </p:childTnLst>
                          </p:cTn>
                        </p:par>
                        <p:par>
                          <p:cTn id="194" fill="hold">
                            <p:stCondLst>
                              <p:cond delay="0"/>
                            </p:stCondLst>
                            <p:childTnLst>
                              <p:par>
                                <p:cTn id="195" presetID="1" presetClass="entr" presetSubtype="0" fill="hold" grpId="63" nodeType="afterEffect">
                                  <p:stCondLst>
                                    <p:cond delay="200"/>
                                  </p:stCondLst>
                                  <p:iterate>
                                    <p:tmAbs val="0"/>
                                  </p:iterate>
                                  <p:childTnLst>
                                    <p:set>
                                      <p:cBhvr>
                                        <p:cTn id="196" fill="hold"/>
                                        <p:tgtEl>
                                          <p:spTgt spid="701"/>
                                        </p:tgtEl>
                                        <p:attrNameLst>
                                          <p:attrName>style.visibility</p:attrName>
                                        </p:attrNameLst>
                                      </p:cBhvr>
                                      <p:to>
                                        <p:strVal val="visible"/>
                                      </p:to>
                                    </p:set>
                                  </p:childTnLst>
                                </p:cTn>
                              </p:par>
                            </p:childTnLst>
                          </p:cTn>
                        </p:par>
                        <p:par>
                          <p:cTn id="197" fill="hold">
                            <p:stCondLst>
                              <p:cond delay="200"/>
                            </p:stCondLst>
                            <p:childTnLst>
                              <p:par>
                                <p:cTn id="198" presetID="1" presetClass="entr" presetSubtype="0" fill="hold" grpId="64" nodeType="afterEffect">
                                  <p:stCondLst>
                                    <p:cond delay="200"/>
                                  </p:stCondLst>
                                  <p:iterate>
                                    <p:tmAbs val="0"/>
                                  </p:iterate>
                                  <p:childTnLst>
                                    <p:set>
                                      <p:cBhvr>
                                        <p:cTn id="199" fill="hold"/>
                                        <p:tgtEl>
                                          <p:spTgt spid="692"/>
                                        </p:tgtEl>
                                        <p:attrNameLst>
                                          <p:attrName>style.visibility</p:attrName>
                                        </p:attrNameLst>
                                      </p:cBhvr>
                                      <p:to>
                                        <p:strVal val="visible"/>
                                      </p:to>
                                    </p:set>
                                  </p:childTnLst>
                                </p:cTn>
                              </p:par>
                            </p:childTnLst>
                          </p:cTn>
                        </p:par>
                        <p:par>
                          <p:cTn id="200" fill="hold">
                            <p:stCondLst>
                              <p:cond delay="400"/>
                            </p:stCondLst>
                            <p:childTnLst>
                              <p:par>
                                <p:cTn id="201" presetID="1" presetClass="entr" presetSubtype="0" fill="hold" grpId="65" nodeType="afterEffect">
                                  <p:stCondLst>
                                    <p:cond delay="200"/>
                                  </p:stCondLst>
                                  <p:iterate>
                                    <p:tmAbs val="0"/>
                                  </p:iterate>
                                  <p:childTnLst>
                                    <p:set>
                                      <p:cBhvr>
                                        <p:cTn id="202" fill="hold"/>
                                        <p:tgtEl>
                                          <p:spTgt spid="703"/>
                                        </p:tgtEl>
                                        <p:attrNameLst>
                                          <p:attrName>style.visibility</p:attrName>
                                        </p:attrNameLst>
                                      </p:cBhvr>
                                      <p:to>
                                        <p:strVal val="visible"/>
                                      </p:to>
                                    </p:set>
                                  </p:childTnLst>
                                </p:cTn>
                              </p:par>
                            </p:childTnLst>
                          </p:cTn>
                        </p:par>
                        <p:par>
                          <p:cTn id="203" fill="hold">
                            <p:stCondLst>
                              <p:cond delay="600"/>
                            </p:stCondLst>
                            <p:childTnLst>
                              <p:par>
                                <p:cTn id="204" presetID="1" presetClass="entr" presetSubtype="0" fill="hold" grpId="66" nodeType="afterEffect">
                                  <p:stCondLst>
                                    <p:cond delay="200"/>
                                  </p:stCondLst>
                                  <p:iterate>
                                    <p:tmAbs val="0"/>
                                  </p:iterate>
                                  <p:childTnLst>
                                    <p:set>
                                      <p:cBhvr>
                                        <p:cTn id="205" fill="hold"/>
                                        <p:tgtEl>
                                          <p:spTgt spid="696"/>
                                        </p:tgtEl>
                                        <p:attrNameLst>
                                          <p:attrName>style.visibility</p:attrName>
                                        </p:attrNameLst>
                                      </p:cBhvr>
                                      <p:to>
                                        <p:strVal val="visible"/>
                                      </p:to>
                                    </p:set>
                                  </p:childTnLst>
                                </p:cTn>
                              </p:par>
                            </p:childTnLst>
                          </p:cTn>
                        </p:par>
                      </p:childTnLst>
                    </p:cTn>
                  </p:par>
                  <p:par>
                    <p:cTn id="206" fill="hold">
                      <p:stCondLst>
                        <p:cond delay="indefinite"/>
                      </p:stCondLst>
                      <p:childTnLst>
                        <p:par>
                          <p:cTn id="207" fill="hold">
                            <p:stCondLst>
                              <p:cond delay="0"/>
                            </p:stCondLst>
                            <p:childTnLst>
                              <p:par>
                                <p:cTn id="208" presetID="1" presetClass="exit" presetSubtype="0" fill="hold" grpId="67" nodeType="clickEffect">
                                  <p:stCondLst>
                                    <p:cond delay="0"/>
                                  </p:stCondLst>
                                  <p:iterate>
                                    <p:tmAbs val="0"/>
                                  </p:iterate>
                                  <p:childTnLst>
                                    <p:set>
                                      <p:cBhvr>
                                        <p:cTn id="209" fill="hold">
                                          <p:stCondLst>
                                            <p:cond delay="0"/>
                                          </p:stCondLst>
                                        </p:cTn>
                                        <p:tgtEl>
                                          <p:spTgt spid="700"/>
                                        </p:tgtEl>
                                        <p:attrNameLst>
                                          <p:attrName>style.visibility</p:attrName>
                                        </p:attrNameLst>
                                      </p:cBhvr>
                                      <p:to>
                                        <p:strVal val="hidden"/>
                                      </p:to>
                                    </p:set>
                                  </p:childTnLst>
                                </p:cTn>
                              </p:par>
                            </p:childTnLst>
                          </p:cTn>
                        </p:par>
                        <p:par>
                          <p:cTn id="210" fill="hold">
                            <p:stCondLst>
                              <p:cond delay="0"/>
                            </p:stCondLst>
                            <p:childTnLst>
                              <p:par>
                                <p:cTn id="211" presetID="1" presetClass="exit" presetSubtype="0" fill="hold" grpId="68" nodeType="afterEffect">
                                  <p:stCondLst>
                                    <p:cond delay="0"/>
                                  </p:stCondLst>
                                  <p:iterate>
                                    <p:tmAbs val="0"/>
                                  </p:iterate>
                                  <p:childTnLst>
                                    <p:set>
                                      <p:cBhvr>
                                        <p:cTn id="212" fill="hold">
                                          <p:stCondLst>
                                            <p:cond delay="0"/>
                                          </p:stCondLst>
                                        </p:cTn>
                                        <p:tgtEl>
                                          <p:spTgt spid="692"/>
                                        </p:tgtEl>
                                        <p:attrNameLst>
                                          <p:attrName>style.visibility</p:attrName>
                                        </p:attrNameLst>
                                      </p:cBhvr>
                                      <p:to>
                                        <p:strVal val="hidden"/>
                                      </p:to>
                                    </p:set>
                                  </p:childTnLst>
                                </p:cTn>
                              </p:par>
                            </p:childTnLst>
                          </p:cTn>
                        </p:par>
                        <p:par>
                          <p:cTn id="213" fill="hold">
                            <p:stCondLst>
                              <p:cond delay="0"/>
                            </p:stCondLst>
                            <p:childTnLst>
                              <p:par>
                                <p:cTn id="214" presetID="1" presetClass="exit" presetSubtype="0" fill="hold" grpId="69" nodeType="afterEffect">
                                  <p:stCondLst>
                                    <p:cond delay="0"/>
                                  </p:stCondLst>
                                  <p:iterate>
                                    <p:tmAbs val="0"/>
                                  </p:iterate>
                                  <p:childTnLst>
                                    <p:set>
                                      <p:cBhvr>
                                        <p:cTn id="215" fill="hold">
                                          <p:stCondLst>
                                            <p:cond delay="0"/>
                                          </p:stCondLst>
                                        </p:cTn>
                                        <p:tgtEl>
                                          <p:spTgt spid="696"/>
                                        </p:tgtEl>
                                        <p:attrNameLst>
                                          <p:attrName>style.visibility</p:attrName>
                                        </p:attrNameLst>
                                      </p:cBhvr>
                                      <p:to>
                                        <p:strVal val="hidden"/>
                                      </p:to>
                                    </p:set>
                                  </p:childTnLst>
                                </p:cTn>
                              </p:par>
                            </p:childTnLst>
                          </p:cTn>
                        </p:par>
                        <p:par>
                          <p:cTn id="216" fill="hold">
                            <p:stCondLst>
                              <p:cond delay="0"/>
                            </p:stCondLst>
                            <p:childTnLst>
                              <p:par>
                                <p:cTn id="217" presetID="1" presetClass="exit" presetSubtype="0" fill="hold" grpId="70" nodeType="afterEffect">
                                  <p:stCondLst>
                                    <p:cond delay="0"/>
                                  </p:stCondLst>
                                  <p:iterate>
                                    <p:tmAbs val="0"/>
                                  </p:iterate>
                                  <p:childTnLst>
                                    <p:set>
                                      <p:cBhvr>
                                        <p:cTn id="218" fill="hold">
                                          <p:stCondLst>
                                            <p:cond delay="0"/>
                                          </p:stCondLst>
                                        </p:cTn>
                                        <p:tgtEl>
                                          <p:spTgt spid="701"/>
                                        </p:tgtEl>
                                        <p:attrNameLst>
                                          <p:attrName>style.visibility</p:attrName>
                                        </p:attrNameLst>
                                      </p:cBhvr>
                                      <p:to>
                                        <p:strVal val="hidden"/>
                                      </p:to>
                                    </p:set>
                                  </p:childTnLst>
                                </p:cTn>
                              </p:par>
                            </p:childTnLst>
                          </p:cTn>
                        </p:par>
                        <p:par>
                          <p:cTn id="219" fill="hold">
                            <p:stCondLst>
                              <p:cond delay="0"/>
                            </p:stCondLst>
                            <p:childTnLst>
                              <p:par>
                                <p:cTn id="220" presetID="1" presetClass="exit" presetSubtype="0" fill="hold" grpId="71" nodeType="afterEffect">
                                  <p:stCondLst>
                                    <p:cond delay="0"/>
                                  </p:stCondLst>
                                  <p:iterate>
                                    <p:tmAbs val="0"/>
                                  </p:iterate>
                                  <p:childTnLst>
                                    <p:set>
                                      <p:cBhvr>
                                        <p:cTn id="221" fill="hold">
                                          <p:stCondLst>
                                            <p:cond delay="0"/>
                                          </p:stCondLst>
                                        </p:cTn>
                                        <p:tgtEl>
                                          <p:spTgt spid="703"/>
                                        </p:tgtEl>
                                        <p:attrNameLst>
                                          <p:attrName>style.visibility</p:attrName>
                                        </p:attrNameLst>
                                      </p:cBhvr>
                                      <p:to>
                                        <p:strVal val="hidden"/>
                                      </p:to>
                                    </p:set>
                                  </p:childTnLst>
                                </p:cTn>
                              </p:par>
                            </p:childTnLst>
                          </p:cTn>
                        </p:par>
                        <p:par>
                          <p:cTn id="222" fill="hold">
                            <p:stCondLst>
                              <p:cond delay="0"/>
                            </p:stCondLst>
                            <p:childTnLst>
                              <p:par>
                                <p:cTn id="223" presetID="1" presetClass="exit" presetSubtype="0" fill="hold" grpId="72" nodeType="afterEffect">
                                  <p:stCondLst>
                                    <p:cond delay="0"/>
                                  </p:stCondLst>
                                  <p:iterate>
                                    <p:tmAbs val="0"/>
                                  </p:iterate>
                                  <p:childTnLst>
                                    <p:set>
                                      <p:cBhvr>
                                        <p:cTn id="224" fill="hold">
                                          <p:stCondLst>
                                            <p:cond delay="0"/>
                                          </p:stCondLst>
                                        </p:cTn>
                                        <p:tgtEl>
                                          <p:spTgt spid="679"/>
                                        </p:tgtEl>
                                        <p:attrNameLst>
                                          <p:attrName>style.visibility</p:attrName>
                                        </p:attrNameLst>
                                      </p:cBhvr>
                                      <p:to>
                                        <p:strVal val="hidden"/>
                                      </p:to>
                                    </p:set>
                                  </p:childTnLst>
                                </p:cTn>
                              </p:par>
                            </p:childTnLst>
                          </p:cTn>
                        </p:par>
                        <p:par>
                          <p:cTn id="225" fill="hold">
                            <p:stCondLst>
                              <p:cond delay="0"/>
                            </p:stCondLst>
                            <p:childTnLst>
                              <p:par>
                                <p:cTn id="226" presetID="1" presetClass="entr" presetSubtype="0" fill="hold" grpId="73" nodeType="afterEffect">
                                  <p:stCondLst>
                                    <p:cond delay="0"/>
                                  </p:stCondLst>
                                  <p:iterate>
                                    <p:tmAbs val="0"/>
                                  </p:iterate>
                                  <p:childTnLst>
                                    <p:set>
                                      <p:cBhvr>
                                        <p:cTn id="227" fill="hold"/>
                                        <p:tgtEl>
                                          <p:spTgt spid="704"/>
                                        </p:tgtEl>
                                        <p:attrNameLst>
                                          <p:attrName>style.visibility</p:attrName>
                                        </p:attrNameLst>
                                      </p:cBhvr>
                                      <p:to>
                                        <p:strVal val="visible"/>
                                      </p:to>
                                    </p:set>
                                  </p:childTnLst>
                                </p:cTn>
                              </p:par>
                            </p:childTnLst>
                          </p:cTn>
                        </p:par>
                        <p:par>
                          <p:cTn id="228" fill="hold">
                            <p:stCondLst>
                              <p:cond delay="0"/>
                            </p:stCondLst>
                            <p:childTnLst>
                              <p:par>
                                <p:cTn id="229" presetID="1" presetClass="exit" presetSubtype="0" fill="hold" grpId="74" nodeType="afterEffect">
                                  <p:stCondLst>
                                    <p:cond delay="0"/>
                                  </p:stCondLst>
                                  <p:iterate>
                                    <p:tmAbs val="0"/>
                                  </p:iterate>
                                  <p:childTnLst>
                                    <p:set>
                                      <p:cBhvr>
                                        <p:cTn id="230" fill="hold">
                                          <p:stCondLst>
                                            <p:cond delay="0"/>
                                          </p:stCondLst>
                                        </p:cTn>
                                        <p:tgtEl>
                                          <p:spTgt spid="674"/>
                                        </p:tgtEl>
                                        <p:attrNameLst>
                                          <p:attrName>style.visibility</p:attrName>
                                        </p:attrNameLst>
                                      </p:cBhvr>
                                      <p:to>
                                        <p:strVal val="hidden"/>
                                      </p:to>
                                    </p:set>
                                  </p:childTnLst>
                                </p:cTn>
                              </p:par>
                            </p:childTnLst>
                          </p:cTn>
                        </p:par>
                        <p:par>
                          <p:cTn id="231" fill="hold">
                            <p:stCondLst>
                              <p:cond delay="0"/>
                            </p:stCondLst>
                            <p:childTnLst>
                              <p:par>
                                <p:cTn id="232" presetID="1" presetClass="entr" presetSubtype="0" fill="hold" grpId="75" nodeType="afterEffect">
                                  <p:stCondLst>
                                    <p:cond delay="0"/>
                                  </p:stCondLst>
                                  <p:iterate>
                                    <p:tmAbs val="0"/>
                                  </p:iterate>
                                  <p:childTnLst>
                                    <p:set>
                                      <p:cBhvr>
                                        <p:cTn id="233" fill="hold"/>
                                        <p:tgtEl>
                                          <p:spTgt spid="705"/>
                                        </p:tgtEl>
                                        <p:attrNameLst>
                                          <p:attrName>style.visibility</p:attrName>
                                        </p:attrNameLst>
                                      </p:cBhvr>
                                      <p:to>
                                        <p:strVal val="visible"/>
                                      </p:to>
                                    </p:set>
                                  </p:childTnLst>
                                </p:cTn>
                              </p:par>
                            </p:childTnLst>
                          </p:cTn>
                        </p:par>
                        <p:par>
                          <p:cTn id="234" fill="hold">
                            <p:stCondLst>
                              <p:cond delay="0"/>
                            </p:stCondLst>
                            <p:childTnLst>
                              <p:par>
                                <p:cTn id="235" presetID="1" presetClass="entr" presetSubtype="0" fill="hold" grpId="76" nodeType="afterEffect">
                                  <p:stCondLst>
                                    <p:cond delay="0"/>
                                  </p:stCondLst>
                                  <p:iterate>
                                    <p:tmAbs val="0"/>
                                  </p:iterate>
                                  <p:childTnLst>
                                    <p:set>
                                      <p:cBhvr>
                                        <p:cTn id="236" fill="hold"/>
                                        <p:tgtEl>
                                          <p:spTgt spid="596"/>
                                        </p:tgtEl>
                                        <p:attrNameLst>
                                          <p:attrName>style.visibility</p:attrName>
                                        </p:attrNameLst>
                                      </p:cBhvr>
                                      <p:to>
                                        <p:strVal val="visible"/>
                                      </p:to>
                                    </p:set>
                                  </p:childTnLst>
                                </p:cTn>
                              </p:par>
                            </p:childTnLst>
                          </p:cTn>
                        </p:par>
                        <p:par>
                          <p:cTn id="237" fill="hold">
                            <p:stCondLst>
                              <p:cond delay="0"/>
                            </p:stCondLst>
                            <p:childTnLst>
                              <p:par>
                                <p:cTn id="238" presetID="1" presetClass="entr" presetSubtype="0" fill="hold" grpId="77" nodeType="afterEffect">
                                  <p:stCondLst>
                                    <p:cond delay="0"/>
                                  </p:stCondLst>
                                  <p:iterate>
                                    <p:tmAbs val="0"/>
                                  </p:iterate>
                                  <p:childTnLst>
                                    <p:set>
                                      <p:cBhvr>
                                        <p:cTn id="239" fill="hold"/>
                                        <p:tgtEl>
                                          <p:spTgt spid="711"/>
                                        </p:tgtEl>
                                        <p:attrNameLst>
                                          <p:attrName>style.visibility</p:attrName>
                                        </p:attrNameLst>
                                      </p:cBhvr>
                                      <p:to>
                                        <p:strVal val="visible"/>
                                      </p:to>
                                    </p:set>
                                  </p:childTnLst>
                                </p:cTn>
                              </p:par>
                            </p:childTnLst>
                          </p:cTn>
                        </p:par>
                        <p:par>
                          <p:cTn id="240" fill="hold">
                            <p:stCondLst>
                              <p:cond delay="0"/>
                            </p:stCondLst>
                            <p:childTnLst>
                              <p:par>
                                <p:cTn id="241" presetID="1" presetClass="entr" presetSubtype="0" fill="hold" grpId="78" nodeType="afterEffect">
                                  <p:stCondLst>
                                    <p:cond delay="200"/>
                                  </p:stCondLst>
                                  <p:iterate>
                                    <p:tmAbs val="0"/>
                                  </p:iterate>
                                  <p:childTnLst>
                                    <p:set>
                                      <p:cBhvr>
                                        <p:cTn id="242" fill="hold"/>
                                        <p:tgtEl>
                                          <p:spTgt spid="693"/>
                                        </p:tgtEl>
                                        <p:attrNameLst>
                                          <p:attrName>style.visibility</p:attrName>
                                        </p:attrNameLst>
                                      </p:cBhvr>
                                      <p:to>
                                        <p:strVal val="visible"/>
                                      </p:to>
                                    </p:set>
                                  </p:childTnLst>
                                </p:cTn>
                              </p:par>
                            </p:childTnLst>
                          </p:cTn>
                        </p:par>
                        <p:par>
                          <p:cTn id="243" fill="hold">
                            <p:stCondLst>
                              <p:cond delay="200"/>
                            </p:stCondLst>
                            <p:childTnLst>
                              <p:par>
                                <p:cTn id="244" presetID="1" presetClass="entr" presetSubtype="0" fill="hold" grpId="79" nodeType="afterEffect">
                                  <p:stCondLst>
                                    <p:cond delay="200"/>
                                  </p:stCondLst>
                                  <p:iterate>
                                    <p:tmAbs val="0"/>
                                  </p:iterate>
                                  <p:childTnLst>
                                    <p:set>
                                      <p:cBhvr>
                                        <p:cTn id="245" fill="hold"/>
                                        <p:tgtEl>
                                          <p:spTgt spid="702"/>
                                        </p:tgtEl>
                                        <p:attrNameLst>
                                          <p:attrName>style.visibility</p:attrName>
                                        </p:attrNameLst>
                                      </p:cBhvr>
                                      <p:to>
                                        <p:strVal val="visible"/>
                                      </p:to>
                                    </p:set>
                                  </p:childTnLst>
                                </p:cTn>
                              </p:par>
                            </p:childTnLst>
                          </p:cTn>
                        </p:par>
                        <p:par>
                          <p:cTn id="246" fill="hold">
                            <p:stCondLst>
                              <p:cond delay="400"/>
                            </p:stCondLst>
                            <p:childTnLst>
                              <p:par>
                                <p:cTn id="247" presetID="1" presetClass="entr" presetSubtype="0" fill="hold" grpId="80" nodeType="afterEffect">
                                  <p:stCondLst>
                                    <p:cond delay="200"/>
                                  </p:stCondLst>
                                  <p:iterate>
                                    <p:tmAbs val="0"/>
                                  </p:iterate>
                                  <p:childTnLst>
                                    <p:set>
                                      <p:cBhvr>
                                        <p:cTn id="248" fill="hold"/>
                                        <p:tgtEl>
                                          <p:spTgt spid="694"/>
                                        </p:tgtEl>
                                        <p:attrNameLst>
                                          <p:attrName>style.visibility</p:attrName>
                                        </p:attrNameLst>
                                      </p:cBhvr>
                                      <p:to>
                                        <p:strVal val="visible"/>
                                      </p:to>
                                    </p:set>
                                  </p:childTnLst>
                                </p:cTn>
                              </p:par>
                            </p:childTnLst>
                          </p:cTn>
                        </p:par>
                        <p:par>
                          <p:cTn id="249" fill="hold">
                            <p:stCondLst>
                              <p:cond delay="600"/>
                            </p:stCondLst>
                            <p:childTnLst>
                              <p:par>
                                <p:cTn id="250" presetID="1" presetClass="entr" presetSubtype="0" fill="hold" grpId="81" nodeType="afterEffect">
                                  <p:stCondLst>
                                    <p:cond delay="200"/>
                                  </p:stCondLst>
                                  <p:iterate>
                                    <p:tmAbs val="0"/>
                                  </p:iterate>
                                  <p:childTnLst>
                                    <p:set>
                                      <p:cBhvr>
                                        <p:cTn id="251" fill="hold"/>
                                        <p:tgtEl>
                                          <p:spTgt spid="6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9" grpId="1" animBg="1" advAuto="0"/>
      <p:bldP spid="580" grpId="7" animBg="1" advAuto="0"/>
      <p:bldP spid="581" grpId="27" animBg="1" advAuto="0"/>
      <p:bldP spid="586" grpId="42" animBg="1" advAuto="0"/>
      <p:bldP spid="591" grpId="57" animBg="1" advAuto="0"/>
      <p:bldP spid="596" grpId="76" animBg="1" advAuto="0"/>
      <p:bldP spid="670" grpId="13" animBg="1" advAuto="0"/>
      <p:bldP spid="671" grpId="14" animBg="1" advAuto="0"/>
      <p:bldP spid="671" grpId="30" animBg="1" advAuto="0"/>
      <p:bldP spid="672" grpId="31" animBg="1" advAuto="0"/>
      <p:bldP spid="672" grpId="43" animBg="1" advAuto="0"/>
      <p:bldP spid="673" grpId="44" animBg="1" advAuto="0"/>
      <p:bldP spid="673" grpId="58" animBg="1" advAuto="0"/>
      <p:bldP spid="674" grpId="59" animBg="1" advAuto="0"/>
      <p:bldP spid="674" grpId="74" animBg="1" advAuto="0"/>
      <p:bldP spid="675" grpId="15" animBg="1" advAuto="0"/>
      <p:bldP spid="676" grpId="16" animBg="1" advAuto="0"/>
      <p:bldP spid="676" grpId="28" animBg="1" advAuto="0"/>
      <p:bldP spid="677" grpId="29" animBg="1" advAuto="0"/>
      <p:bldP spid="677" grpId="45" animBg="1" advAuto="0"/>
      <p:bldP spid="678" grpId="46" animBg="1" advAuto="0"/>
      <p:bldP spid="678" grpId="60" animBg="1" advAuto="0"/>
      <p:bldP spid="679" grpId="61" animBg="1" advAuto="0"/>
      <p:bldP spid="679" grpId="72" animBg="1" advAuto="0"/>
      <p:bldP spid="680" grpId="32" animBg="1" advAuto="0"/>
      <p:bldP spid="680" grpId="37" animBg="1" advAuto="0"/>
      <p:bldP spid="681" grpId="34" animBg="1" advAuto="0"/>
      <p:bldP spid="681" grpId="39" animBg="1" advAuto="0"/>
      <p:bldP spid="682" grpId="36" animBg="1" advAuto="0"/>
      <p:bldP spid="682" grpId="41" animBg="1" advAuto="0"/>
      <p:bldP spid="683" grpId="17" animBg="1" advAuto="0"/>
      <p:bldP spid="683" grpId="22" animBg="1" advAuto="0"/>
      <p:bldP spid="684" grpId="18" animBg="1" advAuto="0"/>
      <p:bldP spid="684" grpId="23" animBg="1" advAuto="0"/>
      <p:bldP spid="685" grpId="19" animBg="1" advAuto="0"/>
      <p:bldP spid="685" grpId="24" animBg="1" advAuto="0"/>
      <p:bldP spid="686" grpId="20" animBg="1" advAuto="0"/>
      <p:bldP spid="686" grpId="25" animBg="1" advAuto="0"/>
      <p:bldP spid="687" grpId="21" animBg="1" advAuto="0"/>
      <p:bldP spid="687" grpId="26" animBg="1" advAuto="0"/>
      <p:bldP spid="688" grpId="48" animBg="1" advAuto="0"/>
      <p:bldP spid="688" grpId="54" animBg="1" advAuto="0"/>
      <p:bldP spid="689" grpId="50" animBg="1" advAuto="0"/>
      <p:bldP spid="689" grpId="55" animBg="1" advAuto="0"/>
      <p:bldP spid="690" grpId="47" animBg="1" advAuto="0"/>
      <p:bldP spid="690" grpId="52" animBg="1" advAuto="0"/>
      <p:bldP spid="691" grpId="51" animBg="1" advAuto="0"/>
      <p:bldP spid="691" grpId="53" animBg="1" advAuto="0"/>
      <p:bldP spid="692" grpId="64" animBg="1" advAuto="0"/>
      <p:bldP spid="692" grpId="68" animBg="1" advAuto="0"/>
      <p:bldP spid="693" grpId="78" animBg="1" advAuto="0"/>
      <p:bldP spid="694" grpId="80" animBg="1" advAuto="0"/>
      <p:bldP spid="695" grpId="81" animBg="1" advAuto="0"/>
      <p:bldP spid="696" grpId="66" animBg="1" advAuto="0"/>
      <p:bldP spid="696" grpId="69" animBg="1" advAuto="0"/>
      <p:bldP spid="697" grpId="35" animBg="1" advAuto="0"/>
      <p:bldP spid="697" grpId="40" animBg="1" advAuto="0"/>
      <p:bldP spid="698" grpId="49" animBg="1" advAuto="0"/>
      <p:bldP spid="698" grpId="56" animBg="1" advAuto="0"/>
      <p:bldP spid="699" grpId="33" animBg="1" advAuto="0"/>
      <p:bldP spid="699" grpId="38" animBg="1" advAuto="0"/>
      <p:bldP spid="700" grpId="62" animBg="1" advAuto="0"/>
      <p:bldP spid="700" grpId="67" animBg="1" advAuto="0"/>
      <p:bldP spid="701" grpId="63" animBg="1" advAuto="0"/>
      <p:bldP spid="701" grpId="70" animBg="1" advAuto="0"/>
      <p:bldP spid="702" grpId="79" animBg="1" advAuto="0"/>
      <p:bldP spid="703" grpId="65" animBg="1" advAuto="0"/>
      <p:bldP spid="703" grpId="71" animBg="1" advAuto="0"/>
      <p:bldP spid="704" grpId="73" animBg="1" advAuto="0"/>
      <p:bldP spid="705" grpId="75" animBg="1" advAuto="0"/>
      <p:bldP spid="706" grpId="2" animBg="1" advAuto="0"/>
      <p:bldP spid="706" grpId="8" animBg="1" advAuto="0"/>
      <p:bldP spid="707" grpId="3" animBg="1" advAuto="0"/>
      <p:bldP spid="707" grpId="9" animBg="1" advAuto="0"/>
      <p:bldP spid="708" grpId="4" animBg="1" advAuto="0"/>
      <p:bldP spid="708" grpId="10" animBg="1" advAuto="0"/>
      <p:bldP spid="709" grpId="5" animBg="1" advAuto="0"/>
      <p:bldP spid="709" grpId="11" animBg="1" advAuto="0"/>
      <p:bldP spid="710" grpId="6" animBg="1" advAuto="0"/>
      <p:bldP spid="710" grpId="12" animBg="1" advAuto="0"/>
      <p:bldP spid="711" grpId="77"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0" name="Group"/>
          <p:cNvGrpSpPr/>
          <p:nvPr/>
        </p:nvGrpSpPr>
        <p:grpSpPr>
          <a:xfrm>
            <a:off x="2645863" y="5236766"/>
            <a:ext cx="18875259" cy="2824705"/>
            <a:chOff x="0" y="0"/>
            <a:chExt cx="18875258" cy="2824704"/>
          </a:xfrm>
        </p:grpSpPr>
        <p:sp>
          <p:nvSpPr>
            <p:cNvPr id="732" name="Line"/>
            <p:cNvSpPr/>
            <p:nvPr/>
          </p:nvSpPr>
          <p:spPr>
            <a:xfrm flipV="1">
              <a:off x="0" y="1381258"/>
              <a:ext cx="586251" cy="8161"/>
            </a:xfrm>
            <a:prstGeom prst="line">
              <a:avLst/>
            </a:prstGeom>
            <a:noFill/>
            <a:ln w="63500" cap="flat">
              <a:solidFill>
                <a:srgbClr val="794DD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33" name="Line"/>
            <p:cNvSpPr/>
            <p:nvPr/>
          </p:nvSpPr>
          <p:spPr>
            <a:xfrm flipV="1">
              <a:off x="18315792" y="1381079"/>
              <a:ext cx="559467" cy="993"/>
            </a:xfrm>
            <a:prstGeom prst="line">
              <a:avLst/>
            </a:prstGeom>
            <a:noFill/>
            <a:ln w="63500" cap="flat">
              <a:solidFill>
                <a:srgbClr val="794DD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34" name="Line"/>
            <p:cNvSpPr/>
            <p:nvPr/>
          </p:nvSpPr>
          <p:spPr>
            <a:xfrm flipV="1">
              <a:off x="2260926" y="6019"/>
              <a:ext cx="3729764" cy="3635"/>
            </a:xfrm>
            <a:prstGeom prst="line">
              <a:avLst/>
            </a:prstGeom>
            <a:noFill/>
            <a:ln w="63500" cap="flat">
              <a:solidFill>
                <a:srgbClr val="794DD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35" name="Line"/>
            <p:cNvSpPr/>
            <p:nvPr/>
          </p:nvSpPr>
          <p:spPr>
            <a:xfrm>
              <a:off x="12897057" y="8906"/>
              <a:ext cx="3740719" cy="270"/>
            </a:xfrm>
            <a:prstGeom prst="line">
              <a:avLst/>
            </a:prstGeom>
            <a:noFill/>
            <a:ln w="63500" cap="flat">
              <a:solidFill>
                <a:srgbClr val="794DD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36" name="Line"/>
            <p:cNvSpPr/>
            <p:nvPr/>
          </p:nvSpPr>
          <p:spPr>
            <a:xfrm>
              <a:off x="16617229" y="0"/>
              <a:ext cx="1720025" cy="1389042"/>
            </a:xfrm>
            <a:prstGeom prst="line">
              <a:avLst/>
            </a:prstGeom>
            <a:noFill/>
            <a:ln w="63500" cap="flat">
              <a:solidFill>
                <a:srgbClr val="794DD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37" name="Line"/>
            <p:cNvSpPr/>
            <p:nvPr/>
          </p:nvSpPr>
          <p:spPr>
            <a:xfrm flipV="1">
              <a:off x="556700" y="5104"/>
              <a:ext cx="1723442" cy="1384157"/>
            </a:xfrm>
            <a:prstGeom prst="line">
              <a:avLst/>
            </a:prstGeom>
            <a:noFill/>
            <a:ln w="63500" cap="flat">
              <a:solidFill>
                <a:srgbClr val="794DD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38" name="Line"/>
            <p:cNvSpPr/>
            <p:nvPr/>
          </p:nvSpPr>
          <p:spPr>
            <a:xfrm flipH="1" flipV="1">
              <a:off x="5971930" y="1179"/>
              <a:ext cx="3496267" cy="2823526"/>
            </a:xfrm>
            <a:prstGeom prst="line">
              <a:avLst/>
            </a:prstGeom>
            <a:noFill/>
            <a:ln w="63500" cap="flat">
              <a:solidFill>
                <a:srgbClr val="794DD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39" name="Line"/>
            <p:cNvSpPr/>
            <p:nvPr/>
          </p:nvSpPr>
          <p:spPr>
            <a:xfrm flipV="1">
              <a:off x="9428228" y="435"/>
              <a:ext cx="3487118" cy="2821720"/>
            </a:xfrm>
            <a:prstGeom prst="line">
              <a:avLst/>
            </a:prstGeom>
            <a:noFill/>
            <a:ln w="63500" cap="flat">
              <a:solidFill>
                <a:srgbClr val="794DD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753" name="Group"/>
          <p:cNvGrpSpPr/>
          <p:nvPr/>
        </p:nvGrpSpPr>
        <p:grpSpPr>
          <a:xfrm rot="10800000" flipH="1">
            <a:off x="2856121" y="1905023"/>
            <a:ext cx="18491562" cy="6303866"/>
            <a:chOff x="0" y="0"/>
            <a:chExt cx="18491561" cy="6303864"/>
          </a:xfrm>
        </p:grpSpPr>
        <p:sp>
          <p:nvSpPr>
            <p:cNvPr id="741" name="Line"/>
            <p:cNvSpPr/>
            <p:nvPr/>
          </p:nvSpPr>
          <p:spPr>
            <a:xfrm flipV="1">
              <a:off x="16408184" y="1050688"/>
              <a:ext cx="2083378" cy="274"/>
            </a:xfrm>
            <a:prstGeom prst="line">
              <a:avLst/>
            </a:prstGeom>
            <a:noFill/>
            <a:ln w="63500" cap="flat">
              <a:solidFill>
                <a:srgbClr val="40E7AD"/>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42" name="Line"/>
            <p:cNvSpPr/>
            <p:nvPr/>
          </p:nvSpPr>
          <p:spPr>
            <a:xfrm flipV="1">
              <a:off x="-1" y="1043582"/>
              <a:ext cx="2064639" cy="2159"/>
            </a:xfrm>
            <a:prstGeom prst="line">
              <a:avLst/>
            </a:prstGeom>
            <a:noFill/>
            <a:ln w="63500" cap="flat">
              <a:solidFill>
                <a:srgbClr val="40E7AD"/>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43" name="Line"/>
            <p:cNvSpPr/>
            <p:nvPr/>
          </p:nvSpPr>
          <p:spPr>
            <a:xfrm>
              <a:off x="2040529" y="1031719"/>
              <a:ext cx="3644348" cy="5028046"/>
            </a:xfrm>
            <a:prstGeom prst="line">
              <a:avLst/>
            </a:prstGeom>
            <a:noFill/>
            <a:ln w="63500" cap="flat">
              <a:solidFill>
                <a:srgbClr val="40E7AD"/>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44" name="Line"/>
            <p:cNvSpPr/>
            <p:nvPr/>
          </p:nvSpPr>
          <p:spPr>
            <a:xfrm flipH="1">
              <a:off x="5634228" y="207702"/>
              <a:ext cx="3639359" cy="5853359"/>
            </a:xfrm>
            <a:prstGeom prst="line">
              <a:avLst/>
            </a:prstGeom>
            <a:noFill/>
            <a:ln w="63500" cap="flat">
              <a:solidFill>
                <a:srgbClr val="40E7AD"/>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45" name="Line"/>
            <p:cNvSpPr/>
            <p:nvPr/>
          </p:nvSpPr>
          <p:spPr>
            <a:xfrm>
              <a:off x="9225678" y="206568"/>
              <a:ext cx="3654379" cy="5814701"/>
            </a:xfrm>
            <a:prstGeom prst="line">
              <a:avLst/>
            </a:prstGeom>
            <a:noFill/>
            <a:ln w="63500" cap="flat">
              <a:solidFill>
                <a:srgbClr val="40E7AD"/>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46" name="Line"/>
            <p:cNvSpPr/>
            <p:nvPr/>
          </p:nvSpPr>
          <p:spPr>
            <a:xfrm flipH="1">
              <a:off x="12829714" y="1038145"/>
              <a:ext cx="3601805" cy="4982510"/>
            </a:xfrm>
            <a:prstGeom prst="line">
              <a:avLst/>
            </a:prstGeom>
            <a:noFill/>
            <a:ln w="63500" cap="flat">
              <a:solidFill>
                <a:srgbClr val="40E7AD"/>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47" name="Line"/>
            <p:cNvSpPr/>
            <p:nvPr/>
          </p:nvSpPr>
          <p:spPr>
            <a:xfrm>
              <a:off x="9143490" y="-1"/>
              <a:ext cx="652958" cy="1030627"/>
            </a:xfrm>
            <a:prstGeom prst="line">
              <a:avLst/>
            </a:prstGeom>
            <a:noFill/>
            <a:ln w="25400" cap="flat">
              <a:solidFill>
                <a:srgbClr val="FFFFF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48" name="Line"/>
            <p:cNvSpPr/>
            <p:nvPr/>
          </p:nvSpPr>
          <p:spPr>
            <a:xfrm flipH="1">
              <a:off x="8832077" y="152573"/>
              <a:ext cx="426544" cy="682381"/>
            </a:xfrm>
            <a:prstGeom prst="line">
              <a:avLst/>
            </a:prstGeom>
            <a:noFill/>
            <a:ln w="25400" cap="flat">
              <a:solidFill>
                <a:srgbClr val="FFFFF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49" name="Line"/>
            <p:cNvSpPr/>
            <p:nvPr/>
          </p:nvSpPr>
          <p:spPr>
            <a:xfrm>
              <a:off x="12312140" y="5197474"/>
              <a:ext cx="652958" cy="1030627"/>
            </a:xfrm>
            <a:prstGeom prst="line">
              <a:avLst/>
            </a:prstGeom>
            <a:noFill/>
            <a:ln w="25400" cap="flat">
              <a:solidFill>
                <a:srgbClr val="FFFFF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50" name="Line"/>
            <p:cNvSpPr/>
            <p:nvPr/>
          </p:nvSpPr>
          <p:spPr>
            <a:xfrm flipH="1">
              <a:off x="12717024" y="5173784"/>
              <a:ext cx="778585" cy="1073814"/>
            </a:xfrm>
            <a:prstGeom prst="line">
              <a:avLst/>
            </a:prstGeom>
            <a:noFill/>
            <a:ln w="25400" cap="flat">
              <a:solidFill>
                <a:srgbClr val="FFFFF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51" name="Line"/>
            <p:cNvSpPr/>
            <p:nvPr/>
          </p:nvSpPr>
          <p:spPr>
            <a:xfrm>
              <a:off x="5031512" y="5229632"/>
              <a:ext cx="687513" cy="949060"/>
            </a:xfrm>
            <a:prstGeom prst="line">
              <a:avLst/>
            </a:prstGeom>
            <a:noFill/>
            <a:ln w="25400" cap="flat">
              <a:solidFill>
                <a:srgbClr val="FFFFF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52" name="Line"/>
            <p:cNvSpPr/>
            <p:nvPr/>
          </p:nvSpPr>
          <p:spPr>
            <a:xfrm flipH="1">
              <a:off x="5535602" y="5138188"/>
              <a:ext cx="722948" cy="1165677"/>
            </a:xfrm>
            <a:prstGeom prst="line">
              <a:avLst/>
            </a:prstGeom>
            <a:noFill/>
            <a:ln w="25400" cap="flat">
              <a:solidFill>
                <a:srgbClr val="FFFFF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766" name="Group"/>
          <p:cNvGrpSpPr/>
          <p:nvPr/>
        </p:nvGrpSpPr>
        <p:grpSpPr>
          <a:xfrm>
            <a:off x="2844437" y="2151910"/>
            <a:ext cx="18491562" cy="6303866"/>
            <a:chOff x="0" y="0"/>
            <a:chExt cx="18491561" cy="6303864"/>
          </a:xfrm>
        </p:grpSpPr>
        <p:sp>
          <p:nvSpPr>
            <p:cNvPr id="754" name="Line"/>
            <p:cNvSpPr/>
            <p:nvPr/>
          </p:nvSpPr>
          <p:spPr>
            <a:xfrm flipV="1">
              <a:off x="16408184" y="1050688"/>
              <a:ext cx="2083378" cy="274"/>
            </a:xfrm>
            <a:prstGeom prst="line">
              <a:avLst/>
            </a:prstGeom>
            <a:noFill/>
            <a:ln w="63500" cap="flat">
              <a:solidFill>
                <a:srgbClr val="F5458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55" name="Line"/>
            <p:cNvSpPr/>
            <p:nvPr/>
          </p:nvSpPr>
          <p:spPr>
            <a:xfrm flipV="1">
              <a:off x="-1" y="1043582"/>
              <a:ext cx="2064639" cy="2159"/>
            </a:xfrm>
            <a:prstGeom prst="line">
              <a:avLst/>
            </a:prstGeom>
            <a:noFill/>
            <a:ln w="63500" cap="flat">
              <a:solidFill>
                <a:srgbClr val="F5458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56" name="Line"/>
            <p:cNvSpPr/>
            <p:nvPr/>
          </p:nvSpPr>
          <p:spPr>
            <a:xfrm>
              <a:off x="2040529" y="1031719"/>
              <a:ext cx="3644348" cy="5028046"/>
            </a:xfrm>
            <a:prstGeom prst="line">
              <a:avLst/>
            </a:prstGeom>
            <a:noFill/>
            <a:ln w="63500" cap="flat">
              <a:solidFill>
                <a:srgbClr val="F5458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57" name="Line"/>
            <p:cNvSpPr/>
            <p:nvPr/>
          </p:nvSpPr>
          <p:spPr>
            <a:xfrm flipH="1">
              <a:off x="5634228" y="207702"/>
              <a:ext cx="3639359" cy="5853359"/>
            </a:xfrm>
            <a:prstGeom prst="line">
              <a:avLst/>
            </a:prstGeom>
            <a:noFill/>
            <a:ln w="63500" cap="flat">
              <a:solidFill>
                <a:srgbClr val="F5458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58" name="Line"/>
            <p:cNvSpPr/>
            <p:nvPr/>
          </p:nvSpPr>
          <p:spPr>
            <a:xfrm>
              <a:off x="9225678" y="206568"/>
              <a:ext cx="3654379" cy="5814701"/>
            </a:xfrm>
            <a:prstGeom prst="line">
              <a:avLst/>
            </a:prstGeom>
            <a:noFill/>
            <a:ln w="63500" cap="flat">
              <a:solidFill>
                <a:srgbClr val="F5458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59" name="Line"/>
            <p:cNvSpPr/>
            <p:nvPr/>
          </p:nvSpPr>
          <p:spPr>
            <a:xfrm flipH="1">
              <a:off x="12829714" y="1038145"/>
              <a:ext cx="3601805" cy="4982510"/>
            </a:xfrm>
            <a:prstGeom prst="line">
              <a:avLst/>
            </a:prstGeom>
            <a:noFill/>
            <a:ln w="63500" cap="flat">
              <a:solidFill>
                <a:srgbClr val="F5458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60" name="Line"/>
            <p:cNvSpPr/>
            <p:nvPr/>
          </p:nvSpPr>
          <p:spPr>
            <a:xfrm>
              <a:off x="9143490" y="-1"/>
              <a:ext cx="652958" cy="1030627"/>
            </a:xfrm>
            <a:prstGeom prst="line">
              <a:avLst/>
            </a:prstGeom>
            <a:noFill/>
            <a:ln w="25400" cap="flat">
              <a:solidFill>
                <a:srgbClr val="FFFFF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61" name="Line"/>
            <p:cNvSpPr/>
            <p:nvPr/>
          </p:nvSpPr>
          <p:spPr>
            <a:xfrm flipH="1">
              <a:off x="8832077" y="152573"/>
              <a:ext cx="426544" cy="682381"/>
            </a:xfrm>
            <a:prstGeom prst="line">
              <a:avLst/>
            </a:prstGeom>
            <a:noFill/>
            <a:ln w="25400" cap="flat">
              <a:solidFill>
                <a:srgbClr val="FFFFF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62" name="Line"/>
            <p:cNvSpPr/>
            <p:nvPr/>
          </p:nvSpPr>
          <p:spPr>
            <a:xfrm>
              <a:off x="12309870" y="5198839"/>
              <a:ext cx="655228" cy="1029262"/>
            </a:xfrm>
            <a:prstGeom prst="line">
              <a:avLst/>
            </a:prstGeom>
            <a:noFill/>
            <a:ln w="25400" cap="flat">
              <a:solidFill>
                <a:srgbClr val="FFFFF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63" name="Line"/>
            <p:cNvSpPr/>
            <p:nvPr/>
          </p:nvSpPr>
          <p:spPr>
            <a:xfrm flipH="1">
              <a:off x="12717024" y="5173784"/>
              <a:ext cx="778585" cy="1073814"/>
            </a:xfrm>
            <a:prstGeom prst="line">
              <a:avLst/>
            </a:prstGeom>
            <a:noFill/>
            <a:ln w="25400" cap="flat">
              <a:solidFill>
                <a:srgbClr val="FFFFF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64" name="Line"/>
            <p:cNvSpPr/>
            <p:nvPr/>
          </p:nvSpPr>
          <p:spPr>
            <a:xfrm>
              <a:off x="5031512" y="5229632"/>
              <a:ext cx="687513" cy="949060"/>
            </a:xfrm>
            <a:prstGeom prst="line">
              <a:avLst/>
            </a:prstGeom>
            <a:noFill/>
            <a:ln w="25400" cap="flat">
              <a:solidFill>
                <a:srgbClr val="FFFFF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65" name="Line"/>
            <p:cNvSpPr/>
            <p:nvPr/>
          </p:nvSpPr>
          <p:spPr>
            <a:xfrm flipH="1">
              <a:off x="5535602" y="5138188"/>
              <a:ext cx="722948" cy="1165677"/>
            </a:xfrm>
            <a:prstGeom prst="line">
              <a:avLst/>
            </a:prstGeom>
            <a:noFill/>
            <a:ln w="25400" cap="flat">
              <a:solidFill>
                <a:srgbClr val="FFFFF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sp>
        <p:nvSpPr>
          <p:cNvPr id="767" name="Line"/>
          <p:cNvSpPr/>
          <p:nvPr/>
        </p:nvSpPr>
        <p:spPr>
          <a:xfrm>
            <a:off x="2333429" y="5180656"/>
            <a:ext cx="19218330" cy="1"/>
          </a:xfrm>
          <a:prstGeom prst="line">
            <a:avLst/>
          </a:prstGeom>
          <a:ln w="63500">
            <a:solidFill>
              <a:srgbClr val="74E3F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768" name="Line"/>
          <p:cNvSpPr/>
          <p:nvPr/>
        </p:nvSpPr>
        <p:spPr>
          <a:xfrm>
            <a:off x="2843999" y="2475477"/>
            <a:ext cx="18355474" cy="1"/>
          </a:xfrm>
          <a:prstGeom prst="line">
            <a:avLst/>
          </a:prstGeom>
          <a:ln w="63500">
            <a:solidFill>
              <a:srgbClr val="EB6DE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769" name="Line"/>
          <p:cNvSpPr/>
          <p:nvPr/>
        </p:nvSpPr>
        <p:spPr>
          <a:xfrm>
            <a:off x="2907499" y="7913616"/>
            <a:ext cx="18355474" cy="1"/>
          </a:xfrm>
          <a:prstGeom prst="line">
            <a:avLst/>
          </a:prstGeom>
          <a:ln w="63500">
            <a:solidFill>
              <a:srgbClr val="E9000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grpSp>
        <p:nvGrpSpPr>
          <p:cNvPr id="774" name="Group"/>
          <p:cNvGrpSpPr/>
          <p:nvPr/>
        </p:nvGrpSpPr>
        <p:grpSpPr>
          <a:xfrm>
            <a:off x="2794054" y="1052115"/>
            <a:ext cx="18571432" cy="7088205"/>
            <a:chOff x="0" y="0"/>
            <a:chExt cx="18571430" cy="7088203"/>
          </a:xfrm>
        </p:grpSpPr>
        <p:sp>
          <p:nvSpPr>
            <p:cNvPr id="770" name="Line"/>
            <p:cNvSpPr/>
            <p:nvPr/>
          </p:nvSpPr>
          <p:spPr>
            <a:xfrm flipH="1" flipV="1">
              <a:off x="533258" y="0"/>
              <a:ext cx="8784918" cy="7085925"/>
            </a:xfrm>
            <a:prstGeom prst="line">
              <a:avLst/>
            </a:prstGeom>
            <a:noFill/>
            <a:ln w="63500" cap="flat">
              <a:solidFill>
                <a:srgbClr val="65EF67"/>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71" name="Line"/>
            <p:cNvSpPr/>
            <p:nvPr/>
          </p:nvSpPr>
          <p:spPr>
            <a:xfrm flipV="1">
              <a:off x="9279884" y="5940"/>
              <a:ext cx="8751204" cy="7082264"/>
            </a:xfrm>
            <a:prstGeom prst="line">
              <a:avLst/>
            </a:prstGeom>
            <a:noFill/>
            <a:ln w="63500" cap="flat">
              <a:solidFill>
                <a:srgbClr val="65EF67"/>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72" name="Line"/>
            <p:cNvSpPr/>
            <p:nvPr/>
          </p:nvSpPr>
          <p:spPr>
            <a:xfrm flipV="1">
              <a:off x="18014159" y="8599"/>
              <a:ext cx="557272" cy="683"/>
            </a:xfrm>
            <a:prstGeom prst="line">
              <a:avLst/>
            </a:prstGeom>
            <a:noFill/>
            <a:ln w="63500" cap="flat">
              <a:solidFill>
                <a:srgbClr val="65EF67"/>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73" name="Line"/>
            <p:cNvSpPr/>
            <p:nvPr/>
          </p:nvSpPr>
          <p:spPr>
            <a:xfrm flipV="1">
              <a:off x="-1" y="10299"/>
              <a:ext cx="560162" cy="9439"/>
            </a:xfrm>
            <a:prstGeom prst="line">
              <a:avLst/>
            </a:prstGeom>
            <a:noFill/>
            <a:ln w="63500" cap="flat">
              <a:solidFill>
                <a:srgbClr val="65EF67"/>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779" name="Group"/>
          <p:cNvGrpSpPr/>
          <p:nvPr/>
        </p:nvGrpSpPr>
        <p:grpSpPr>
          <a:xfrm>
            <a:off x="2790075" y="2214289"/>
            <a:ext cx="18571326" cy="7057154"/>
            <a:chOff x="0" y="0"/>
            <a:chExt cx="18571325" cy="7057152"/>
          </a:xfrm>
        </p:grpSpPr>
        <p:sp>
          <p:nvSpPr>
            <p:cNvPr id="775" name="Line"/>
            <p:cNvSpPr/>
            <p:nvPr/>
          </p:nvSpPr>
          <p:spPr>
            <a:xfrm flipH="1">
              <a:off x="541909" y="-1"/>
              <a:ext cx="8777985" cy="7057154"/>
            </a:xfrm>
            <a:prstGeom prst="line">
              <a:avLst/>
            </a:prstGeom>
            <a:noFill/>
            <a:ln w="63500" cap="flat">
              <a:solidFill>
                <a:srgbClr val="418A44"/>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76" name="Line"/>
            <p:cNvSpPr/>
            <p:nvPr/>
          </p:nvSpPr>
          <p:spPr>
            <a:xfrm>
              <a:off x="9284057" y="4391"/>
              <a:ext cx="8759366" cy="7045791"/>
            </a:xfrm>
            <a:prstGeom prst="line">
              <a:avLst/>
            </a:prstGeom>
            <a:noFill/>
            <a:ln w="63500" cap="flat">
              <a:solidFill>
                <a:srgbClr val="418A44"/>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77" name="Line"/>
            <p:cNvSpPr/>
            <p:nvPr/>
          </p:nvSpPr>
          <p:spPr>
            <a:xfrm flipV="1">
              <a:off x="-1" y="7049180"/>
              <a:ext cx="559728" cy="683"/>
            </a:xfrm>
            <a:prstGeom prst="line">
              <a:avLst/>
            </a:prstGeom>
            <a:noFill/>
            <a:ln w="63500" cap="flat">
              <a:solidFill>
                <a:srgbClr val="418A44"/>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78" name="Line"/>
            <p:cNvSpPr/>
            <p:nvPr/>
          </p:nvSpPr>
          <p:spPr>
            <a:xfrm>
              <a:off x="18012525" y="7044010"/>
              <a:ext cx="558801" cy="1"/>
            </a:xfrm>
            <a:prstGeom prst="line">
              <a:avLst/>
            </a:prstGeom>
            <a:noFill/>
            <a:ln w="63500" cap="flat">
              <a:solidFill>
                <a:srgbClr val="418A44"/>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784" name="Group"/>
          <p:cNvGrpSpPr/>
          <p:nvPr/>
        </p:nvGrpSpPr>
        <p:grpSpPr>
          <a:xfrm>
            <a:off x="2854129" y="1137494"/>
            <a:ext cx="18479859" cy="4061943"/>
            <a:chOff x="0" y="0"/>
            <a:chExt cx="18479857" cy="4061941"/>
          </a:xfrm>
        </p:grpSpPr>
        <p:sp>
          <p:nvSpPr>
            <p:cNvPr id="780" name="Line"/>
            <p:cNvSpPr/>
            <p:nvPr/>
          </p:nvSpPr>
          <p:spPr>
            <a:xfrm flipH="1" flipV="1">
              <a:off x="5654869" y="30905"/>
              <a:ext cx="3605673" cy="4018338"/>
            </a:xfrm>
            <a:prstGeom prst="line">
              <a:avLst/>
            </a:prstGeom>
            <a:noFill/>
            <a:ln w="63500" cap="flat">
              <a:solidFill>
                <a:srgbClr val="E8D451"/>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81" name="Line"/>
            <p:cNvSpPr/>
            <p:nvPr/>
          </p:nvSpPr>
          <p:spPr>
            <a:xfrm flipV="1">
              <a:off x="9237399" y="0"/>
              <a:ext cx="3605672" cy="4061943"/>
            </a:xfrm>
            <a:prstGeom prst="line">
              <a:avLst/>
            </a:prstGeom>
            <a:noFill/>
            <a:ln w="63500" cap="flat">
              <a:solidFill>
                <a:srgbClr val="E8D451"/>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82" name="Line"/>
            <p:cNvSpPr/>
            <p:nvPr/>
          </p:nvSpPr>
          <p:spPr>
            <a:xfrm>
              <a:off x="0" y="35597"/>
              <a:ext cx="5654871" cy="1"/>
            </a:xfrm>
            <a:prstGeom prst="line">
              <a:avLst/>
            </a:prstGeom>
            <a:noFill/>
            <a:ln w="63500" cap="flat">
              <a:solidFill>
                <a:srgbClr val="E8D451"/>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83" name="Line"/>
            <p:cNvSpPr/>
            <p:nvPr/>
          </p:nvSpPr>
          <p:spPr>
            <a:xfrm>
              <a:off x="12843070" y="16587"/>
              <a:ext cx="5636788" cy="1"/>
            </a:xfrm>
            <a:prstGeom prst="line">
              <a:avLst/>
            </a:prstGeom>
            <a:noFill/>
            <a:ln w="63500" cap="flat">
              <a:solidFill>
                <a:srgbClr val="E8D451"/>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789" name="Group"/>
          <p:cNvGrpSpPr/>
          <p:nvPr/>
        </p:nvGrpSpPr>
        <p:grpSpPr>
          <a:xfrm>
            <a:off x="2857379" y="5186612"/>
            <a:ext cx="18430994" cy="3987942"/>
            <a:chOff x="0" y="0"/>
            <a:chExt cx="18430992" cy="3987941"/>
          </a:xfrm>
        </p:grpSpPr>
        <p:sp>
          <p:nvSpPr>
            <p:cNvPr id="785" name="Line"/>
            <p:cNvSpPr/>
            <p:nvPr/>
          </p:nvSpPr>
          <p:spPr>
            <a:xfrm flipH="1">
              <a:off x="5655017" y="-1"/>
              <a:ext cx="3619333" cy="3987943"/>
            </a:xfrm>
            <a:prstGeom prst="line">
              <a:avLst/>
            </a:prstGeom>
            <a:noFill/>
            <a:ln w="63500" cap="flat">
              <a:solidFill>
                <a:srgbClr val="E98A44"/>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86" name="Line"/>
            <p:cNvSpPr/>
            <p:nvPr/>
          </p:nvSpPr>
          <p:spPr>
            <a:xfrm>
              <a:off x="9236026" y="2579"/>
              <a:ext cx="3544630" cy="3982776"/>
            </a:xfrm>
            <a:prstGeom prst="line">
              <a:avLst/>
            </a:prstGeom>
            <a:noFill/>
            <a:ln w="63500" cap="flat">
              <a:solidFill>
                <a:srgbClr val="E98A44"/>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87" name="Line"/>
            <p:cNvSpPr/>
            <p:nvPr/>
          </p:nvSpPr>
          <p:spPr>
            <a:xfrm>
              <a:off x="0" y="3978338"/>
              <a:ext cx="5677021" cy="1"/>
            </a:xfrm>
            <a:prstGeom prst="line">
              <a:avLst/>
            </a:prstGeom>
            <a:noFill/>
            <a:ln w="63500" cap="flat">
              <a:solidFill>
                <a:srgbClr val="E98A44"/>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88" name="Line"/>
            <p:cNvSpPr/>
            <p:nvPr/>
          </p:nvSpPr>
          <p:spPr>
            <a:xfrm>
              <a:off x="12753972" y="3971988"/>
              <a:ext cx="5677022" cy="1"/>
            </a:xfrm>
            <a:prstGeom prst="line">
              <a:avLst/>
            </a:prstGeom>
            <a:noFill/>
            <a:ln w="63500" cap="flat">
              <a:solidFill>
                <a:srgbClr val="E98A44"/>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795" name="Group"/>
          <p:cNvGrpSpPr/>
          <p:nvPr/>
        </p:nvGrpSpPr>
        <p:grpSpPr>
          <a:xfrm>
            <a:off x="2764636" y="5892522"/>
            <a:ext cx="18634863" cy="2388077"/>
            <a:chOff x="0" y="90250"/>
            <a:chExt cx="18634862" cy="2388075"/>
          </a:xfrm>
        </p:grpSpPr>
        <p:sp>
          <p:nvSpPr>
            <p:cNvPr id="790" name="Line"/>
            <p:cNvSpPr/>
            <p:nvPr/>
          </p:nvSpPr>
          <p:spPr>
            <a:xfrm flipH="1" flipV="1">
              <a:off x="2766172" y="93115"/>
              <a:ext cx="2993253" cy="2380904"/>
            </a:xfrm>
            <a:prstGeom prst="line">
              <a:avLst/>
            </a:prstGeom>
            <a:noFill/>
            <a:ln w="63500" cap="flat">
              <a:solidFill>
                <a:srgbClr val="5487D8"/>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91" name="Line"/>
            <p:cNvSpPr/>
            <p:nvPr/>
          </p:nvSpPr>
          <p:spPr>
            <a:xfrm>
              <a:off x="5739200" y="2468180"/>
              <a:ext cx="7193364" cy="300"/>
            </a:xfrm>
            <a:prstGeom prst="line">
              <a:avLst/>
            </a:prstGeom>
            <a:noFill/>
            <a:ln w="63500" cap="flat">
              <a:solidFill>
                <a:srgbClr val="5487D8"/>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92" name="Line"/>
            <p:cNvSpPr/>
            <p:nvPr/>
          </p:nvSpPr>
          <p:spPr>
            <a:xfrm flipV="1">
              <a:off x="12913017" y="90250"/>
              <a:ext cx="3013431" cy="2388077"/>
            </a:xfrm>
            <a:prstGeom prst="line">
              <a:avLst/>
            </a:prstGeom>
            <a:noFill/>
            <a:ln w="63500" cap="flat">
              <a:solidFill>
                <a:srgbClr val="5487D8"/>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93" name="Line"/>
            <p:cNvSpPr/>
            <p:nvPr/>
          </p:nvSpPr>
          <p:spPr>
            <a:xfrm>
              <a:off x="15906376" y="97006"/>
              <a:ext cx="2728487" cy="1725"/>
            </a:xfrm>
            <a:prstGeom prst="line">
              <a:avLst/>
            </a:prstGeom>
            <a:noFill/>
            <a:ln w="63500" cap="flat">
              <a:solidFill>
                <a:srgbClr val="5487D8"/>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94" name="Line"/>
            <p:cNvSpPr/>
            <p:nvPr/>
          </p:nvSpPr>
          <p:spPr>
            <a:xfrm>
              <a:off x="-1" y="99631"/>
              <a:ext cx="2791950" cy="2084"/>
            </a:xfrm>
            <a:prstGeom prst="line">
              <a:avLst/>
            </a:prstGeom>
            <a:noFill/>
            <a:ln w="63500" cap="flat">
              <a:solidFill>
                <a:srgbClr val="5487D8"/>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801" name="Group"/>
          <p:cNvGrpSpPr/>
          <p:nvPr/>
        </p:nvGrpSpPr>
        <p:grpSpPr>
          <a:xfrm>
            <a:off x="2704967" y="2059381"/>
            <a:ext cx="18607255" cy="3725528"/>
            <a:chOff x="0" y="0"/>
            <a:chExt cx="18607254" cy="3725526"/>
          </a:xfrm>
        </p:grpSpPr>
        <p:sp>
          <p:nvSpPr>
            <p:cNvPr id="796" name="Line"/>
            <p:cNvSpPr/>
            <p:nvPr/>
          </p:nvSpPr>
          <p:spPr>
            <a:xfrm flipH="1">
              <a:off x="1174312" y="-1"/>
              <a:ext cx="4645051" cy="3725525"/>
            </a:xfrm>
            <a:prstGeom prst="line">
              <a:avLst/>
            </a:prstGeom>
            <a:noFill/>
            <a:ln w="63500" cap="flat">
              <a:solidFill>
                <a:srgbClr val="8D26B7"/>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97" name="Line"/>
            <p:cNvSpPr/>
            <p:nvPr/>
          </p:nvSpPr>
          <p:spPr>
            <a:xfrm>
              <a:off x="12980500" y="8766"/>
              <a:ext cx="4604259" cy="3716761"/>
            </a:xfrm>
            <a:prstGeom prst="line">
              <a:avLst/>
            </a:prstGeom>
            <a:noFill/>
            <a:ln w="63500" cap="flat">
              <a:solidFill>
                <a:srgbClr val="8D26B7"/>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98" name="Line"/>
            <p:cNvSpPr/>
            <p:nvPr/>
          </p:nvSpPr>
          <p:spPr>
            <a:xfrm flipH="1">
              <a:off x="-1" y="3718897"/>
              <a:ext cx="1193934" cy="3286"/>
            </a:xfrm>
            <a:prstGeom prst="line">
              <a:avLst/>
            </a:prstGeom>
            <a:noFill/>
            <a:ln w="63500" cap="flat">
              <a:solidFill>
                <a:srgbClr val="8D26B7"/>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799" name="Line"/>
            <p:cNvSpPr/>
            <p:nvPr/>
          </p:nvSpPr>
          <p:spPr>
            <a:xfrm flipH="1">
              <a:off x="17560789" y="3715233"/>
              <a:ext cx="1046466" cy="3299"/>
            </a:xfrm>
            <a:prstGeom prst="line">
              <a:avLst/>
            </a:prstGeom>
            <a:noFill/>
            <a:ln w="63500" cap="flat">
              <a:solidFill>
                <a:srgbClr val="8D26B7"/>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00" name="Line"/>
            <p:cNvSpPr/>
            <p:nvPr/>
          </p:nvSpPr>
          <p:spPr>
            <a:xfrm>
              <a:off x="5798424" y="7569"/>
              <a:ext cx="7208156" cy="8905"/>
            </a:xfrm>
            <a:prstGeom prst="line">
              <a:avLst/>
            </a:prstGeom>
            <a:noFill/>
            <a:ln w="63500" cap="flat">
              <a:solidFill>
                <a:srgbClr val="8D26B7"/>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807" name="Group"/>
          <p:cNvGrpSpPr/>
          <p:nvPr/>
        </p:nvGrpSpPr>
        <p:grpSpPr>
          <a:xfrm>
            <a:off x="2996144" y="2356403"/>
            <a:ext cx="18287807" cy="2131711"/>
            <a:chOff x="0" y="29040"/>
            <a:chExt cx="18287806" cy="2131709"/>
          </a:xfrm>
        </p:grpSpPr>
        <p:sp>
          <p:nvSpPr>
            <p:cNvPr id="802" name="Line"/>
            <p:cNvSpPr/>
            <p:nvPr/>
          </p:nvSpPr>
          <p:spPr>
            <a:xfrm>
              <a:off x="5515467" y="2155737"/>
              <a:ext cx="7196794" cy="1"/>
            </a:xfrm>
            <a:prstGeom prst="line">
              <a:avLst/>
            </a:prstGeom>
            <a:noFill/>
            <a:ln w="66675" cap="flat">
              <a:solidFill>
                <a:srgbClr val="2D23E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03" name="Line"/>
            <p:cNvSpPr/>
            <p:nvPr/>
          </p:nvSpPr>
          <p:spPr>
            <a:xfrm flipV="1">
              <a:off x="12685975" y="29040"/>
              <a:ext cx="4587318" cy="2131711"/>
            </a:xfrm>
            <a:prstGeom prst="line">
              <a:avLst/>
            </a:prstGeom>
            <a:noFill/>
            <a:ln w="66675" cap="flat">
              <a:solidFill>
                <a:srgbClr val="2D23E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04" name="Line"/>
            <p:cNvSpPr/>
            <p:nvPr/>
          </p:nvSpPr>
          <p:spPr>
            <a:xfrm flipH="1" flipV="1">
              <a:off x="1064529" y="30205"/>
              <a:ext cx="4471983" cy="2130545"/>
            </a:xfrm>
            <a:prstGeom prst="line">
              <a:avLst/>
            </a:prstGeom>
            <a:noFill/>
            <a:ln w="66675" cap="flat">
              <a:solidFill>
                <a:srgbClr val="2D23E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05" name="Line"/>
            <p:cNvSpPr/>
            <p:nvPr/>
          </p:nvSpPr>
          <p:spPr>
            <a:xfrm flipH="1">
              <a:off x="-1" y="34555"/>
              <a:ext cx="1084038" cy="572"/>
            </a:xfrm>
            <a:prstGeom prst="line">
              <a:avLst/>
            </a:prstGeom>
            <a:noFill/>
            <a:ln w="66675" cap="flat">
              <a:solidFill>
                <a:srgbClr val="2D23E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06" name="Line"/>
            <p:cNvSpPr/>
            <p:nvPr/>
          </p:nvSpPr>
          <p:spPr>
            <a:xfrm flipH="1">
              <a:off x="17258961" y="32227"/>
              <a:ext cx="1028846" cy="1"/>
            </a:xfrm>
            <a:prstGeom prst="line">
              <a:avLst/>
            </a:prstGeom>
            <a:noFill/>
            <a:ln w="66675" cap="flat">
              <a:solidFill>
                <a:srgbClr val="2D23E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813" name="Group"/>
          <p:cNvGrpSpPr/>
          <p:nvPr/>
        </p:nvGrpSpPr>
        <p:grpSpPr>
          <a:xfrm>
            <a:off x="2920708" y="5852193"/>
            <a:ext cx="18506289" cy="2161133"/>
            <a:chOff x="0" y="28864"/>
            <a:chExt cx="18506288" cy="2161131"/>
          </a:xfrm>
        </p:grpSpPr>
        <p:sp>
          <p:nvSpPr>
            <p:cNvPr id="808" name="Line"/>
            <p:cNvSpPr/>
            <p:nvPr/>
          </p:nvSpPr>
          <p:spPr>
            <a:xfrm>
              <a:off x="5590904" y="33878"/>
              <a:ext cx="7196793" cy="1"/>
            </a:xfrm>
            <a:prstGeom prst="line">
              <a:avLst/>
            </a:prstGeom>
            <a:noFill/>
            <a:ln w="66675" cap="flat">
              <a:solidFill>
                <a:srgbClr val="D753E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09" name="Line"/>
            <p:cNvSpPr/>
            <p:nvPr/>
          </p:nvSpPr>
          <p:spPr>
            <a:xfrm>
              <a:off x="12761410" y="28864"/>
              <a:ext cx="4559792" cy="2161133"/>
            </a:xfrm>
            <a:prstGeom prst="line">
              <a:avLst/>
            </a:prstGeom>
            <a:noFill/>
            <a:ln w="66675" cap="flat">
              <a:solidFill>
                <a:srgbClr val="D753E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10" name="Line"/>
            <p:cNvSpPr/>
            <p:nvPr/>
          </p:nvSpPr>
          <p:spPr>
            <a:xfrm flipH="1">
              <a:off x="1145881" y="28865"/>
              <a:ext cx="4466068" cy="2157794"/>
            </a:xfrm>
            <a:prstGeom prst="line">
              <a:avLst/>
            </a:prstGeom>
            <a:noFill/>
            <a:ln w="66675" cap="flat">
              <a:solidFill>
                <a:srgbClr val="D753E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11" name="Line"/>
            <p:cNvSpPr/>
            <p:nvPr/>
          </p:nvSpPr>
          <p:spPr>
            <a:xfrm flipH="1" flipV="1">
              <a:off x="-1" y="2180776"/>
              <a:ext cx="1160821" cy="919"/>
            </a:xfrm>
            <a:prstGeom prst="line">
              <a:avLst/>
            </a:prstGeom>
            <a:noFill/>
            <a:ln w="66675" cap="flat">
              <a:solidFill>
                <a:srgbClr val="D753E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12" name="Line"/>
            <p:cNvSpPr/>
            <p:nvPr/>
          </p:nvSpPr>
          <p:spPr>
            <a:xfrm flipH="1" flipV="1">
              <a:off x="17307431" y="2186032"/>
              <a:ext cx="1198858" cy="1080"/>
            </a:xfrm>
            <a:prstGeom prst="line">
              <a:avLst/>
            </a:prstGeom>
            <a:noFill/>
            <a:ln w="66675" cap="flat">
              <a:solidFill>
                <a:srgbClr val="D753E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820" name="Group"/>
          <p:cNvGrpSpPr/>
          <p:nvPr/>
        </p:nvGrpSpPr>
        <p:grpSpPr>
          <a:xfrm>
            <a:off x="2844436" y="2132539"/>
            <a:ext cx="18568582" cy="2978865"/>
            <a:chOff x="0" y="0"/>
            <a:chExt cx="18568580" cy="2978864"/>
          </a:xfrm>
        </p:grpSpPr>
        <p:sp>
          <p:nvSpPr>
            <p:cNvPr id="814" name="Line"/>
            <p:cNvSpPr/>
            <p:nvPr/>
          </p:nvSpPr>
          <p:spPr>
            <a:xfrm flipV="1">
              <a:off x="15311142" y="996993"/>
              <a:ext cx="3257439" cy="373"/>
            </a:xfrm>
            <a:prstGeom prst="line">
              <a:avLst/>
            </a:prstGeom>
            <a:noFill/>
            <a:ln w="63500" cap="flat">
              <a:solidFill>
                <a:srgbClr val="B0B1AC"/>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15" name="Line"/>
            <p:cNvSpPr/>
            <p:nvPr/>
          </p:nvSpPr>
          <p:spPr>
            <a:xfrm flipV="1">
              <a:off x="5570811" y="-1"/>
              <a:ext cx="3696881" cy="2978865"/>
            </a:xfrm>
            <a:prstGeom prst="line">
              <a:avLst/>
            </a:prstGeom>
            <a:noFill/>
            <a:ln w="63500" cap="flat">
              <a:solidFill>
                <a:srgbClr val="B0B1AC"/>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16" name="Line"/>
            <p:cNvSpPr/>
            <p:nvPr/>
          </p:nvSpPr>
          <p:spPr>
            <a:xfrm>
              <a:off x="3161521" y="998895"/>
              <a:ext cx="2439171" cy="1970865"/>
            </a:xfrm>
            <a:prstGeom prst="line">
              <a:avLst/>
            </a:prstGeom>
            <a:noFill/>
            <a:ln w="63500" cap="flat">
              <a:solidFill>
                <a:srgbClr val="B0B1AC"/>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17" name="Line"/>
            <p:cNvSpPr/>
            <p:nvPr/>
          </p:nvSpPr>
          <p:spPr>
            <a:xfrm flipV="1">
              <a:off x="12877910" y="991246"/>
              <a:ext cx="2450845" cy="1985405"/>
            </a:xfrm>
            <a:prstGeom prst="line">
              <a:avLst/>
            </a:prstGeom>
            <a:noFill/>
            <a:ln w="63500" cap="flat">
              <a:solidFill>
                <a:srgbClr val="B0B1AC"/>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18" name="Line"/>
            <p:cNvSpPr/>
            <p:nvPr/>
          </p:nvSpPr>
          <p:spPr>
            <a:xfrm>
              <a:off x="9221618" y="1002"/>
              <a:ext cx="3694196" cy="2973015"/>
            </a:xfrm>
            <a:prstGeom prst="line">
              <a:avLst/>
            </a:prstGeom>
            <a:noFill/>
            <a:ln w="63500" cap="flat">
              <a:solidFill>
                <a:srgbClr val="B0B1AC"/>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19" name="Line"/>
            <p:cNvSpPr/>
            <p:nvPr/>
          </p:nvSpPr>
          <p:spPr>
            <a:xfrm>
              <a:off x="0" y="1001611"/>
              <a:ext cx="3184102" cy="5235"/>
            </a:xfrm>
            <a:prstGeom prst="line">
              <a:avLst/>
            </a:prstGeom>
            <a:noFill/>
            <a:ln w="63500" cap="flat">
              <a:solidFill>
                <a:srgbClr val="B0B1AC"/>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827" name="Group"/>
          <p:cNvGrpSpPr/>
          <p:nvPr/>
        </p:nvGrpSpPr>
        <p:grpSpPr>
          <a:xfrm>
            <a:off x="2831737" y="5228005"/>
            <a:ext cx="18567762" cy="2988078"/>
            <a:chOff x="0" y="0"/>
            <a:chExt cx="18567761" cy="2988077"/>
          </a:xfrm>
        </p:grpSpPr>
        <p:sp>
          <p:nvSpPr>
            <p:cNvPr id="821" name="Line"/>
            <p:cNvSpPr/>
            <p:nvPr/>
          </p:nvSpPr>
          <p:spPr>
            <a:xfrm flipV="1">
              <a:off x="15351971" y="1995959"/>
              <a:ext cx="3215791" cy="534"/>
            </a:xfrm>
            <a:prstGeom prst="line">
              <a:avLst/>
            </a:prstGeom>
            <a:noFill/>
            <a:ln w="63500" cap="flat">
              <a:solidFill>
                <a:srgbClr val="AE4D0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22" name="Line"/>
            <p:cNvSpPr/>
            <p:nvPr/>
          </p:nvSpPr>
          <p:spPr>
            <a:xfrm>
              <a:off x="12896601" y="4542"/>
              <a:ext cx="2474282" cy="1995773"/>
            </a:xfrm>
            <a:prstGeom prst="line">
              <a:avLst/>
            </a:prstGeom>
            <a:noFill/>
            <a:ln w="63500" cap="flat">
              <a:solidFill>
                <a:srgbClr val="AE4D0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23" name="Line"/>
            <p:cNvSpPr/>
            <p:nvPr/>
          </p:nvSpPr>
          <p:spPr>
            <a:xfrm>
              <a:off x="0" y="1998708"/>
              <a:ext cx="3148693" cy="1"/>
            </a:xfrm>
            <a:prstGeom prst="line">
              <a:avLst/>
            </a:prstGeom>
            <a:noFill/>
            <a:ln w="63500" cap="flat">
              <a:solidFill>
                <a:srgbClr val="AE4D0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24" name="Line"/>
            <p:cNvSpPr/>
            <p:nvPr/>
          </p:nvSpPr>
          <p:spPr>
            <a:xfrm flipV="1">
              <a:off x="9244050" y="5056"/>
              <a:ext cx="3691818" cy="2980674"/>
            </a:xfrm>
            <a:prstGeom prst="line">
              <a:avLst/>
            </a:prstGeom>
            <a:noFill/>
            <a:ln w="63500" cap="flat">
              <a:solidFill>
                <a:srgbClr val="AE4D0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25" name="Line"/>
            <p:cNvSpPr/>
            <p:nvPr/>
          </p:nvSpPr>
          <p:spPr>
            <a:xfrm>
              <a:off x="5589359" y="0"/>
              <a:ext cx="3693592" cy="2988078"/>
            </a:xfrm>
            <a:prstGeom prst="line">
              <a:avLst/>
            </a:prstGeom>
            <a:noFill/>
            <a:ln w="63500" cap="flat">
              <a:solidFill>
                <a:srgbClr val="AE4D0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26" name="Line"/>
            <p:cNvSpPr/>
            <p:nvPr/>
          </p:nvSpPr>
          <p:spPr>
            <a:xfrm flipV="1">
              <a:off x="3133371" y="7440"/>
              <a:ext cx="2488399" cy="1999639"/>
            </a:xfrm>
            <a:prstGeom prst="line">
              <a:avLst/>
            </a:prstGeom>
            <a:noFill/>
            <a:ln w="63500" cap="flat">
              <a:solidFill>
                <a:srgbClr val="AE4D0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836" name="Group"/>
          <p:cNvGrpSpPr/>
          <p:nvPr/>
        </p:nvGrpSpPr>
        <p:grpSpPr>
          <a:xfrm>
            <a:off x="2668804" y="2252889"/>
            <a:ext cx="18871280" cy="2947024"/>
            <a:chOff x="0" y="0"/>
            <a:chExt cx="18871278" cy="2947023"/>
          </a:xfrm>
        </p:grpSpPr>
        <p:sp>
          <p:nvSpPr>
            <p:cNvPr id="828" name="Line"/>
            <p:cNvSpPr/>
            <p:nvPr/>
          </p:nvSpPr>
          <p:spPr>
            <a:xfrm flipV="1">
              <a:off x="18312548" y="1560791"/>
              <a:ext cx="558731" cy="2556"/>
            </a:xfrm>
            <a:prstGeom prst="line">
              <a:avLst/>
            </a:prstGeom>
            <a:noFill/>
            <a:ln w="63500" cap="flat">
              <a:solidFill>
                <a:srgbClr val="26B1E9"/>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29" name="Line"/>
            <p:cNvSpPr/>
            <p:nvPr/>
          </p:nvSpPr>
          <p:spPr>
            <a:xfrm flipV="1">
              <a:off x="9401271" y="-1"/>
              <a:ext cx="3647265" cy="2922726"/>
            </a:xfrm>
            <a:prstGeom prst="line">
              <a:avLst/>
            </a:prstGeom>
            <a:noFill/>
            <a:ln w="63500" cap="flat">
              <a:solidFill>
                <a:srgbClr val="26B1E9"/>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30" name="Line"/>
            <p:cNvSpPr/>
            <p:nvPr/>
          </p:nvSpPr>
          <p:spPr>
            <a:xfrm>
              <a:off x="13003941" y="2703"/>
              <a:ext cx="3633263" cy="2938981"/>
            </a:xfrm>
            <a:prstGeom prst="line">
              <a:avLst/>
            </a:prstGeom>
            <a:noFill/>
            <a:ln w="63500" cap="flat">
              <a:solidFill>
                <a:srgbClr val="26B1E9"/>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31" name="Line"/>
            <p:cNvSpPr/>
            <p:nvPr/>
          </p:nvSpPr>
          <p:spPr>
            <a:xfrm flipV="1">
              <a:off x="16597985" y="1556522"/>
              <a:ext cx="1733207" cy="1385184"/>
            </a:xfrm>
            <a:prstGeom prst="line">
              <a:avLst/>
            </a:prstGeom>
            <a:noFill/>
            <a:ln w="63500" cap="flat">
              <a:solidFill>
                <a:srgbClr val="26B1E9"/>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32" name="Line"/>
            <p:cNvSpPr/>
            <p:nvPr/>
          </p:nvSpPr>
          <p:spPr>
            <a:xfrm>
              <a:off x="5817209" y="13907"/>
              <a:ext cx="3625071" cy="2910173"/>
            </a:xfrm>
            <a:prstGeom prst="line">
              <a:avLst/>
            </a:prstGeom>
            <a:noFill/>
            <a:ln w="63500" cap="flat">
              <a:solidFill>
                <a:srgbClr val="26B1E9"/>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33" name="Line"/>
            <p:cNvSpPr/>
            <p:nvPr/>
          </p:nvSpPr>
          <p:spPr>
            <a:xfrm flipV="1">
              <a:off x="2219339" y="15164"/>
              <a:ext cx="3635359" cy="2929935"/>
            </a:xfrm>
            <a:prstGeom prst="line">
              <a:avLst/>
            </a:prstGeom>
            <a:noFill/>
            <a:ln w="63500" cap="flat">
              <a:solidFill>
                <a:srgbClr val="26B1E9"/>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34" name="Line"/>
            <p:cNvSpPr/>
            <p:nvPr/>
          </p:nvSpPr>
          <p:spPr>
            <a:xfrm flipH="1" flipV="1">
              <a:off x="510807" y="1551664"/>
              <a:ext cx="1746522" cy="1395359"/>
            </a:xfrm>
            <a:prstGeom prst="line">
              <a:avLst/>
            </a:prstGeom>
            <a:noFill/>
            <a:ln w="63500" cap="flat">
              <a:solidFill>
                <a:srgbClr val="26B1E9"/>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35" name="Line"/>
            <p:cNvSpPr/>
            <p:nvPr/>
          </p:nvSpPr>
          <p:spPr>
            <a:xfrm flipV="1">
              <a:off x="-1" y="1560008"/>
              <a:ext cx="534616" cy="2518"/>
            </a:xfrm>
            <a:prstGeom prst="line">
              <a:avLst/>
            </a:prstGeom>
            <a:noFill/>
            <a:ln w="63500" cap="flat">
              <a:solidFill>
                <a:srgbClr val="26B1E9"/>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845" name="Group"/>
          <p:cNvGrpSpPr/>
          <p:nvPr/>
        </p:nvGrpSpPr>
        <p:grpSpPr>
          <a:xfrm>
            <a:off x="2641343" y="5142847"/>
            <a:ext cx="18876367" cy="2940965"/>
            <a:chOff x="0" y="0"/>
            <a:chExt cx="18876366" cy="2940964"/>
          </a:xfrm>
        </p:grpSpPr>
        <p:sp>
          <p:nvSpPr>
            <p:cNvPr id="837" name="Line"/>
            <p:cNvSpPr/>
            <p:nvPr/>
          </p:nvSpPr>
          <p:spPr>
            <a:xfrm flipV="1">
              <a:off x="-1" y="1412813"/>
              <a:ext cx="558731" cy="10146"/>
            </a:xfrm>
            <a:prstGeom prst="line">
              <a:avLst/>
            </a:prstGeom>
            <a:noFill/>
            <a:ln w="63500" cap="flat">
              <a:solidFill>
                <a:srgbClr val="EDB39B"/>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38" name="Line"/>
            <p:cNvSpPr/>
            <p:nvPr/>
          </p:nvSpPr>
          <p:spPr>
            <a:xfrm>
              <a:off x="18348625" y="1414944"/>
              <a:ext cx="527742" cy="150"/>
            </a:xfrm>
            <a:prstGeom prst="line">
              <a:avLst/>
            </a:prstGeom>
            <a:noFill/>
            <a:ln w="63500" cap="flat">
              <a:solidFill>
                <a:srgbClr val="EDB39B"/>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39" name="Line"/>
            <p:cNvSpPr/>
            <p:nvPr/>
          </p:nvSpPr>
          <p:spPr>
            <a:xfrm>
              <a:off x="16633531" y="23347"/>
              <a:ext cx="1733079" cy="1399076"/>
            </a:xfrm>
            <a:prstGeom prst="line">
              <a:avLst/>
            </a:prstGeom>
            <a:noFill/>
            <a:ln w="63500" cap="flat">
              <a:solidFill>
                <a:srgbClr val="EDB39B"/>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40" name="Line"/>
            <p:cNvSpPr/>
            <p:nvPr/>
          </p:nvSpPr>
          <p:spPr>
            <a:xfrm flipV="1">
              <a:off x="13030813" y="17210"/>
              <a:ext cx="3638791" cy="2920456"/>
            </a:xfrm>
            <a:prstGeom prst="line">
              <a:avLst/>
            </a:prstGeom>
            <a:noFill/>
            <a:ln w="63500" cap="flat">
              <a:solidFill>
                <a:srgbClr val="EDB39B"/>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41" name="Line"/>
            <p:cNvSpPr/>
            <p:nvPr/>
          </p:nvSpPr>
          <p:spPr>
            <a:xfrm>
              <a:off x="9427731" y="350"/>
              <a:ext cx="3647182" cy="2940615"/>
            </a:xfrm>
            <a:prstGeom prst="line">
              <a:avLst/>
            </a:prstGeom>
            <a:noFill/>
            <a:ln w="63500" cap="flat">
              <a:solidFill>
                <a:srgbClr val="EDB39B"/>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42" name="Line"/>
            <p:cNvSpPr/>
            <p:nvPr/>
          </p:nvSpPr>
          <p:spPr>
            <a:xfrm flipV="1">
              <a:off x="5849050" y="0"/>
              <a:ext cx="3623205" cy="2922191"/>
            </a:xfrm>
            <a:prstGeom prst="line">
              <a:avLst/>
            </a:prstGeom>
            <a:noFill/>
            <a:ln w="63500" cap="flat">
              <a:solidFill>
                <a:srgbClr val="EDB39B"/>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43" name="Line"/>
            <p:cNvSpPr/>
            <p:nvPr/>
          </p:nvSpPr>
          <p:spPr>
            <a:xfrm>
              <a:off x="2244350" y="18284"/>
              <a:ext cx="3642024" cy="2907959"/>
            </a:xfrm>
            <a:prstGeom prst="line">
              <a:avLst/>
            </a:prstGeom>
            <a:noFill/>
            <a:ln w="63500" cap="flat">
              <a:solidFill>
                <a:srgbClr val="EDB39B"/>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44" name="Line"/>
            <p:cNvSpPr/>
            <p:nvPr/>
          </p:nvSpPr>
          <p:spPr>
            <a:xfrm flipH="1">
              <a:off x="541213" y="20527"/>
              <a:ext cx="1741963" cy="1398373"/>
            </a:xfrm>
            <a:prstGeom prst="line">
              <a:avLst/>
            </a:prstGeom>
            <a:noFill/>
            <a:ln w="63500" cap="flat">
              <a:solidFill>
                <a:srgbClr val="EDB39B"/>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854" name="Group"/>
          <p:cNvGrpSpPr/>
          <p:nvPr/>
        </p:nvGrpSpPr>
        <p:grpSpPr>
          <a:xfrm>
            <a:off x="2670012" y="2294675"/>
            <a:ext cx="18839801" cy="2832770"/>
            <a:chOff x="0" y="0"/>
            <a:chExt cx="18839800" cy="2832769"/>
          </a:xfrm>
        </p:grpSpPr>
        <p:sp>
          <p:nvSpPr>
            <p:cNvPr id="846" name="Line"/>
            <p:cNvSpPr/>
            <p:nvPr/>
          </p:nvSpPr>
          <p:spPr>
            <a:xfrm flipH="1">
              <a:off x="5914120" y="0"/>
              <a:ext cx="3525204" cy="2832770"/>
            </a:xfrm>
            <a:prstGeom prst="line">
              <a:avLst/>
            </a:prstGeom>
            <a:noFill/>
            <a:ln w="63500" cap="flat">
              <a:solidFill>
                <a:srgbClr val="C86A7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47" name="Line"/>
            <p:cNvSpPr/>
            <p:nvPr/>
          </p:nvSpPr>
          <p:spPr>
            <a:xfrm>
              <a:off x="0" y="1457409"/>
              <a:ext cx="550798" cy="1"/>
            </a:xfrm>
            <a:prstGeom prst="line">
              <a:avLst/>
            </a:prstGeom>
            <a:noFill/>
            <a:ln w="63500" cap="flat">
              <a:solidFill>
                <a:srgbClr val="C86A7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48" name="Line"/>
            <p:cNvSpPr/>
            <p:nvPr/>
          </p:nvSpPr>
          <p:spPr>
            <a:xfrm flipV="1">
              <a:off x="18287028" y="1458934"/>
              <a:ext cx="552773" cy="340"/>
            </a:xfrm>
            <a:prstGeom prst="line">
              <a:avLst/>
            </a:prstGeom>
            <a:noFill/>
            <a:ln w="63500" cap="flat">
              <a:solidFill>
                <a:srgbClr val="C86A7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49" name="Line"/>
            <p:cNvSpPr/>
            <p:nvPr/>
          </p:nvSpPr>
          <p:spPr>
            <a:xfrm>
              <a:off x="2233478" y="2822286"/>
              <a:ext cx="3704007" cy="2011"/>
            </a:xfrm>
            <a:prstGeom prst="line">
              <a:avLst/>
            </a:prstGeom>
            <a:noFill/>
            <a:ln w="63500" cap="flat">
              <a:solidFill>
                <a:srgbClr val="C86A7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50" name="Line"/>
            <p:cNvSpPr/>
            <p:nvPr/>
          </p:nvSpPr>
          <p:spPr>
            <a:xfrm>
              <a:off x="9402914" y="3107"/>
              <a:ext cx="3515393" cy="2825381"/>
            </a:xfrm>
            <a:prstGeom prst="line">
              <a:avLst/>
            </a:prstGeom>
            <a:noFill/>
            <a:ln w="63500" cap="flat">
              <a:solidFill>
                <a:srgbClr val="C86A7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51" name="Line"/>
            <p:cNvSpPr/>
            <p:nvPr/>
          </p:nvSpPr>
          <p:spPr>
            <a:xfrm flipV="1">
              <a:off x="12896997" y="2821539"/>
              <a:ext cx="3715062" cy="1216"/>
            </a:xfrm>
            <a:prstGeom prst="line">
              <a:avLst/>
            </a:prstGeom>
            <a:noFill/>
            <a:ln w="63500" cap="flat">
              <a:solidFill>
                <a:srgbClr val="C86A7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52" name="Line"/>
            <p:cNvSpPr/>
            <p:nvPr/>
          </p:nvSpPr>
          <p:spPr>
            <a:xfrm flipV="1">
              <a:off x="16589275" y="1451441"/>
              <a:ext cx="1722364" cy="1376643"/>
            </a:xfrm>
            <a:prstGeom prst="line">
              <a:avLst/>
            </a:prstGeom>
            <a:noFill/>
            <a:ln w="63500" cap="flat">
              <a:solidFill>
                <a:srgbClr val="C86A7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53" name="Line"/>
            <p:cNvSpPr/>
            <p:nvPr/>
          </p:nvSpPr>
          <p:spPr>
            <a:xfrm>
              <a:off x="532339" y="1448527"/>
              <a:ext cx="1719904" cy="1378454"/>
            </a:xfrm>
            <a:prstGeom prst="line">
              <a:avLst/>
            </a:prstGeom>
            <a:noFill/>
            <a:ln w="63500" cap="flat">
              <a:solidFill>
                <a:srgbClr val="C86A7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864" name="Group"/>
          <p:cNvGrpSpPr/>
          <p:nvPr/>
        </p:nvGrpSpPr>
        <p:grpSpPr>
          <a:xfrm>
            <a:off x="2965367" y="2056794"/>
            <a:ext cx="18363960" cy="5790182"/>
            <a:chOff x="0" y="0"/>
            <a:chExt cx="18363959" cy="5790180"/>
          </a:xfrm>
        </p:grpSpPr>
        <p:sp>
          <p:nvSpPr>
            <p:cNvPr id="855" name="Line"/>
            <p:cNvSpPr/>
            <p:nvPr/>
          </p:nvSpPr>
          <p:spPr>
            <a:xfrm flipV="1">
              <a:off x="15590414" y="2397796"/>
              <a:ext cx="2773546" cy="546"/>
            </a:xfrm>
            <a:prstGeom prst="line">
              <a:avLst/>
            </a:prstGeom>
            <a:noFill/>
            <a:ln w="63500" cap="flat">
              <a:solidFill>
                <a:srgbClr val="B8D145"/>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56" name="Line"/>
            <p:cNvSpPr/>
            <p:nvPr/>
          </p:nvSpPr>
          <p:spPr>
            <a:xfrm flipV="1">
              <a:off x="0" y="2399222"/>
              <a:ext cx="2710855" cy="5359"/>
            </a:xfrm>
            <a:prstGeom prst="line">
              <a:avLst/>
            </a:prstGeom>
            <a:noFill/>
            <a:ln w="63500" cap="flat">
              <a:solidFill>
                <a:srgbClr val="B8D145"/>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57" name="Line"/>
            <p:cNvSpPr/>
            <p:nvPr/>
          </p:nvSpPr>
          <p:spPr>
            <a:xfrm flipV="1">
              <a:off x="2691704" y="77544"/>
              <a:ext cx="2905817" cy="2331307"/>
            </a:xfrm>
            <a:prstGeom prst="line">
              <a:avLst/>
            </a:prstGeom>
            <a:noFill/>
            <a:ln w="63500" cap="flat">
              <a:solidFill>
                <a:srgbClr val="B8D145"/>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58" name="Line"/>
            <p:cNvSpPr/>
            <p:nvPr/>
          </p:nvSpPr>
          <p:spPr>
            <a:xfrm flipH="1" flipV="1">
              <a:off x="5598646" y="46347"/>
              <a:ext cx="3550489" cy="5692056"/>
            </a:xfrm>
            <a:prstGeom prst="line">
              <a:avLst/>
            </a:prstGeom>
            <a:noFill/>
            <a:ln w="63500" cap="flat">
              <a:solidFill>
                <a:srgbClr val="B8D145"/>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59" name="Line"/>
            <p:cNvSpPr/>
            <p:nvPr/>
          </p:nvSpPr>
          <p:spPr>
            <a:xfrm flipV="1">
              <a:off x="9131812" y="76478"/>
              <a:ext cx="3574818" cy="5670190"/>
            </a:xfrm>
            <a:prstGeom prst="line">
              <a:avLst/>
            </a:prstGeom>
            <a:noFill/>
            <a:ln w="63500" cap="flat">
              <a:solidFill>
                <a:srgbClr val="B8D145"/>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60" name="Line"/>
            <p:cNvSpPr/>
            <p:nvPr/>
          </p:nvSpPr>
          <p:spPr>
            <a:xfrm flipH="1" flipV="1">
              <a:off x="12671654" y="84504"/>
              <a:ext cx="2942052" cy="2320950"/>
            </a:xfrm>
            <a:prstGeom prst="line">
              <a:avLst/>
            </a:prstGeom>
            <a:noFill/>
            <a:ln w="63500" cap="flat">
              <a:solidFill>
                <a:srgbClr val="B8D145"/>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61" name="Triangle"/>
            <p:cNvSpPr/>
            <p:nvPr/>
          </p:nvSpPr>
          <p:spPr>
            <a:xfrm>
              <a:off x="9067713" y="5669269"/>
              <a:ext cx="150251" cy="120912"/>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close/>
                </a:path>
              </a:pathLst>
            </a:custGeom>
            <a:solidFill>
              <a:srgbClr val="B8D145"/>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62" name="Triangle"/>
            <p:cNvSpPr/>
            <p:nvPr/>
          </p:nvSpPr>
          <p:spPr>
            <a:xfrm rot="10178557">
              <a:off x="12609445" y="52416"/>
              <a:ext cx="160820" cy="9082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close/>
                </a:path>
              </a:pathLst>
            </a:custGeom>
            <a:solidFill>
              <a:srgbClr val="B8D145"/>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63" name="Triangle"/>
            <p:cNvSpPr/>
            <p:nvPr/>
          </p:nvSpPr>
          <p:spPr>
            <a:xfrm rot="11486054">
              <a:off x="5535845" y="15006"/>
              <a:ext cx="160820" cy="9418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close/>
                </a:path>
              </a:pathLst>
            </a:custGeom>
            <a:solidFill>
              <a:srgbClr val="B8D145"/>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874" name="Group"/>
          <p:cNvGrpSpPr/>
          <p:nvPr/>
        </p:nvGrpSpPr>
        <p:grpSpPr>
          <a:xfrm>
            <a:off x="2996188" y="2512007"/>
            <a:ext cx="18333140" cy="5871304"/>
            <a:chOff x="0" y="0"/>
            <a:chExt cx="18333137" cy="5871302"/>
          </a:xfrm>
        </p:grpSpPr>
        <p:sp>
          <p:nvSpPr>
            <p:cNvPr id="865" name="Line"/>
            <p:cNvSpPr/>
            <p:nvPr/>
          </p:nvSpPr>
          <p:spPr>
            <a:xfrm>
              <a:off x="15378873" y="2054522"/>
              <a:ext cx="2954265" cy="1"/>
            </a:xfrm>
            <a:prstGeom prst="line">
              <a:avLst/>
            </a:prstGeom>
            <a:noFill/>
            <a:ln w="63500" cap="flat">
              <a:solidFill>
                <a:srgbClr val="FFFC32"/>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66" name="Line"/>
            <p:cNvSpPr/>
            <p:nvPr/>
          </p:nvSpPr>
          <p:spPr>
            <a:xfrm>
              <a:off x="0" y="2047100"/>
              <a:ext cx="2787055" cy="5360"/>
            </a:xfrm>
            <a:prstGeom prst="line">
              <a:avLst/>
            </a:prstGeom>
            <a:noFill/>
            <a:ln w="63500" cap="flat">
              <a:solidFill>
                <a:srgbClr val="FFFC32"/>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67" name="Triangle"/>
            <p:cNvSpPr/>
            <p:nvPr/>
          </p:nvSpPr>
          <p:spPr>
            <a:xfrm rot="178489">
              <a:off x="12624919" y="5712778"/>
              <a:ext cx="152401" cy="10860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close/>
                </a:path>
              </a:pathLst>
            </a:custGeom>
            <a:solidFill>
              <a:srgbClr val="FFFC32"/>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68" name="Triangle"/>
            <p:cNvSpPr/>
            <p:nvPr/>
          </p:nvSpPr>
          <p:spPr>
            <a:xfrm>
              <a:off x="9039479" y="0"/>
              <a:ext cx="115913" cy="11936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C32"/>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69" name="Line"/>
            <p:cNvSpPr/>
            <p:nvPr/>
          </p:nvSpPr>
          <p:spPr>
            <a:xfrm>
              <a:off x="9091053" y="58554"/>
              <a:ext cx="3611569" cy="5715211"/>
            </a:xfrm>
            <a:prstGeom prst="line">
              <a:avLst/>
            </a:prstGeom>
            <a:noFill/>
            <a:ln w="63500" cap="flat">
              <a:solidFill>
                <a:srgbClr val="FFFC32"/>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70" name="Triangle"/>
            <p:cNvSpPr/>
            <p:nvPr/>
          </p:nvSpPr>
          <p:spPr>
            <a:xfrm rot="10656456">
              <a:off x="5436376" y="5754197"/>
              <a:ext cx="148545" cy="11405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C32"/>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71" name="Line"/>
            <p:cNvSpPr/>
            <p:nvPr/>
          </p:nvSpPr>
          <p:spPr>
            <a:xfrm>
              <a:off x="2762259" y="2040380"/>
              <a:ext cx="2742673" cy="3763099"/>
            </a:xfrm>
            <a:prstGeom prst="line">
              <a:avLst/>
            </a:prstGeom>
            <a:noFill/>
            <a:ln w="63500" cap="flat">
              <a:solidFill>
                <a:srgbClr val="FFFC32"/>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72" name="Line"/>
            <p:cNvSpPr/>
            <p:nvPr/>
          </p:nvSpPr>
          <p:spPr>
            <a:xfrm flipH="1">
              <a:off x="5521926" y="57624"/>
              <a:ext cx="3579687" cy="5738500"/>
            </a:xfrm>
            <a:prstGeom prst="line">
              <a:avLst/>
            </a:prstGeom>
            <a:noFill/>
            <a:ln w="63500" cap="flat">
              <a:solidFill>
                <a:srgbClr val="FFFC32"/>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73" name="Line"/>
            <p:cNvSpPr/>
            <p:nvPr/>
          </p:nvSpPr>
          <p:spPr>
            <a:xfrm flipH="1">
              <a:off x="12702282" y="2045317"/>
              <a:ext cx="2697870" cy="3725769"/>
            </a:xfrm>
            <a:prstGeom prst="line">
              <a:avLst/>
            </a:prstGeom>
            <a:noFill/>
            <a:ln w="63500" cap="flat">
              <a:solidFill>
                <a:srgbClr val="FFFC32"/>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880" name="Group"/>
          <p:cNvGrpSpPr/>
          <p:nvPr/>
        </p:nvGrpSpPr>
        <p:grpSpPr>
          <a:xfrm>
            <a:off x="2809625" y="1742645"/>
            <a:ext cx="18414846" cy="6856873"/>
            <a:chOff x="0" y="72556"/>
            <a:chExt cx="18414845" cy="6856871"/>
          </a:xfrm>
        </p:grpSpPr>
        <p:sp>
          <p:nvSpPr>
            <p:cNvPr id="875" name="Line"/>
            <p:cNvSpPr/>
            <p:nvPr/>
          </p:nvSpPr>
          <p:spPr>
            <a:xfrm>
              <a:off x="13523238" y="87907"/>
              <a:ext cx="4891608" cy="1"/>
            </a:xfrm>
            <a:prstGeom prst="line">
              <a:avLst/>
            </a:prstGeom>
            <a:noFill/>
            <a:ln w="63500" cap="flat">
              <a:solidFill>
                <a:srgbClr val="7CEA7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76" name="Line"/>
            <p:cNvSpPr/>
            <p:nvPr/>
          </p:nvSpPr>
          <p:spPr>
            <a:xfrm>
              <a:off x="-1" y="87907"/>
              <a:ext cx="5054389" cy="1"/>
            </a:xfrm>
            <a:prstGeom prst="line">
              <a:avLst/>
            </a:prstGeom>
            <a:noFill/>
            <a:ln w="63500" cap="flat">
              <a:solidFill>
                <a:srgbClr val="7CEA7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77" name="Triangle"/>
            <p:cNvSpPr/>
            <p:nvPr/>
          </p:nvSpPr>
          <p:spPr>
            <a:xfrm rot="21578454">
              <a:off x="9225333" y="6827101"/>
              <a:ext cx="115978" cy="10196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close/>
                </a:path>
              </a:pathLst>
            </a:custGeom>
            <a:solidFill>
              <a:srgbClr val="7CEA7E"/>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78" name="Line"/>
            <p:cNvSpPr/>
            <p:nvPr/>
          </p:nvSpPr>
          <p:spPr>
            <a:xfrm flipH="1" flipV="1">
              <a:off x="5030545" y="72555"/>
              <a:ext cx="4252517" cy="6789860"/>
            </a:xfrm>
            <a:prstGeom prst="line">
              <a:avLst/>
            </a:prstGeom>
            <a:noFill/>
            <a:ln w="63500" cap="flat">
              <a:solidFill>
                <a:srgbClr val="7CEA7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79" name="Line"/>
            <p:cNvSpPr/>
            <p:nvPr/>
          </p:nvSpPr>
          <p:spPr>
            <a:xfrm flipH="1">
              <a:off x="9286862" y="75247"/>
              <a:ext cx="4261670" cy="6786739"/>
            </a:xfrm>
            <a:prstGeom prst="line">
              <a:avLst/>
            </a:prstGeom>
            <a:noFill/>
            <a:ln w="63500" cap="flat">
              <a:solidFill>
                <a:srgbClr val="7CEA7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886" name="Group"/>
          <p:cNvGrpSpPr/>
          <p:nvPr/>
        </p:nvGrpSpPr>
        <p:grpSpPr>
          <a:xfrm>
            <a:off x="2973592" y="2933960"/>
            <a:ext cx="18225876" cy="5697992"/>
            <a:chOff x="0" y="17970"/>
            <a:chExt cx="18225875" cy="5697991"/>
          </a:xfrm>
        </p:grpSpPr>
        <p:sp>
          <p:nvSpPr>
            <p:cNvPr id="881" name="Line"/>
            <p:cNvSpPr/>
            <p:nvPr/>
          </p:nvSpPr>
          <p:spPr>
            <a:xfrm flipH="1">
              <a:off x="5550316" y="61114"/>
              <a:ext cx="3580720" cy="5651866"/>
            </a:xfrm>
            <a:prstGeom prst="line">
              <a:avLst/>
            </a:prstGeom>
            <a:noFill/>
            <a:ln w="63500" cap="flat">
              <a:solidFill>
                <a:srgbClr val="F82F5A"/>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82" name="Line"/>
            <p:cNvSpPr/>
            <p:nvPr/>
          </p:nvSpPr>
          <p:spPr>
            <a:xfrm>
              <a:off x="9107208" y="62335"/>
              <a:ext cx="3584417" cy="5653628"/>
            </a:xfrm>
            <a:prstGeom prst="line">
              <a:avLst/>
            </a:prstGeom>
            <a:noFill/>
            <a:ln w="63500" cap="flat">
              <a:solidFill>
                <a:srgbClr val="F82F5A"/>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83" name="Line"/>
            <p:cNvSpPr/>
            <p:nvPr/>
          </p:nvSpPr>
          <p:spPr>
            <a:xfrm>
              <a:off x="-1" y="5698700"/>
              <a:ext cx="5576483" cy="860"/>
            </a:xfrm>
            <a:prstGeom prst="line">
              <a:avLst/>
            </a:prstGeom>
            <a:noFill/>
            <a:ln w="63500" cap="flat">
              <a:solidFill>
                <a:srgbClr val="F82F5A"/>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84" name="Line"/>
            <p:cNvSpPr/>
            <p:nvPr/>
          </p:nvSpPr>
          <p:spPr>
            <a:xfrm>
              <a:off x="12662093" y="5693270"/>
              <a:ext cx="5563783" cy="860"/>
            </a:xfrm>
            <a:prstGeom prst="line">
              <a:avLst/>
            </a:prstGeom>
            <a:noFill/>
            <a:ln w="63500" cap="flat">
              <a:solidFill>
                <a:srgbClr val="F82F5A"/>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85" name="Triangle"/>
            <p:cNvSpPr/>
            <p:nvPr/>
          </p:nvSpPr>
          <p:spPr>
            <a:xfrm>
              <a:off x="9046957" y="17970"/>
              <a:ext cx="144613" cy="11291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82F5A"/>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892" name="Group"/>
          <p:cNvGrpSpPr/>
          <p:nvPr/>
        </p:nvGrpSpPr>
        <p:grpSpPr>
          <a:xfrm>
            <a:off x="2907514" y="1884148"/>
            <a:ext cx="18702936" cy="6963278"/>
            <a:chOff x="0" y="0"/>
            <a:chExt cx="18702934" cy="6963276"/>
          </a:xfrm>
        </p:grpSpPr>
        <p:sp>
          <p:nvSpPr>
            <p:cNvPr id="887" name="Line"/>
            <p:cNvSpPr/>
            <p:nvPr/>
          </p:nvSpPr>
          <p:spPr>
            <a:xfrm>
              <a:off x="0" y="20144"/>
              <a:ext cx="3231244" cy="2789"/>
            </a:xfrm>
            <a:prstGeom prst="line">
              <a:avLst/>
            </a:prstGeom>
            <a:noFill/>
            <a:ln w="63500" cap="flat">
              <a:solidFill>
                <a:srgbClr val="FC7B02"/>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88" name="Line"/>
            <p:cNvSpPr/>
            <p:nvPr/>
          </p:nvSpPr>
          <p:spPr>
            <a:xfrm>
              <a:off x="3202969" y="3965"/>
              <a:ext cx="2421784" cy="6959312"/>
            </a:xfrm>
            <a:prstGeom prst="line">
              <a:avLst/>
            </a:prstGeom>
            <a:noFill/>
            <a:ln w="63500" cap="flat">
              <a:solidFill>
                <a:srgbClr val="FC7B02"/>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89" name="Line"/>
            <p:cNvSpPr/>
            <p:nvPr/>
          </p:nvSpPr>
          <p:spPr>
            <a:xfrm flipH="1">
              <a:off x="5593571" y="6941266"/>
              <a:ext cx="7205048" cy="575"/>
            </a:xfrm>
            <a:prstGeom prst="line">
              <a:avLst/>
            </a:prstGeom>
            <a:noFill/>
            <a:ln w="63500" cap="flat">
              <a:solidFill>
                <a:srgbClr val="FC7B02"/>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90" name="Line"/>
            <p:cNvSpPr/>
            <p:nvPr/>
          </p:nvSpPr>
          <p:spPr>
            <a:xfrm flipV="1">
              <a:off x="12770484" y="0"/>
              <a:ext cx="2260178" cy="6960187"/>
            </a:xfrm>
            <a:prstGeom prst="line">
              <a:avLst/>
            </a:prstGeom>
            <a:noFill/>
            <a:ln w="63500" cap="flat">
              <a:solidFill>
                <a:srgbClr val="FC7B02"/>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91" name="Line"/>
            <p:cNvSpPr/>
            <p:nvPr/>
          </p:nvSpPr>
          <p:spPr>
            <a:xfrm flipH="1">
              <a:off x="15000552" y="20851"/>
              <a:ext cx="3702383" cy="236"/>
            </a:xfrm>
            <a:prstGeom prst="line">
              <a:avLst/>
            </a:prstGeom>
            <a:noFill/>
            <a:ln w="63500" cap="flat">
              <a:solidFill>
                <a:srgbClr val="FC7B02"/>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898" name="Group"/>
          <p:cNvGrpSpPr/>
          <p:nvPr/>
        </p:nvGrpSpPr>
        <p:grpSpPr>
          <a:xfrm>
            <a:off x="2806289" y="1573212"/>
            <a:ext cx="18394449" cy="6916376"/>
            <a:chOff x="0" y="210"/>
            <a:chExt cx="18394447" cy="6916374"/>
          </a:xfrm>
        </p:grpSpPr>
        <p:sp>
          <p:nvSpPr>
            <p:cNvPr id="893" name="Line"/>
            <p:cNvSpPr/>
            <p:nvPr/>
          </p:nvSpPr>
          <p:spPr>
            <a:xfrm>
              <a:off x="15562357" y="6897898"/>
              <a:ext cx="2832091" cy="119"/>
            </a:xfrm>
            <a:prstGeom prst="line">
              <a:avLst/>
            </a:prstGeom>
            <a:noFill/>
            <a:ln w="63500" cap="flat">
              <a:solidFill>
                <a:srgbClr val="FA94F8"/>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94" name="Line"/>
            <p:cNvSpPr/>
            <p:nvPr/>
          </p:nvSpPr>
          <p:spPr>
            <a:xfrm>
              <a:off x="12864201" y="210"/>
              <a:ext cx="2723154" cy="6916375"/>
            </a:xfrm>
            <a:prstGeom prst="line">
              <a:avLst/>
            </a:prstGeom>
            <a:noFill/>
            <a:ln w="63500" cap="flat">
              <a:solidFill>
                <a:srgbClr val="FA94F8"/>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95" name="Line"/>
            <p:cNvSpPr/>
            <p:nvPr/>
          </p:nvSpPr>
          <p:spPr>
            <a:xfrm flipH="1" flipV="1">
              <a:off x="5700062" y="20862"/>
              <a:ext cx="7192248" cy="4"/>
            </a:xfrm>
            <a:prstGeom prst="line">
              <a:avLst/>
            </a:prstGeom>
            <a:noFill/>
            <a:ln w="63500" cap="flat">
              <a:solidFill>
                <a:srgbClr val="FA94F8"/>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96" name="Line"/>
            <p:cNvSpPr/>
            <p:nvPr/>
          </p:nvSpPr>
          <p:spPr>
            <a:xfrm flipV="1">
              <a:off x="2982915" y="783"/>
              <a:ext cx="2743522" cy="6912833"/>
            </a:xfrm>
            <a:prstGeom prst="line">
              <a:avLst/>
            </a:prstGeom>
            <a:noFill/>
            <a:ln w="63500" cap="flat">
              <a:solidFill>
                <a:srgbClr val="FA94F8"/>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897" name="Line"/>
            <p:cNvSpPr/>
            <p:nvPr/>
          </p:nvSpPr>
          <p:spPr>
            <a:xfrm flipH="1">
              <a:off x="-1" y="6897897"/>
              <a:ext cx="3009548" cy="1"/>
            </a:xfrm>
            <a:prstGeom prst="line">
              <a:avLst/>
            </a:prstGeom>
            <a:noFill/>
            <a:ln w="63500" cap="flat">
              <a:solidFill>
                <a:srgbClr val="FA94F8"/>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sp>
        <p:nvSpPr>
          <p:cNvPr id="899" name="Rectangle"/>
          <p:cNvSpPr/>
          <p:nvPr/>
        </p:nvSpPr>
        <p:spPr>
          <a:xfrm>
            <a:off x="-472536" y="-3694145"/>
            <a:ext cx="25141949" cy="4502168"/>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900" name="Rectangle"/>
          <p:cNvSpPr/>
          <p:nvPr/>
        </p:nvSpPr>
        <p:spPr>
          <a:xfrm>
            <a:off x="-285413" y="9495050"/>
            <a:ext cx="25141949" cy="4502168"/>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901" name="Rectangle"/>
          <p:cNvSpPr/>
          <p:nvPr/>
        </p:nvSpPr>
        <p:spPr>
          <a:xfrm>
            <a:off x="2005039" y="9853549"/>
            <a:ext cx="20186800" cy="3240052"/>
          </a:xfrm>
          <a:prstGeom prst="rect">
            <a:avLst/>
          </a:prstGeom>
          <a:ln w="63500">
            <a:solidFill>
              <a:srgbClr val="00000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902" name="TOTAL BET"/>
          <p:cNvSpPr txBox="1"/>
          <p:nvPr/>
        </p:nvSpPr>
        <p:spPr>
          <a:xfrm>
            <a:off x="10273458" y="101265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TOTAL BET</a:t>
            </a:r>
          </a:p>
        </p:txBody>
      </p:sp>
      <p:sp>
        <p:nvSpPr>
          <p:cNvPr id="903" name="LINES"/>
          <p:cNvSpPr txBox="1"/>
          <p:nvPr/>
        </p:nvSpPr>
        <p:spPr>
          <a:xfrm>
            <a:off x="3100538" y="101265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LINES</a:t>
            </a:r>
          </a:p>
        </p:txBody>
      </p:sp>
      <p:sp>
        <p:nvSpPr>
          <p:cNvPr id="904" name="BET"/>
          <p:cNvSpPr txBox="1"/>
          <p:nvPr/>
        </p:nvSpPr>
        <p:spPr>
          <a:xfrm>
            <a:off x="6686998" y="101265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BET</a:t>
            </a:r>
          </a:p>
        </p:txBody>
      </p:sp>
      <p:sp>
        <p:nvSpPr>
          <p:cNvPr id="905" name="WIN"/>
          <p:cNvSpPr txBox="1"/>
          <p:nvPr/>
        </p:nvSpPr>
        <p:spPr>
          <a:xfrm>
            <a:off x="13859918" y="101265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WIN</a:t>
            </a:r>
          </a:p>
        </p:txBody>
      </p:sp>
      <p:sp>
        <p:nvSpPr>
          <p:cNvPr id="906" name="Rounded Rectangle"/>
          <p:cNvSpPr/>
          <p:nvPr/>
        </p:nvSpPr>
        <p:spPr>
          <a:xfrm>
            <a:off x="7508098" y="11943474"/>
            <a:ext cx="681190" cy="736601"/>
          </a:xfrm>
          <a:prstGeom prst="roundRect">
            <a:avLst>
              <a:gd name="adj" fmla="val 15874"/>
            </a:avLst>
          </a:prstGeom>
          <a:solidFill>
            <a:srgbClr val="00000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907" name="–"/>
          <p:cNvSpPr txBox="1"/>
          <p:nvPr/>
        </p:nvSpPr>
        <p:spPr>
          <a:xfrm>
            <a:off x="7609013" y="11803774"/>
            <a:ext cx="485131" cy="939801"/>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5500">
                <a:solidFill>
                  <a:srgbClr val="FFFFFF"/>
                </a:solidFill>
                <a:latin typeface="Helvetica"/>
                <a:ea typeface="Helvetica"/>
                <a:cs typeface="Helvetica"/>
                <a:sym typeface="Helvetica"/>
              </a:defRPr>
            </a:lvl1pPr>
          </a:lstStyle>
          <a:p>
            <a:r>
              <a:t>–</a:t>
            </a:r>
          </a:p>
        </p:txBody>
      </p:sp>
      <p:sp>
        <p:nvSpPr>
          <p:cNvPr id="908" name="Rounded Rectangle"/>
          <p:cNvSpPr/>
          <p:nvPr/>
        </p:nvSpPr>
        <p:spPr>
          <a:xfrm>
            <a:off x="8834666" y="11943474"/>
            <a:ext cx="681191" cy="736601"/>
          </a:xfrm>
          <a:prstGeom prst="roundRect">
            <a:avLst>
              <a:gd name="adj" fmla="val 15874"/>
            </a:avLst>
          </a:prstGeom>
          <a:solidFill>
            <a:srgbClr val="00000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909" name="+"/>
          <p:cNvSpPr txBox="1"/>
          <p:nvPr/>
        </p:nvSpPr>
        <p:spPr>
          <a:xfrm>
            <a:off x="8922881" y="11816474"/>
            <a:ext cx="485131" cy="863601"/>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5000">
                <a:solidFill>
                  <a:srgbClr val="FFFFFF"/>
                </a:solidFill>
                <a:latin typeface="Helvetica"/>
                <a:ea typeface="Helvetica"/>
                <a:cs typeface="Helvetica"/>
                <a:sym typeface="Helvetica"/>
              </a:defRPr>
            </a:lvl1pPr>
          </a:lstStyle>
          <a:p>
            <a:r>
              <a:t>+</a:t>
            </a:r>
          </a:p>
        </p:txBody>
      </p:sp>
      <p:sp>
        <p:nvSpPr>
          <p:cNvPr id="910" name="Rounded Rectangle"/>
          <p:cNvSpPr/>
          <p:nvPr/>
        </p:nvSpPr>
        <p:spPr>
          <a:xfrm>
            <a:off x="3921638" y="11955399"/>
            <a:ext cx="681191" cy="736601"/>
          </a:xfrm>
          <a:prstGeom prst="roundRect">
            <a:avLst>
              <a:gd name="adj" fmla="val 15874"/>
            </a:avLst>
          </a:prstGeom>
          <a:solidFill>
            <a:srgbClr val="00000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911" name="–"/>
          <p:cNvSpPr txBox="1"/>
          <p:nvPr/>
        </p:nvSpPr>
        <p:spPr>
          <a:xfrm>
            <a:off x="4022553" y="11815699"/>
            <a:ext cx="485131" cy="939801"/>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5500">
                <a:solidFill>
                  <a:srgbClr val="FFFFFF"/>
                </a:solidFill>
                <a:latin typeface="Helvetica"/>
                <a:ea typeface="Helvetica"/>
                <a:cs typeface="Helvetica"/>
                <a:sym typeface="Helvetica"/>
              </a:defRPr>
            </a:lvl1pPr>
          </a:lstStyle>
          <a:p>
            <a:r>
              <a:t>–</a:t>
            </a:r>
          </a:p>
        </p:txBody>
      </p:sp>
      <p:sp>
        <p:nvSpPr>
          <p:cNvPr id="912" name="Rounded Rectangle"/>
          <p:cNvSpPr/>
          <p:nvPr/>
        </p:nvSpPr>
        <p:spPr>
          <a:xfrm>
            <a:off x="5248208" y="11955399"/>
            <a:ext cx="681190" cy="736601"/>
          </a:xfrm>
          <a:prstGeom prst="roundRect">
            <a:avLst>
              <a:gd name="adj" fmla="val 15874"/>
            </a:avLst>
          </a:prstGeom>
          <a:solidFill>
            <a:srgbClr val="00000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913" name="+"/>
          <p:cNvSpPr txBox="1"/>
          <p:nvPr/>
        </p:nvSpPr>
        <p:spPr>
          <a:xfrm>
            <a:off x="5336423" y="11828399"/>
            <a:ext cx="485131" cy="863601"/>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5000">
                <a:solidFill>
                  <a:srgbClr val="FFFFFF"/>
                </a:solidFill>
                <a:latin typeface="Helvetica"/>
                <a:ea typeface="Helvetica"/>
                <a:cs typeface="Helvetica"/>
                <a:sym typeface="Helvetica"/>
              </a:defRPr>
            </a:lvl1pPr>
          </a:lstStyle>
          <a:p>
            <a:r>
              <a:t>+</a:t>
            </a:r>
          </a:p>
        </p:txBody>
      </p:sp>
      <p:sp>
        <p:nvSpPr>
          <p:cNvPr id="914" name="Shape"/>
          <p:cNvSpPr/>
          <p:nvPr/>
        </p:nvSpPr>
        <p:spPr>
          <a:xfrm>
            <a:off x="18226867" y="10393178"/>
            <a:ext cx="2276108" cy="2030028"/>
          </a:xfrm>
          <a:custGeom>
            <a:avLst/>
            <a:gdLst/>
            <a:ahLst/>
            <a:cxnLst>
              <a:cxn ang="0">
                <a:pos x="wd2" y="hd2"/>
              </a:cxn>
              <a:cxn ang="5400000">
                <a:pos x="wd2" y="hd2"/>
              </a:cxn>
              <a:cxn ang="10800000">
                <a:pos x="wd2" y="hd2"/>
              </a:cxn>
              <a:cxn ang="16200000">
                <a:pos x="wd2" y="hd2"/>
              </a:cxn>
            </a:cxnLst>
            <a:rect l="0" t="0" r="r" b="b"/>
            <a:pathLst>
              <a:path w="21600" h="21597" extrusionOk="0">
                <a:moveTo>
                  <a:pt x="10811" y="0"/>
                </a:moveTo>
                <a:cubicBezTo>
                  <a:pt x="13088" y="2400"/>
                  <a:pt x="15108" y="5152"/>
                  <a:pt x="16823" y="8189"/>
                </a:cubicBezTo>
                <a:cubicBezTo>
                  <a:pt x="18908" y="11883"/>
                  <a:pt x="20520" y="15956"/>
                  <a:pt x="21600" y="20265"/>
                </a:cubicBezTo>
                <a:cubicBezTo>
                  <a:pt x="18043" y="21148"/>
                  <a:pt x="14424" y="21594"/>
                  <a:pt x="10796" y="21597"/>
                </a:cubicBezTo>
                <a:cubicBezTo>
                  <a:pt x="7172" y="21600"/>
                  <a:pt x="3556" y="21160"/>
                  <a:pt x="0" y="20285"/>
                </a:cubicBezTo>
                <a:cubicBezTo>
                  <a:pt x="1060" y="15931"/>
                  <a:pt x="2676" y="11818"/>
                  <a:pt x="4787" y="8104"/>
                </a:cubicBezTo>
                <a:cubicBezTo>
                  <a:pt x="6502" y="5087"/>
                  <a:pt x="8527" y="2362"/>
                  <a:pt x="10811" y="0"/>
                </a:cubicBezTo>
                <a:close/>
              </a:path>
            </a:pathLst>
          </a:custGeom>
          <a:solidFill>
            <a:srgbClr val="2FD584"/>
          </a:solidFill>
          <a:ln w="25400">
            <a:solidFill>
              <a:srgbClr val="FFFFFF"/>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915" name="PLAY"/>
          <p:cNvSpPr txBox="1"/>
          <p:nvPr/>
        </p:nvSpPr>
        <p:spPr>
          <a:xfrm>
            <a:off x="18647269" y="11239058"/>
            <a:ext cx="1422500" cy="711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000">
                <a:solidFill>
                  <a:srgbClr val="FFFFFF"/>
                </a:solidFill>
                <a:latin typeface="Helvetica"/>
                <a:ea typeface="Helvetica"/>
                <a:cs typeface="Helvetica"/>
                <a:sym typeface="Helvetica"/>
              </a:defRPr>
            </a:lvl1pPr>
          </a:lstStyle>
          <a:p>
            <a:r>
              <a:t>PLAY</a:t>
            </a:r>
          </a:p>
        </p:txBody>
      </p:sp>
      <p:sp>
        <p:nvSpPr>
          <p:cNvPr id="916" name="Rectangle"/>
          <p:cNvSpPr/>
          <p:nvPr/>
        </p:nvSpPr>
        <p:spPr>
          <a:xfrm>
            <a:off x="-1479540" y="-167383"/>
            <a:ext cx="3799039" cy="9976483"/>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917" name="Rectangle"/>
          <p:cNvSpPr/>
          <p:nvPr/>
        </p:nvSpPr>
        <p:spPr>
          <a:xfrm>
            <a:off x="-472536" y="-3694145"/>
            <a:ext cx="25141949" cy="4502168"/>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918" name="Rounded Rectangle"/>
          <p:cNvSpPr/>
          <p:nvPr/>
        </p:nvSpPr>
        <p:spPr>
          <a:xfrm>
            <a:off x="2340336" y="4928199"/>
            <a:ext cx="655791" cy="494597"/>
          </a:xfrm>
          <a:prstGeom prst="roundRect">
            <a:avLst>
              <a:gd name="adj" fmla="val 24036"/>
            </a:avLst>
          </a:prstGeom>
          <a:solidFill>
            <a:srgbClr val="74E3F2"/>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919" name="1"/>
          <p:cNvSpPr txBox="1"/>
          <p:nvPr/>
        </p:nvSpPr>
        <p:spPr>
          <a:xfrm>
            <a:off x="2505163" y="4882573"/>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a:t>
            </a:r>
          </a:p>
        </p:txBody>
      </p:sp>
      <p:sp>
        <p:nvSpPr>
          <p:cNvPr id="920" name="Rounded Rectangle"/>
          <p:cNvSpPr/>
          <p:nvPr/>
        </p:nvSpPr>
        <p:spPr>
          <a:xfrm>
            <a:off x="2340336" y="5611141"/>
            <a:ext cx="655791" cy="494598"/>
          </a:xfrm>
          <a:prstGeom prst="roundRect">
            <a:avLst>
              <a:gd name="adj" fmla="val 24036"/>
            </a:avLst>
          </a:prstGeom>
          <a:solidFill>
            <a:srgbClr val="8D26B7"/>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921" name="9"/>
          <p:cNvSpPr txBox="1"/>
          <p:nvPr/>
        </p:nvSpPr>
        <p:spPr>
          <a:xfrm>
            <a:off x="2505163" y="5565515"/>
            <a:ext cx="326137"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9</a:t>
            </a:r>
          </a:p>
        </p:txBody>
      </p:sp>
      <p:sp>
        <p:nvSpPr>
          <p:cNvPr id="922" name="Rounded Rectangle"/>
          <p:cNvSpPr/>
          <p:nvPr/>
        </p:nvSpPr>
        <p:spPr>
          <a:xfrm>
            <a:off x="2340336" y="6294084"/>
            <a:ext cx="655791" cy="494597"/>
          </a:xfrm>
          <a:prstGeom prst="roundRect">
            <a:avLst>
              <a:gd name="adj" fmla="val 24036"/>
            </a:avLst>
          </a:prstGeom>
          <a:solidFill>
            <a:srgbClr val="794DDF"/>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923" name="17"/>
          <p:cNvSpPr txBox="1"/>
          <p:nvPr/>
        </p:nvSpPr>
        <p:spPr>
          <a:xfrm>
            <a:off x="2399245" y="6248457"/>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17</a:t>
            </a:r>
          </a:p>
        </p:txBody>
      </p:sp>
      <p:sp>
        <p:nvSpPr>
          <p:cNvPr id="924" name="Rounded Rectangle"/>
          <p:cNvSpPr/>
          <p:nvPr/>
        </p:nvSpPr>
        <p:spPr>
          <a:xfrm>
            <a:off x="2340336" y="6977026"/>
            <a:ext cx="655791" cy="494598"/>
          </a:xfrm>
          <a:prstGeom prst="roundRect">
            <a:avLst>
              <a:gd name="adj" fmla="val 24036"/>
            </a:avLst>
          </a:prstGeom>
          <a:solidFill>
            <a:srgbClr val="40E7AD"/>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925" name="19"/>
          <p:cNvSpPr txBox="1"/>
          <p:nvPr/>
        </p:nvSpPr>
        <p:spPr>
          <a:xfrm>
            <a:off x="2399245" y="6931400"/>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19</a:t>
            </a:r>
          </a:p>
        </p:txBody>
      </p:sp>
      <p:sp>
        <p:nvSpPr>
          <p:cNvPr id="926" name="Rounded Rectangle"/>
          <p:cNvSpPr/>
          <p:nvPr/>
        </p:nvSpPr>
        <p:spPr>
          <a:xfrm>
            <a:off x="2340336" y="7659968"/>
            <a:ext cx="655791" cy="494598"/>
          </a:xfrm>
          <a:prstGeom prst="roundRect">
            <a:avLst>
              <a:gd name="adj" fmla="val 24036"/>
            </a:avLst>
          </a:prstGeom>
          <a:solidFill>
            <a:srgbClr val="D753EE"/>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927" name="11"/>
          <p:cNvSpPr txBox="1"/>
          <p:nvPr/>
        </p:nvSpPr>
        <p:spPr>
          <a:xfrm>
            <a:off x="2399245" y="7614342"/>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11</a:t>
            </a:r>
          </a:p>
        </p:txBody>
      </p:sp>
      <p:sp>
        <p:nvSpPr>
          <p:cNvPr id="928" name="Rounded Rectangle"/>
          <p:cNvSpPr/>
          <p:nvPr/>
        </p:nvSpPr>
        <p:spPr>
          <a:xfrm>
            <a:off x="2340336" y="8342911"/>
            <a:ext cx="655791" cy="494597"/>
          </a:xfrm>
          <a:prstGeom prst="roundRect">
            <a:avLst>
              <a:gd name="adj" fmla="val 24036"/>
            </a:avLst>
          </a:prstGeom>
          <a:solidFill>
            <a:srgbClr val="F82F5A"/>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929" name="23"/>
          <p:cNvSpPr txBox="1"/>
          <p:nvPr/>
        </p:nvSpPr>
        <p:spPr>
          <a:xfrm>
            <a:off x="2399245" y="8297285"/>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23</a:t>
            </a:r>
          </a:p>
        </p:txBody>
      </p:sp>
      <p:sp>
        <p:nvSpPr>
          <p:cNvPr id="930" name="Rounded Rectangle"/>
          <p:cNvSpPr/>
          <p:nvPr/>
        </p:nvSpPr>
        <p:spPr>
          <a:xfrm>
            <a:off x="2340336" y="2879371"/>
            <a:ext cx="655791" cy="494597"/>
          </a:xfrm>
          <a:prstGeom prst="roundRect">
            <a:avLst>
              <a:gd name="adj" fmla="val 24036"/>
            </a:avLst>
          </a:prstGeom>
          <a:solidFill>
            <a:srgbClr val="F5458F"/>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931" name="18"/>
          <p:cNvSpPr txBox="1"/>
          <p:nvPr/>
        </p:nvSpPr>
        <p:spPr>
          <a:xfrm>
            <a:off x="2399245" y="2833745"/>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18</a:t>
            </a:r>
          </a:p>
        </p:txBody>
      </p:sp>
      <p:sp>
        <p:nvSpPr>
          <p:cNvPr id="932" name="Rounded Rectangle"/>
          <p:cNvSpPr/>
          <p:nvPr/>
        </p:nvSpPr>
        <p:spPr>
          <a:xfrm>
            <a:off x="2340336" y="3562313"/>
            <a:ext cx="655791" cy="494597"/>
          </a:xfrm>
          <a:prstGeom prst="roundRect">
            <a:avLst>
              <a:gd name="adj" fmla="val 24036"/>
            </a:avLst>
          </a:prstGeom>
          <a:solidFill>
            <a:srgbClr val="C86A7F"/>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933" name="16"/>
          <p:cNvSpPr txBox="1"/>
          <p:nvPr/>
        </p:nvSpPr>
        <p:spPr>
          <a:xfrm>
            <a:off x="2399245" y="3516687"/>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16</a:t>
            </a:r>
          </a:p>
        </p:txBody>
      </p:sp>
      <p:sp>
        <p:nvSpPr>
          <p:cNvPr id="934" name="Rounded Rectangle"/>
          <p:cNvSpPr/>
          <p:nvPr/>
        </p:nvSpPr>
        <p:spPr>
          <a:xfrm>
            <a:off x="2340336" y="4245256"/>
            <a:ext cx="655791" cy="494597"/>
          </a:xfrm>
          <a:prstGeom prst="roundRect">
            <a:avLst>
              <a:gd name="adj" fmla="val 24036"/>
            </a:avLst>
          </a:prstGeom>
          <a:solidFill>
            <a:srgbClr val="FFFD38"/>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935" name="21"/>
          <p:cNvSpPr txBox="1"/>
          <p:nvPr/>
        </p:nvSpPr>
        <p:spPr>
          <a:xfrm>
            <a:off x="2399245" y="4199630"/>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21</a:t>
            </a:r>
          </a:p>
        </p:txBody>
      </p:sp>
      <p:sp>
        <p:nvSpPr>
          <p:cNvPr id="936" name="Rounded Rectangle"/>
          <p:cNvSpPr/>
          <p:nvPr/>
        </p:nvSpPr>
        <p:spPr>
          <a:xfrm>
            <a:off x="2340336" y="830543"/>
            <a:ext cx="655791" cy="494598"/>
          </a:xfrm>
          <a:prstGeom prst="roundRect">
            <a:avLst>
              <a:gd name="adj" fmla="val 24036"/>
            </a:avLst>
          </a:prstGeom>
          <a:solidFill>
            <a:srgbClr val="65EF67"/>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937" name="4"/>
          <p:cNvSpPr txBox="1"/>
          <p:nvPr/>
        </p:nvSpPr>
        <p:spPr>
          <a:xfrm>
            <a:off x="2505163" y="784917"/>
            <a:ext cx="326137"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4</a:t>
            </a:r>
          </a:p>
        </p:txBody>
      </p:sp>
      <p:sp>
        <p:nvSpPr>
          <p:cNvPr id="938" name="Rounded Rectangle"/>
          <p:cNvSpPr/>
          <p:nvPr/>
        </p:nvSpPr>
        <p:spPr>
          <a:xfrm>
            <a:off x="2340336" y="1513486"/>
            <a:ext cx="655791" cy="494597"/>
          </a:xfrm>
          <a:prstGeom prst="roundRect">
            <a:avLst>
              <a:gd name="adj" fmla="val 24036"/>
            </a:avLst>
          </a:prstGeom>
          <a:solidFill>
            <a:srgbClr val="FC7B02"/>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939" name="24"/>
          <p:cNvSpPr txBox="1"/>
          <p:nvPr/>
        </p:nvSpPr>
        <p:spPr>
          <a:xfrm>
            <a:off x="2399245" y="1467860"/>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24</a:t>
            </a:r>
          </a:p>
        </p:txBody>
      </p:sp>
      <p:sp>
        <p:nvSpPr>
          <p:cNvPr id="940" name="Rounded Rectangle"/>
          <p:cNvSpPr/>
          <p:nvPr/>
        </p:nvSpPr>
        <p:spPr>
          <a:xfrm>
            <a:off x="2340336" y="2196429"/>
            <a:ext cx="655791" cy="494597"/>
          </a:xfrm>
          <a:prstGeom prst="roundRect">
            <a:avLst>
              <a:gd name="adj" fmla="val 24036"/>
            </a:avLst>
          </a:prstGeom>
          <a:solidFill>
            <a:srgbClr val="2D23E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941" name="10"/>
          <p:cNvSpPr txBox="1"/>
          <p:nvPr/>
        </p:nvSpPr>
        <p:spPr>
          <a:xfrm>
            <a:off x="2399245" y="2150803"/>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10</a:t>
            </a:r>
          </a:p>
        </p:txBody>
      </p:sp>
      <p:sp>
        <p:nvSpPr>
          <p:cNvPr id="942" name="Rounded Rectangle"/>
          <p:cNvSpPr/>
          <p:nvPr/>
        </p:nvSpPr>
        <p:spPr>
          <a:xfrm>
            <a:off x="2340336" y="9025854"/>
            <a:ext cx="655791" cy="494597"/>
          </a:xfrm>
          <a:prstGeom prst="roundRect">
            <a:avLst>
              <a:gd name="adj" fmla="val 24036"/>
            </a:avLst>
          </a:prstGeom>
          <a:solidFill>
            <a:srgbClr val="418A44"/>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943" name="5"/>
          <p:cNvSpPr txBox="1"/>
          <p:nvPr/>
        </p:nvSpPr>
        <p:spPr>
          <a:xfrm>
            <a:off x="2505163" y="8980228"/>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5</a:t>
            </a:r>
          </a:p>
        </p:txBody>
      </p:sp>
      <p:sp>
        <p:nvSpPr>
          <p:cNvPr id="944" name="Rounded Rectangle"/>
          <p:cNvSpPr/>
          <p:nvPr/>
        </p:nvSpPr>
        <p:spPr>
          <a:xfrm>
            <a:off x="21200750" y="4928199"/>
            <a:ext cx="655791" cy="494597"/>
          </a:xfrm>
          <a:prstGeom prst="roundRect">
            <a:avLst>
              <a:gd name="adj" fmla="val 24036"/>
            </a:avLst>
          </a:prstGeom>
          <a:solidFill>
            <a:srgbClr val="74E3F2"/>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945" name="1"/>
          <p:cNvSpPr txBox="1"/>
          <p:nvPr/>
        </p:nvSpPr>
        <p:spPr>
          <a:xfrm>
            <a:off x="21365577" y="4882573"/>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a:t>
            </a:r>
          </a:p>
        </p:txBody>
      </p:sp>
      <p:sp>
        <p:nvSpPr>
          <p:cNvPr id="946" name="Rounded Rectangle"/>
          <p:cNvSpPr/>
          <p:nvPr/>
        </p:nvSpPr>
        <p:spPr>
          <a:xfrm>
            <a:off x="21200750" y="5611141"/>
            <a:ext cx="655791" cy="494598"/>
          </a:xfrm>
          <a:prstGeom prst="roundRect">
            <a:avLst>
              <a:gd name="adj" fmla="val 24036"/>
            </a:avLst>
          </a:prstGeom>
          <a:solidFill>
            <a:srgbClr val="5487D8"/>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947" name="8"/>
          <p:cNvSpPr txBox="1"/>
          <p:nvPr/>
        </p:nvSpPr>
        <p:spPr>
          <a:xfrm>
            <a:off x="21365577" y="5565515"/>
            <a:ext cx="326137"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8</a:t>
            </a:r>
          </a:p>
        </p:txBody>
      </p:sp>
      <p:sp>
        <p:nvSpPr>
          <p:cNvPr id="948" name="Rounded Rectangle"/>
          <p:cNvSpPr/>
          <p:nvPr/>
        </p:nvSpPr>
        <p:spPr>
          <a:xfrm>
            <a:off x="21200750" y="6294084"/>
            <a:ext cx="655791" cy="494597"/>
          </a:xfrm>
          <a:prstGeom prst="roundRect">
            <a:avLst>
              <a:gd name="adj" fmla="val 24036"/>
            </a:avLst>
          </a:prstGeom>
          <a:solidFill>
            <a:srgbClr val="EDB39B"/>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949" name="15"/>
          <p:cNvSpPr txBox="1"/>
          <p:nvPr/>
        </p:nvSpPr>
        <p:spPr>
          <a:xfrm>
            <a:off x="21259659" y="6248457"/>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15</a:t>
            </a:r>
          </a:p>
        </p:txBody>
      </p:sp>
      <p:sp>
        <p:nvSpPr>
          <p:cNvPr id="950" name="Rounded Rectangle"/>
          <p:cNvSpPr/>
          <p:nvPr/>
        </p:nvSpPr>
        <p:spPr>
          <a:xfrm>
            <a:off x="21200750" y="6977026"/>
            <a:ext cx="655791" cy="494598"/>
          </a:xfrm>
          <a:prstGeom prst="roundRect">
            <a:avLst>
              <a:gd name="adj" fmla="val 24036"/>
            </a:avLst>
          </a:prstGeom>
          <a:solidFill>
            <a:srgbClr val="AE4D0E"/>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951" name="13"/>
          <p:cNvSpPr txBox="1"/>
          <p:nvPr/>
        </p:nvSpPr>
        <p:spPr>
          <a:xfrm>
            <a:off x="21259659" y="6931400"/>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13</a:t>
            </a:r>
          </a:p>
        </p:txBody>
      </p:sp>
      <p:sp>
        <p:nvSpPr>
          <p:cNvPr id="952" name="Rounded Rectangle"/>
          <p:cNvSpPr/>
          <p:nvPr/>
        </p:nvSpPr>
        <p:spPr>
          <a:xfrm>
            <a:off x="21200750" y="7659968"/>
            <a:ext cx="655791" cy="494598"/>
          </a:xfrm>
          <a:prstGeom prst="roundRect">
            <a:avLst>
              <a:gd name="adj" fmla="val 24036"/>
            </a:avLst>
          </a:prstGeom>
          <a:solidFill>
            <a:srgbClr val="E90001"/>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953" name="3"/>
          <p:cNvSpPr txBox="1"/>
          <p:nvPr/>
        </p:nvSpPr>
        <p:spPr>
          <a:xfrm>
            <a:off x="21365577" y="7614342"/>
            <a:ext cx="326137"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3</a:t>
            </a:r>
          </a:p>
        </p:txBody>
      </p:sp>
      <p:sp>
        <p:nvSpPr>
          <p:cNvPr id="954" name="Rounded Rectangle"/>
          <p:cNvSpPr/>
          <p:nvPr/>
        </p:nvSpPr>
        <p:spPr>
          <a:xfrm>
            <a:off x="21200750" y="8342911"/>
            <a:ext cx="655791" cy="494597"/>
          </a:xfrm>
          <a:prstGeom prst="roundRect">
            <a:avLst>
              <a:gd name="adj" fmla="val 24036"/>
            </a:avLst>
          </a:prstGeom>
          <a:solidFill>
            <a:srgbClr val="FA94F8"/>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955" name="25"/>
          <p:cNvSpPr txBox="1"/>
          <p:nvPr/>
        </p:nvSpPr>
        <p:spPr>
          <a:xfrm>
            <a:off x="21259659" y="8297285"/>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25</a:t>
            </a:r>
          </a:p>
        </p:txBody>
      </p:sp>
      <p:sp>
        <p:nvSpPr>
          <p:cNvPr id="956" name="Rounded Rectangle"/>
          <p:cNvSpPr/>
          <p:nvPr/>
        </p:nvSpPr>
        <p:spPr>
          <a:xfrm>
            <a:off x="21200750" y="2879370"/>
            <a:ext cx="655791" cy="494597"/>
          </a:xfrm>
          <a:prstGeom prst="roundRect">
            <a:avLst>
              <a:gd name="adj" fmla="val 24036"/>
            </a:avLst>
          </a:prstGeom>
          <a:solidFill>
            <a:srgbClr val="9FA29C"/>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957" name="12"/>
          <p:cNvSpPr txBox="1"/>
          <p:nvPr/>
        </p:nvSpPr>
        <p:spPr>
          <a:xfrm>
            <a:off x="21259659" y="2833744"/>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12</a:t>
            </a:r>
          </a:p>
        </p:txBody>
      </p:sp>
      <p:sp>
        <p:nvSpPr>
          <p:cNvPr id="958" name="Rounded Rectangle"/>
          <p:cNvSpPr/>
          <p:nvPr/>
        </p:nvSpPr>
        <p:spPr>
          <a:xfrm>
            <a:off x="21200750" y="3562313"/>
            <a:ext cx="655791" cy="494597"/>
          </a:xfrm>
          <a:prstGeom prst="roundRect">
            <a:avLst>
              <a:gd name="adj" fmla="val 24036"/>
            </a:avLst>
          </a:prstGeom>
          <a:solidFill>
            <a:srgbClr val="26B1E9"/>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959" name="14"/>
          <p:cNvSpPr txBox="1"/>
          <p:nvPr/>
        </p:nvSpPr>
        <p:spPr>
          <a:xfrm>
            <a:off x="21259659" y="3516687"/>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14</a:t>
            </a:r>
          </a:p>
        </p:txBody>
      </p:sp>
      <p:sp>
        <p:nvSpPr>
          <p:cNvPr id="960" name="Rounded Rectangle"/>
          <p:cNvSpPr/>
          <p:nvPr/>
        </p:nvSpPr>
        <p:spPr>
          <a:xfrm>
            <a:off x="21200750" y="4245256"/>
            <a:ext cx="655791" cy="494597"/>
          </a:xfrm>
          <a:prstGeom prst="roundRect">
            <a:avLst>
              <a:gd name="adj" fmla="val 24036"/>
            </a:avLst>
          </a:prstGeom>
          <a:solidFill>
            <a:srgbClr val="C0D74E"/>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961" name="20"/>
          <p:cNvSpPr txBox="1"/>
          <p:nvPr/>
        </p:nvSpPr>
        <p:spPr>
          <a:xfrm>
            <a:off x="21259659" y="4199630"/>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20</a:t>
            </a:r>
          </a:p>
        </p:txBody>
      </p:sp>
      <p:sp>
        <p:nvSpPr>
          <p:cNvPr id="962" name="Rounded Rectangle"/>
          <p:cNvSpPr/>
          <p:nvPr/>
        </p:nvSpPr>
        <p:spPr>
          <a:xfrm>
            <a:off x="21200750" y="830543"/>
            <a:ext cx="655791" cy="494597"/>
          </a:xfrm>
          <a:prstGeom prst="roundRect">
            <a:avLst>
              <a:gd name="adj" fmla="val 24036"/>
            </a:avLst>
          </a:prstGeom>
          <a:solidFill>
            <a:srgbClr val="E8D451"/>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963" name="6"/>
          <p:cNvSpPr txBox="1"/>
          <p:nvPr/>
        </p:nvSpPr>
        <p:spPr>
          <a:xfrm>
            <a:off x="21365577" y="784917"/>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6</a:t>
            </a:r>
          </a:p>
        </p:txBody>
      </p:sp>
      <p:sp>
        <p:nvSpPr>
          <p:cNvPr id="964" name="Rounded Rectangle"/>
          <p:cNvSpPr/>
          <p:nvPr/>
        </p:nvSpPr>
        <p:spPr>
          <a:xfrm>
            <a:off x="21200750" y="1513485"/>
            <a:ext cx="655791" cy="494598"/>
          </a:xfrm>
          <a:prstGeom prst="roundRect">
            <a:avLst>
              <a:gd name="adj" fmla="val 24036"/>
            </a:avLst>
          </a:prstGeom>
          <a:solidFill>
            <a:srgbClr val="7CEA7E"/>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965" name="22"/>
          <p:cNvSpPr txBox="1"/>
          <p:nvPr/>
        </p:nvSpPr>
        <p:spPr>
          <a:xfrm>
            <a:off x="21259659" y="1467859"/>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22</a:t>
            </a:r>
          </a:p>
        </p:txBody>
      </p:sp>
      <p:sp>
        <p:nvSpPr>
          <p:cNvPr id="966" name="Rounded Rectangle"/>
          <p:cNvSpPr/>
          <p:nvPr/>
        </p:nvSpPr>
        <p:spPr>
          <a:xfrm>
            <a:off x="21200750" y="2196428"/>
            <a:ext cx="655791" cy="494597"/>
          </a:xfrm>
          <a:prstGeom prst="roundRect">
            <a:avLst>
              <a:gd name="adj" fmla="val 24036"/>
            </a:avLst>
          </a:prstGeom>
          <a:solidFill>
            <a:srgbClr val="EB6DE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967" name="2"/>
          <p:cNvSpPr txBox="1"/>
          <p:nvPr/>
        </p:nvSpPr>
        <p:spPr>
          <a:xfrm>
            <a:off x="21365577" y="2150802"/>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a:t>
            </a:r>
          </a:p>
        </p:txBody>
      </p:sp>
      <p:sp>
        <p:nvSpPr>
          <p:cNvPr id="968" name="Rounded Rectangle"/>
          <p:cNvSpPr/>
          <p:nvPr/>
        </p:nvSpPr>
        <p:spPr>
          <a:xfrm>
            <a:off x="21200750" y="9025854"/>
            <a:ext cx="655791" cy="494597"/>
          </a:xfrm>
          <a:prstGeom prst="roundRect">
            <a:avLst>
              <a:gd name="adj" fmla="val 24036"/>
            </a:avLst>
          </a:prstGeom>
          <a:solidFill>
            <a:srgbClr val="E98A44"/>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969" name="7"/>
          <p:cNvSpPr txBox="1"/>
          <p:nvPr/>
        </p:nvSpPr>
        <p:spPr>
          <a:xfrm>
            <a:off x="21365577" y="8980228"/>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7</a:t>
            </a:r>
          </a:p>
        </p:txBody>
      </p:sp>
      <p:sp>
        <p:nvSpPr>
          <p:cNvPr id="970" name="$0.01"/>
          <p:cNvSpPr txBox="1"/>
          <p:nvPr/>
        </p:nvSpPr>
        <p:spPr>
          <a:xfrm>
            <a:off x="668699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$0.01</a:t>
            </a:r>
          </a:p>
        </p:txBody>
      </p:sp>
      <p:sp>
        <p:nvSpPr>
          <p:cNvPr id="971" name="PLAY"/>
          <p:cNvSpPr txBox="1"/>
          <p:nvPr/>
        </p:nvSpPr>
        <p:spPr>
          <a:xfrm>
            <a:off x="18647269" y="11239058"/>
            <a:ext cx="1422500" cy="711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000">
                <a:solidFill>
                  <a:srgbClr val="FFFFFF"/>
                </a:solidFill>
                <a:latin typeface="Helvetica"/>
                <a:ea typeface="Helvetica"/>
                <a:cs typeface="Helvetica"/>
                <a:sym typeface="Helvetica"/>
              </a:defRPr>
            </a:lvl1pPr>
          </a:lstStyle>
          <a:p>
            <a:r>
              <a:t>PLAY</a:t>
            </a:r>
          </a:p>
        </p:txBody>
      </p:sp>
      <p:sp>
        <p:nvSpPr>
          <p:cNvPr id="972" name="$0.08"/>
          <p:cNvSpPr txBox="1"/>
          <p:nvPr/>
        </p:nvSpPr>
        <p:spPr>
          <a:xfrm>
            <a:off x="10256346" y="10908338"/>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$0.08</a:t>
            </a:r>
          </a:p>
        </p:txBody>
      </p:sp>
      <p:sp>
        <p:nvSpPr>
          <p:cNvPr id="973" name="$0.09"/>
          <p:cNvSpPr txBox="1"/>
          <p:nvPr/>
        </p:nvSpPr>
        <p:spPr>
          <a:xfrm>
            <a:off x="10256346" y="10908338"/>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$0.09</a:t>
            </a:r>
          </a:p>
        </p:txBody>
      </p:sp>
      <p:sp>
        <p:nvSpPr>
          <p:cNvPr id="974" name="$0.07"/>
          <p:cNvSpPr txBox="1"/>
          <p:nvPr/>
        </p:nvSpPr>
        <p:spPr>
          <a:xfrm>
            <a:off x="10256346" y="10908338"/>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$0.07</a:t>
            </a:r>
          </a:p>
        </p:txBody>
      </p:sp>
      <p:sp>
        <p:nvSpPr>
          <p:cNvPr id="975" name="$0.10"/>
          <p:cNvSpPr txBox="1"/>
          <p:nvPr/>
        </p:nvSpPr>
        <p:spPr>
          <a:xfrm>
            <a:off x="10256346" y="10908338"/>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$0.10</a:t>
            </a:r>
          </a:p>
        </p:txBody>
      </p:sp>
      <p:sp>
        <p:nvSpPr>
          <p:cNvPr id="976" name="$0.11"/>
          <p:cNvSpPr txBox="1"/>
          <p:nvPr/>
        </p:nvSpPr>
        <p:spPr>
          <a:xfrm>
            <a:off x="10256346" y="10908338"/>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$0.11</a:t>
            </a:r>
          </a:p>
        </p:txBody>
      </p:sp>
      <p:sp>
        <p:nvSpPr>
          <p:cNvPr id="977" name="$0.12"/>
          <p:cNvSpPr txBox="1"/>
          <p:nvPr/>
        </p:nvSpPr>
        <p:spPr>
          <a:xfrm>
            <a:off x="10256346" y="10908338"/>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$0.12</a:t>
            </a:r>
          </a:p>
        </p:txBody>
      </p:sp>
      <p:sp>
        <p:nvSpPr>
          <p:cNvPr id="978" name="$0.13"/>
          <p:cNvSpPr txBox="1"/>
          <p:nvPr/>
        </p:nvSpPr>
        <p:spPr>
          <a:xfrm>
            <a:off x="10256346" y="10908338"/>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$0.13</a:t>
            </a:r>
          </a:p>
        </p:txBody>
      </p:sp>
      <p:sp>
        <p:nvSpPr>
          <p:cNvPr id="979" name="$0.14"/>
          <p:cNvSpPr txBox="1"/>
          <p:nvPr/>
        </p:nvSpPr>
        <p:spPr>
          <a:xfrm>
            <a:off x="10256346" y="10908338"/>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$0.14</a:t>
            </a:r>
          </a:p>
        </p:txBody>
      </p:sp>
      <p:sp>
        <p:nvSpPr>
          <p:cNvPr id="980" name="$0.15"/>
          <p:cNvSpPr txBox="1"/>
          <p:nvPr/>
        </p:nvSpPr>
        <p:spPr>
          <a:xfrm>
            <a:off x="10256346" y="10908338"/>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$0.15</a:t>
            </a:r>
          </a:p>
        </p:txBody>
      </p:sp>
      <p:sp>
        <p:nvSpPr>
          <p:cNvPr id="981" name="$0.16"/>
          <p:cNvSpPr txBox="1"/>
          <p:nvPr/>
        </p:nvSpPr>
        <p:spPr>
          <a:xfrm>
            <a:off x="10256346" y="10908338"/>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$0.16</a:t>
            </a:r>
          </a:p>
        </p:txBody>
      </p:sp>
      <p:sp>
        <p:nvSpPr>
          <p:cNvPr id="982" name="$0.17"/>
          <p:cNvSpPr txBox="1"/>
          <p:nvPr/>
        </p:nvSpPr>
        <p:spPr>
          <a:xfrm>
            <a:off x="10256346" y="10908338"/>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$0.17</a:t>
            </a:r>
          </a:p>
        </p:txBody>
      </p:sp>
      <p:sp>
        <p:nvSpPr>
          <p:cNvPr id="983" name="$0.18"/>
          <p:cNvSpPr txBox="1"/>
          <p:nvPr/>
        </p:nvSpPr>
        <p:spPr>
          <a:xfrm>
            <a:off x="10256346" y="10908338"/>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$0.18</a:t>
            </a:r>
          </a:p>
        </p:txBody>
      </p:sp>
      <p:sp>
        <p:nvSpPr>
          <p:cNvPr id="984" name="$0.19"/>
          <p:cNvSpPr txBox="1"/>
          <p:nvPr/>
        </p:nvSpPr>
        <p:spPr>
          <a:xfrm>
            <a:off x="10256346" y="10908338"/>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$0.19</a:t>
            </a:r>
          </a:p>
        </p:txBody>
      </p:sp>
      <p:sp>
        <p:nvSpPr>
          <p:cNvPr id="985" name="$0.20"/>
          <p:cNvSpPr txBox="1"/>
          <p:nvPr/>
        </p:nvSpPr>
        <p:spPr>
          <a:xfrm>
            <a:off x="10256346" y="10908338"/>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$0.20</a:t>
            </a:r>
          </a:p>
        </p:txBody>
      </p:sp>
      <p:sp>
        <p:nvSpPr>
          <p:cNvPr id="986" name="$0.21"/>
          <p:cNvSpPr txBox="1"/>
          <p:nvPr/>
        </p:nvSpPr>
        <p:spPr>
          <a:xfrm>
            <a:off x="10256346" y="10908338"/>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$0.21</a:t>
            </a:r>
          </a:p>
        </p:txBody>
      </p:sp>
      <p:sp>
        <p:nvSpPr>
          <p:cNvPr id="987" name="$0.22"/>
          <p:cNvSpPr txBox="1"/>
          <p:nvPr/>
        </p:nvSpPr>
        <p:spPr>
          <a:xfrm>
            <a:off x="10256346" y="10908338"/>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$0.22</a:t>
            </a:r>
          </a:p>
        </p:txBody>
      </p:sp>
      <p:sp>
        <p:nvSpPr>
          <p:cNvPr id="988" name="$0.23"/>
          <p:cNvSpPr txBox="1"/>
          <p:nvPr/>
        </p:nvSpPr>
        <p:spPr>
          <a:xfrm>
            <a:off x="10256346" y="10908338"/>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$0.23</a:t>
            </a:r>
          </a:p>
        </p:txBody>
      </p:sp>
      <p:sp>
        <p:nvSpPr>
          <p:cNvPr id="989" name="$0.24"/>
          <p:cNvSpPr txBox="1"/>
          <p:nvPr/>
        </p:nvSpPr>
        <p:spPr>
          <a:xfrm>
            <a:off x="10256346" y="10908338"/>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$0.24</a:t>
            </a:r>
          </a:p>
        </p:txBody>
      </p:sp>
      <p:sp>
        <p:nvSpPr>
          <p:cNvPr id="990" name="$0.25"/>
          <p:cNvSpPr txBox="1"/>
          <p:nvPr/>
        </p:nvSpPr>
        <p:spPr>
          <a:xfrm>
            <a:off x="10256346" y="10908338"/>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$0.25</a:t>
            </a:r>
          </a:p>
        </p:txBody>
      </p:sp>
      <p:sp>
        <p:nvSpPr>
          <p:cNvPr id="991" name="06"/>
          <p:cNvSpPr txBox="1"/>
          <p:nvPr/>
        </p:nvSpPr>
        <p:spPr>
          <a:xfrm>
            <a:off x="310053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06</a:t>
            </a:r>
          </a:p>
        </p:txBody>
      </p:sp>
      <p:sp>
        <p:nvSpPr>
          <p:cNvPr id="992" name="07"/>
          <p:cNvSpPr txBox="1"/>
          <p:nvPr/>
        </p:nvSpPr>
        <p:spPr>
          <a:xfrm>
            <a:off x="310053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07</a:t>
            </a:r>
          </a:p>
        </p:txBody>
      </p:sp>
      <p:sp>
        <p:nvSpPr>
          <p:cNvPr id="993" name="08"/>
          <p:cNvSpPr txBox="1"/>
          <p:nvPr/>
        </p:nvSpPr>
        <p:spPr>
          <a:xfrm>
            <a:off x="310053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08</a:t>
            </a:r>
          </a:p>
        </p:txBody>
      </p:sp>
      <p:sp>
        <p:nvSpPr>
          <p:cNvPr id="994" name="09"/>
          <p:cNvSpPr txBox="1"/>
          <p:nvPr/>
        </p:nvSpPr>
        <p:spPr>
          <a:xfrm>
            <a:off x="310053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09</a:t>
            </a:r>
          </a:p>
        </p:txBody>
      </p:sp>
      <p:sp>
        <p:nvSpPr>
          <p:cNvPr id="995" name="10"/>
          <p:cNvSpPr txBox="1"/>
          <p:nvPr/>
        </p:nvSpPr>
        <p:spPr>
          <a:xfrm>
            <a:off x="310053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10</a:t>
            </a:r>
          </a:p>
        </p:txBody>
      </p:sp>
      <p:sp>
        <p:nvSpPr>
          <p:cNvPr id="996" name="11"/>
          <p:cNvSpPr txBox="1"/>
          <p:nvPr/>
        </p:nvSpPr>
        <p:spPr>
          <a:xfrm>
            <a:off x="310053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11</a:t>
            </a:r>
          </a:p>
        </p:txBody>
      </p:sp>
      <p:sp>
        <p:nvSpPr>
          <p:cNvPr id="997" name="12"/>
          <p:cNvSpPr txBox="1"/>
          <p:nvPr/>
        </p:nvSpPr>
        <p:spPr>
          <a:xfrm>
            <a:off x="310053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12</a:t>
            </a:r>
          </a:p>
        </p:txBody>
      </p:sp>
      <p:sp>
        <p:nvSpPr>
          <p:cNvPr id="998" name="13"/>
          <p:cNvSpPr txBox="1"/>
          <p:nvPr/>
        </p:nvSpPr>
        <p:spPr>
          <a:xfrm>
            <a:off x="310053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13</a:t>
            </a:r>
          </a:p>
        </p:txBody>
      </p:sp>
      <p:sp>
        <p:nvSpPr>
          <p:cNvPr id="999" name="14"/>
          <p:cNvSpPr txBox="1"/>
          <p:nvPr/>
        </p:nvSpPr>
        <p:spPr>
          <a:xfrm>
            <a:off x="310053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14</a:t>
            </a:r>
          </a:p>
        </p:txBody>
      </p:sp>
      <p:sp>
        <p:nvSpPr>
          <p:cNvPr id="1000" name="15"/>
          <p:cNvSpPr txBox="1"/>
          <p:nvPr/>
        </p:nvSpPr>
        <p:spPr>
          <a:xfrm>
            <a:off x="310053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15</a:t>
            </a:r>
          </a:p>
        </p:txBody>
      </p:sp>
      <p:sp>
        <p:nvSpPr>
          <p:cNvPr id="1001" name="16"/>
          <p:cNvSpPr txBox="1"/>
          <p:nvPr/>
        </p:nvSpPr>
        <p:spPr>
          <a:xfrm>
            <a:off x="310053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16</a:t>
            </a:r>
          </a:p>
        </p:txBody>
      </p:sp>
      <p:sp>
        <p:nvSpPr>
          <p:cNvPr id="1002" name="17"/>
          <p:cNvSpPr txBox="1"/>
          <p:nvPr/>
        </p:nvSpPr>
        <p:spPr>
          <a:xfrm>
            <a:off x="310053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17</a:t>
            </a:r>
          </a:p>
        </p:txBody>
      </p:sp>
      <p:sp>
        <p:nvSpPr>
          <p:cNvPr id="1003" name="18"/>
          <p:cNvSpPr txBox="1"/>
          <p:nvPr/>
        </p:nvSpPr>
        <p:spPr>
          <a:xfrm>
            <a:off x="310053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18</a:t>
            </a:r>
          </a:p>
        </p:txBody>
      </p:sp>
      <p:sp>
        <p:nvSpPr>
          <p:cNvPr id="1004" name="19"/>
          <p:cNvSpPr txBox="1"/>
          <p:nvPr/>
        </p:nvSpPr>
        <p:spPr>
          <a:xfrm>
            <a:off x="310053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19</a:t>
            </a:r>
          </a:p>
        </p:txBody>
      </p:sp>
      <p:sp>
        <p:nvSpPr>
          <p:cNvPr id="1005" name="20"/>
          <p:cNvSpPr txBox="1"/>
          <p:nvPr/>
        </p:nvSpPr>
        <p:spPr>
          <a:xfrm>
            <a:off x="310053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20</a:t>
            </a:r>
          </a:p>
        </p:txBody>
      </p:sp>
      <p:sp>
        <p:nvSpPr>
          <p:cNvPr id="1006" name="21"/>
          <p:cNvSpPr txBox="1"/>
          <p:nvPr/>
        </p:nvSpPr>
        <p:spPr>
          <a:xfrm>
            <a:off x="310053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21</a:t>
            </a:r>
          </a:p>
        </p:txBody>
      </p:sp>
      <p:sp>
        <p:nvSpPr>
          <p:cNvPr id="1007" name="22"/>
          <p:cNvSpPr txBox="1"/>
          <p:nvPr/>
        </p:nvSpPr>
        <p:spPr>
          <a:xfrm>
            <a:off x="310053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22</a:t>
            </a:r>
          </a:p>
        </p:txBody>
      </p:sp>
      <p:sp>
        <p:nvSpPr>
          <p:cNvPr id="1008" name="23"/>
          <p:cNvSpPr txBox="1"/>
          <p:nvPr/>
        </p:nvSpPr>
        <p:spPr>
          <a:xfrm>
            <a:off x="310053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23</a:t>
            </a:r>
          </a:p>
        </p:txBody>
      </p:sp>
      <p:sp>
        <p:nvSpPr>
          <p:cNvPr id="1009" name="24"/>
          <p:cNvSpPr txBox="1"/>
          <p:nvPr/>
        </p:nvSpPr>
        <p:spPr>
          <a:xfrm>
            <a:off x="310053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24</a:t>
            </a:r>
          </a:p>
        </p:txBody>
      </p:sp>
      <p:sp>
        <p:nvSpPr>
          <p:cNvPr id="1010" name="25"/>
          <p:cNvSpPr txBox="1"/>
          <p:nvPr/>
        </p:nvSpPr>
        <p:spPr>
          <a:xfrm>
            <a:off x="310053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25</a:t>
            </a:r>
          </a:p>
        </p:txBody>
      </p:sp>
      <p:sp>
        <p:nvSpPr>
          <p:cNvPr id="1011" name="$0.06"/>
          <p:cNvSpPr txBox="1"/>
          <p:nvPr/>
        </p:nvSpPr>
        <p:spPr>
          <a:xfrm>
            <a:off x="10256346" y="10908338"/>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$0.06</a:t>
            </a:r>
          </a:p>
        </p:txBody>
      </p:sp>
      <p:sp>
        <p:nvSpPr>
          <p:cNvPr id="1012" name="$0.00"/>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$0.00</a:t>
            </a:r>
          </a:p>
        </p:txBody>
      </p:sp>
      <p:grpSp>
        <p:nvGrpSpPr>
          <p:cNvPr id="1028" name="Group"/>
          <p:cNvGrpSpPr/>
          <p:nvPr/>
        </p:nvGrpSpPr>
        <p:grpSpPr>
          <a:xfrm>
            <a:off x="3132288" y="844946"/>
            <a:ext cx="17919602" cy="8663981"/>
            <a:chOff x="0" y="0"/>
            <a:chExt cx="17919600" cy="8663979"/>
          </a:xfrm>
        </p:grpSpPr>
        <p:sp>
          <p:nvSpPr>
            <p:cNvPr id="1013" name="Rectangle"/>
            <p:cNvSpPr/>
            <p:nvPr/>
          </p:nvSpPr>
          <p:spPr>
            <a:xfrm>
              <a:off x="0"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14" name="Rectangle"/>
            <p:cNvSpPr/>
            <p:nvPr/>
          </p:nvSpPr>
          <p:spPr>
            <a:xfrm>
              <a:off x="3586459"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15" name="Rectangle"/>
            <p:cNvSpPr/>
            <p:nvPr/>
          </p:nvSpPr>
          <p:spPr>
            <a:xfrm>
              <a:off x="10759380"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16" name="Rectangle"/>
            <p:cNvSpPr/>
            <p:nvPr/>
          </p:nvSpPr>
          <p:spPr>
            <a:xfrm>
              <a:off x="14333140"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17" name="Rectangle"/>
            <p:cNvSpPr/>
            <p:nvPr/>
          </p:nvSpPr>
          <p:spPr>
            <a:xfrm>
              <a:off x="0"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18" name="Rectangle"/>
            <p:cNvSpPr/>
            <p:nvPr/>
          </p:nvSpPr>
          <p:spPr>
            <a:xfrm>
              <a:off x="3586459"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19" name="Rectangle"/>
            <p:cNvSpPr/>
            <p:nvPr/>
          </p:nvSpPr>
          <p:spPr>
            <a:xfrm>
              <a:off x="10759380"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20" name="Rectangle"/>
            <p:cNvSpPr/>
            <p:nvPr/>
          </p:nvSpPr>
          <p:spPr>
            <a:xfrm>
              <a:off x="14333140"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21" name="Rectangle"/>
            <p:cNvSpPr/>
            <p:nvPr/>
          </p:nvSpPr>
          <p:spPr>
            <a:xfrm>
              <a:off x="7172920"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22" name="Rectangle"/>
            <p:cNvSpPr/>
            <p:nvPr/>
          </p:nvSpPr>
          <p:spPr>
            <a:xfrm>
              <a:off x="7172920"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23" name="Rectangle"/>
            <p:cNvSpPr/>
            <p:nvPr/>
          </p:nvSpPr>
          <p:spPr>
            <a:xfrm>
              <a:off x="0"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24" name="Rectangle"/>
            <p:cNvSpPr/>
            <p:nvPr/>
          </p:nvSpPr>
          <p:spPr>
            <a:xfrm>
              <a:off x="3586459"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25" name="Rectangle"/>
            <p:cNvSpPr/>
            <p:nvPr/>
          </p:nvSpPr>
          <p:spPr>
            <a:xfrm>
              <a:off x="10759380"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26" name="Rectangle"/>
            <p:cNvSpPr/>
            <p:nvPr/>
          </p:nvSpPr>
          <p:spPr>
            <a:xfrm>
              <a:off x="14333140"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27" name="Rectangle"/>
            <p:cNvSpPr/>
            <p:nvPr/>
          </p:nvSpPr>
          <p:spPr>
            <a:xfrm>
              <a:off x="7172920"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sp>
        <p:nvSpPr>
          <p:cNvPr id="1029" name="Slide Number"/>
          <p:cNvSpPr txBox="1">
            <a:spLocks noGrp="1"/>
          </p:cNvSpPr>
          <p:nvPr>
            <p:ph type="sldNum" sz="quarter" idx="2"/>
          </p:nvPr>
        </p:nvSpPr>
        <p:spPr>
          <a:xfrm>
            <a:off x="12043765" y="13081000"/>
            <a:ext cx="283770" cy="46105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7</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1" nodeType="afterEffect">
                                  <p:stCondLst>
                                    <p:cond delay="250"/>
                                  </p:stCondLst>
                                  <p:iterate>
                                    <p:tmAbs val="0"/>
                                  </p:iterate>
                                  <p:childTnLst>
                                    <p:set>
                                      <p:cBhvr>
                                        <p:cTn id="6" fill="hold">
                                          <p:stCondLst>
                                            <p:cond delay="0"/>
                                          </p:stCondLst>
                                        </p:cTn>
                                        <p:tgtEl>
                                          <p:spTgt spid="1011"/>
                                        </p:tgtEl>
                                        <p:attrNameLst>
                                          <p:attrName>style.visibility</p:attrName>
                                        </p:attrNameLst>
                                      </p:cBhvr>
                                      <p:to>
                                        <p:strVal val="hidden"/>
                                      </p:to>
                                    </p:set>
                                  </p:childTnLst>
                                </p:cTn>
                              </p:par>
                            </p:childTnLst>
                          </p:cTn>
                        </p:par>
                        <p:par>
                          <p:cTn id="7" fill="hold">
                            <p:stCondLst>
                              <p:cond delay="250"/>
                            </p:stCondLst>
                            <p:childTnLst>
                              <p:par>
                                <p:cTn id="8" presetID="1" presetClass="entr" presetSubtype="0" fill="hold" grpId="2" nodeType="afterEffect">
                                  <p:stCondLst>
                                    <p:cond delay="0"/>
                                  </p:stCondLst>
                                  <p:iterate>
                                    <p:tmAbs val="0"/>
                                  </p:iterate>
                                  <p:childTnLst>
                                    <p:set>
                                      <p:cBhvr>
                                        <p:cTn id="9" fill="hold"/>
                                        <p:tgtEl>
                                          <p:spTgt spid="789"/>
                                        </p:tgtEl>
                                        <p:attrNameLst>
                                          <p:attrName>style.visibility</p:attrName>
                                        </p:attrNameLst>
                                      </p:cBhvr>
                                      <p:to>
                                        <p:strVal val="visible"/>
                                      </p:to>
                                    </p:set>
                                  </p:childTnLst>
                                </p:cTn>
                              </p:par>
                            </p:childTnLst>
                          </p:cTn>
                        </p:par>
                        <p:par>
                          <p:cTn id="10" fill="hold">
                            <p:stCondLst>
                              <p:cond delay="250"/>
                            </p:stCondLst>
                            <p:childTnLst>
                              <p:par>
                                <p:cTn id="11" presetID="1" presetClass="entr" presetSubtype="0" fill="hold" grpId="3" nodeType="afterEffect">
                                  <p:stCondLst>
                                    <p:cond delay="0"/>
                                  </p:stCondLst>
                                  <p:iterate>
                                    <p:tmAbs val="0"/>
                                  </p:iterate>
                                  <p:childTnLst>
                                    <p:set>
                                      <p:cBhvr>
                                        <p:cTn id="12" fill="hold"/>
                                        <p:tgtEl>
                                          <p:spTgt spid="974"/>
                                        </p:tgtEl>
                                        <p:attrNameLst>
                                          <p:attrName>style.visibility</p:attrName>
                                        </p:attrNameLst>
                                      </p:cBhvr>
                                      <p:to>
                                        <p:strVal val="visible"/>
                                      </p:to>
                                    </p:set>
                                  </p:childTnLst>
                                </p:cTn>
                              </p:par>
                            </p:childTnLst>
                          </p:cTn>
                        </p:par>
                        <p:par>
                          <p:cTn id="13" fill="hold">
                            <p:stCondLst>
                              <p:cond delay="250"/>
                            </p:stCondLst>
                            <p:childTnLst>
                              <p:par>
                                <p:cTn id="14" presetID="1" presetClass="exit" presetSubtype="0" fill="hold" grpId="4" nodeType="afterEffect">
                                  <p:stCondLst>
                                    <p:cond delay="0"/>
                                  </p:stCondLst>
                                  <p:iterate>
                                    <p:tmAbs val="0"/>
                                  </p:iterate>
                                  <p:childTnLst>
                                    <p:set>
                                      <p:cBhvr>
                                        <p:cTn id="15" fill="hold">
                                          <p:stCondLst>
                                            <p:cond delay="0"/>
                                          </p:stCondLst>
                                        </p:cTn>
                                        <p:tgtEl>
                                          <p:spTgt spid="991"/>
                                        </p:tgtEl>
                                        <p:attrNameLst>
                                          <p:attrName>style.visibility</p:attrName>
                                        </p:attrNameLst>
                                      </p:cBhvr>
                                      <p:to>
                                        <p:strVal val="hidden"/>
                                      </p:to>
                                    </p:set>
                                  </p:childTnLst>
                                </p:cTn>
                              </p:par>
                            </p:childTnLst>
                          </p:cTn>
                        </p:par>
                        <p:par>
                          <p:cTn id="16" fill="hold">
                            <p:stCondLst>
                              <p:cond delay="250"/>
                            </p:stCondLst>
                            <p:childTnLst>
                              <p:par>
                                <p:cTn id="17" presetID="1" presetClass="entr" presetSubtype="0" fill="hold" grpId="5" nodeType="afterEffect">
                                  <p:stCondLst>
                                    <p:cond delay="0"/>
                                  </p:stCondLst>
                                  <p:iterate>
                                    <p:tmAbs val="0"/>
                                  </p:iterate>
                                  <p:childTnLst>
                                    <p:set>
                                      <p:cBhvr>
                                        <p:cTn id="18" fill="hold"/>
                                        <p:tgtEl>
                                          <p:spTgt spid="992"/>
                                        </p:tgtEl>
                                        <p:attrNameLst>
                                          <p:attrName>style.visibility</p:attrName>
                                        </p:attrNameLst>
                                      </p:cBhvr>
                                      <p:to>
                                        <p:strVal val="visible"/>
                                      </p:to>
                                    </p:set>
                                  </p:childTnLst>
                                </p:cTn>
                              </p:par>
                            </p:childTnLst>
                          </p:cTn>
                        </p:par>
                        <p:par>
                          <p:cTn id="19" fill="hold">
                            <p:stCondLst>
                              <p:cond delay="250"/>
                            </p:stCondLst>
                            <p:childTnLst>
                              <p:par>
                                <p:cTn id="20" presetID="1" presetClass="entr" presetSubtype="0" fill="hold" grpId="6" nodeType="afterEffect">
                                  <p:stCondLst>
                                    <p:cond delay="500"/>
                                  </p:stCondLst>
                                  <p:iterate>
                                    <p:tmAbs val="0"/>
                                  </p:iterate>
                                  <p:childTnLst>
                                    <p:set>
                                      <p:cBhvr>
                                        <p:cTn id="21" fill="hold"/>
                                        <p:tgtEl>
                                          <p:spTgt spid="795"/>
                                        </p:tgtEl>
                                        <p:attrNameLst>
                                          <p:attrName>style.visibility</p:attrName>
                                        </p:attrNameLst>
                                      </p:cBhvr>
                                      <p:to>
                                        <p:strVal val="visible"/>
                                      </p:to>
                                    </p:set>
                                  </p:childTnLst>
                                </p:cTn>
                              </p:par>
                            </p:childTnLst>
                          </p:cTn>
                        </p:par>
                        <p:par>
                          <p:cTn id="22" fill="hold">
                            <p:stCondLst>
                              <p:cond delay="750"/>
                            </p:stCondLst>
                            <p:childTnLst>
                              <p:par>
                                <p:cTn id="23" presetID="1" presetClass="exit" presetSubtype="0" fill="hold" grpId="7" nodeType="afterEffect">
                                  <p:stCondLst>
                                    <p:cond delay="0"/>
                                  </p:stCondLst>
                                  <p:iterate>
                                    <p:tmAbs val="0"/>
                                  </p:iterate>
                                  <p:childTnLst>
                                    <p:set>
                                      <p:cBhvr>
                                        <p:cTn id="24" fill="hold">
                                          <p:stCondLst>
                                            <p:cond delay="0"/>
                                          </p:stCondLst>
                                        </p:cTn>
                                        <p:tgtEl>
                                          <p:spTgt spid="974"/>
                                        </p:tgtEl>
                                        <p:attrNameLst>
                                          <p:attrName>style.visibility</p:attrName>
                                        </p:attrNameLst>
                                      </p:cBhvr>
                                      <p:to>
                                        <p:strVal val="hidden"/>
                                      </p:to>
                                    </p:set>
                                  </p:childTnLst>
                                </p:cTn>
                              </p:par>
                            </p:childTnLst>
                          </p:cTn>
                        </p:par>
                        <p:par>
                          <p:cTn id="25" fill="hold">
                            <p:stCondLst>
                              <p:cond delay="750"/>
                            </p:stCondLst>
                            <p:childTnLst>
                              <p:par>
                                <p:cTn id="26" presetID="1" presetClass="entr" presetSubtype="0" fill="hold" grpId="8" nodeType="afterEffect">
                                  <p:stCondLst>
                                    <p:cond delay="0"/>
                                  </p:stCondLst>
                                  <p:iterate>
                                    <p:tmAbs val="0"/>
                                  </p:iterate>
                                  <p:childTnLst>
                                    <p:set>
                                      <p:cBhvr>
                                        <p:cTn id="27" fill="hold"/>
                                        <p:tgtEl>
                                          <p:spTgt spid="972"/>
                                        </p:tgtEl>
                                        <p:attrNameLst>
                                          <p:attrName>style.visibility</p:attrName>
                                        </p:attrNameLst>
                                      </p:cBhvr>
                                      <p:to>
                                        <p:strVal val="visible"/>
                                      </p:to>
                                    </p:set>
                                  </p:childTnLst>
                                </p:cTn>
                              </p:par>
                            </p:childTnLst>
                          </p:cTn>
                        </p:par>
                        <p:par>
                          <p:cTn id="28" fill="hold">
                            <p:stCondLst>
                              <p:cond delay="750"/>
                            </p:stCondLst>
                            <p:childTnLst>
                              <p:par>
                                <p:cTn id="29" presetID="1" presetClass="exit" presetSubtype="0" fill="hold" grpId="9" nodeType="afterEffect">
                                  <p:stCondLst>
                                    <p:cond delay="0"/>
                                  </p:stCondLst>
                                  <p:iterate>
                                    <p:tmAbs val="0"/>
                                  </p:iterate>
                                  <p:childTnLst>
                                    <p:set>
                                      <p:cBhvr>
                                        <p:cTn id="30" fill="hold">
                                          <p:stCondLst>
                                            <p:cond delay="0"/>
                                          </p:stCondLst>
                                        </p:cTn>
                                        <p:tgtEl>
                                          <p:spTgt spid="992"/>
                                        </p:tgtEl>
                                        <p:attrNameLst>
                                          <p:attrName>style.visibility</p:attrName>
                                        </p:attrNameLst>
                                      </p:cBhvr>
                                      <p:to>
                                        <p:strVal val="hidden"/>
                                      </p:to>
                                    </p:set>
                                  </p:childTnLst>
                                </p:cTn>
                              </p:par>
                            </p:childTnLst>
                          </p:cTn>
                        </p:par>
                        <p:par>
                          <p:cTn id="31" fill="hold">
                            <p:stCondLst>
                              <p:cond delay="750"/>
                            </p:stCondLst>
                            <p:childTnLst>
                              <p:par>
                                <p:cTn id="32" presetID="1" presetClass="entr" presetSubtype="0" fill="hold" grpId="10" nodeType="afterEffect">
                                  <p:stCondLst>
                                    <p:cond delay="0"/>
                                  </p:stCondLst>
                                  <p:iterate>
                                    <p:tmAbs val="0"/>
                                  </p:iterate>
                                  <p:childTnLst>
                                    <p:set>
                                      <p:cBhvr>
                                        <p:cTn id="33" fill="hold"/>
                                        <p:tgtEl>
                                          <p:spTgt spid="993"/>
                                        </p:tgtEl>
                                        <p:attrNameLst>
                                          <p:attrName>style.visibility</p:attrName>
                                        </p:attrNameLst>
                                      </p:cBhvr>
                                      <p:to>
                                        <p:strVal val="visible"/>
                                      </p:to>
                                    </p:set>
                                  </p:childTnLst>
                                </p:cTn>
                              </p:par>
                            </p:childTnLst>
                          </p:cTn>
                        </p:par>
                        <p:par>
                          <p:cTn id="34" fill="hold">
                            <p:stCondLst>
                              <p:cond delay="750"/>
                            </p:stCondLst>
                            <p:childTnLst>
                              <p:par>
                                <p:cTn id="35" presetID="1" presetClass="entr" presetSubtype="0" fill="hold" grpId="11" nodeType="afterEffect">
                                  <p:stCondLst>
                                    <p:cond delay="500"/>
                                  </p:stCondLst>
                                  <p:iterate>
                                    <p:tmAbs val="0"/>
                                  </p:iterate>
                                  <p:childTnLst>
                                    <p:set>
                                      <p:cBhvr>
                                        <p:cTn id="36" fill="hold"/>
                                        <p:tgtEl>
                                          <p:spTgt spid="801"/>
                                        </p:tgtEl>
                                        <p:attrNameLst>
                                          <p:attrName>style.visibility</p:attrName>
                                        </p:attrNameLst>
                                      </p:cBhvr>
                                      <p:to>
                                        <p:strVal val="visible"/>
                                      </p:to>
                                    </p:set>
                                  </p:childTnLst>
                                </p:cTn>
                              </p:par>
                            </p:childTnLst>
                          </p:cTn>
                        </p:par>
                        <p:par>
                          <p:cTn id="37" fill="hold">
                            <p:stCondLst>
                              <p:cond delay="1250"/>
                            </p:stCondLst>
                            <p:childTnLst>
                              <p:par>
                                <p:cTn id="38" presetID="1" presetClass="exit" presetSubtype="0" fill="hold" grpId="12" nodeType="afterEffect">
                                  <p:stCondLst>
                                    <p:cond delay="0"/>
                                  </p:stCondLst>
                                  <p:iterate>
                                    <p:tmAbs val="0"/>
                                  </p:iterate>
                                  <p:childTnLst>
                                    <p:set>
                                      <p:cBhvr>
                                        <p:cTn id="39" fill="hold">
                                          <p:stCondLst>
                                            <p:cond delay="0"/>
                                          </p:stCondLst>
                                        </p:cTn>
                                        <p:tgtEl>
                                          <p:spTgt spid="972"/>
                                        </p:tgtEl>
                                        <p:attrNameLst>
                                          <p:attrName>style.visibility</p:attrName>
                                        </p:attrNameLst>
                                      </p:cBhvr>
                                      <p:to>
                                        <p:strVal val="hidden"/>
                                      </p:to>
                                    </p:set>
                                  </p:childTnLst>
                                </p:cTn>
                              </p:par>
                            </p:childTnLst>
                          </p:cTn>
                        </p:par>
                        <p:par>
                          <p:cTn id="40" fill="hold">
                            <p:stCondLst>
                              <p:cond delay="1250"/>
                            </p:stCondLst>
                            <p:childTnLst>
                              <p:par>
                                <p:cTn id="41" presetID="1" presetClass="entr" presetSubtype="0" fill="hold" grpId="13" nodeType="afterEffect">
                                  <p:stCondLst>
                                    <p:cond delay="0"/>
                                  </p:stCondLst>
                                  <p:iterate>
                                    <p:tmAbs val="0"/>
                                  </p:iterate>
                                  <p:childTnLst>
                                    <p:set>
                                      <p:cBhvr>
                                        <p:cTn id="42" fill="hold"/>
                                        <p:tgtEl>
                                          <p:spTgt spid="973"/>
                                        </p:tgtEl>
                                        <p:attrNameLst>
                                          <p:attrName>style.visibility</p:attrName>
                                        </p:attrNameLst>
                                      </p:cBhvr>
                                      <p:to>
                                        <p:strVal val="visible"/>
                                      </p:to>
                                    </p:set>
                                  </p:childTnLst>
                                </p:cTn>
                              </p:par>
                            </p:childTnLst>
                          </p:cTn>
                        </p:par>
                        <p:par>
                          <p:cTn id="43" fill="hold">
                            <p:stCondLst>
                              <p:cond delay="1250"/>
                            </p:stCondLst>
                            <p:childTnLst>
                              <p:par>
                                <p:cTn id="44" presetID="1" presetClass="exit" presetSubtype="0" fill="hold" grpId="14" nodeType="afterEffect">
                                  <p:stCondLst>
                                    <p:cond delay="0"/>
                                  </p:stCondLst>
                                  <p:iterate>
                                    <p:tmAbs val="0"/>
                                  </p:iterate>
                                  <p:childTnLst>
                                    <p:set>
                                      <p:cBhvr>
                                        <p:cTn id="45" fill="hold">
                                          <p:stCondLst>
                                            <p:cond delay="0"/>
                                          </p:stCondLst>
                                        </p:cTn>
                                        <p:tgtEl>
                                          <p:spTgt spid="993"/>
                                        </p:tgtEl>
                                        <p:attrNameLst>
                                          <p:attrName>style.visibility</p:attrName>
                                        </p:attrNameLst>
                                      </p:cBhvr>
                                      <p:to>
                                        <p:strVal val="hidden"/>
                                      </p:to>
                                    </p:set>
                                  </p:childTnLst>
                                </p:cTn>
                              </p:par>
                            </p:childTnLst>
                          </p:cTn>
                        </p:par>
                        <p:par>
                          <p:cTn id="46" fill="hold">
                            <p:stCondLst>
                              <p:cond delay="1250"/>
                            </p:stCondLst>
                            <p:childTnLst>
                              <p:par>
                                <p:cTn id="47" presetID="1" presetClass="entr" presetSubtype="0" fill="hold" grpId="15" nodeType="afterEffect">
                                  <p:stCondLst>
                                    <p:cond delay="0"/>
                                  </p:stCondLst>
                                  <p:iterate>
                                    <p:tmAbs val="0"/>
                                  </p:iterate>
                                  <p:childTnLst>
                                    <p:set>
                                      <p:cBhvr>
                                        <p:cTn id="48" fill="hold"/>
                                        <p:tgtEl>
                                          <p:spTgt spid="994"/>
                                        </p:tgtEl>
                                        <p:attrNameLst>
                                          <p:attrName>style.visibility</p:attrName>
                                        </p:attrNameLst>
                                      </p:cBhvr>
                                      <p:to>
                                        <p:strVal val="visible"/>
                                      </p:to>
                                    </p:set>
                                  </p:childTnLst>
                                </p:cTn>
                              </p:par>
                            </p:childTnLst>
                          </p:cTn>
                        </p:par>
                        <p:par>
                          <p:cTn id="49" fill="hold">
                            <p:stCondLst>
                              <p:cond delay="1250"/>
                            </p:stCondLst>
                            <p:childTnLst>
                              <p:par>
                                <p:cTn id="50" presetID="1" presetClass="entr" presetSubtype="0" fill="hold" grpId="16" nodeType="afterEffect">
                                  <p:stCondLst>
                                    <p:cond delay="500"/>
                                  </p:stCondLst>
                                  <p:iterate>
                                    <p:tmAbs val="0"/>
                                  </p:iterate>
                                  <p:childTnLst>
                                    <p:set>
                                      <p:cBhvr>
                                        <p:cTn id="51" fill="hold"/>
                                        <p:tgtEl>
                                          <p:spTgt spid="807"/>
                                        </p:tgtEl>
                                        <p:attrNameLst>
                                          <p:attrName>style.visibility</p:attrName>
                                        </p:attrNameLst>
                                      </p:cBhvr>
                                      <p:to>
                                        <p:strVal val="visible"/>
                                      </p:to>
                                    </p:set>
                                  </p:childTnLst>
                                </p:cTn>
                              </p:par>
                            </p:childTnLst>
                          </p:cTn>
                        </p:par>
                        <p:par>
                          <p:cTn id="52" fill="hold">
                            <p:stCondLst>
                              <p:cond delay="1750"/>
                            </p:stCondLst>
                            <p:childTnLst>
                              <p:par>
                                <p:cTn id="53" presetID="1" presetClass="exit" presetSubtype="0" fill="hold" grpId="17" nodeType="afterEffect">
                                  <p:stCondLst>
                                    <p:cond delay="0"/>
                                  </p:stCondLst>
                                  <p:iterate>
                                    <p:tmAbs val="0"/>
                                  </p:iterate>
                                  <p:childTnLst>
                                    <p:set>
                                      <p:cBhvr>
                                        <p:cTn id="54" fill="hold">
                                          <p:stCondLst>
                                            <p:cond delay="0"/>
                                          </p:stCondLst>
                                        </p:cTn>
                                        <p:tgtEl>
                                          <p:spTgt spid="973"/>
                                        </p:tgtEl>
                                        <p:attrNameLst>
                                          <p:attrName>style.visibility</p:attrName>
                                        </p:attrNameLst>
                                      </p:cBhvr>
                                      <p:to>
                                        <p:strVal val="hidden"/>
                                      </p:to>
                                    </p:set>
                                  </p:childTnLst>
                                </p:cTn>
                              </p:par>
                            </p:childTnLst>
                          </p:cTn>
                        </p:par>
                        <p:par>
                          <p:cTn id="55" fill="hold">
                            <p:stCondLst>
                              <p:cond delay="1750"/>
                            </p:stCondLst>
                            <p:childTnLst>
                              <p:par>
                                <p:cTn id="56" presetID="1" presetClass="entr" presetSubtype="0" fill="hold" grpId="18" nodeType="afterEffect">
                                  <p:stCondLst>
                                    <p:cond delay="0"/>
                                  </p:stCondLst>
                                  <p:iterate>
                                    <p:tmAbs val="0"/>
                                  </p:iterate>
                                  <p:childTnLst>
                                    <p:set>
                                      <p:cBhvr>
                                        <p:cTn id="57" fill="hold"/>
                                        <p:tgtEl>
                                          <p:spTgt spid="975"/>
                                        </p:tgtEl>
                                        <p:attrNameLst>
                                          <p:attrName>style.visibility</p:attrName>
                                        </p:attrNameLst>
                                      </p:cBhvr>
                                      <p:to>
                                        <p:strVal val="visible"/>
                                      </p:to>
                                    </p:set>
                                  </p:childTnLst>
                                </p:cTn>
                              </p:par>
                            </p:childTnLst>
                          </p:cTn>
                        </p:par>
                        <p:par>
                          <p:cTn id="58" fill="hold">
                            <p:stCondLst>
                              <p:cond delay="1750"/>
                            </p:stCondLst>
                            <p:childTnLst>
                              <p:par>
                                <p:cTn id="59" presetID="1" presetClass="exit" presetSubtype="0" fill="hold" grpId="19" nodeType="afterEffect">
                                  <p:stCondLst>
                                    <p:cond delay="0"/>
                                  </p:stCondLst>
                                  <p:iterate>
                                    <p:tmAbs val="0"/>
                                  </p:iterate>
                                  <p:childTnLst>
                                    <p:set>
                                      <p:cBhvr>
                                        <p:cTn id="60" fill="hold">
                                          <p:stCondLst>
                                            <p:cond delay="0"/>
                                          </p:stCondLst>
                                        </p:cTn>
                                        <p:tgtEl>
                                          <p:spTgt spid="994"/>
                                        </p:tgtEl>
                                        <p:attrNameLst>
                                          <p:attrName>style.visibility</p:attrName>
                                        </p:attrNameLst>
                                      </p:cBhvr>
                                      <p:to>
                                        <p:strVal val="hidden"/>
                                      </p:to>
                                    </p:set>
                                  </p:childTnLst>
                                </p:cTn>
                              </p:par>
                            </p:childTnLst>
                          </p:cTn>
                        </p:par>
                        <p:par>
                          <p:cTn id="61" fill="hold">
                            <p:stCondLst>
                              <p:cond delay="1750"/>
                            </p:stCondLst>
                            <p:childTnLst>
                              <p:par>
                                <p:cTn id="62" presetID="1" presetClass="entr" presetSubtype="0" fill="hold" grpId="20" nodeType="afterEffect">
                                  <p:stCondLst>
                                    <p:cond delay="0"/>
                                  </p:stCondLst>
                                  <p:iterate>
                                    <p:tmAbs val="0"/>
                                  </p:iterate>
                                  <p:childTnLst>
                                    <p:set>
                                      <p:cBhvr>
                                        <p:cTn id="63" fill="hold"/>
                                        <p:tgtEl>
                                          <p:spTgt spid="995"/>
                                        </p:tgtEl>
                                        <p:attrNameLst>
                                          <p:attrName>style.visibility</p:attrName>
                                        </p:attrNameLst>
                                      </p:cBhvr>
                                      <p:to>
                                        <p:strVal val="visible"/>
                                      </p:to>
                                    </p:set>
                                  </p:childTnLst>
                                </p:cTn>
                              </p:par>
                            </p:childTnLst>
                          </p:cTn>
                        </p:par>
                        <p:par>
                          <p:cTn id="64" fill="hold">
                            <p:stCondLst>
                              <p:cond delay="1750"/>
                            </p:stCondLst>
                            <p:childTnLst>
                              <p:par>
                                <p:cTn id="65" presetID="1" presetClass="entr" presetSubtype="0" fill="hold" grpId="21" nodeType="afterEffect">
                                  <p:stCondLst>
                                    <p:cond delay="500"/>
                                  </p:stCondLst>
                                  <p:iterate>
                                    <p:tmAbs val="0"/>
                                  </p:iterate>
                                  <p:childTnLst>
                                    <p:set>
                                      <p:cBhvr>
                                        <p:cTn id="66" fill="hold"/>
                                        <p:tgtEl>
                                          <p:spTgt spid="813"/>
                                        </p:tgtEl>
                                        <p:attrNameLst>
                                          <p:attrName>style.visibility</p:attrName>
                                        </p:attrNameLst>
                                      </p:cBhvr>
                                      <p:to>
                                        <p:strVal val="visible"/>
                                      </p:to>
                                    </p:set>
                                  </p:childTnLst>
                                </p:cTn>
                              </p:par>
                            </p:childTnLst>
                          </p:cTn>
                        </p:par>
                        <p:par>
                          <p:cTn id="67" fill="hold">
                            <p:stCondLst>
                              <p:cond delay="2250"/>
                            </p:stCondLst>
                            <p:childTnLst>
                              <p:par>
                                <p:cTn id="68" presetID="1" presetClass="exit" presetSubtype="0" fill="hold" grpId="22" nodeType="afterEffect">
                                  <p:stCondLst>
                                    <p:cond delay="0"/>
                                  </p:stCondLst>
                                  <p:iterate>
                                    <p:tmAbs val="0"/>
                                  </p:iterate>
                                  <p:childTnLst>
                                    <p:set>
                                      <p:cBhvr>
                                        <p:cTn id="69" fill="hold">
                                          <p:stCondLst>
                                            <p:cond delay="0"/>
                                          </p:stCondLst>
                                        </p:cTn>
                                        <p:tgtEl>
                                          <p:spTgt spid="975"/>
                                        </p:tgtEl>
                                        <p:attrNameLst>
                                          <p:attrName>style.visibility</p:attrName>
                                        </p:attrNameLst>
                                      </p:cBhvr>
                                      <p:to>
                                        <p:strVal val="hidden"/>
                                      </p:to>
                                    </p:set>
                                  </p:childTnLst>
                                </p:cTn>
                              </p:par>
                            </p:childTnLst>
                          </p:cTn>
                        </p:par>
                        <p:par>
                          <p:cTn id="70" fill="hold">
                            <p:stCondLst>
                              <p:cond delay="2250"/>
                            </p:stCondLst>
                            <p:childTnLst>
                              <p:par>
                                <p:cTn id="71" presetID="1" presetClass="entr" presetSubtype="0" fill="hold" grpId="23" nodeType="afterEffect">
                                  <p:stCondLst>
                                    <p:cond delay="0"/>
                                  </p:stCondLst>
                                  <p:iterate>
                                    <p:tmAbs val="0"/>
                                  </p:iterate>
                                  <p:childTnLst>
                                    <p:set>
                                      <p:cBhvr>
                                        <p:cTn id="72" fill="hold"/>
                                        <p:tgtEl>
                                          <p:spTgt spid="976"/>
                                        </p:tgtEl>
                                        <p:attrNameLst>
                                          <p:attrName>style.visibility</p:attrName>
                                        </p:attrNameLst>
                                      </p:cBhvr>
                                      <p:to>
                                        <p:strVal val="visible"/>
                                      </p:to>
                                    </p:set>
                                  </p:childTnLst>
                                </p:cTn>
                              </p:par>
                            </p:childTnLst>
                          </p:cTn>
                        </p:par>
                        <p:par>
                          <p:cTn id="73" fill="hold">
                            <p:stCondLst>
                              <p:cond delay="2250"/>
                            </p:stCondLst>
                            <p:childTnLst>
                              <p:par>
                                <p:cTn id="74" presetID="1" presetClass="exit" presetSubtype="0" fill="hold" grpId="24" nodeType="afterEffect">
                                  <p:stCondLst>
                                    <p:cond delay="0"/>
                                  </p:stCondLst>
                                  <p:iterate>
                                    <p:tmAbs val="0"/>
                                  </p:iterate>
                                  <p:childTnLst>
                                    <p:set>
                                      <p:cBhvr>
                                        <p:cTn id="75" fill="hold">
                                          <p:stCondLst>
                                            <p:cond delay="0"/>
                                          </p:stCondLst>
                                        </p:cTn>
                                        <p:tgtEl>
                                          <p:spTgt spid="995"/>
                                        </p:tgtEl>
                                        <p:attrNameLst>
                                          <p:attrName>style.visibility</p:attrName>
                                        </p:attrNameLst>
                                      </p:cBhvr>
                                      <p:to>
                                        <p:strVal val="hidden"/>
                                      </p:to>
                                    </p:set>
                                  </p:childTnLst>
                                </p:cTn>
                              </p:par>
                            </p:childTnLst>
                          </p:cTn>
                        </p:par>
                        <p:par>
                          <p:cTn id="76" fill="hold">
                            <p:stCondLst>
                              <p:cond delay="2250"/>
                            </p:stCondLst>
                            <p:childTnLst>
                              <p:par>
                                <p:cTn id="77" presetID="1" presetClass="entr" presetSubtype="0" fill="hold" grpId="25" nodeType="afterEffect">
                                  <p:stCondLst>
                                    <p:cond delay="0"/>
                                  </p:stCondLst>
                                  <p:iterate>
                                    <p:tmAbs val="0"/>
                                  </p:iterate>
                                  <p:childTnLst>
                                    <p:set>
                                      <p:cBhvr>
                                        <p:cTn id="78" fill="hold"/>
                                        <p:tgtEl>
                                          <p:spTgt spid="996"/>
                                        </p:tgtEl>
                                        <p:attrNameLst>
                                          <p:attrName>style.visibility</p:attrName>
                                        </p:attrNameLst>
                                      </p:cBhvr>
                                      <p:to>
                                        <p:strVal val="visible"/>
                                      </p:to>
                                    </p:set>
                                  </p:childTnLst>
                                </p:cTn>
                              </p:par>
                            </p:childTnLst>
                          </p:cTn>
                        </p:par>
                        <p:par>
                          <p:cTn id="79" fill="hold">
                            <p:stCondLst>
                              <p:cond delay="2250"/>
                            </p:stCondLst>
                            <p:childTnLst>
                              <p:par>
                                <p:cTn id="80" presetID="1" presetClass="entr" presetSubtype="0" fill="hold" grpId="26" nodeType="afterEffect">
                                  <p:stCondLst>
                                    <p:cond delay="500"/>
                                  </p:stCondLst>
                                  <p:iterate>
                                    <p:tmAbs val="0"/>
                                  </p:iterate>
                                  <p:childTnLst>
                                    <p:set>
                                      <p:cBhvr>
                                        <p:cTn id="81" fill="hold"/>
                                        <p:tgtEl>
                                          <p:spTgt spid="820"/>
                                        </p:tgtEl>
                                        <p:attrNameLst>
                                          <p:attrName>style.visibility</p:attrName>
                                        </p:attrNameLst>
                                      </p:cBhvr>
                                      <p:to>
                                        <p:strVal val="visible"/>
                                      </p:to>
                                    </p:set>
                                  </p:childTnLst>
                                </p:cTn>
                              </p:par>
                            </p:childTnLst>
                          </p:cTn>
                        </p:par>
                        <p:par>
                          <p:cTn id="82" fill="hold">
                            <p:stCondLst>
                              <p:cond delay="2750"/>
                            </p:stCondLst>
                            <p:childTnLst>
                              <p:par>
                                <p:cTn id="83" presetID="1" presetClass="exit" presetSubtype="0" fill="hold" grpId="27" nodeType="afterEffect">
                                  <p:stCondLst>
                                    <p:cond delay="0"/>
                                  </p:stCondLst>
                                  <p:iterate>
                                    <p:tmAbs val="0"/>
                                  </p:iterate>
                                  <p:childTnLst>
                                    <p:set>
                                      <p:cBhvr>
                                        <p:cTn id="84" fill="hold">
                                          <p:stCondLst>
                                            <p:cond delay="0"/>
                                          </p:stCondLst>
                                        </p:cTn>
                                        <p:tgtEl>
                                          <p:spTgt spid="976"/>
                                        </p:tgtEl>
                                        <p:attrNameLst>
                                          <p:attrName>style.visibility</p:attrName>
                                        </p:attrNameLst>
                                      </p:cBhvr>
                                      <p:to>
                                        <p:strVal val="hidden"/>
                                      </p:to>
                                    </p:set>
                                  </p:childTnLst>
                                </p:cTn>
                              </p:par>
                            </p:childTnLst>
                          </p:cTn>
                        </p:par>
                        <p:par>
                          <p:cTn id="85" fill="hold">
                            <p:stCondLst>
                              <p:cond delay="2750"/>
                            </p:stCondLst>
                            <p:childTnLst>
                              <p:par>
                                <p:cTn id="86" presetID="1" presetClass="entr" presetSubtype="0" fill="hold" grpId="28" nodeType="afterEffect">
                                  <p:stCondLst>
                                    <p:cond delay="0"/>
                                  </p:stCondLst>
                                  <p:iterate>
                                    <p:tmAbs val="0"/>
                                  </p:iterate>
                                  <p:childTnLst>
                                    <p:set>
                                      <p:cBhvr>
                                        <p:cTn id="87" fill="hold"/>
                                        <p:tgtEl>
                                          <p:spTgt spid="977"/>
                                        </p:tgtEl>
                                        <p:attrNameLst>
                                          <p:attrName>style.visibility</p:attrName>
                                        </p:attrNameLst>
                                      </p:cBhvr>
                                      <p:to>
                                        <p:strVal val="visible"/>
                                      </p:to>
                                    </p:set>
                                  </p:childTnLst>
                                </p:cTn>
                              </p:par>
                            </p:childTnLst>
                          </p:cTn>
                        </p:par>
                        <p:par>
                          <p:cTn id="88" fill="hold">
                            <p:stCondLst>
                              <p:cond delay="2750"/>
                            </p:stCondLst>
                            <p:childTnLst>
                              <p:par>
                                <p:cTn id="89" presetID="1" presetClass="exit" presetSubtype="0" fill="hold" grpId="29" nodeType="afterEffect">
                                  <p:stCondLst>
                                    <p:cond delay="0"/>
                                  </p:stCondLst>
                                  <p:iterate>
                                    <p:tmAbs val="0"/>
                                  </p:iterate>
                                  <p:childTnLst>
                                    <p:set>
                                      <p:cBhvr>
                                        <p:cTn id="90" fill="hold">
                                          <p:stCondLst>
                                            <p:cond delay="0"/>
                                          </p:stCondLst>
                                        </p:cTn>
                                        <p:tgtEl>
                                          <p:spTgt spid="996"/>
                                        </p:tgtEl>
                                        <p:attrNameLst>
                                          <p:attrName>style.visibility</p:attrName>
                                        </p:attrNameLst>
                                      </p:cBhvr>
                                      <p:to>
                                        <p:strVal val="hidden"/>
                                      </p:to>
                                    </p:set>
                                  </p:childTnLst>
                                </p:cTn>
                              </p:par>
                            </p:childTnLst>
                          </p:cTn>
                        </p:par>
                        <p:par>
                          <p:cTn id="91" fill="hold">
                            <p:stCondLst>
                              <p:cond delay="2750"/>
                            </p:stCondLst>
                            <p:childTnLst>
                              <p:par>
                                <p:cTn id="92" presetID="1" presetClass="entr" presetSubtype="0" fill="hold" grpId="30" nodeType="afterEffect">
                                  <p:stCondLst>
                                    <p:cond delay="0"/>
                                  </p:stCondLst>
                                  <p:iterate>
                                    <p:tmAbs val="0"/>
                                  </p:iterate>
                                  <p:childTnLst>
                                    <p:set>
                                      <p:cBhvr>
                                        <p:cTn id="93" fill="hold"/>
                                        <p:tgtEl>
                                          <p:spTgt spid="997"/>
                                        </p:tgtEl>
                                        <p:attrNameLst>
                                          <p:attrName>style.visibility</p:attrName>
                                        </p:attrNameLst>
                                      </p:cBhvr>
                                      <p:to>
                                        <p:strVal val="visible"/>
                                      </p:to>
                                    </p:set>
                                  </p:childTnLst>
                                </p:cTn>
                              </p:par>
                            </p:childTnLst>
                          </p:cTn>
                        </p:par>
                        <p:par>
                          <p:cTn id="94" fill="hold">
                            <p:stCondLst>
                              <p:cond delay="2750"/>
                            </p:stCondLst>
                            <p:childTnLst>
                              <p:par>
                                <p:cTn id="95" presetID="1" presetClass="entr" presetSubtype="0" fill="hold" grpId="31" nodeType="afterEffect">
                                  <p:stCondLst>
                                    <p:cond delay="500"/>
                                  </p:stCondLst>
                                  <p:iterate>
                                    <p:tmAbs val="0"/>
                                  </p:iterate>
                                  <p:childTnLst>
                                    <p:set>
                                      <p:cBhvr>
                                        <p:cTn id="96" fill="hold"/>
                                        <p:tgtEl>
                                          <p:spTgt spid="827"/>
                                        </p:tgtEl>
                                        <p:attrNameLst>
                                          <p:attrName>style.visibility</p:attrName>
                                        </p:attrNameLst>
                                      </p:cBhvr>
                                      <p:to>
                                        <p:strVal val="visible"/>
                                      </p:to>
                                    </p:set>
                                  </p:childTnLst>
                                </p:cTn>
                              </p:par>
                            </p:childTnLst>
                          </p:cTn>
                        </p:par>
                        <p:par>
                          <p:cTn id="97" fill="hold">
                            <p:stCondLst>
                              <p:cond delay="3250"/>
                            </p:stCondLst>
                            <p:childTnLst>
                              <p:par>
                                <p:cTn id="98" presetID="1" presetClass="exit" presetSubtype="0" fill="hold" grpId="32" nodeType="afterEffect">
                                  <p:stCondLst>
                                    <p:cond delay="0"/>
                                  </p:stCondLst>
                                  <p:iterate>
                                    <p:tmAbs val="0"/>
                                  </p:iterate>
                                  <p:childTnLst>
                                    <p:set>
                                      <p:cBhvr>
                                        <p:cTn id="99" fill="hold">
                                          <p:stCondLst>
                                            <p:cond delay="0"/>
                                          </p:stCondLst>
                                        </p:cTn>
                                        <p:tgtEl>
                                          <p:spTgt spid="977"/>
                                        </p:tgtEl>
                                        <p:attrNameLst>
                                          <p:attrName>style.visibility</p:attrName>
                                        </p:attrNameLst>
                                      </p:cBhvr>
                                      <p:to>
                                        <p:strVal val="hidden"/>
                                      </p:to>
                                    </p:set>
                                  </p:childTnLst>
                                </p:cTn>
                              </p:par>
                            </p:childTnLst>
                          </p:cTn>
                        </p:par>
                        <p:par>
                          <p:cTn id="100" fill="hold">
                            <p:stCondLst>
                              <p:cond delay="3250"/>
                            </p:stCondLst>
                            <p:childTnLst>
                              <p:par>
                                <p:cTn id="101" presetID="1" presetClass="entr" presetSubtype="0" fill="hold" grpId="33" nodeType="afterEffect">
                                  <p:stCondLst>
                                    <p:cond delay="0"/>
                                  </p:stCondLst>
                                  <p:iterate>
                                    <p:tmAbs val="0"/>
                                  </p:iterate>
                                  <p:childTnLst>
                                    <p:set>
                                      <p:cBhvr>
                                        <p:cTn id="102" fill="hold"/>
                                        <p:tgtEl>
                                          <p:spTgt spid="978"/>
                                        </p:tgtEl>
                                        <p:attrNameLst>
                                          <p:attrName>style.visibility</p:attrName>
                                        </p:attrNameLst>
                                      </p:cBhvr>
                                      <p:to>
                                        <p:strVal val="visible"/>
                                      </p:to>
                                    </p:set>
                                  </p:childTnLst>
                                </p:cTn>
                              </p:par>
                            </p:childTnLst>
                          </p:cTn>
                        </p:par>
                        <p:par>
                          <p:cTn id="103" fill="hold">
                            <p:stCondLst>
                              <p:cond delay="3250"/>
                            </p:stCondLst>
                            <p:childTnLst>
                              <p:par>
                                <p:cTn id="104" presetID="1" presetClass="exit" presetSubtype="0" fill="hold" grpId="34" nodeType="afterEffect">
                                  <p:stCondLst>
                                    <p:cond delay="0"/>
                                  </p:stCondLst>
                                  <p:iterate>
                                    <p:tmAbs val="0"/>
                                  </p:iterate>
                                  <p:childTnLst>
                                    <p:set>
                                      <p:cBhvr>
                                        <p:cTn id="105" fill="hold">
                                          <p:stCondLst>
                                            <p:cond delay="0"/>
                                          </p:stCondLst>
                                        </p:cTn>
                                        <p:tgtEl>
                                          <p:spTgt spid="997"/>
                                        </p:tgtEl>
                                        <p:attrNameLst>
                                          <p:attrName>style.visibility</p:attrName>
                                        </p:attrNameLst>
                                      </p:cBhvr>
                                      <p:to>
                                        <p:strVal val="hidden"/>
                                      </p:to>
                                    </p:set>
                                  </p:childTnLst>
                                </p:cTn>
                              </p:par>
                            </p:childTnLst>
                          </p:cTn>
                        </p:par>
                        <p:par>
                          <p:cTn id="106" fill="hold">
                            <p:stCondLst>
                              <p:cond delay="3250"/>
                            </p:stCondLst>
                            <p:childTnLst>
                              <p:par>
                                <p:cTn id="107" presetID="1" presetClass="entr" presetSubtype="0" fill="hold" grpId="35" nodeType="afterEffect">
                                  <p:stCondLst>
                                    <p:cond delay="0"/>
                                  </p:stCondLst>
                                  <p:iterate>
                                    <p:tmAbs val="0"/>
                                  </p:iterate>
                                  <p:childTnLst>
                                    <p:set>
                                      <p:cBhvr>
                                        <p:cTn id="108" fill="hold"/>
                                        <p:tgtEl>
                                          <p:spTgt spid="998"/>
                                        </p:tgtEl>
                                        <p:attrNameLst>
                                          <p:attrName>style.visibility</p:attrName>
                                        </p:attrNameLst>
                                      </p:cBhvr>
                                      <p:to>
                                        <p:strVal val="visible"/>
                                      </p:to>
                                    </p:set>
                                  </p:childTnLst>
                                </p:cTn>
                              </p:par>
                            </p:childTnLst>
                          </p:cTn>
                        </p:par>
                        <p:par>
                          <p:cTn id="109" fill="hold">
                            <p:stCondLst>
                              <p:cond delay="3250"/>
                            </p:stCondLst>
                            <p:childTnLst>
                              <p:par>
                                <p:cTn id="110" presetID="1" presetClass="entr" presetSubtype="0" fill="hold" grpId="36" nodeType="afterEffect">
                                  <p:stCondLst>
                                    <p:cond delay="500"/>
                                  </p:stCondLst>
                                  <p:iterate>
                                    <p:tmAbs val="0"/>
                                  </p:iterate>
                                  <p:childTnLst>
                                    <p:set>
                                      <p:cBhvr>
                                        <p:cTn id="111" fill="hold"/>
                                        <p:tgtEl>
                                          <p:spTgt spid="836"/>
                                        </p:tgtEl>
                                        <p:attrNameLst>
                                          <p:attrName>style.visibility</p:attrName>
                                        </p:attrNameLst>
                                      </p:cBhvr>
                                      <p:to>
                                        <p:strVal val="visible"/>
                                      </p:to>
                                    </p:set>
                                  </p:childTnLst>
                                </p:cTn>
                              </p:par>
                            </p:childTnLst>
                          </p:cTn>
                        </p:par>
                        <p:par>
                          <p:cTn id="112" fill="hold">
                            <p:stCondLst>
                              <p:cond delay="3750"/>
                            </p:stCondLst>
                            <p:childTnLst>
                              <p:par>
                                <p:cTn id="113" presetID="1" presetClass="exit" presetSubtype="0" fill="hold" grpId="37" nodeType="afterEffect">
                                  <p:stCondLst>
                                    <p:cond delay="0"/>
                                  </p:stCondLst>
                                  <p:iterate>
                                    <p:tmAbs val="0"/>
                                  </p:iterate>
                                  <p:childTnLst>
                                    <p:set>
                                      <p:cBhvr>
                                        <p:cTn id="114" fill="hold">
                                          <p:stCondLst>
                                            <p:cond delay="0"/>
                                          </p:stCondLst>
                                        </p:cTn>
                                        <p:tgtEl>
                                          <p:spTgt spid="978"/>
                                        </p:tgtEl>
                                        <p:attrNameLst>
                                          <p:attrName>style.visibility</p:attrName>
                                        </p:attrNameLst>
                                      </p:cBhvr>
                                      <p:to>
                                        <p:strVal val="hidden"/>
                                      </p:to>
                                    </p:set>
                                  </p:childTnLst>
                                </p:cTn>
                              </p:par>
                            </p:childTnLst>
                          </p:cTn>
                        </p:par>
                        <p:par>
                          <p:cTn id="115" fill="hold">
                            <p:stCondLst>
                              <p:cond delay="3750"/>
                            </p:stCondLst>
                            <p:childTnLst>
                              <p:par>
                                <p:cTn id="116" presetID="1" presetClass="entr" presetSubtype="0" fill="hold" grpId="38" nodeType="afterEffect">
                                  <p:stCondLst>
                                    <p:cond delay="0"/>
                                  </p:stCondLst>
                                  <p:iterate>
                                    <p:tmAbs val="0"/>
                                  </p:iterate>
                                  <p:childTnLst>
                                    <p:set>
                                      <p:cBhvr>
                                        <p:cTn id="117" fill="hold"/>
                                        <p:tgtEl>
                                          <p:spTgt spid="979"/>
                                        </p:tgtEl>
                                        <p:attrNameLst>
                                          <p:attrName>style.visibility</p:attrName>
                                        </p:attrNameLst>
                                      </p:cBhvr>
                                      <p:to>
                                        <p:strVal val="visible"/>
                                      </p:to>
                                    </p:set>
                                  </p:childTnLst>
                                </p:cTn>
                              </p:par>
                            </p:childTnLst>
                          </p:cTn>
                        </p:par>
                        <p:par>
                          <p:cTn id="118" fill="hold">
                            <p:stCondLst>
                              <p:cond delay="3750"/>
                            </p:stCondLst>
                            <p:childTnLst>
                              <p:par>
                                <p:cTn id="119" presetID="1" presetClass="exit" presetSubtype="0" fill="hold" grpId="39" nodeType="afterEffect">
                                  <p:stCondLst>
                                    <p:cond delay="0"/>
                                  </p:stCondLst>
                                  <p:iterate>
                                    <p:tmAbs val="0"/>
                                  </p:iterate>
                                  <p:childTnLst>
                                    <p:set>
                                      <p:cBhvr>
                                        <p:cTn id="120" fill="hold">
                                          <p:stCondLst>
                                            <p:cond delay="0"/>
                                          </p:stCondLst>
                                        </p:cTn>
                                        <p:tgtEl>
                                          <p:spTgt spid="998"/>
                                        </p:tgtEl>
                                        <p:attrNameLst>
                                          <p:attrName>style.visibility</p:attrName>
                                        </p:attrNameLst>
                                      </p:cBhvr>
                                      <p:to>
                                        <p:strVal val="hidden"/>
                                      </p:to>
                                    </p:set>
                                  </p:childTnLst>
                                </p:cTn>
                              </p:par>
                            </p:childTnLst>
                          </p:cTn>
                        </p:par>
                        <p:par>
                          <p:cTn id="121" fill="hold">
                            <p:stCondLst>
                              <p:cond delay="3750"/>
                            </p:stCondLst>
                            <p:childTnLst>
                              <p:par>
                                <p:cTn id="122" presetID="1" presetClass="entr" presetSubtype="0" fill="hold" grpId="40" nodeType="afterEffect">
                                  <p:stCondLst>
                                    <p:cond delay="0"/>
                                  </p:stCondLst>
                                  <p:iterate>
                                    <p:tmAbs val="0"/>
                                  </p:iterate>
                                  <p:childTnLst>
                                    <p:set>
                                      <p:cBhvr>
                                        <p:cTn id="123" fill="hold"/>
                                        <p:tgtEl>
                                          <p:spTgt spid="999"/>
                                        </p:tgtEl>
                                        <p:attrNameLst>
                                          <p:attrName>style.visibility</p:attrName>
                                        </p:attrNameLst>
                                      </p:cBhvr>
                                      <p:to>
                                        <p:strVal val="visible"/>
                                      </p:to>
                                    </p:set>
                                  </p:childTnLst>
                                </p:cTn>
                              </p:par>
                            </p:childTnLst>
                          </p:cTn>
                        </p:par>
                        <p:par>
                          <p:cTn id="124" fill="hold">
                            <p:stCondLst>
                              <p:cond delay="3750"/>
                            </p:stCondLst>
                            <p:childTnLst>
                              <p:par>
                                <p:cTn id="125" presetID="1" presetClass="entr" presetSubtype="0" fill="hold" grpId="41" nodeType="afterEffect">
                                  <p:stCondLst>
                                    <p:cond delay="500"/>
                                  </p:stCondLst>
                                  <p:iterate>
                                    <p:tmAbs val="0"/>
                                  </p:iterate>
                                  <p:childTnLst>
                                    <p:set>
                                      <p:cBhvr>
                                        <p:cTn id="126" fill="hold"/>
                                        <p:tgtEl>
                                          <p:spTgt spid="845"/>
                                        </p:tgtEl>
                                        <p:attrNameLst>
                                          <p:attrName>style.visibility</p:attrName>
                                        </p:attrNameLst>
                                      </p:cBhvr>
                                      <p:to>
                                        <p:strVal val="visible"/>
                                      </p:to>
                                    </p:set>
                                  </p:childTnLst>
                                </p:cTn>
                              </p:par>
                            </p:childTnLst>
                          </p:cTn>
                        </p:par>
                        <p:par>
                          <p:cTn id="127" fill="hold">
                            <p:stCondLst>
                              <p:cond delay="4250"/>
                            </p:stCondLst>
                            <p:childTnLst>
                              <p:par>
                                <p:cTn id="128" presetID="1" presetClass="exit" presetSubtype="0" fill="hold" grpId="42" nodeType="afterEffect">
                                  <p:stCondLst>
                                    <p:cond delay="0"/>
                                  </p:stCondLst>
                                  <p:iterate>
                                    <p:tmAbs val="0"/>
                                  </p:iterate>
                                  <p:childTnLst>
                                    <p:set>
                                      <p:cBhvr>
                                        <p:cTn id="129" fill="hold">
                                          <p:stCondLst>
                                            <p:cond delay="0"/>
                                          </p:stCondLst>
                                        </p:cTn>
                                        <p:tgtEl>
                                          <p:spTgt spid="979"/>
                                        </p:tgtEl>
                                        <p:attrNameLst>
                                          <p:attrName>style.visibility</p:attrName>
                                        </p:attrNameLst>
                                      </p:cBhvr>
                                      <p:to>
                                        <p:strVal val="hidden"/>
                                      </p:to>
                                    </p:set>
                                  </p:childTnLst>
                                </p:cTn>
                              </p:par>
                            </p:childTnLst>
                          </p:cTn>
                        </p:par>
                        <p:par>
                          <p:cTn id="130" fill="hold">
                            <p:stCondLst>
                              <p:cond delay="4250"/>
                            </p:stCondLst>
                            <p:childTnLst>
                              <p:par>
                                <p:cTn id="131" presetID="1" presetClass="entr" presetSubtype="0" fill="hold" grpId="43" nodeType="afterEffect">
                                  <p:stCondLst>
                                    <p:cond delay="0"/>
                                  </p:stCondLst>
                                  <p:iterate>
                                    <p:tmAbs val="0"/>
                                  </p:iterate>
                                  <p:childTnLst>
                                    <p:set>
                                      <p:cBhvr>
                                        <p:cTn id="132" fill="hold"/>
                                        <p:tgtEl>
                                          <p:spTgt spid="980"/>
                                        </p:tgtEl>
                                        <p:attrNameLst>
                                          <p:attrName>style.visibility</p:attrName>
                                        </p:attrNameLst>
                                      </p:cBhvr>
                                      <p:to>
                                        <p:strVal val="visible"/>
                                      </p:to>
                                    </p:set>
                                  </p:childTnLst>
                                </p:cTn>
                              </p:par>
                            </p:childTnLst>
                          </p:cTn>
                        </p:par>
                        <p:par>
                          <p:cTn id="133" fill="hold">
                            <p:stCondLst>
                              <p:cond delay="4250"/>
                            </p:stCondLst>
                            <p:childTnLst>
                              <p:par>
                                <p:cTn id="134" presetID="1" presetClass="exit" presetSubtype="0" fill="hold" grpId="44" nodeType="afterEffect">
                                  <p:stCondLst>
                                    <p:cond delay="0"/>
                                  </p:stCondLst>
                                  <p:iterate>
                                    <p:tmAbs val="0"/>
                                  </p:iterate>
                                  <p:childTnLst>
                                    <p:set>
                                      <p:cBhvr>
                                        <p:cTn id="135" fill="hold">
                                          <p:stCondLst>
                                            <p:cond delay="0"/>
                                          </p:stCondLst>
                                        </p:cTn>
                                        <p:tgtEl>
                                          <p:spTgt spid="999"/>
                                        </p:tgtEl>
                                        <p:attrNameLst>
                                          <p:attrName>style.visibility</p:attrName>
                                        </p:attrNameLst>
                                      </p:cBhvr>
                                      <p:to>
                                        <p:strVal val="hidden"/>
                                      </p:to>
                                    </p:set>
                                  </p:childTnLst>
                                </p:cTn>
                              </p:par>
                            </p:childTnLst>
                          </p:cTn>
                        </p:par>
                        <p:par>
                          <p:cTn id="136" fill="hold">
                            <p:stCondLst>
                              <p:cond delay="4250"/>
                            </p:stCondLst>
                            <p:childTnLst>
                              <p:par>
                                <p:cTn id="137" presetID="1" presetClass="entr" presetSubtype="0" fill="hold" grpId="45" nodeType="afterEffect">
                                  <p:stCondLst>
                                    <p:cond delay="0"/>
                                  </p:stCondLst>
                                  <p:iterate>
                                    <p:tmAbs val="0"/>
                                  </p:iterate>
                                  <p:childTnLst>
                                    <p:set>
                                      <p:cBhvr>
                                        <p:cTn id="138" fill="hold"/>
                                        <p:tgtEl>
                                          <p:spTgt spid="1000"/>
                                        </p:tgtEl>
                                        <p:attrNameLst>
                                          <p:attrName>style.visibility</p:attrName>
                                        </p:attrNameLst>
                                      </p:cBhvr>
                                      <p:to>
                                        <p:strVal val="visible"/>
                                      </p:to>
                                    </p:set>
                                  </p:childTnLst>
                                </p:cTn>
                              </p:par>
                            </p:childTnLst>
                          </p:cTn>
                        </p:par>
                        <p:par>
                          <p:cTn id="139" fill="hold">
                            <p:stCondLst>
                              <p:cond delay="4250"/>
                            </p:stCondLst>
                            <p:childTnLst>
                              <p:par>
                                <p:cTn id="140" presetID="1" presetClass="entr" presetSubtype="0" fill="hold" grpId="46" nodeType="afterEffect">
                                  <p:stCondLst>
                                    <p:cond delay="500"/>
                                  </p:stCondLst>
                                  <p:iterate>
                                    <p:tmAbs val="0"/>
                                  </p:iterate>
                                  <p:childTnLst>
                                    <p:set>
                                      <p:cBhvr>
                                        <p:cTn id="141" fill="hold"/>
                                        <p:tgtEl>
                                          <p:spTgt spid="854"/>
                                        </p:tgtEl>
                                        <p:attrNameLst>
                                          <p:attrName>style.visibility</p:attrName>
                                        </p:attrNameLst>
                                      </p:cBhvr>
                                      <p:to>
                                        <p:strVal val="visible"/>
                                      </p:to>
                                    </p:set>
                                  </p:childTnLst>
                                </p:cTn>
                              </p:par>
                            </p:childTnLst>
                          </p:cTn>
                        </p:par>
                        <p:par>
                          <p:cTn id="142" fill="hold">
                            <p:stCondLst>
                              <p:cond delay="4750"/>
                            </p:stCondLst>
                            <p:childTnLst>
                              <p:par>
                                <p:cTn id="143" presetID="1" presetClass="exit" presetSubtype="0" fill="hold" grpId="47" nodeType="afterEffect">
                                  <p:stCondLst>
                                    <p:cond delay="0"/>
                                  </p:stCondLst>
                                  <p:iterate>
                                    <p:tmAbs val="0"/>
                                  </p:iterate>
                                  <p:childTnLst>
                                    <p:set>
                                      <p:cBhvr>
                                        <p:cTn id="144" fill="hold">
                                          <p:stCondLst>
                                            <p:cond delay="0"/>
                                          </p:stCondLst>
                                        </p:cTn>
                                        <p:tgtEl>
                                          <p:spTgt spid="980"/>
                                        </p:tgtEl>
                                        <p:attrNameLst>
                                          <p:attrName>style.visibility</p:attrName>
                                        </p:attrNameLst>
                                      </p:cBhvr>
                                      <p:to>
                                        <p:strVal val="hidden"/>
                                      </p:to>
                                    </p:set>
                                  </p:childTnLst>
                                </p:cTn>
                              </p:par>
                            </p:childTnLst>
                          </p:cTn>
                        </p:par>
                        <p:par>
                          <p:cTn id="145" fill="hold">
                            <p:stCondLst>
                              <p:cond delay="4750"/>
                            </p:stCondLst>
                            <p:childTnLst>
                              <p:par>
                                <p:cTn id="146" presetID="1" presetClass="entr" presetSubtype="0" fill="hold" grpId="48" nodeType="afterEffect">
                                  <p:stCondLst>
                                    <p:cond delay="0"/>
                                  </p:stCondLst>
                                  <p:iterate>
                                    <p:tmAbs val="0"/>
                                  </p:iterate>
                                  <p:childTnLst>
                                    <p:set>
                                      <p:cBhvr>
                                        <p:cTn id="147" fill="hold"/>
                                        <p:tgtEl>
                                          <p:spTgt spid="981"/>
                                        </p:tgtEl>
                                        <p:attrNameLst>
                                          <p:attrName>style.visibility</p:attrName>
                                        </p:attrNameLst>
                                      </p:cBhvr>
                                      <p:to>
                                        <p:strVal val="visible"/>
                                      </p:to>
                                    </p:set>
                                  </p:childTnLst>
                                </p:cTn>
                              </p:par>
                            </p:childTnLst>
                          </p:cTn>
                        </p:par>
                        <p:par>
                          <p:cTn id="148" fill="hold">
                            <p:stCondLst>
                              <p:cond delay="4750"/>
                            </p:stCondLst>
                            <p:childTnLst>
                              <p:par>
                                <p:cTn id="149" presetID="1" presetClass="exit" presetSubtype="0" fill="hold" grpId="49" nodeType="afterEffect">
                                  <p:stCondLst>
                                    <p:cond delay="0"/>
                                  </p:stCondLst>
                                  <p:iterate>
                                    <p:tmAbs val="0"/>
                                  </p:iterate>
                                  <p:childTnLst>
                                    <p:set>
                                      <p:cBhvr>
                                        <p:cTn id="150" fill="hold">
                                          <p:stCondLst>
                                            <p:cond delay="0"/>
                                          </p:stCondLst>
                                        </p:cTn>
                                        <p:tgtEl>
                                          <p:spTgt spid="1000"/>
                                        </p:tgtEl>
                                        <p:attrNameLst>
                                          <p:attrName>style.visibility</p:attrName>
                                        </p:attrNameLst>
                                      </p:cBhvr>
                                      <p:to>
                                        <p:strVal val="hidden"/>
                                      </p:to>
                                    </p:set>
                                  </p:childTnLst>
                                </p:cTn>
                              </p:par>
                            </p:childTnLst>
                          </p:cTn>
                        </p:par>
                        <p:par>
                          <p:cTn id="151" fill="hold">
                            <p:stCondLst>
                              <p:cond delay="4750"/>
                            </p:stCondLst>
                            <p:childTnLst>
                              <p:par>
                                <p:cTn id="152" presetID="1" presetClass="entr" presetSubtype="0" fill="hold" grpId="50" nodeType="afterEffect">
                                  <p:stCondLst>
                                    <p:cond delay="0"/>
                                  </p:stCondLst>
                                  <p:iterate>
                                    <p:tmAbs val="0"/>
                                  </p:iterate>
                                  <p:childTnLst>
                                    <p:set>
                                      <p:cBhvr>
                                        <p:cTn id="153" fill="hold"/>
                                        <p:tgtEl>
                                          <p:spTgt spid="1001"/>
                                        </p:tgtEl>
                                        <p:attrNameLst>
                                          <p:attrName>style.visibility</p:attrName>
                                        </p:attrNameLst>
                                      </p:cBhvr>
                                      <p:to>
                                        <p:strVal val="visible"/>
                                      </p:to>
                                    </p:set>
                                  </p:childTnLst>
                                </p:cTn>
                              </p:par>
                            </p:childTnLst>
                          </p:cTn>
                        </p:par>
                        <p:par>
                          <p:cTn id="154" fill="hold">
                            <p:stCondLst>
                              <p:cond delay="4750"/>
                            </p:stCondLst>
                            <p:childTnLst>
                              <p:par>
                                <p:cTn id="155" presetID="1" presetClass="entr" presetSubtype="0" fill="hold" grpId="51" nodeType="afterEffect">
                                  <p:stCondLst>
                                    <p:cond delay="500"/>
                                  </p:stCondLst>
                                  <p:iterate>
                                    <p:tmAbs val="0"/>
                                  </p:iterate>
                                  <p:childTnLst>
                                    <p:set>
                                      <p:cBhvr>
                                        <p:cTn id="156" fill="hold"/>
                                        <p:tgtEl>
                                          <p:spTgt spid="740"/>
                                        </p:tgtEl>
                                        <p:attrNameLst>
                                          <p:attrName>style.visibility</p:attrName>
                                        </p:attrNameLst>
                                      </p:cBhvr>
                                      <p:to>
                                        <p:strVal val="visible"/>
                                      </p:to>
                                    </p:set>
                                  </p:childTnLst>
                                </p:cTn>
                              </p:par>
                            </p:childTnLst>
                          </p:cTn>
                        </p:par>
                        <p:par>
                          <p:cTn id="157" fill="hold">
                            <p:stCondLst>
                              <p:cond delay="5250"/>
                            </p:stCondLst>
                            <p:childTnLst>
                              <p:par>
                                <p:cTn id="158" presetID="1" presetClass="exit" presetSubtype="0" fill="hold" grpId="52" nodeType="afterEffect">
                                  <p:stCondLst>
                                    <p:cond delay="0"/>
                                  </p:stCondLst>
                                  <p:iterate>
                                    <p:tmAbs val="0"/>
                                  </p:iterate>
                                  <p:childTnLst>
                                    <p:set>
                                      <p:cBhvr>
                                        <p:cTn id="159" fill="hold">
                                          <p:stCondLst>
                                            <p:cond delay="0"/>
                                          </p:stCondLst>
                                        </p:cTn>
                                        <p:tgtEl>
                                          <p:spTgt spid="981"/>
                                        </p:tgtEl>
                                        <p:attrNameLst>
                                          <p:attrName>style.visibility</p:attrName>
                                        </p:attrNameLst>
                                      </p:cBhvr>
                                      <p:to>
                                        <p:strVal val="hidden"/>
                                      </p:to>
                                    </p:set>
                                  </p:childTnLst>
                                </p:cTn>
                              </p:par>
                            </p:childTnLst>
                          </p:cTn>
                        </p:par>
                        <p:par>
                          <p:cTn id="160" fill="hold">
                            <p:stCondLst>
                              <p:cond delay="5250"/>
                            </p:stCondLst>
                            <p:childTnLst>
                              <p:par>
                                <p:cTn id="161" presetID="1" presetClass="entr" presetSubtype="0" fill="hold" grpId="53" nodeType="afterEffect">
                                  <p:stCondLst>
                                    <p:cond delay="0"/>
                                  </p:stCondLst>
                                  <p:iterate>
                                    <p:tmAbs val="0"/>
                                  </p:iterate>
                                  <p:childTnLst>
                                    <p:set>
                                      <p:cBhvr>
                                        <p:cTn id="162" fill="hold"/>
                                        <p:tgtEl>
                                          <p:spTgt spid="982"/>
                                        </p:tgtEl>
                                        <p:attrNameLst>
                                          <p:attrName>style.visibility</p:attrName>
                                        </p:attrNameLst>
                                      </p:cBhvr>
                                      <p:to>
                                        <p:strVal val="visible"/>
                                      </p:to>
                                    </p:set>
                                  </p:childTnLst>
                                </p:cTn>
                              </p:par>
                            </p:childTnLst>
                          </p:cTn>
                        </p:par>
                        <p:par>
                          <p:cTn id="163" fill="hold">
                            <p:stCondLst>
                              <p:cond delay="5250"/>
                            </p:stCondLst>
                            <p:childTnLst>
                              <p:par>
                                <p:cTn id="164" presetID="1" presetClass="exit" presetSubtype="0" fill="hold" grpId="54" nodeType="afterEffect">
                                  <p:stCondLst>
                                    <p:cond delay="0"/>
                                  </p:stCondLst>
                                  <p:iterate>
                                    <p:tmAbs val="0"/>
                                  </p:iterate>
                                  <p:childTnLst>
                                    <p:set>
                                      <p:cBhvr>
                                        <p:cTn id="165" fill="hold">
                                          <p:stCondLst>
                                            <p:cond delay="0"/>
                                          </p:stCondLst>
                                        </p:cTn>
                                        <p:tgtEl>
                                          <p:spTgt spid="1001"/>
                                        </p:tgtEl>
                                        <p:attrNameLst>
                                          <p:attrName>style.visibility</p:attrName>
                                        </p:attrNameLst>
                                      </p:cBhvr>
                                      <p:to>
                                        <p:strVal val="hidden"/>
                                      </p:to>
                                    </p:set>
                                  </p:childTnLst>
                                </p:cTn>
                              </p:par>
                            </p:childTnLst>
                          </p:cTn>
                        </p:par>
                        <p:par>
                          <p:cTn id="166" fill="hold">
                            <p:stCondLst>
                              <p:cond delay="5250"/>
                            </p:stCondLst>
                            <p:childTnLst>
                              <p:par>
                                <p:cTn id="167" presetID="1" presetClass="entr" presetSubtype="0" fill="hold" grpId="55" nodeType="afterEffect">
                                  <p:stCondLst>
                                    <p:cond delay="0"/>
                                  </p:stCondLst>
                                  <p:iterate>
                                    <p:tmAbs val="0"/>
                                  </p:iterate>
                                  <p:childTnLst>
                                    <p:set>
                                      <p:cBhvr>
                                        <p:cTn id="168" fill="hold"/>
                                        <p:tgtEl>
                                          <p:spTgt spid="1002"/>
                                        </p:tgtEl>
                                        <p:attrNameLst>
                                          <p:attrName>style.visibility</p:attrName>
                                        </p:attrNameLst>
                                      </p:cBhvr>
                                      <p:to>
                                        <p:strVal val="visible"/>
                                      </p:to>
                                    </p:set>
                                  </p:childTnLst>
                                </p:cTn>
                              </p:par>
                            </p:childTnLst>
                          </p:cTn>
                        </p:par>
                        <p:par>
                          <p:cTn id="169" fill="hold">
                            <p:stCondLst>
                              <p:cond delay="5250"/>
                            </p:stCondLst>
                            <p:childTnLst>
                              <p:par>
                                <p:cTn id="170" presetID="1" presetClass="entr" presetSubtype="0" fill="hold" grpId="56" nodeType="afterEffect">
                                  <p:stCondLst>
                                    <p:cond delay="500"/>
                                  </p:stCondLst>
                                  <p:iterate>
                                    <p:tmAbs val="0"/>
                                  </p:iterate>
                                  <p:childTnLst>
                                    <p:set>
                                      <p:cBhvr>
                                        <p:cTn id="171" fill="hold"/>
                                        <p:tgtEl>
                                          <p:spTgt spid="766"/>
                                        </p:tgtEl>
                                        <p:attrNameLst>
                                          <p:attrName>style.visibility</p:attrName>
                                        </p:attrNameLst>
                                      </p:cBhvr>
                                      <p:to>
                                        <p:strVal val="visible"/>
                                      </p:to>
                                    </p:set>
                                  </p:childTnLst>
                                </p:cTn>
                              </p:par>
                            </p:childTnLst>
                          </p:cTn>
                        </p:par>
                        <p:par>
                          <p:cTn id="172" fill="hold">
                            <p:stCondLst>
                              <p:cond delay="5750"/>
                            </p:stCondLst>
                            <p:childTnLst>
                              <p:par>
                                <p:cTn id="173" presetID="1" presetClass="exit" presetSubtype="0" fill="hold" grpId="57" nodeType="afterEffect">
                                  <p:stCondLst>
                                    <p:cond delay="0"/>
                                  </p:stCondLst>
                                  <p:iterate>
                                    <p:tmAbs val="0"/>
                                  </p:iterate>
                                  <p:childTnLst>
                                    <p:set>
                                      <p:cBhvr>
                                        <p:cTn id="174" fill="hold">
                                          <p:stCondLst>
                                            <p:cond delay="0"/>
                                          </p:stCondLst>
                                        </p:cTn>
                                        <p:tgtEl>
                                          <p:spTgt spid="982"/>
                                        </p:tgtEl>
                                        <p:attrNameLst>
                                          <p:attrName>style.visibility</p:attrName>
                                        </p:attrNameLst>
                                      </p:cBhvr>
                                      <p:to>
                                        <p:strVal val="hidden"/>
                                      </p:to>
                                    </p:set>
                                  </p:childTnLst>
                                </p:cTn>
                              </p:par>
                            </p:childTnLst>
                          </p:cTn>
                        </p:par>
                        <p:par>
                          <p:cTn id="175" fill="hold">
                            <p:stCondLst>
                              <p:cond delay="5750"/>
                            </p:stCondLst>
                            <p:childTnLst>
                              <p:par>
                                <p:cTn id="176" presetID="1" presetClass="entr" presetSubtype="0" fill="hold" grpId="58" nodeType="afterEffect">
                                  <p:stCondLst>
                                    <p:cond delay="0"/>
                                  </p:stCondLst>
                                  <p:iterate>
                                    <p:tmAbs val="0"/>
                                  </p:iterate>
                                  <p:childTnLst>
                                    <p:set>
                                      <p:cBhvr>
                                        <p:cTn id="177" fill="hold"/>
                                        <p:tgtEl>
                                          <p:spTgt spid="983"/>
                                        </p:tgtEl>
                                        <p:attrNameLst>
                                          <p:attrName>style.visibility</p:attrName>
                                        </p:attrNameLst>
                                      </p:cBhvr>
                                      <p:to>
                                        <p:strVal val="visible"/>
                                      </p:to>
                                    </p:set>
                                  </p:childTnLst>
                                </p:cTn>
                              </p:par>
                            </p:childTnLst>
                          </p:cTn>
                        </p:par>
                        <p:par>
                          <p:cTn id="178" fill="hold">
                            <p:stCondLst>
                              <p:cond delay="5750"/>
                            </p:stCondLst>
                            <p:childTnLst>
                              <p:par>
                                <p:cTn id="179" presetID="1" presetClass="exit" presetSubtype="0" fill="hold" grpId="59" nodeType="afterEffect">
                                  <p:stCondLst>
                                    <p:cond delay="0"/>
                                  </p:stCondLst>
                                  <p:iterate>
                                    <p:tmAbs val="0"/>
                                  </p:iterate>
                                  <p:childTnLst>
                                    <p:set>
                                      <p:cBhvr>
                                        <p:cTn id="180" fill="hold">
                                          <p:stCondLst>
                                            <p:cond delay="0"/>
                                          </p:stCondLst>
                                        </p:cTn>
                                        <p:tgtEl>
                                          <p:spTgt spid="1002"/>
                                        </p:tgtEl>
                                        <p:attrNameLst>
                                          <p:attrName>style.visibility</p:attrName>
                                        </p:attrNameLst>
                                      </p:cBhvr>
                                      <p:to>
                                        <p:strVal val="hidden"/>
                                      </p:to>
                                    </p:set>
                                  </p:childTnLst>
                                </p:cTn>
                              </p:par>
                            </p:childTnLst>
                          </p:cTn>
                        </p:par>
                        <p:par>
                          <p:cTn id="181" fill="hold">
                            <p:stCondLst>
                              <p:cond delay="5750"/>
                            </p:stCondLst>
                            <p:childTnLst>
                              <p:par>
                                <p:cTn id="182" presetID="1" presetClass="entr" presetSubtype="0" fill="hold" grpId="60" nodeType="afterEffect">
                                  <p:stCondLst>
                                    <p:cond delay="0"/>
                                  </p:stCondLst>
                                  <p:iterate>
                                    <p:tmAbs val="0"/>
                                  </p:iterate>
                                  <p:childTnLst>
                                    <p:set>
                                      <p:cBhvr>
                                        <p:cTn id="183" fill="hold"/>
                                        <p:tgtEl>
                                          <p:spTgt spid="1003"/>
                                        </p:tgtEl>
                                        <p:attrNameLst>
                                          <p:attrName>style.visibility</p:attrName>
                                        </p:attrNameLst>
                                      </p:cBhvr>
                                      <p:to>
                                        <p:strVal val="visible"/>
                                      </p:to>
                                    </p:set>
                                  </p:childTnLst>
                                </p:cTn>
                              </p:par>
                            </p:childTnLst>
                          </p:cTn>
                        </p:par>
                        <p:par>
                          <p:cTn id="184" fill="hold">
                            <p:stCondLst>
                              <p:cond delay="5750"/>
                            </p:stCondLst>
                            <p:childTnLst>
                              <p:par>
                                <p:cTn id="185" presetID="1" presetClass="entr" presetSubtype="0" fill="hold" grpId="61" nodeType="afterEffect">
                                  <p:stCondLst>
                                    <p:cond delay="500"/>
                                  </p:stCondLst>
                                  <p:iterate>
                                    <p:tmAbs val="0"/>
                                  </p:iterate>
                                  <p:childTnLst>
                                    <p:set>
                                      <p:cBhvr>
                                        <p:cTn id="186" fill="hold"/>
                                        <p:tgtEl>
                                          <p:spTgt spid="753"/>
                                        </p:tgtEl>
                                        <p:attrNameLst>
                                          <p:attrName>style.visibility</p:attrName>
                                        </p:attrNameLst>
                                      </p:cBhvr>
                                      <p:to>
                                        <p:strVal val="visible"/>
                                      </p:to>
                                    </p:set>
                                  </p:childTnLst>
                                </p:cTn>
                              </p:par>
                            </p:childTnLst>
                          </p:cTn>
                        </p:par>
                        <p:par>
                          <p:cTn id="187" fill="hold">
                            <p:stCondLst>
                              <p:cond delay="6250"/>
                            </p:stCondLst>
                            <p:childTnLst>
                              <p:par>
                                <p:cTn id="188" presetID="1" presetClass="exit" presetSubtype="0" fill="hold" grpId="62" nodeType="afterEffect">
                                  <p:stCondLst>
                                    <p:cond delay="0"/>
                                  </p:stCondLst>
                                  <p:iterate>
                                    <p:tmAbs val="0"/>
                                  </p:iterate>
                                  <p:childTnLst>
                                    <p:set>
                                      <p:cBhvr>
                                        <p:cTn id="189" fill="hold">
                                          <p:stCondLst>
                                            <p:cond delay="0"/>
                                          </p:stCondLst>
                                        </p:cTn>
                                        <p:tgtEl>
                                          <p:spTgt spid="983"/>
                                        </p:tgtEl>
                                        <p:attrNameLst>
                                          <p:attrName>style.visibility</p:attrName>
                                        </p:attrNameLst>
                                      </p:cBhvr>
                                      <p:to>
                                        <p:strVal val="hidden"/>
                                      </p:to>
                                    </p:set>
                                  </p:childTnLst>
                                </p:cTn>
                              </p:par>
                            </p:childTnLst>
                          </p:cTn>
                        </p:par>
                        <p:par>
                          <p:cTn id="190" fill="hold">
                            <p:stCondLst>
                              <p:cond delay="6250"/>
                            </p:stCondLst>
                            <p:childTnLst>
                              <p:par>
                                <p:cTn id="191" presetID="1" presetClass="entr" presetSubtype="0" fill="hold" grpId="63" nodeType="afterEffect">
                                  <p:stCondLst>
                                    <p:cond delay="0"/>
                                  </p:stCondLst>
                                  <p:iterate>
                                    <p:tmAbs val="0"/>
                                  </p:iterate>
                                  <p:childTnLst>
                                    <p:set>
                                      <p:cBhvr>
                                        <p:cTn id="192" fill="hold"/>
                                        <p:tgtEl>
                                          <p:spTgt spid="984"/>
                                        </p:tgtEl>
                                        <p:attrNameLst>
                                          <p:attrName>style.visibility</p:attrName>
                                        </p:attrNameLst>
                                      </p:cBhvr>
                                      <p:to>
                                        <p:strVal val="visible"/>
                                      </p:to>
                                    </p:set>
                                  </p:childTnLst>
                                </p:cTn>
                              </p:par>
                            </p:childTnLst>
                          </p:cTn>
                        </p:par>
                        <p:par>
                          <p:cTn id="193" fill="hold">
                            <p:stCondLst>
                              <p:cond delay="6250"/>
                            </p:stCondLst>
                            <p:childTnLst>
                              <p:par>
                                <p:cTn id="194" presetID="1" presetClass="exit" presetSubtype="0" fill="hold" grpId="64" nodeType="afterEffect">
                                  <p:stCondLst>
                                    <p:cond delay="0"/>
                                  </p:stCondLst>
                                  <p:iterate>
                                    <p:tmAbs val="0"/>
                                  </p:iterate>
                                  <p:childTnLst>
                                    <p:set>
                                      <p:cBhvr>
                                        <p:cTn id="195" fill="hold">
                                          <p:stCondLst>
                                            <p:cond delay="0"/>
                                          </p:stCondLst>
                                        </p:cTn>
                                        <p:tgtEl>
                                          <p:spTgt spid="1003"/>
                                        </p:tgtEl>
                                        <p:attrNameLst>
                                          <p:attrName>style.visibility</p:attrName>
                                        </p:attrNameLst>
                                      </p:cBhvr>
                                      <p:to>
                                        <p:strVal val="hidden"/>
                                      </p:to>
                                    </p:set>
                                  </p:childTnLst>
                                </p:cTn>
                              </p:par>
                            </p:childTnLst>
                          </p:cTn>
                        </p:par>
                        <p:par>
                          <p:cTn id="196" fill="hold">
                            <p:stCondLst>
                              <p:cond delay="6250"/>
                            </p:stCondLst>
                            <p:childTnLst>
                              <p:par>
                                <p:cTn id="197" presetID="1" presetClass="entr" presetSubtype="0" fill="hold" grpId="65" nodeType="afterEffect">
                                  <p:stCondLst>
                                    <p:cond delay="0"/>
                                  </p:stCondLst>
                                  <p:iterate>
                                    <p:tmAbs val="0"/>
                                  </p:iterate>
                                  <p:childTnLst>
                                    <p:set>
                                      <p:cBhvr>
                                        <p:cTn id="198" fill="hold"/>
                                        <p:tgtEl>
                                          <p:spTgt spid="1004"/>
                                        </p:tgtEl>
                                        <p:attrNameLst>
                                          <p:attrName>style.visibility</p:attrName>
                                        </p:attrNameLst>
                                      </p:cBhvr>
                                      <p:to>
                                        <p:strVal val="visible"/>
                                      </p:to>
                                    </p:set>
                                  </p:childTnLst>
                                </p:cTn>
                              </p:par>
                            </p:childTnLst>
                          </p:cTn>
                        </p:par>
                        <p:par>
                          <p:cTn id="199" fill="hold">
                            <p:stCondLst>
                              <p:cond delay="6250"/>
                            </p:stCondLst>
                            <p:childTnLst>
                              <p:par>
                                <p:cTn id="200" presetID="1" presetClass="entr" presetSubtype="0" fill="hold" grpId="66" nodeType="afterEffect">
                                  <p:stCondLst>
                                    <p:cond delay="500"/>
                                  </p:stCondLst>
                                  <p:iterate>
                                    <p:tmAbs val="0"/>
                                  </p:iterate>
                                  <p:childTnLst>
                                    <p:set>
                                      <p:cBhvr>
                                        <p:cTn id="201" fill="hold"/>
                                        <p:tgtEl>
                                          <p:spTgt spid="864"/>
                                        </p:tgtEl>
                                        <p:attrNameLst>
                                          <p:attrName>style.visibility</p:attrName>
                                        </p:attrNameLst>
                                      </p:cBhvr>
                                      <p:to>
                                        <p:strVal val="visible"/>
                                      </p:to>
                                    </p:set>
                                  </p:childTnLst>
                                </p:cTn>
                              </p:par>
                            </p:childTnLst>
                          </p:cTn>
                        </p:par>
                        <p:par>
                          <p:cTn id="202" fill="hold">
                            <p:stCondLst>
                              <p:cond delay="6750"/>
                            </p:stCondLst>
                            <p:childTnLst>
                              <p:par>
                                <p:cTn id="203" presetID="1" presetClass="exit" presetSubtype="0" fill="hold" grpId="67" nodeType="afterEffect">
                                  <p:stCondLst>
                                    <p:cond delay="0"/>
                                  </p:stCondLst>
                                  <p:iterate>
                                    <p:tmAbs val="0"/>
                                  </p:iterate>
                                  <p:childTnLst>
                                    <p:set>
                                      <p:cBhvr>
                                        <p:cTn id="204" fill="hold">
                                          <p:stCondLst>
                                            <p:cond delay="0"/>
                                          </p:stCondLst>
                                        </p:cTn>
                                        <p:tgtEl>
                                          <p:spTgt spid="984"/>
                                        </p:tgtEl>
                                        <p:attrNameLst>
                                          <p:attrName>style.visibility</p:attrName>
                                        </p:attrNameLst>
                                      </p:cBhvr>
                                      <p:to>
                                        <p:strVal val="hidden"/>
                                      </p:to>
                                    </p:set>
                                  </p:childTnLst>
                                </p:cTn>
                              </p:par>
                            </p:childTnLst>
                          </p:cTn>
                        </p:par>
                        <p:par>
                          <p:cTn id="205" fill="hold">
                            <p:stCondLst>
                              <p:cond delay="6750"/>
                            </p:stCondLst>
                            <p:childTnLst>
                              <p:par>
                                <p:cTn id="206" presetID="1" presetClass="entr" presetSubtype="0" fill="hold" grpId="68" nodeType="afterEffect">
                                  <p:stCondLst>
                                    <p:cond delay="0"/>
                                  </p:stCondLst>
                                  <p:iterate>
                                    <p:tmAbs val="0"/>
                                  </p:iterate>
                                  <p:childTnLst>
                                    <p:set>
                                      <p:cBhvr>
                                        <p:cTn id="207" fill="hold"/>
                                        <p:tgtEl>
                                          <p:spTgt spid="985"/>
                                        </p:tgtEl>
                                        <p:attrNameLst>
                                          <p:attrName>style.visibility</p:attrName>
                                        </p:attrNameLst>
                                      </p:cBhvr>
                                      <p:to>
                                        <p:strVal val="visible"/>
                                      </p:to>
                                    </p:set>
                                  </p:childTnLst>
                                </p:cTn>
                              </p:par>
                            </p:childTnLst>
                          </p:cTn>
                        </p:par>
                        <p:par>
                          <p:cTn id="208" fill="hold">
                            <p:stCondLst>
                              <p:cond delay="6750"/>
                            </p:stCondLst>
                            <p:childTnLst>
                              <p:par>
                                <p:cTn id="209" presetID="1" presetClass="exit" presetSubtype="0" fill="hold" grpId="69" nodeType="afterEffect">
                                  <p:stCondLst>
                                    <p:cond delay="0"/>
                                  </p:stCondLst>
                                  <p:iterate>
                                    <p:tmAbs val="0"/>
                                  </p:iterate>
                                  <p:childTnLst>
                                    <p:set>
                                      <p:cBhvr>
                                        <p:cTn id="210" fill="hold">
                                          <p:stCondLst>
                                            <p:cond delay="0"/>
                                          </p:stCondLst>
                                        </p:cTn>
                                        <p:tgtEl>
                                          <p:spTgt spid="1004"/>
                                        </p:tgtEl>
                                        <p:attrNameLst>
                                          <p:attrName>style.visibility</p:attrName>
                                        </p:attrNameLst>
                                      </p:cBhvr>
                                      <p:to>
                                        <p:strVal val="hidden"/>
                                      </p:to>
                                    </p:set>
                                  </p:childTnLst>
                                </p:cTn>
                              </p:par>
                            </p:childTnLst>
                          </p:cTn>
                        </p:par>
                        <p:par>
                          <p:cTn id="211" fill="hold">
                            <p:stCondLst>
                              <p:cond delay="6750"/>
                            </p:stCondLst>
                            <p:childTnLst>
                              <p:par>
                                <p:cTn id="212" presetID="1" presetClass="entr" presetSubtype="0" fill="hold" grpId="70" nodeType="afterEffect">
                                  <p:stCondLst>
                                    <p:cond delay="0"/>
                                  </p:stCondLst>
                                  <p:iterate>
                                    <p:tmAbs val="0"/>
                                  </p:iterate>
                                  <p:childTnLst>
                                    <p:set>
                                      <p:cBhvr>
                                        <p:cTn id="213" fill="hold"/>
                                        <p:tgtEl>
                                          <p:spTgt spid="1005"/>
                                        </p:tgtEl>
                                        <p:attrNameLst>
                                          <p:attrName>style.visibility</p:attrName>
                                        </p:attrNameLst>
                                      </p:cBhvr>
                                      <p:to>
                                        <p:strVal val="visible"/>
                                      </p:to>
                                    </p:set>
                                  </p:childTnLst>
                                </p:cTn>
                              </p:par>
                            </p:childTnLst>
                          </p:cTn>
                        </p:par>
                        <p:par>
                          <p:cTn id="214" fill="hold">
                            <p:stCondLst>
                              <p:cond delay="6750"/>
                            </p:stCondLst>
                            <p:childTnLst>
                              <p:par>
                                <p:cTn id="215" presetID="1" presetClass="entr" presetSubtype="0" fill="hold" grpId="71" nodeType="afterEffect">
                                  <p:stCondLst>
                                    <p:cond delay="500"/>
                                  </p:stCondLst>
                                  <p:iterate>
                                    <p:tmAbs val="0"/>
                                  </p:iterate>
                                  <p:childTnLst>
                                    <p:set>
                                      <p:cBhvr>
                                        <p:cTn id="216" fill="hold"/>
                                        <p:tgtEl>
                                          <p:spTgt spid="874"/>
                                        </p:tgtEl>
                                        <p:attrNameLst>
                                          <p:attrName>style.visibility</p:attrName>
                                        </p:attrNameLst>
                                      </p:cBhvr>
                                      <p:to>
                                        <p:strVal val="visible"/>
                                      </p:to>
                                    </p:set>
                                  </p:childTnLst>
                                </p:cTn>
                              </p:par>
                            </p:childTnLst>
                          </p:cTn>
                        </p:par>
                        <p:par>
                          <p:cTn id="217" fill="hold">
                            <p:stCondLst>
                              <p:cond delay="7250"/>
                            </p:stCondLst>
                            <p:childTnLst>
                              <p:par>
                                <p:cTn id="218" presetID="1" presetClass="exit" presetSubtype="0" fill="hold" grpId="72" nodeType="afterEffect">
                                  <p:stCondLst>
                                    <p:cond delay="0"/>
                                  </p:stCondLst>
                                  <p:iterate>
                                    <p:tmAbs val="0"/>
                                  </p:iterate>
                                  <p:childTnLst>
                                    <p:set>
                                      <p:cBhvr>
                                        <p:cTn id="219" fill="hold">
                                          <p:stCondLst>
                                            <p:cond delay="0"/>
                                          </p:stCondLst>
                                        </p:cTn>
                                        <p:tgtEl>
                                          <p:spTgt spid="985"/>
                                        </p:tgtEl>
                                        <p:attrNameLst>
                                          <p:attrName>style.visibility</p:attrName>
                                        </p:attrNameLst>
                                      </p:cBhvr>
                                      <p:to>
                                        <p:strVal val="hidden"/>
                                      </p:to>
                                    </p:set>
                                  </p:childTnLst>
                                </p:cTn>
                              </p:par>
                            </p:childTnLst>
                          </p:cTn>
                        </p:par>
                        <p:par>
                          <p:cTn id="220" fill="hold">
                            <p:stCondLst>
                              <p:cond delay="7250"/>
                            </p:stCondLst>
                            <p:childTnLst>
                              <p:par>
                                <p:cTn id="221" presetID="1" presetClass="entr" presetSubtype="0" fill="hold" grpId="73" nodeType="afterEffect">
                                  <p:stCondLst>
                                    <p:cond delay="0"/>
                                  </p:stCondLst>
                                  <p:iterate>
                                    <p:tmAbs val="0"/>
                                  </p:iterate>
                                  <p:childTnLst>
                                    <p:set>
                                      <p:cBhvr>
                                        <p:cTn id="222" fill="hold"/>
                                        <p:tgtEl>
                                          <p:spTgt spid="986"/>
                                        </p:tgtEl>
                                        <p:attrNameLst>
                                          <p:attrName>style.visibility</p:attrName>
                                        </p:attrNameLst>
                                      </p:cBhvr>
                                      <p:to>
                                        <p:strVal val="visible"/>
                                      </p:to>
                                    </p:set>
                                  </p:childTnLst>
                                </p:cTn>
                              </p:par>
                            </p:childTnLst>
                          </p:cTn>
                        </p:par>
                        <p:par>
                          <p:cTn id="223" fill="hold">
                            <p:stCondLst>
                              <p:cond delay="7250"/>
                            </p:stCondLst>
                            <p:childTnLst>
                              <p:par>
                                <p:cTn id="224" presetID="1" presetClass="exit" presetSubtype="0" fill="hold" grpId="74" nodeType="afterEffect">
                                  <p:stCondLst>
                                    <p:cond delay="0"/>
                                  </p:stCondLst>
                                  <p:iterate>
                                    <p:tmAbs val="0"/>
                                  </p:iterate>
                                  <p:childTnLst>
                                    <p:set>
                                      <p:cBhvr>
                                        <p:cTn id="225" fill="hold">
                                          <p:stCondLst>
                                            <p:cond delay="0"/>
                                          </p:stCondLst>
                                        </p:cTn>
                                        <p:tgtEl>
                                          <p:spTgt spid="1005"/>
                                        </p:tgtEl>
                                        <p:attrNameLst>
                                          <p:attrName>style.visibility</p:attrName>
                                        </p:attrNameLst>
                                      </p:cBhvr>
                                      <p:to>
                                        <p:strVal val="hidden"/>
                                      </p:to>
                                    </p:set>
                                  </p:childTnLst>
                                </p:cTn>
                              </p:par>
                            </p:childTnLst>
                          </p:cTn>
                        </p:par>
                        <p:par>
                          <p:cTn id="226" fill="hold">
                            <p:stCondLst>
                              <p:cond delay="7250"/>
                            </p:stCondLst>
                            <p:childTnLst>
                              <p:par>
                                <p:cTn id="227" presetID="1" presetClass="entr" presetSubtype="0" fill="hold" grpId="75" nodeType="afterEffect">
                                  <p:stCondLst>
                                    <p:cond delay="0"/>
                                  </p:stCondLst>
                                  <p:iterate>
                                    <p:tmAbs val="0"/>
                                  </p:iterate>
                                  <p:childTnLst>
                                    <p:set>
                                      <p:cBhvr>
                                        <p:cTn id="228" fill="hold"/>
                                        <p:tgtEl>
                                          <p:spTgt spid="1006"/>
                                        </p:tgtEl>
                                        <p:attrNameLst>
                                          <p:attrName>style.visibility</p:attrName>
                                        </p:attrNameLst>
                                      </p:cBhvr>
                                      <p:to>
                                        <p:strVal val="visible"/>
                                      </p:to>
                                    </p:set>
                                  </p:childTnLst>
                                </p:cTn>
                              </p:par>
                            </p:childTnLst>
                          </p:cTn>
                        </p:par>
                        <p:par>
                          <p:cTn id="229" fill="hold">
                            <p:stCondLst>
                              <p:cond delay="7250"/>
                            </p:stCondLst>
                            <p:childTnLst>
                              <p:par>
                                <p:cTn id="230" presetID="1" presetClass="entr" presetSubtype="0" fill="hold" grpId="76" nodeType="afterEffect">
                                  <p:stCondLst>
                                    <p:cond delay="500"/>
                                  </p:stCondLst>
                                  <p:iterate>
                                    <p:tmAbs val="0"/>
                                  </p:iterate>
                                  <p:childTnLst>
                                    <p:set>
                                      <p:cBhvr>
                                        <p:cTn id="231" fill="hold"/>
                                        <p:tgtEl>
                                          <p:spTgt spid="880"/>
                                        </p:tgtEl>
                                        <p:attrNameLst>
                                          <p:attrName>style.visibility</p:attrName>
                                        </p:attrNameLst>
                                      </p:cBhvr>
                                      <p:to>
                                        <p:strVal val="visible"/>
                                      </p:to>
                                    </p:set>
                                  </p:childTnLst>
                                </p:cTn>
                              </p:par>
                            </p:childTnLst>
                          </p:cTn>
                        </p:par>
                        <p:par>
                          <p:cTn id="232" fill="hold">
                            <p:stCondLst>
                              <p:cond delay="7750"/>
                            </p:stCondLst>
                            <p:childTnLst>
                              <p:par>
                                <p:cTn id="233" presetID="1" presetClass="exit" presetSubtype="0" fill="hold" grpId="77" nodeType="afterEffect">
                                  <p:stCondLst>
                                    <p:cond delay="0"/>
                                  </p:stCondLst>
                                  <p:iterate>
                                    <p:tmAbs val="0"/>
                                  </p:iterate>
                                  <p:childTnLst>
                                    <p:set>
                                      <p:cBhvr>
                                        <p:cTn id="234" fill="hold">
                                          <p:stCondLst>
                                            <p:cond delay="0"/>
                                          </p:stCondLst>
                                        </p:cTn>
                                        <p:tgtEl>
                                          <p:spTgt spid="986"/>
                                        </p:tgtEl>
                                        <p:attrNameLst>
                                          <p:attrName>style.visibility</p:attrName>
                                        </p:attrNameLst>
                                      </p:cBhvr>
                                      <p:to>
                                        <p:strVal val="hidden"/>
                                      </p:to>
                                    </p:set>
                                  </p:childTnLst>
                                </p:cTn>
                              </p:par>
                            </p:childTnLst>
                          </p:cTn>
                        </p:par>
                        <p:par>
                          <p:cTn id="235" fill="hold">
                            <p:stCondLst>
                              <p:cond delay="7750"/>
                            </p:stCondLst>
                            <p:childTnLst>
                              <p:par>
                                <p:cTn id="236" presetID="1" presetClass="entr" presetSubtype="0" fill="hold" grpId="78" nodeType="afterEffect">
                                  <p:stCondLst>
                                    <p:cond delay="0"/>
                                  </p:stCondLst>
                                  <p:iterate>
                                    <p:tmAbs val="0"/>
                                  </p:iterate>
                                  <p:childTnLst>
                                    <p:set>
                                      <p:cBhvr>
                                        <p:cTn id="237" fill="hold"/>
                                        <p:tgtEl>
                                          <p:spTgt spid="987"/>
                                        </p:tgtEl>
                                        <p:attrNameLst>
                                          <p:attrName>style.visibility</p:attrName>
                                        </p:attrNameLst>
                                      </p:cBhvr>
                                      <p:to>
                                        <p:strVal val="visible"/>
                                      </p:to>
                                    </p:set>
                                  </p:childTnLst>
                                </p:cTn>
                              </p:par>
                            </p:childTnLst>
                          </p:cTn>
                        </p:par>
                        <p:par>
                          <p:cTn id="238" fill="hold">
                            <p:stCondLst>
                              <p:cond delay="7750"/>
                            </p:stCondLst>
                            <p:childTnLst>
                              <p:par>
                                <p:cTn id="239" presetID="1" presetClass="exit" presetSubtype="0" fill="hold" grpId="79" nodeType="afterEffect">
                                  <p:stCondLst>
                                    <p:cond delay="0"/>
                                  </p:stCondLst>
                                  <p:iterate>
                                    <p:tmAbs val="0"/>
                                  </p:iterate>
                                  <p:childTnLst>
                                    <p:set>
                                      <p:cBhvr>
                                        <p:cTn id="240" fill="hold">
                                          <p:stCondLst>
                                            <p:cond delay="0"/>
                                          </p:stCondLst>
                                        </p:cTn>
                                        <p:tgtEl>
                                          <p:spTgt spid="1006"/>
                                        </p:tgtEl>
                                        <p:attrNameLst>
                                          <p:attrName>style.visibility</p:attrName>
                                        </p:attrNameLst>
                                      </p:cBhvr>
                                      <p:to>
                                        <p:strVal val="hidden"/>
                                      </p:to>
                                    </p:set>
                                  </p:childTnLst>
                                </p:cTn>
                              </p:par>
                            </p:childTnLst>
                          </p:cTn>
                        </p:par>
                        <p:par>
                          <p:cTn id="241" fill="hold">
                            <p:stCondLst>
                              <p:cond delay="7750"/>
                            </p:stCondLst>
                            <p:childTnLst>
                              <p:par>
                                <p:cTn id="242" presetID="1" presetClass="entr" presetSubtype="0" fill="hold" grpId="80" nodeType="afterEffect">
                                  <p:stCondLst>
                                    <p:cond delay="0"/>
                                  </p:stCondLst>
                                  <p:iterate>
                                    <p:tmAbs val="0"/>
                                  </p:iterate>
                                  <p:childTnLst>
                                    <p:set>
                                      <p:cBhvr>
                                        <p:cTn id="243" fill="hold"/>
                                        <p:tgtEl>
                                          <p:spTgt spid="1007"/>
                                        </p:tgtEl>
                                        <p:attrNameLst>
                                          <p:attrName>style.visibility</p:attrName>
                                        </p:attrNameLst>
                                      </p:cBhvr>
                                      <p:to>
                                        <p:strVal val="visible"/>
                                      </p:to>
                                    </p:set>
                                  </p:childTnLst>
                                </p:cTn>
                              </p:par>
                            </p:childTnLst>
                          </p:cTn>
                        </p:par>
                        <p:par>
                          <p:cTn id="244" fill="hold">
                            <p:stCondLst>
                              <p:cond delay="7750"/>
                            </p:stCondLst>
                            <p:childTnLst>
                              <p:par>
                                <p:cTn id="245" presetID="1" presetClass="entr" presetSubtype="0" fill="hold" grpId="81" nodeType="afterEffect">
                                  <p:stCondLst>
                                    <p:cond delay="500"/>
                                  </p:stCondLst>
                                  <p:iterate>
                                    <p:tmAbs val="0"/>
                                  </p:iterate>
                                  <p:childTnLst>
                                    <p:set>
                                      <p:cBhvr>
                                        <p:cTn id="246" fill="hold"/>
                                        <p:tgtEl>
                                          <p:spTgt spid="886"/>
                                        </p:tgtEl>
                                        <p:attrNameLst>
                                          <p:attrName>style.visibility</p:attrName>
                                        </p:attrNameLst>
                                      </p:cBhvr>
                                      <p:to>
                                        <p:strVal val="visible"/>
                                      </p:to>
                                    </p:set>
                                  </p:childTnLst>
                                </p:cTn>
                              </p:par>
                            </p:childTnLst>
                          </p:cTn>
                        </p:par>
                        <p:par>
                          <p:cTn id="247" fill="hold">
                            <p:stCondLst>
                              <p:cond delay="8250"/>
                            </p:stCondLst>
                            <p:childTnLst>
                              <p:par>
                                <p:cTn id="248" presetID="1" presetClass="exit" presetSubtype="0" fill="hold" grpId="82" nodeType="afterEffect">
                                  <p:stCondLst>
                                    <p:cond delay="0"/>
                                  </p:stCondLst>
                                  <p:iterate>
                                    <p:tmAbs val="0"/>
                                  </p:iterate>
                                  <p:childTnLst>
                                    <p:set>
                                      <p:cBhvr>
                                        <p:cTn id="249" fill="hold">
                                          <p:stCondLst>
                                            <p:cond delay="0"/>
                                          </p:stCondLst>
                                        </p:cTn>
                                        <p:tgtEl>
                                          <p:spTgt spid="987"/>
                                        </p:tgtEl>
                                        <p:attrNameLst>
                                          <p:attrName>style.visibility</p:attrName>
                                        </p:attrNameLst>
                                      </p:cBhvr>
                                      <p:to>
                                        <p:strVal val="hidden"/>
                                      </p:to>
                                    </p:set>
                                  </p:childTnLst>
                                </p:cTn>
                              </p:par>
                            </p:childTnLst>
                          </p:cTn>
                        </p:par>
                        <p:par>
                          <p:cTn id="250" fill="hold">
                            <p:stCondLst>
                              <p:cond delay="8250"/>
                            </p:stCondLst>
                            <p:childTnLst>
                              <p:par>
                                <p:cTn id="251" presetID="1" presetClass="entr" presetSubtype="0" fill="hold" grpId="83" nodeType="afterEffect">
                                  <p:stCondLst>
                                    <p:cond delay="0"/>
                                  </p:stCondLst>
                                  <p:iterate>
                                    <p:tmAbs val="0"/>
                                  </p:iterate>
                                  <p:childTnLst>
                                    <p:set>
                                      <p:cBhvr>
                                        <p:cTn id="252" fill="hold"/>
                                        <p:tgtEl>
                                          <p:spTgt spid="988"/>
                                        </p:tgtEl>
                                        <p:attrNameLst>
                                          <p:attrName>style.visibility</p:attrName>
                                        </p:attrNameLst>
                                      </p:cBhvr>
                                      <p:to>
                                        <p:strVal val="visible"/>
                                      </p:to>
                                    </p:set>
                                  </p:childTnLst>
                                </p:cTn>
                              </p:par>
                            </p:childTnLst>
                          </p:cTn>
                        </p:par>
                        <p:par>
                          <p:cTn id="253" fill="hold">
                            <p:stCondLst>
                              <p:cond delay="8250"/>
                            </p:stCondLst>
                            <p:childTnLst>
                              <p:par>
                                <p:cTn id="254" presetID="1" presetClass="exit" presetSubtype="0" fill="hold" grpId="84" nodeType="afterEffect">
                                  <p:stCondLst>
                                    <p:cond delay="0"/>
                                  </p:stCondLst>
                                  <p:iterate>
                                    <p:tmAbs val="0"/>
                                  </p:iterate>
                                  <p:childTnLst>
                                    <p:set>
                                      <p:cBhvr>
                                        <p:cTn id="255" fill="hold">
                                          <p:stCondLst>
                                            <p:cond delay="0"/>
                                          </p:stCondLst>
                                        </p:cTn>
                                        <p:tgtEl>
                                          <p:spTgt spid="1007"/>
                                        </p:tgtEl>
                                        <p:attrNameLst>
                                          <p:attrName>style.visibility</p:attrName>
                                        </p:attrNameLst>
                                      </p:cBhvr>
                                      <p:to>
                                        <p:strVal val="hidden"/>
                                      </p:to>
                                    </p:set>
                                  </p:childTnLst>
                                </p:cTn>
                              </p:par>
                            </p:childTnLst>
                          </p:cTn>
                        </p:par>
                        <p:par>
                          <p:cTn id="256" fill="hold">
                            <p:stCondLst>
                              <p:cond delay="8250"/>
                            </p:stCondLst>
                            <p:childTnLst>
                              <p:par>
                                <p:cTn id="257" presetID="1" presetClass="entr" presetSubtype="0" fill="hold" grpId="85" nodeType="afterEffect">
                                  <p:stCondLst>
                                    <p:cond delay="0"/>
                                  </p:stCondLst>
                                  <p:iterate>
                                    <p:tmAbs val="0"/>
                                  </p:iterate>
                                  <p:childTnLst>
                                    <p:set>
                                      <p:cBhvr>
                                        <p:cTn id="258" fill="hold"/>
                                        <p:tgtEl>
                                          <p:spTgt spid="1008"/>
                                        </p:tgtEl>
                                        <p:attrNameLst>
                                          <p:attrName>style.visibility</p:attrName>
                                        </p:attrNameLst>
                                      </p:cBhvr>
                                      <p:to>
                                        <p:strVal val="visible"/>
                                      </p:to>
                                    </p:set>
                                  </p:childTnLst>
                                </p:cTn>
                              </p:par>
                            </p:childTnLst>
                          </p:cTn>
                        </p:par>
                        <p:par>
                          <p:cTn id="259" fill="hold">
                            <p:stCondLst>
                              <p:cond delay="8250"/>
                            </p:stCondLst>
                            <p:childTnLst>
                              <p:par>
                                <p:cTn id="260" presetID="1" presetClass="entr" presetSubtype="0" fill="hold" grpId="86" nodeType="afterEffect">
                                  <p:stCondLst>
                                    <p:cond delay="500"/>
                                  </p:stCondLst>
                                  <p:iterate>
                                    <p:tmAbs val="0"/>
                                  </p:iterate>
                                  <p:childTnLst>
                                    <p:set>
                                      <p:cBhvr>
                                        <p:cTn id="261" fill="hold"/>
                                        <p:tgtEl>
                                          <p:spTgt spid="892"/>
                                        </p:tgtEl>
                                        <p:attrNameLst>
                                          <p:attrName>style.visibility</p:attrName>
                                        </p:attrNameLst>
                                      </p:cBhvr>
                                      <p:to>
                                        <p:strVal val="visible"/>
                                      </p:to>
                                    </p:set>
                                  </p:childTnLst>
                                </p:cTn>
                              </p:par>
                            </p:childTnLst>
                          </p:cTn>
                        </p:par>
                        <p:par>
                          <p:cTn id="262" fill="hold">
                            <p:stCondLst>
                              <p:cond delay="8750"/>
                            </p:stCondLst>
                            <p:childTnLst>
                              <p:par>
                                <p:cTn id="263" presetID="1" presetClass="exit" presetSubtype="0" fill="hold" grpId="87" nodeType="afterEffect">
                                  <p:stCondLst>
                                    <p:cond delay="0"/>
                                  </p:stCondLst>
                                  <p:iterate>
                                    <p:tmAbs val="0"/>
                                  </p:iterate>
                                  <p:childTnLst>
                                    <p:set>
                                      <p:cBhvr>
                                        <p:cTn id="264" fill="hold">
                                          <p:stCondLst>
                                            <p:cond delay="0"/>
                                          </p:stCondLst>
                                        </p:cTn>
                                        <p:tgtEl>
                                          <p:spTgt spid="988"/>
                                        </p:tgtEl>
                                        <p:attrNameLst>
                                          <p:attrName>style.visibility</p:attrName>
                                        </p:attrNameLst>
                                      </p:cBhvr>
                                      <p:to>
                                        <p:strVal val="hidden"/>
                                      </p:to>
                                    </p:set>
                                  </p:childTnLst>
                                </p:cTn>
                              </p:par>
                            </p:childTnLst>
                          </p:cTn>
                        </p:par>
                        <p:par>
                          <p:cTn id="265" fill="hold">
                            <p:stCondLst>
                              <p:cond delay="8750"/>
                            </p:stCondLst>
                            <p:childTnLst>
                              <p:par>
                                <p:cTn id="266" presetID="1" presetClass="entr" presetSubtype="0" fill="hold" grpId="88" nodeType="afterEffect">
                                  <p:stCondLst>
                                    <p:cond delay="0"/>
                                  </p:stCondLst>
                                  <p:iterate>
                                    <p:tmAbs val="0"/>
                                  </p:iterate>
                                  <p:childTnLst>
                                    <p:set>
                                      <p:cBhvr>
                                        <p:cTn id="267" fill="hold"/>
                                        <p:tgtEl>
                                          <p:spTgt spid="989"/>
                                        </p:tgtEl>
                                        <p:attrNameLst>
                                          <p:attrName>style.visibility</p:attrName>
                                        </p:attrNameLst>
                                      </p:cBhvr>
                                      <p:to>
                                        <p:strVal val="visible"/>
                                      </p:to>
                                    </p:set>
                                  </p:childTnLst>
                                </p:cTn>
                              </p:par>
                            </p:childTnLst>
                          </p:cTn>
                        </p:par>
                        <p:par>
                          <p:cTn id="268" fill="hold">
                            <p:stCondLst>
                              <p:cond delay="8750"/>
                            </p:stCondLst>
                            <p:childTnLst>
                              <p:par>
                                <p:cTn id="269" presetID="1" presetClass="exit" presetSubtype="0" fill="hold" grpId="89" nodeType="afterEffect">
                                  <p:stCondLst>
                                    <p:cond delay="0"/>
                                  </p:stCondLst>
                                  <p:iterate>
                                    <p:tmAbs val="0"/>
                                  </p:iterate>
                                  <p:childTnLst>
                                    <p:set>
                                      <p:cBhvr>
                                        <p:cTn id="270" fill="hold">
                                          <p:stCondLst>
                                            <p:cond delay="0"/>
                                          </p:stCondLst>
                                        </p:cTn>
                                        <p:tgtEl>
                                          <p:spTgt spid="1008"/>
                                        </p:tgtEl>
                                        <p:attrNameLst>
                                          <p:attrName>style.visibility</p:attrName>
                                        </p:attrNameLst>
                                      </p:cBhvr>
                                      <p:to>
                                        <p:strVal val="hidden"/>
                                      </p:to>
                                    </p:set>
                                  </p:childTnLst>
                                </p:cTn>
                              </p:par>
                            </p:childTnLst>
                          </p:cTn>
                        </p:par>
                        <p:par>
                          <p:cTn id="271" fill="hold">
                            <p:stCondLst>
                              <p:cond delay="8750"/>
                            </p:stCondLst>
                            <p:childTnLst>
                              <p:par>
                                <p:cTn id="272" presetID="1" presetClass="entr" presetSubtype="0" fill="hold" grpId="90" nodeType="afterEffect">
                                  <p:stCondLst>
                                    <p:cond delay="0"/>
                                  </p:stCondLst>
                                  <p:iterate>
                                    <p:tmAbs val="0"/>
                                  </p:iterate>
                                  <p:childTnLst>
                                    <p:set>
                                      <p:cBhvr>
                                        <p:cTn id="273" fill="hold"/>
                                        <p:tgtEl>
                                          <p:spTgt spid="1009"/>
                                        </p:tgtEl>
                                        <p:attrNameLst>
                                          <p:attrName>style.visibility</p:attrName>
                                        </p:attrNameLst>
                                      </p:cBhvr>
                                      <p:to>
                                        <p:strVal val="visible"/>
                                      </p:to>
                                    </p:set>
                                  </p:childTnLst>
                                </p:cTn>
                              </p:par>
                            </p:childTnLst>
                          </p:cTn>
                        </p:par>
                        <p:par>
                          <p:cTn id="274" fill="hold">
                            <p:stCondLst>
                              <p:cond delay="8750"/>
                            </p:stCondLst>
                            <p:childTnLst>
                              <p:par>
                                <p:cTn id="275" presetID="1" presetClass="entr" presetSubtype="0" fill="hold" grpId="91" nodeType="afterEffect">
                                  <p:stCondLst>
                                    <p:cond delay="500"/>
                                  </p:stCondLst>
                                  <p:iterate>
                                    <p:tmAbs val="0"/>
                                  </p:iterate>
                                  <p:childTnLst>
                                    <p:set>
                                      <p:cBhvr>
                                        <p:cTn id="276" fill="hold"/>
                                        <p:tgtEl>
                                          <p:spTgt spid="898"/>
                                        </p:tgtEl>
                                        <p:attrNameLst>
                                          <p:attrName>style.visibility</p:attrName>
                                        </p:attrNameLst>
                                      </p:cBhvr>
                                      <p:to>
                                        <p:strVal val="visible"/>
                                      </p:to>
                                    </p:set>
                                  </p:childTnLst>
                                </p:cTn>
                              </p:par>
                            </p:childTnLst>
                          </p:cTn>
                        </p:par>
                        <p:par>
                          <p:cTn id="277" fill="hold">
                            <p:stCondLst>
                              <p:cond delay="9250"/>
                            </p:stCondLst>
                            <p:childTnLst>
                              <p:par>
                                <p:cTn id="278" presetID="1" presetClass="exit" presetSubtype="0" fill="hold" grpId="92" nodeType="afterEffect">
                                  <p:stCondLst>
                                    <p:cond delay="0"/>
                                  </p:stCondLst>
                                  <p:iterate>
                                    <p:tmAbs val="0"/>
                                  </p:iterate>
                                  <p:childTnLst>
                                    <p:set>
                                      <p:cBhvr>
                                        <p:cTn id="279" fill="hold">
                                          <p:stCondLst>
                                            <p:cond delay="0"/>
                                          </p:stCondLst>
                                        </p:cTn>
                                        <p:tgtEl>
                                          <p:spTgt spid="989"/>
                                        </p:tgtEl>
                                        <p:attrNameLst>
                                          <p:attrName>style.visibility</p:attrName>
                                        </p:attrNameLst>
                                      </p:cBhvr>
                                      <p:to>
                                        <p:strVal val="hidden"/>
                                      </p:to>
                                    </p:set>
                                  </p:childTnLst>
                                </p:cTn>
                              </p:par>
                            </p:childTnLst>
                          </p:cTn>
                        </p:par>
                        <p:par>
                          <p:cTn id="280" fill="hold">
                            <p:stCondLst>
                              <p:cond delay="9250"/>
                            </p:stCondLst>
                            <p:childTnLst>
                              <p:par>
                                <p:cTn id="281" presetID="1" presetClass="entr" presetSubtype="0" fill="hold" grpId="93" nodeType="afterEffect">
                                  <p:stCondLst>
                                    <p:cond delay="0"/>
                                  </p:stCondLst>
                                  <p:iterate>
                                    <p:tmAbs val="0"/>
                                  </p:iterate>
                                  <p:childTnLst>
                                    <p:set>
                                      <p:cBhvr>
                                        <p:cTn id="282" fill="hold"/>
                                        <p:tgtEl>
                                          <p:spTgt spid="990"/>
                                        </p:tgtEl>
                                        <p:attrNameLst>
                                          <p:attrName>style.visibility</p:attrName>
                                        </p:attrNameLst>
                                      </p:cBhvr>
                                      <p:to>
                                        <p:strVal val="visible"/>
                                      </p:to>
                                    </p:set>
                                  </p:childTnLst>
                                </p:cTn>
                              </p:par>
                            </p:childTnLst>
                          </p:cTn>
                        </p:par>
                        <p:par>
                          <p:cTn id="283" fill="hold">
                            <p:stCondLst>
                              <p:cond delay="9250"/>
                            </p:stCondLst>
                            <p:childTnLst>
                              <p:par>
                                <p:cTn id="284" presetID="1" presetClass="exit" presetSubtype="0" fill="hold" grpId="94" nodeType="afterEffect">
                                  <p:stCondLst>
                                    <p:cond delay="0"/>
                                  </p:stCondLst>
                                  <p:iterate>
                                    <p:tmAbs val="0"/>
                                  </p:iterate>
                                  <p:childTnLst>
                                    <p:set>
                                      <p:cBhvr>
                                        <p:cTn id="285" fill="hold">
                                          <p:stCondLst>
                                            <p:cond delay="0"/>
                                          </p:stCondLst>
                                        </p:cTn>
                                        <p:tgtEl>
                                          <p:spTgt spid="1009"/>
                                        </p:tgtEl>
                                        <p:attrNameLst>
                                          <p:attrName>style.visibility</p:attrName>
                                        </p:attrNameLst>
                                      </p:cBhvr>
                                      <p:to>
                                        <p:strVal val="hidden"/>
                                      </p:to>
                                    </p:set>
                                  </p:childTnLst>
                                </p:cTn>
                              </p:par>
                            </p:childTnLst>
                          </p:cTn>
                        </p:par>
                        <p:par>
                          <p:cTn id="286" fill="hold">
                            <p:stCondLst>
                              <p:cond delay="9250"/>
                            </p:stCondLst>
                            <p:childTnLst>
                              <p:par>
                                <p:cTn id="287" presetID="1" presetClass="entr" presetSubtype="0" fill="hold" grpId="95" nodeType="afterEffect">
                                  <p:stCondLst>
                                    <p:cond delay="0"/>
                                  </p:stCondLst>
                                  <p:iterate>
                                    <p:tmAbs val="0"/>
                                  </p:iterate>
                                  <p:childTnLst>
                                    <p:set>
                                      <p:cBhvr>
                                        <p:cTn id="288" fill="hold"/>
                                        <p:tgtEl>
                                          <p:spTgt spid="10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0" grpId="51" animBg="1" advAuto="0"/>
      <p:bldP spid="753" grpId="61" animBg="1" advAuto="0"/>
      <p:bldP spid="766" grpId="56" animBg="1" advAuto="0"/>
      <p:bldP spid="789" grpId="2" animBg="1" advAuto="0"/>
      <p:bldP spid="795" grpId="6" animBg="1" advAuto="0"/>
      <p:bldP spid="801" grpId="11" animBg="1" advAuto="0"/>
      <p:bldP spid="807" grpId="16" animBg="1" advAuto="0"/>
      <p:bldP spid="813" grpId="21" animBg="1" advAuto="0"/>
      <p:bldP spid="820" grpId="26" animBg="1" advAuto="0"/>
      <p:bldP spid="827" grpId="31" animBg="1" advAuto="0"/>
      <p:bldP spid="836" grpId="36" animBg="1" advAuto="0"/>
      <p:bldP spid="845" grpId="41" animBg="1" advAuto="0"/>
      <p:bldP spid="854" grpId="46" animBg="1" advAuto="0"/>
      <p:bldP spid="864" grpId="66" animBg="1" advAuto="0"/>
      <p:bldP spid="874" grpId="71" animBg="1" advAuto="0"/>
      <p:bldP spid="880" grpId="76" animBg="1" advAuto="0"/>
      <p:bldP spid="886" grpId="81" animBg="1" advAuto="0"/>
      <p:bldP spid="892" grpId="86" animBg="1" advAuto="0"/>
      <p:bldP spid="898" grpId="91" animBg="1" advAuto="0"/>
      <p:bldP spid="972" grpId="8" animBg="1" advAuto="0"/>
      <p:bldP spid="972" grpId="12" animBg="1" advAuto="0"/>
      <p:bldP spid="973" grpId="13" animBg="1" advAuto="0"/>
      <p:bldP spid="973" grpId="17" animBg="1" advAuto="0"/>
      <p:bldP spid="974" grpId="3" animBg="1" advAuto="0"/>
      <p:bldP spid="974" grpId="7" animBg="1" advAuto="0"/>
      <p:bldP spid="975" grpId="18" animBg="1" advAuto="0"/>
      <p:bldP spid="975" grpId="22" animBg="1" advAuto="0"/>
      <p:bldP spid="976" grpId="23" animBg="1" advAuto="0"/>
      <p:bldP spid="976" grpId="27" animBg="1" advAuto="0"/>
      <p:bldP spid="977" grpId="28" animBg="1" advAuto="0"/>
      <p:bldP spid="977" grpId="32" animBg="1" advAuto="0"/>
      <p:bldP spid="978" grpId="33" animBg="1" advAuto="0"/>
      <p:bldP spid="978" grpId="37" animBg="1" advAuto="0"/>
      <p:bldP spid="979" grpId="38" animBg="1" advAuto="0"/>
      <p:bldP spid="979" grpId="42" animBg="1" advAuto="0"/>
      <p:bldP spid="980" grpId="43" animBg="1" advAuto="0"/>
      <p:bldP spid="980" grpId="47" animBg="1" advAuto="0"/>
      <p:bldP spid="981" grpId="48" animBg="1" advAuto="0"/>
      <p:bldP spid="981" grpId="52" animBg="1" advAuto="0"/>
      <p:bldP spid="982" grpId="53" animBg="1" advAuto="0"/>
      <p:bldP spid="982" grpId="57" animBg="1" advAuto="0"/>
      <p:bldP spid="983" grpId="58" animBg="1" advAuto="0"/>
      <p:bldP spid="983" grpId="62" animBg="1" advAuto="0"/>
      <p:bldP spid="984" grpId="63" animBg="1" advAuto="0"/>
      <p:bldP spid="984" grpId="67" animBg="1" advAuto="0"/>
      <p:bldP spid="985" grpId="68" animBg="1" advAuto="0"/>
      <p:bldP spid="985" grpId="72" animBg="1" advAuto="0"/>
      <p:bldP spid="986" grpId="73" animBg="1" advAuto="0"/>
      <p:bldP spid="986" grpId="77" animBg="1" advAuto="0"/>
      <p:bldP spid="987" grpId="78" animBg="1" advAuto="0"/>
      <p:bldP spid="987" grpId="82" animBg="1" advAuto="0"/>
      <p:bldP spid="988" grpId="83" animBg="1" advAuto="0"/>
      <p:bldP spid="988" grpId="87" animBg="1" advAuto="0"/>
      <p:bldP spid="989" grpId="88" animBg="1" advAuto="0"/>
      <p:bldP spid="989" grpId="92" animBg="1" advAuto="0"/>
      <p:bldP spid="990" grpId="93" animBg="1" advAuto="0"/>
      <p:bldP spid="991" grpId="4" animBg="1" advAuto="0"/>
      <p:bldP spid="992" grpId="5" animBg="1" advAuto="0"/>
      <p:bldP spid="992" grpId="9" animBg="1" advAuto="0"/>
      <p:bldP spid="993" grpId="10" animBg="1" advAuto="0"/>
      <p:bldP spid="993" grpId="14" animBg="1" advAuto="0"/>
      <p:bldP spid="994" grpId="15" animBg="1" advAuto="0"/>
      <p:bldP spid="994" grpId="19" animBg="1" advAuto="0"/>
      <p:bldP spid="995" grpId="20" animBg="1" advAuto="0"/>
      <p:bldP spid="995" grpId="24" animBg="1" advAuto="0"/>
      <p:bldP spid="996" grpId="25" animBg="1" advAuto="0"/>
      <p:bldP spid="996" grpId="29" animBg="1" advAuto="0"/>
      <p:bldP spid="997" grpId="30" animBg="1" advAuto="0"/>
      <p:bldP spid="997" grpId="34" animBg="1" advAuto="0"/>
      <p:bldP spid="998" grpId="35" animBg="1" advAuto="0"/>
      <p:bldP spid="998" grpId="39" animBg="1" advAuto="0"/>
      <p:bldP spid="999" grpId="40" animBg="1" advAuto="0"/>
      <p:bldP spid="999" grpId="44" animBg="1" advAuto="0"/>
      <p:bldP spid="1000" grpId="45" animBg="1" advAuto="0"/>
      <p:bldP spid="1000" grpId="49" animBg="1" advAuto="0"/>
      <p:bldP spid="1001" grpId="50" animBg="1" advAuto="0"/>
      <p:bldP spid="1001" grpId="54" animBg="1" advAuto="0"/>
      <p:bldP spid="1002" grpId="55" animBg="1" advAuto="0"/>
      <p:bldP spid="1002" grpId="59" animBg="1" advAuto="0"/>
      <p:bldP spid="1003" grpId="60" animBg="1" advAuto="0"/>
      <p:bldP spid="1003" grpId="64" animBg="1" advAuto="0"/>
      <p:bldP spid="1004" grpId="65" animBg="1" advAuto="0"/>
      <p:bldP spid="1004" grpId="69" animBg="1" advAuto="0"/>
      <p:bldP spid="1005" grpId="70" animBg="1" advAuto="0"/>
      <p:bldP spid="1005" grpId="74" animBg="1" advAuto="0"/>
      <p:bldP spid="1006" grpId="75" animBg="1" advAuto="0"/>
      <p:bldP spid="1006" grpId="79" animBg="1" advAuto="0"/>
      <p:bldP spid="1007" grpId="80" animBg="1" advAuto="0"/>
      <p:bldP spid="1007" grpId="84" animBg="1" advAuto="0"/>
      <p:bldP spid="1008" grpId="85" animBg="1" advAuto="0"/>
      <p:bldP spid="1008" grpId="89" animBg="1" advAuto="0"/>
      <p:bldP spid="1009" grpId="90" animBg="1" advAuto="0"/>
      <p:bldP spid="1009" grpId="94" animBg="1" advAuto="0"/>
      <p:bldP spid="1010" grpId="95" animBg="1" advAuto="0"/>
      <p:bldP spid="1011" grpId="1"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1" name="Group"/>
          <p:cNvGrpSpPr/>
          <p:nvPr/>
        </p:nvGrpSpPr>
        <p:grpSpPr>
          <a:xfrm>
            <a:off x="2645863" y="5236766"/>
            <a:ext cx="18875259" cy="2824705"/>
            <a:chOff x="0" y="0"/>
            <a:chExt cx="18875258" cy="2824704"/>
          </a:xfrm>
        </p:grpSpPr>
        <p:sp>
          <p:nvSpPr>
            <p:cNvPr id="1033" name="Line"/>
            <p:cNvSpPr/>
            <p:nvPr/>
          </p:nvSpPr>
          <p:spPr>
            <a:xfrm flipV="1">
              <a:off x="0" y="1381258"/>
              <a:ext cx="586251" cy="8161"/>
            </a:xfrm>
            <a:prstGeom prst="line">
              <a:avLst/>
            </a:prstGeom>
            <a:noFill/>
            <a:ln w="63500" cap="flat">
              <a:solidFill>
                <a:srgbClr val="794DD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34" name="Line"/>
            <p:cNvSpPr/>
            <p:nvPr/>
          </p:nvSpPr>
          <p:spPr>
            <a:xfrm flipV="1">
              <a:off x="18315792" y="1381079"/>
              <a:ext cx="559467" cy="993"/>
            </a:xfrm>
            <a:prstGeom prst="line">
              <a:avLst/>
            </a:prstGeom>
            <a:noFill/>
            <a:ln w="63500" cap="flat">
              <a:solidFill>
                <a:srgbClr val="794DD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35" name="Line"/>
            <p:cNvSpPr/>
            <p:nvPr/>
          </p:nvSpPr>
          <p:spPr>
            <a:xfrm flipV="1">
              <a:off x="2260926" y="6019"/>
              <a:ext cx="3729764" cy="3635"/>
            </a:xfrm>
            <a:prstGeom prst="line">
              <a:avLst/>
            </a:prstGeom>
            <a:noFill/>
            <a:ln w="63500" cap="flat">
              <a:solidFill>
                <a:srgbClr val="794DD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36" name="Line"/>
            <p:cNvSpPr/>
            <p:nvPr/>
          </p:nvSpPr>
          <p:spPr>
            <a:xfrm>
              <a:off x="12897057" y="8906"/>
              <a:ext cx="3740719" cy="270"/>
            </a:xfrm>
            <a:prstGeom prst="line">
              <a:avLst/>
            </a:prstGeom>
            <a:noFill/>
            <a:ln w="63500" cap="flat">
              <a:solidFill>
                <a:srgbClr val="794DD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37" name="Line"/>
            <p:cNvSpPr/>
            <p:nvPr/>
          </p:nvSpPr>
          <p:spPr>
            <a:xfrm>
              <a:off x="16617229" y="0"/>
              <a:ext cx="1720025" cy="1389042"/>
            </a:xfrm>
            <a:prstGeom prst="line">
              <a:avLst/>
            </a:prstGeom>
            <a:noFill/>
            <a:ln w="63500" cap="flat">
              <a:solidFill>
                <a:srgbClr val="794DD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38" name="Line"/>
            <p:cNvSpPr/>
            <p:nvPr/>
          </p:nvSpPr>
          <p:spPr>
            <a:xfrm flipV="1">
              <a:off x="556700" y="5104"/>
              <a:ext cx="1723442" cy="1384157"/>
            </a:xfrm>
            <a:prstGeom prst="line">
              <a:avLst/>
            </a:prstGeom>
            <a:noFill/>
            <a:ln w="63500" cap="flat">
              <a:solidFill>
                <a:srgbClr val="794DD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39" name="Line"/>
            <p:cNvSpPr/>
            <p:nvPr/>
          </p:nvSpPr>
          <p:spPr>
            <a:xfrm flipH="1" flipV="1">
              <a:off x="5971930" y="1179"/>
              <a:ext cx="3496267" cy="2823526"/>
            </a:xfrm>
            <a:prstGeom prst="line">
              <a:avLst/>
            </a:prstGeom>
            <a:noFill/>
            <a:ln w="63500" cap="flat">
              <a:solidFill>
                <a:srgbClr val="794DD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40" name="Line"/>
            <p:cNvSpPr/>
            <p:nvPr/>
          </p:nvSpPr>
          <p:spPr>
            <a:xfrm flipV="1">
              <a:off x="9428228" y="435"/>
              <a:ext cx="3487118" cy="2821720"/>
            </a:xfrm>
            <a:prstGeom prst="line">
              <a:avLst/>
            </a:prstGeom>
            <a:noFill/>
            <a:ln w="63500" cap="flat">
              <a:solidFill>
                <a:srgbClr val="794DD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1054" name="Group"/>
          <p:cNvGrpSpPr/>
          <p:nvPr/>
        </p:nvGrpSpPr>
        <p:grpSpPr>
          <a:xfrm rot="10800000" flipH="1">
            <a:off x="2856121" y="1905023"/>
            <a:ext cx="18491562" cy="6303866"/>
            <a:chOff x="0" y="0"/>
            <a:chExt cx="18491561" cy="6303864"/>
          </a:xfrm>
        </p:grpSpPr>
        <p:sp>
          <p:nvSpPr>
            <p:cNvPr id="1042" name="Line"/>
            <p:cNvSpPr/>
            <p:nvPr/>
          </p:nvSpPr>
          <p:spPr>
            <a:xfrm flipV="1">
              <a:off x="16408184" y="1050688"/>
              <a:ext cx="2083378" cy="274"/>
            </a:xfrm>
            <a:prstGeom prst="line">
              <a:avLst/>
            </a:prstGeom>
            <a:noFill/>
            <a:ln w="63500" cap="flat">
              <a:solidFill>
                <a:srgbClr val="40E7AD"/>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43" name="Line"/>
            <p:cNvSpPr/>
            <p:nvPr/>
          </p:nvSpPr>
          <p:spPr>
            <a:xfrm flipV="1">
              <a:off x="-1" y="1043582"/>
              <a:ext cx="2064639" cy="2159"/>
            </a:xfrm>
            <a:prstGeom prst="line">
              <a:avLst/>
            </a:prstGeom>
            <a:noFill/>
            <a:ln w="63500" cap="flat">
              <a:solidFill>
                <a:srgbClr val="40E7AD"/>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44" name="Line"/>
            <p:cNvSpPr/>
            <p:nvPr/>
          </p:nvSpPr>
          <p:spPr>
            <a:xfrm>
              <a:off x="2040529" y="1031719"/>
              <a:ext cx="3644348" cy="5028046"/>
            </a:xfrm>
            <a:prstGeom prst="line">
              <a:avLst/>
            </a:prstGeom>
            <a:noFill/>
            <a:ln w="63500" cap="flat">
              <a:solidFill>
                <a:srgbClr val="40E7AD"/>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45" name="Line"/>
            <p:cNvSpPr/>
            <p:nvPr/>
          </p:nvSpPr>
          <p:spPr>
            <a:xfrm flipH="1">
              <a:off x="5634228" y="207702"/>
              <a:ext cx="3639359" cy="5853359"/>
            </a:xfrm>
            <a:prstGeom prst="line">
              <a:avLst/>
            </a:prstGeom>
            <a:noFill/>
            <a:ln w="63500" cap="flat">
              <a:solidFill>
                <a:srgbClr val="40E7AD"/>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46" name="Line"/>
            <p:cNvSpPr/>
            <p:nvPr/>
          </p:nvSpPr>
          <p:spPr>
            <a:xfrm>
              <a:off x="9225678" y="206568"/>
              <a:ext cx="3654379" cy="5814701"/>
            </a:xfrm>
            <a:prstGeom prst="line">
              <a:avLst/>
            </a:prstGeom>
            <a:noFill/>
            <a:ln w="63500" cap="flat">
              <a:solidFill>
                <a:srgbClr val="40E7AD"/>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47" name="Line"/>
            <p:cNvSpPr/>
            <p:nvPr/>
          </p:nvSpPr>
          <p:spPr>
            <a:xfrm flipH="1">
              <a:off x="12829714" y="1038145"/>
              <a:ext cx="3601805" cy="4982510"/>
            </a:xfrm>
            <a:prstGeom prst="line">
              <a:avLst/>
            </a:prstGeom>
            <a:noFill/>
            <a:ln w="63500" cap="flat">
              <a:solidFill>
                <a:srgbClr val="40E7AD"/>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48" name="Line"/>
            <p:cNvSpPr/>
            <p:nvPr/>
          </p:nvSpPr>
          <p:spPr>
            <a:xfrm>
              <a:off x="9143490" y="-1"/>
              <a:ext cx="652958" cy="1030627"/>
            </a:xfrm>
            <a:prstGeom prst="line">
              <a:avLst/>
            </a:prstGeom>
            <a:noFill/>
            <a:ln w="25400" cap="flat">
              <a:solidFill>
                <a:srgbClr val="FFFFF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49" name="Line"/>
            <p:cNvSpPr/>
            <p:nvPr/>
          </p:nvSpPr>
          <p:spPr>
            <a:xfrm flipH="1">
              <a:off x="8832077" y="152573"/>
              <a:ext cx="426544" cy="682381"/>
            </a:xfrm>
            <a:prstGeom prst="line">
              <a:avLst/>
            </a:prstGeom>
            <a:noFill/>
            <a:ln w="25400" cap="flat">
              <a:solidFill>
                <a:srgbClr val="FFFFF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50" name="Line"/>
            <p:cNvSpPr/>
            <p:nvPr/>
          </p:nvSpPr>
          <p:spPr>
            <a:xfrm>
              <a:off x="12312140" y="5197474"/>
              <a:ext cx="652958" cy="1030627"/>
            </a:xfrm>
            <a:prstGeom prst="line">
              <a:avLst/>
            </a:prstGeom>
            <a:noFill/>
            <a:ln w="25400" cap="flat">
              <a:solidFill>
                <a:srgbClr val="FFFFF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51" name="Line"/>
            <p:cNvSpPr/>
            <p:nvPr/>
          </p:nvSpPr>
          <p:spPr>
            <a:xfrm flipH="1">
              <a:off x="12717024" y="5173784"/>
              <a:ext cx="778585" cy="1073814"/>
            </a:xfrm>
            <a:prstGeom prst="line">
              <a:avLst/>
            </a:prstGeom>
            <a:noFill/>
            <a:ln w="25400" cap="flat">
              <a:solidFill>
                <a:srgbClr val="FFFFF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52" name="Line"/>
            <p:cNvSpPr/>
            <p:nvPr/>
          </p:nvSpPr>
          <p:spPr>
            <a:xfrm>
              <a:off x="5031512" y="5229632"/>
              <a:ext cx="687513" cy="949060"/>
            </a:xfrm>
            <a:prstGeom prst="line">
              <a:avLst/>
            </a:prstGeom>
            <a:noFill/>
            <a:ln w="25400" cap="flat">
              <a:solidFill>
                <a:srgbClr val="FFFFF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53" name="Line"/>
            <p:cNvSpPr/>
            <p:nvPr/>
          </p:nvSpPr>
          <p:spPr>
            <a:xfrm flipH="1">
              <a:off x="5535602" y="5138188"/>
              <a:ext cx="722948" cy="1165677"/>
            </a:xfrm>
            <a:prstGeom prst="line">
              <a:avLst/>
            </a:prstGeom>
            <a:noFill/>
            <a:ln w="25400" cap="flat">
              <a:solidFill>
                <a:srgbClr val="FFFFF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1067" name="Group"/>
          <p:cNvGrpSpPr/>
          <p:nvPr/>
        </p:nvGrpSpPr>
        <p:grpSpPr>
          <a:xfrm>
            <a:off x="2844437" y="2151910"/>
            <a:ext cx="18491562" cy="6303866"/>
            <a:chOff x="0" y="0"/>
            <a:chExt cx="18491561" cy="6303864"/>
          </a:xfrm>
        </p:grpSpPr>
        <p:sp>
          <p:nvSpPr>
            <p:cNvPr id="1055" name="Line"/>
            <p:cNvSpPr/>
            <p:nvPr/>
          </p:nvSpPr>
          <p:spPr>
            <a:xfrm flipV="1">
              <a:off x="16408184" y="1050688"/>
              <a:ext cx="2083378" cy="274"/>
            </a:xfrm>
            <a:prstGeom prst="line">
              <a:avLst/>
            </a:prstGeom>
            <a:noFill/>
            <a:ln w="63500" cap="flat">
              <a:solidFill>
                <a:srgbClr val="F5458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56" name="Line"/>
            <p:cNvSpPr/>
            <p:nvPr/>
          </p:nvSpPr>
          <p:spPr>
            <a:xfrm flipV="1">
              <a:off x="-1" y="1043582"/>
              <a:ext cx="2064639" cy="2159"/>
            </a:xfrm>
            <a:prstGeom prst="line">
              <a:avLst/>
            </a:prstGeom>
            <a:noFill/>
            <a:ln w="63500" cap="flat">
              <a:solidFill>
                <a:srgbClr val="F5458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57" name="Line"/>
            <p:cNvSpPr/>
            <p:nvPr/>
          </p:nvSpPr>
          <p:spPr>
            <a:xfrm>
              <a:off x="2040529" y="1031719"/>
              <a:ext cx="3644348" cy="5028046"/>
            </a:xfrm>
            <a:prstGeom prst="line">
              <a:avLst/>
            </a:prstGeom>
            <a:noFill/>
            <a:ln w="63500" cap="flat">
              <a:solidFill>
                <a:srgbClr val="F5458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58" name="Line"/>
            <p:cNvSpPr/>
            <p:nvPr/>
          </p:nvSpPr>
          <p:spPr>
            <a:xfrm flipH="1">
              <a:off x="5634228" y="207702"/>
              <a:ext cx="3639359" cy="5853359"/>
            </a:xfrm>
            <a:prstGeom prst="line">
              <a:avLst/>
            </a:prstGeom>
            <a:noFill/>
            <a:ln w="63500" cap="flat">
              <a:solidFill>
                <a:srgbClr val="F5458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59" name="Line"/>
            <p:cNvSpPr/>
            <p:nvPr/>
          </p:nvSpPr>
          <p:spPr>
            <a:xfrm>
              <a:off x="9225678" y="206568"/>
              <a:ext cx="3654379" cy="5814701"/>
            </a:xfrm>
            <a:prstGeom prst="line">
              <a:avLst/>
            </a:prstGeom>
            <a:noFill/>
            <a:ln w="63500" cap="flat">
              <a:solidFill>
                <a:srgbClr val="F5458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60" name="Line"/>
            <p:cNvSpPr/>
            <p:nvPr/>
          </p:nvSpPr>
          <p:spPr>
            <a:xfrm flipH="1">
              <a:off x="12829714" y="1038145"/>
              <a:ext cx="3601805" cy="4982510"/>
            </a:xfrm>
            <a:prstGeom prst="line">
              <a:avLst/>
            </a:prstGeom>
            <a:noFill/>
            <a:ln w="63500" cap="flat">
              <a:solidFill>
                <a:srgbClr val="F5458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61" name="Line"/>
            <p:cNvSpPr/>
            <p:nvPr/>
          </p:nvSpPr>
          <p:spPr>
            <a:xfrm>
              <a:off x="9143490" y="-1"/>
              <a:ext cx="652958" cy="1030627"/>
            </a:xfrm>
            <a:prstGeom prst="line">
              <a:avLst/>
            </a:prstGeom>
            <a:noFill/>
            <a:ln w="25400" cap="flat">
              <a:solidFill>
                <a:srgbClr val="FFFFF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62" name="Line"/>
            <p:cNvSpPr/>
            <p:nvPr/>
          </p:nvSpPr>
          <p:spPr>
            <a:xfrm flipH="1">
              <a:off x="8832077" y="152573"/>
              <a:ext cx="426544" cy="682381"/>
            </a:xfrm>
            <a:prstGeom prst="line">
              <a:avLst/>
            </a:prstGeom>
            <a:noFill/>
            <a:ln w="25400" cap="flat">
              <a:solidFill>
                <a:srgbClr val="FFFFF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63" name="Line"/>
            <p:cNvSpPr/>
            <p:nvPr/>
          </p:nvSpPr>
          <p:spPr>
            <a:xfrm>
              <a:off x="12309870" y="5198839"/>
              <a:ext cx="655228" cy="1029262"/>
            </a:xfrm>
            <a:prstGeom prst="line">
              <a:avLst/>
            </a:prstGeom>
            <a:noFill/>
            <a:ln w="25400" cap="flat">
              <a:solidFill>
                <a:srgbClr val="FFFFF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64" name="Line"/>
            <p:cNvSpPr/>
            <p:nvPr/>
          </p:nvSpPr>
          <p:spPr>
            <a:xfrm flipH="1">
              <a:off x="12717024" y="5173784"/>
              <a:ext cx="778585" cy="1073814"/>
            </a:xfrm>
            <a:prstGeom prst="line">
              <a:avLst/>
            </a:prstGeom>
            <a:noFill/>
            <a:ln w="25400" cap="flat">
              <a:solidFill>
                <a:srgbClr val="FFFFF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65" name="Line"/>
            <p:cNvSpPr/>
            <p:nvPr/>
          </p:nvSpPr>
          <p:spPr>
            <a:xfrm>
              <a:off x="5031512" y="5229632"/>
              <a:ext cx="687513" cy="949060"/>
            </a:xfrm>
            <a:prstGeom prst="line">
              <a:avLst/>
            </a:prstGeom>
            <a:noFill/>
            <a:ln w="25400" cap="flat">
              <a:solidFill>
                <a:srgbClr val="FFFFF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66" name="Line"/>
            <p:cNvSpPr/>
            <p:nvPr/>
          </p:nvSpPr>
          <p:spPr>
            <a:xfrm flipH="1">
              <a:off x="5535602" y="5138188"/>
              <a:ext cx="722948" cy="1165677"/>
            </a:xfrm>
            <a:prstGeom prst="line">
              <a:avLst/>
            </a:prstGeom>
            <a:noFill/>
            <a:ln w="25400" cap="flat">
              <a:solidFill>
                <a:srgbClr val="FFFFF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sp>
        <p:nvSpPr>
          <p:cNvPr id="1068" name="Line"/>
          <p:cNvSpPr/>
          <p:nvPr/>
        </p:nvSpPr>
        <p:spPr>
          <a:xfrm>
            <a:off x="2333429" y="5180656"/>
            <a:ext cx="19218330" cy="1"/>
          </a:xfrm>
          <a:prstGeom prst="line">
            <a:avLst/>
          </a:prstGeom>
          <a:ln w="63500">
            <a:solidFill>
              <a:srgbClr val="74E3F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069" name="Line"/>
          <p:cNvSpPr/>
          <p:nvPr/>
        </p:nvSpPr>
        <p:spPr>
          <a:xfrm>
            <a:off x="2843999" y="2475477"/>
            <a:ext cx="18355474" cy="1"/>
          </a:xfrm>
          <a:prstGeom prst="line">
            <a:avLst/>
          </a:prstGeom>
          <a:ln w="63500">
            <a:solidFill>
              <a:srgbClr val="EB6DE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070" name="Line"/>
          <p:cNvSpPr/>
          <p:nvPr/>
        </p:nvSpPr>
        <p:spPr>
          <a:xfrm>
            <a:off x="2907499" y="7913616"/>
            <a:ext cx="18355474" cy="1"/>
          </a:xfrm>
          <a:prstGeom prst="line">
            <a:avLst/>
          </a:prstGeom>
          <a:ln w="63500">
            <a:solidFill>
              <a:srgbClr val="E9000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grpSp>
        <p:nvGrpSpPr>
          <p:cNvPr id="1075" name="Group"/>
          <p:cNvGrpSpPr/>
          <p:nvPr/>
        </p:nvGrpSpPr>
        <p:grpSpPr>
          <a:xfrm>
            <a:off x="2794054" y="1052115"/>
            <a:ext cx="18571432" cy="7088205"/>
            <a:chOff x="0" y="0"/>
            <a:chExt cx="18571430" cy="7088203"/>
          </a:xfrm>
        </p:grpSpPr>
        <p:sp>
          <p:nvSpPr>
            <p:cNvPr id="1071" name="Line"/>
            <p:cNvSpPr/>
            <p:nvPr/>
          </p:nvSpPr>
          <p:spPr>
            <a:xfrm flipH="1" flipV="1">
              <a:off x="533258" y="0"/>
              <a:ext cx="8784918" cy="7085925"/>
            </a:xfrm>
            <a:prstGeom prst="line">
              <a:avLst/>
            </a:prstGeom>
            <a:noFill/>
            <a:ln w="63500" cap="flat">
              <a:solidFill>
                <a:srgbClr val="65EF67"/>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72" name="Line"/>
            <p:cNvSpPr/>
            <p:nvPr/>
          </p:nvSpPr>
          <p:spPr>
            <a:xfrm flipV="1">
              <a:off x="9279884" y="5940"/>
              <a:ext cx="8751204" cy="7082264"/>
            </a:xfrm>
            <a:prstGeom prst="line">
              <a:avLst/>
            </a:prstGeom>
            <a:noFill/>
            <a:ln w="63500" cap="flat">
              <a:solidFill>
                <a:srgbClr val="65EF67"/>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73" name="Line"/>
            <p:cNvSpPr/>
            <p:nvPr/>
          </p:nvSpPr>
          <p:spPr>
            <a:xfrm flipV="1">
              <a:off x="18014159" y="8599"/>
              <a:ext cx="557272" cy="683"/>
            </a:xfrm>
            <a:prstGeom prst="line">
              <a:avLst/>
            </a:prstGeom>
            <a:noFill/>
            <a:ln w="63500" cap="flat">
              <a:solidFill>
                <a:srgbClr val="65EF67"/>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74" name="Line"/>
            <p:cNvSpPr/>
            <p:nvPr/>
          </p:nvSpPr>
          <p:spPr>
            <a:xfrm flipV="1">
              <a:off x="-1" y="10299"/>
              <a:ext cx="560162" cy="9439"/>
            </a:xfrm>
            <a:prstGeom prst="line">
              <a:avLst/>
            </a:prstGeom>
            <a:noFill/>
            <a:ln w="63500" cap="flat">
              <a:solidFill>
                <a:srgbClr val="65EF67"/>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1080" name="Group"/>
          <p:cNvGrpSpPr/>
          <p:nvPr/>
        </p:nvGrpSpPr>
        <p:grpSpPr>
          <a:xfrm>
            <a:off x="2790075" y="2214289"/>
            <a:ext cx="18571326" cy="7057154"/>
            <a:chOff x="0" y="0"/>
            <a:chExt cx="18571325" cy="7057152"/>
          </a:xfrm>
        </p:grpSpPr>
        <p:sp>
          <p:nvSpPr>
            <p:cNvPr id="1076" name="Line"/>
            <p:cNvSpPr/>
            <p:nvPr/>
          </p:nvSpPr>
          <p:spPr>
            <a:xfrm flipH="1">
              <a:off x="541909" y="-1"/>
              <a:ext cx="8777985" cy="7057154"/>
            </a:xfrm>
            <a:prstGeom prst="line">
              <a:avLst/>
            </a:prstGeom>
            <a:noFill/>
            <a:ln w="63500" cap="flat">
              <a:solidFill>
                <a:srgbClr val="418A44"/>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77" name="Line"/>
            <p:cNvSpPr/>
            <p:nvPr/>
          </p:nvSpPr>
          <p:spPr>
            <a:xfrm>
              <a:off x="9284057" y="4391"/>
              <a:ext cx="8759366" cy="7045791"/>
            </a:xfrm>
            <a:prstGeom prst="line">
              <a:avLst/>
            </a:prstGeom>
            <a:noFill/>
            <a:ln w="63500" cap="flat">
              <a:solidFill>
                <a:srgbClr val="418A44"/>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78" name="Line"/>
            <p:cNvSpPr/>
            <p:nvPr/>
          </p:nvSpPr>
          <p:spPr>
            <a:xfrm flipV="1">
              <a:off x="-1" y="7049180"/>
              <a:ext cx="559728" cy="683"/>
            </a:xfrm>
            <a:prstGeom prst="line">
              <a:avLst/>
            </a:prstGeom>
            <a:noFill/>
            <a:ln w="63500" cap="flat">
              <a:solidFill>
                <a:srgbClr val="418A44"/>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79" name="Line"/>
            <p:cNvSpPr/>
            <p:nvPr/>
          </p:nvSpPr>
          <p:spPr>
            <a:xfrm>
              <a:off x="18012525" y="7044010"/>
              <a:ext cx="558801" cy="1"/>
            </a:xfrm>
            <a:prstGeom prst="line">
              <a:avLst/>
            </a:prstGeom>
            <a:noFill/>
            <a:ln w="63500" cap="flat">
              <a:solidFill>
                <a:srgbClr val="418A44"/>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1085" name="Group"/>
          <p:cNvGrpSpPr/>
          <p:nvPr/>
        </p:nvGrpSpPr>
        <p:grpSpPr>
          <a:xfrm>
            <a:off x="2854129" y="1137494"/>
            <a:ext cx="18479859" cy="4061943"/>
            <a:chOff x="0" y="0"/>
            <a:chExt cx="18479857" cy="4061941"/>
          </a:xfrm>
        </p:grpSpPr>
        <p:sp>
          <p:nvSpPr>
            <p:cNvPr id="1081" name="Line"/>
            <p:cNvSpPr/>
            <p:nvPr/>
          </p:nvSpPr>
          <p:spPr>
            <a:xfrm flipH="1" flipV="1">
              <a:off x="5654869" y="30905"/>
              <a:ext cx="3605673" cy="4018338"/>
            </a:xfrm>
            <a:prstGeom prst="line">
              <a:avLst/>
            </a:prstGeom>
            <a:noFill/>
            <a:ln w="63500" cap="flat">
              <a:solidFill>
                <a:srgbClr val="E8D451"/>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82" name="Line"/>
            <p:cNvSpPr/>
            <p:nvPr/>
          </p:nvSpPr>
          <p:spPr>
            <a:xfrm flipV="1">
              <a:off x="9237399" y="0"/>
              <a:ext cx="3605672" cy="4061943"/>
            </a:xfrm>
            <a:prstGeom prst="line">
              <a:avLst/>
            </a:prstGeom>
            <a:noFill/>
            <a:ln w="63500" cap="flat">
              <a:solidFill>
                <a:srgbClr val="E8D451"/>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83" name="Line"/>
            <p:cNvSpPr/>
            <p:nvPr/>
          </p:nvSpPr>
          <p:spPr>
            <a:xfrm>
              <a:off x="0" y="35597"/>
              <a:ext cx="5654871" cy="1"/>
            </a:xfrm>
            <a:prstGeom prst="line">
              <a:avLst/>
            </a:prstGeom>
            <a:noFill/>
            <a:ln w="63500" cap="flat">
              <a:solidFill>
                <a:srgbClr val="E8D451"/>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84" name="Line"/>
            <p:cNvSpPr/>
            <p:nvPr/>
          </p:nvSpPr>
          <p:spPr>
            <a:xfrm>
              <a:off x="12843070" y="16587"/>
              <a:ext cx="5636788" cy="1"/>
            </a:xfrm>
            <a:prstGeom prst="line">
              <a:avLst/>
            </a:prstGeom>
            <a:noFill/>
            <a:ln w="63500" cap="flat">
              <a:solidFill>
                <a:srgbClr val="E8D451"/>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1090" name="Group"/>
          <p:cNvGrpSpPr/>
          <p:nvPr/>
        </p:nvGrpSpPr>
        <p:grpSpPr>
          <a:xfrm>
            <a:off x="2857379" y="5186612"/>
            <a:ext cx="18430994" cy="3987942"/>
            <a:chOff x="0" y="0"/>
            <a:chExt cx="18430992" cy="3987941"/>
          </a:xfrm>
        </p:grpSpPr>
        <p:sp>
          <p:nvSpPr>
            <p:cNvPr id="1086" name="Line"/>
            <p:cNvSpPr/>
            <p:nvPr/>
          </p:nvSpPr>
          <p:spPr>
            <a:xfrm flipH="1">
              <a:off x="5655017" y="-1"/>
              <a:ext cx="3619333" cy="3987943"/>
            </a:xfrm>
            <a:prstGeom prst="line">
              <a:avLst/>
            </a:prstGeom>
            <a:noFill/>
            <a:ln w="63500" cap="flat">
              <a:solidFill>
                <a:srgbClr val="E98A44"/>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87" name="Line"/>
            <p:cNvSpPr/>
            <p:nvPr/>
          </p:nvSpPr>
          <p:spPr>
            <a:xfrm>
              <a:off x="9236026" y="2579"/>
              <a:ext cx="3544630" cy="3982776"/>
            </a:xfrm>
            <a:prstGeom prst="line">
              <a:avLst/>
            </a:prstGeom>
            <a:noFill/>
            <a:ln w="63500" cap="flat">
              <a:solidFill>
                <a:srgbClr val="E98A44"/>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88" name="Line"/>
            <p:cNvSpPr/>
            <p:nvPr/>
          </p:nvSpPr>
          <p:spPr>
            <a:xfrm>
              <a:off x="0" y="3978338"/>
              <a:ext cx="5677021" cy="1"/>
            </a:xfrm>
            <a:prstGeom prst="line">
              <a:avLst/>
            </a:prstGeom>
            <a:noFill/>
            <a:ln w="63500" cap="flat">
              <a:solidFill>
                <a:srgbClr val="E98A44"/>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89" name="Line"/>
            <p:cNvSpPr/>
            <p:nvPr/>
          </p:nvSpPr>
          <p:spPr>
            <a:xfrm>
              <a:off x="12753972" y="3971988"/>
              <a:ext cx="5677022" cy="1"/>
            </a:xfrm>
            <a:prstGeom prst="line">
              <a:avLst/>
            </a:prstGeom>
            <a:noFill/>
            <a:ln w="63500" cap="flat">
              <a:solidFill>
                <a:srgbClr val="E98A44"/>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1096" name="Group"/>
          <p:cNvGrpSpPr/>
          <p:nvPr/>
        </p:nvGrpSpPr>
        <p:grpSpPr>
          <a:xfrm>
            <a:off x="2764636" y="5892522"/>
            <a:ext cx="18634863" cy="2388077"/>
            <a:chOff x="0" y="90250"/>
            <a:chExt cx="18634862" cy="2388075"/>
          </a:xfrm>
        </p:grpSpPr>
        <p:sp>
          <p:nvSpPr>
            <p:cNvPr id="1091" name="Line"/>
            <p:cNvSpPr/>
            <p:nvPr/>
          </p:nvSpPr>
          <p:spPr>
            <a:xfrm flipH="1" flipV="1">
              <a:off x="2766172" y="93115"/>
              <a:ext cx="2993253" cy="2380904"/>
            </a:xfrm>
            <a:prstGeom prst="line">
              <a:avLst/>
            </a:prstGeom>
            <a:noFill/>
            <a:ln w="63500" cap="flat">
              <a:solidFill>
                <a:srgbClr val="5487D8"/>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92" name="Line"/>
            <p:cNvSpPr/>
            <p:nvPr/>
          </p:nvSpPr>
          <p:spPr>
            <a:xfrm>
              <a:off x="5739200" y="2468180"/>
              <a:ext cx="7193364" cy="300"/>
            </a:xfrm>
            <a:prstGeom prst="line">
              <a:avLst/>
            </a:prstGeom>
            <a:noFill/>
            <a:ln w="63500" cap="flat">
              <a:solidFill>
                <a:srgbClr val="5487D8"/>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93" name="Line"/>
            <p:cNvSpPr/>
            <p:nvPr/>
          </p:nvSpPr>
          <p:spPr>
            <a:xfrm flipV="1">
              <a:off x="12913017" y="90250"/>
              <a:ext cx="3013431" cy="2388077"/>
            </a:xfrm>
            <a:prstGeom prst="line">
              <a:avLst/>
            </a:prstGeom>
            <a:noFill/>
            <a:ln w="63500" cap="flat">
              <a:solidFill>
                <a:srgbClr val="5487D8"/>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94" name="Line"/>
            <p:cNvSpPr/>
            <p:nvPr/>
          </p:nvSpPr>
          <p:spPr>
            <a:xfrm>
              <a:off x="15906376" y="97006"/>
              <a:ext cx="2728487" cy="1725"/>
            </a:xfrm>
            <a:prstGeom prst="line">
              <a:avLst/>
            </a:prstGeom>
            <a:noFill/>
            <a:ln w="63500" cap="flat">
              <a:solidFill>
                <a:srgbClr val="5487D8"/>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95" name="Line"/>
            <p:cNvSpPr/>
            <p:nvPr/>
          </p:nvSpPr>
          <p:spPr>
            <a:xfrm>
              <a:off x="-1" y="99631"/>
              <a:ext cx="2791950" cy="2084"/>
            </a:xfrm>
            <a:prstGeom prst="line">
              <a:avLst/>
            </a:prstGeom>
            <a:noFill/>
            <a:ln w="63500" cap="flat">
              <a:solidFill>
                <a:srgbClr val="5487D8"/>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1102" name="Group"/>
          <p:cNvGrpSpPr/>
          <p:nvPr/>
        </p:nvGrpSpPr>
        <p:grpSpPr>
          <a:xfrm>
            <a:off x="2704967" y="2059381"/>
            <a:ext cx="18607255" cy="3725528"/>
            <a:chOff x="0" y="0"/>
            <a:chExt cx="18607254" cy="3725526"/>
          </a:xfrm>
        </p:grpSpPr>
        <p:sp>
          <p:nvSpPr>
            <p:cNvPr id="1097" name="Line"/>
            <p:cNvSpPr/>
            <p:nvPr/>
          </p:nvSpPr>
          <p:spPr>
            <a:xfrm flipH="1">
              <a:off x="1174312" y="-1"/>
              <a:ext cx="4645051" cy="3725525"/>
            </a:xfrm>
            <a:prstGeom prst="line">
              <a:avLst/>
            </a:prstGeom>
            <a:noFill/>
            <a:ln w="63500" cap="flat">
              <a:solidFill>
                <a:srgbClr val="8D26B7"/>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98" name="Line"/>
            <p:cNvSpPr/>
            <p:nvPr/>
          </p:nvSpPr>
          <p:spPr>
            <a:xfrm>
              <a:off x="12980500" y="8766"/>
              <a:ext cx="4604259" cy="3716761"/>
            </a:xfrm>
            <a:prstGeom prst="line">
              <a:avLst/>
            </a:prstGeom>
            <a:noFill/>
            <a:ln w="63500" cap="flat">
              <a:solidFill>
                <a:srgbClr val="8D26B7"/>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099" name="Line"/>
            <p:cNvSpPr/>
            <p:nvPr/>
          </p:nvSpPr>
          <p:spPr>
            <a:xfrm flipH="1">
              <a:off x="-1" y="3718897"/>
              <a:ext cx="1193934" cy="3286"/>
            </a:xfrm>
            <a:prstGeom prst="line">
              <a:avLst/>
            </a:prstGeom>
            <a:noFill/>
            <a:ln w="63500" cap="flat">
              <a:solidFill>
                <a:srgbClr val="8D26B7"/>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00" name="Line"/>
            <p:cNvSpPr/>
            <p:nvPr/>
          </p:nvSpPr>
          <p:spPr>
            <a:xfrm flipH="1">
              <a:off x="17560789" y="3715233"/>
              <a:ext cx="1046466" cy="3299"/>
            </a:xfrm>
            <a:prstGeom prst="line">
              <a:avLst/>
            </a:prstGeom>
            <a:noFill/>
            <a:ln w="63500" cap="flat">
              <a:solidFill>
                <a:srgbClr val="8D26B7"/>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01" name="Line"/>
            <p:cNvSpPr/>
            <p:nvPr/>
          </p:nvSpPr>
          <p:spPr>
            <a:xfrm>
              <a:off x="5798424" y="7569"/>
              <a:ext cx="7208156" cy="8905"/>
            </a:xfrm>
            <a:prstGeom prst="line">
              <a:avLst/>
            </a:prstGeom>
            <a:noFill/>
            <a:ln w="63500" cap="flat">
              <a:solidFill>
                <a:srgbClr val="8D26B7"/>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1108" name="Group"/>
          <p:cNvGrpSpPr/>
          <p:nvPr/>
        </p:nvGrpSpPr>
        <p:grpSpPr>
          <a:xfrm>
            <a:off x="2996144" y="2356403"/>
            <a:ext cx="18287807" cy="2131711"/>
            <a:chOff x="0" y="29040"/>
            <a:chExt cx="18287806" cy="2131709"/>
          </a:xfrm>
        </p:grpSpPr>
        <p:sp>
          <p:nvSpPr>
            <p:cNvPr id="1103" name="Line"/>
            <p:cNvSpPr/>
            <p:nvPr/>
          </p:nvSpPr>
          <p:spPr>
            <a:xfrm>
              <a:off x="5515467" y="2155737"/>
              <a:ext cx="7196794" cy="1"/>
            </a:xfrm>
            <a:prstGeom prst="line">
              <a:avLst/>
            </a:prstGeom>
            <a:noFill/>
            <a:ln w="66675" cap="flat">
              <a:solidFill>
                <a:srgbClr val="2D23E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04" name="Line"/>
            <p:cNvSpPr/>
            <p:nvPr/>
          </p:nvSpPr>
          <p:spPr>
            <a:xfrm flipV="1">
              <a:off x="12685975" y="29040"/>
              <a:ext cx="4587318" cy="2131711"/>
            </a:xfrm>
            <a:prstGeom prst="line">
              <a:avLst/>
            </a:prstGeom>
            <a:noFill/>
            <a:ln w="66675" cap="flat">
              <a:solidFill>
                <a:srgbClr val="2D23E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05" name="Line"/>
            <p:cNvSpPr/>
            <p:nvPr/>
          </p:nvSpPr>
          <p:spPr>
            <a:xfrm flipH="1" flipV="1">
              <a:off x="1064529" y="30205"/>
              <a:ext cx="4471983" cy="2130545"/>
            </a:xfrm>
            <a:prstGeom prst="line">
              <a:avLst/>
            </a:prstGeom>
            <a:noFill/>
            <a:ln w="66675" cap="flat">
              <a:solidFill>
                <a:srgbClr val="2D23E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06" name="Line"/>
            <p:cNvSpPr/>
            <p:nvPr/>
          </p:nvSpPr>
          <p:spPr>
            <a:xfrm flipH="1">
              <a:off x="-1" y="34555"/>
              <a:ext cx="1084038" cy="572"/>
            </a:xfrm>
            <a:prstGeom prst="line">
              <a:avLst/>
            </a:prstGeom>
            <a:noFill/>
            <a:ln w="66675" cap="flat">
              <a:solidFill>
                <a:srgbClr val="2D23E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07" name="Line"/>
            <p:cNvSpPr/>
            <p:nvPr/>
          </p:nvSpPr>
          <p:spPr>
            <a:xfrm flipH="1">
              <a:off x="17258961" y="32227"/>
              <a:ext cx="1028846" cy="1"/>
            </a:xfrm>
            <a:prstGeom prst="line">
              <a:avLst/>
            </a:prstGeom>
            <a:noFill/>
            <a:ln w="66675" cap="flat">
              <a:solidFill>
                <a:srgbClr val="2D23E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1114" name="Group"/>
          <p:cNvGrpSpPr/>
          <p:nvPr/>
        </p:nvGrpSpPr>
        <p:grpSpPr>
          <a:xfrm>
            <a:off x="2920708" y="5852193"/>
            <a:ext cx="18506289" cy="2161133"/>
            <a:chOff x="0" y="28864"/>
            <a:chExt cx="18506288" cy="2161131"/>
          </a:xfrm>
        </p:grpSpPr>
        <p:sp>
          <p:nvSpPr>
            <p:cNvPr id="1109" name="Line"/>
            <p:cNvSpPr/>
            <p:nvPr/>
          </p:nvSpPr>
          <p:spPr>
            <a:xfrm>
              <a:off x="5590904" y="33878"/>
              <a:ext cx="7196793" cy="1"/>
            </a:xfrm>
            <a:prstGeom prst="line">
              <a:avLst/>
            </a:prstGeom>
            <a:noFill/>
            <a:ln w="66675" cap="flat">
              <a:solidFill>
                <a:srgbClr val="D753E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10" name="Line"/>
            <p:cNvSpPr/>
            <p:nvPr/>
          </p:nvSpPr>
          <p:spPr>
            <a:xfrm>
              <a:off x="12761410" y="28864"/>
              <a:ext cx="4559792" cy="2161133"/>
            </a:xfrm>
            <a:prstGeom prst="line">
              <a:avLst/>
            </a:prstGeom>
            <a:noFill/>
            <a:ln w="66675" cap="flat">
              <a:solidFill>
                <a:srgbClr val="D753E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11" name="Line"/>
            <p:cNvSpPr/>
            <p:nvPr/>
          </p:nvSpPr>
          <p:spPr>
            <a:xfrm flipH="1">
              <a:off x="1145881" y="28865"/>
              <a:ext cx="4466068" cy="2157794"/>
            </a:xfrm>
            <a:prstGeom prst="line">
              <a:avLst/>
            </a:prstGeom>
            <a:noFill/>
            <a:ln w="66675" cap="flat">
              <a:solidFill>
                <a:srgbClr val="D753E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12" name="Line"/>
            <p:cNvSpPr/>
            <p:nvPr/>
          </p:nvSpPr>
          <p:spPr>
            <a:xfrm flipH="1" flipV="1">
              <a:off x="-1" y="2180776"/>
              <a:ext cx="1160821" cy="919"/>
            </a:xfrm>
            <a:prstGeom prst="line">
              <a:avLst/>
            </a:prstGeom>
            <a:noFill/>
            <a:ln w="66675" cap="flat">
              <a:solidFill>
                <a:srgbClr val="D753E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13" name="Line"/>
            <p:cNvSpPr/>
            <p:nvPr/>
          </p:nvSpPr>
          <p:spPr>
            <a:xfrm flipH="1" flipV="1">
              <a:off x="17307431" y="2186032"/>
              <a:ext cx="1198858" cy="1080"/>
            </a:xfrm>
            <a:prstGeom prst="line">
              <a:avLst/>
            </a:prstGeom>
            <a:noFill/>
            <a:ln w="66675" cap="flat">
              <a:solidFill>
                <a:srgbClr val="D753E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1121" name="Group"/>
          <p:cNvGrpSpPr/>
          <p:nvPr/>
        </p:nvGrpSpPr>
        <p:grpSpPr>
          <a:xfrm>
            <a:off x="2844436" y="2132539"/>
            <a:ext cx="18568582" cy="2978865"/>
            <a:chOff x="0" y="0"/>
            <a:chExt cx="18568580" cy="2978864"/>
          </a:xfrm>
        </p:grpSpPr>
        <p:sp>
          <p:nvSpPr>
            <p:cNvPr id="1115" name="Line"/>
            <p:cNvSpPr/>
            <p:nvPr/>
          </p:nvSpPr>
          <p:spPr>
            <a:xfrm flipV="1">
              <a:off x="15311142" y="996993"/>
              <a:ext cx="3257439" cy="373"/>
            </a:xfrm>
            <a:prstGeom prst="line">
              <a:avLst/>
            </a:prstGeom>
            <a:noFill/>
            <a:ln w="63500" cap="flat">
              <a:solidFill>
                <a:srgbClr val="B0B1AC"/>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16" name="Line"/>
            <p:cNvSpPr/>
            <p:nvPr/>
          </p:nvSpPr>
          <p:spPr>
            <a:xfrm flipV="1">
              <a:off x="5570811" y="-1"/>
              <a:ext cx="3696881" cy="2978865"/>
            </a:xfrm>
            <a:prstGeom prst="line">
              <a:avLst/>
            </a:prstGeom>
            <a:noFill/>
            <a:ln w="63500" cap="flat">
              <a:solidFill>
                <a:srgbClr val="B0B1AC"/>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17" name="Line"/>
            <p:cNvSpPr/>
            <p:nvPr/>
          </p:nvSpPr>
          <p:spPr>
            <a:xfrm>
              <a:off x="3161521" y="998895"/>
              <a:ext cx="2439171" cy="1970865"/>
            </a:xfrm>
            <a:prstGeom prst="line">
              <a:avLst/>
            </a:prstGeom>
            <a:noFill/>
            <a:ln w="63500" cap="flat">
              <a:solidFill>
                <a:srgbClr val="B0B1AC"/>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18" name="Line"/>
            <p:cNvSpPr/>
            <p:nvPr/>
          </p:nvSpPr>
          <p:spPr>
            <a:xfrm flipV="1">
              <a:off x="12877910" y="991246"/>
              <a:ext cx="2450845" cy="1985405"/>
            </a:xfrm>
            <a:prstGeom prst="line">
              <a:avLst/>
            </a:prstGeom>
            <a:noFill/>
            <a:ln w="63500" cap="flat">
              <a:solidFill>
                <a:srgbClr val="B0B1AC"/>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19" name="Line"/>
            <p:cNvSpPr/>
            <p:nvPr/>
          </p:nvSpPr>
          <p:spPr>
            <a:xfrm>
              <a:off x="9221618" y="1002"/>
              <a:ext cx="3694196" cy="2973015"/>
            </a:xfrm>
            <a:prstGeom prst="line">
              <a:avLst/>
            </a:prstGeom>
            <a:noFill/>
            <a:ln w="63500" cap="flat">
              <a:solidFill>
                <a:srgbClr val="B0B1AC"/>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20" name="Line"/>
            <p:cNvSpPr/>
            <p:nvPr/>
          </p:nvSpPr>
          <p:spPr>
            <a:xfrm>
              <a:off x="0" y="1001611"/>
              <a:ext cx="3184102" cy="5235"/>
            </a:xfrm>
            <a:prstGeom prst="line">
              <a:avLst/>
            </a:prstGeom>
            <a:noFill/>
            <a:ln w="63500" cap="flat">
              <a:solidFill>
                <a:srgbClr val="B0B1AC"/>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1128" name="Group"/>
          <p:cNvGrpSpPr/>
          <p:nvPr/>
        </p:nvGrpSpPr>
        <p:grpSpPr>
          <a:xfrm>
            <a:off x="2831737" y="5228005"/>
            <a:ext cx="18567762" cy="2988078"/>
            <a:chOff x="0" y="0"/>
            <a:chExt cx="18567761" cy="2988077"/>
          </a:xfrm>
        </p:grpSpPr>
        <p:sp>
          <p:nvSpPr>
            <p:cNvPr id="1122" name="Line"/>
            <p:cNvSpPr/>
            <p:nvPr/>
          </p:nvSpPr>
          <p:spPr>
            <a:xfrm flipV="1">
              <a:off x="15351971" y="1995959"/>
              <a:ext cx="3215791" cy="534"/>
            </a:xfrm>
            <a:prstGeom prst="line">
              <a:avLst/>
            </a:prstGeom>
            <a:noFill/>
            <a:ln w="63500" cap="flat">
              <a:solidFill>
                <a:srgbClr val="AE4D0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23" name="Line"/>
            <p:cNvSpPr/>
            <p:nvPr/>
          </p:nvSpPr>
          <p:spPr>
            <a:xfrm>
              <a:off x="12896601" y="4542"/>
              <a:ext cx="2474282" cy="1995773"/>
            </a:xfrm>
            <a:prstGeom prst="line">
              <a:avLst/>
            </a:prstGeom>
            <a:noFill/>
            <a:ln w="63500" cap="flat">
              <a:solidFill>
                <a:srgbClr val="AE4D0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24" name="Line"/>
            <p:cNvSpPr/>
            <p:nvPr/>
          </p:nvSpPr>
          <p:spPr>
            <a:xfrm>
              <a:off x="0" y="1998708"/>
              <a:ext cx="3148693" cy="1"/>
            </a:xfrm>
            <a:prstGeom prst="line">
              <a:avLst/>
            </a:prstGeom>
            <a:noFill/>
            <a:ln w="63500" cap="flat">
              <a:solidFill>
                <a:srgbClr val="AE4D0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25" name="Line"/>
            <p:cNvSpPr/>
            <p:nvPr/>
          </p:nvSpPr>
          <p:spPr>
            <a:xfrm flipV="1">
              <a:off x="9244050" y="5056"/>
              <a:ext cx="3691818" cy="2980674"/>
            </a:xfrm>
            <a:prstGeom prst="line">
              <a:avLst/>
            </a:prstGeom>
            <a:noFill/>
            <a:ln w="63500" cap="flat">
              <a:solidFill>
                <a:srgbClr val="AE4D0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26" name="Line"/>
            <p:cNvSpPr/>
            <p:nvPr/>
          </p:nvSpPr>
          <p:spPr>
            <a:xfrm>
              <a:off x="5589359" y="0"/>
              <a:ext cx="3693592" cy="2988078"/>
            </a:xfrm>
            <a:prstGeom prst="line">
              <a:avLst/>
            </a:prstGeom>
            <a:noFill/>
            <a:ln w="63500" cap="flat">
              <a:solidFill>
                <a:srgbClr val="AE4D0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27" name="Line"/>
            <p:cNvSpPr/>
            <p:nvPr/>
          </p:nvSpPr>
          <p:spPr>
            <a:xfrm flipV="1">
              <a:off x="3133371" y="7440"/>
              <a:ext cx="2488399" cy="1999639"/>
            </a:xfrm>
            <a:prstGeom prst="line">
              <a:avLst/>
            </a:prstGeom>
            <a:noFill/>
            <a:ln w="63500" cap="flat">
              <a:solidFill>
                <a:srgbClr val="AE4D0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1137" name="Group"/>
          <p:cNvGrpSpPr/>
          <p:nvPr/>
        </p:nvGrpSpPr>
        <p:grpSpPr>
          <a:xfrm>
            <a:off x="2668804" y="2252889"/>
            <a:ext cx="18871280" cy="2947024"/>
            <a:chOff x="0" y="0"/>
            <a:chExt cx="18871278" cy="2947023"/>
          </a:xfrm>
        </p:grpSpPr>
        <p:sp>
          <p:nvSpPr>
            <p:cNvPr id="1129" name="Line"/>
            <p:cNvSpPr/>
            <p:nvPr/>
          </p:nvSpPr>
          <p:spPr>
            <a:xfrm flipV="1">
              <a:off x="18312548" y="1560791"/>
              <a:ext cx="558731" cy="2556"/>
            </a:xfrm>
            <a:prstGeom prst="line">
              <a:avLst/>
            </a:prstGeom>
            <a:noFill/>
            <a:ln w="63500" cap="flat">
              <a:solidFill>
                <a:srgbClr val="26B1E9"/>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30" name="Line"/>
            <p:cNvSpPr/>
            <p:nvPr/>
          </p:nvSpPr>
          <p:spPr>
            <a:xfrm flipV="1">
              <a:off x="9401271" y="-1"/>
              <a:ext cx="3647265" cy="2922726"/>
            </a:xfrm>
            <a:prstGeom prst="line">
              <a:avLst/>
            </a:prstGeom>
            <a:noFill/>
            <a:ln w="63500" cap="flat">
              <a:solidFill>
                <a:srgbClr val="26B1E9"/>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31" name="Line"/>
            <p:cNvSpPr/>
            <p:nvPr/>
          </p:nvSpPr>
          <p:spPr>
            <a:xfrm>
              <a:off x="13003941" y="2703"/>
              <a:ext cx="3633263" cy="2938981"/>
            </a:xfrm>
            <a:prstGeom prst="line">
              <a:avLst/>
            </a:prstGeom>
            <a:noFill/>
            <a:ln w="63500" cap="flat">
              <a:solidFill>
                <a:srgbClr val="26B1E9"/>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32" name="Line"/>
            <p:cNvSpPr/>
            <p:nvPr/>
          </p:nvSpPr>
          <p:spPr>
            <a:xfrm flipV="1">
              <a:off x="16597985" y="1556522"/>
              <a:ext cx="1733207" cy="1385184"/>
            </a:xfrm>
            <a:prstGeom prst="line">
              <a:avLst/>
            </a:prstGeom>
            <a:noFill/>
            <a:ln w="63500" cap="flat">
              <a:solidFill>
                <a:srgbClr val="26B1E9"/>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33" name="Line"/>
            <p:cNvSpPr/>
            <p:nvPr/>
          </p:nvSpPr>
          <p:spPr>
            <a:xfrm>
              <a:off x="5817209" y="13907"/>
              <a:ext cx="3625071" cy="2910173"/>
            </a:xfrm>
            <a:prstGeom prst="line">
              <a:avLst/>
            </a:prstGeom>
            <a:noFill/>
            <a:ln w="63500" cap="flat">
              <a:solidFill>
                <a:srgbClr val="26B1E9"/>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34" name="Line"/>
            <p:cNvSpPr/>
            <p:nvPr/>
          </p:nvSpPr>
          <p:spPr>
            <a:xfrm flipV="1">
              <a:off x="2219339" y="15164"/>
              <a:ext cx="3635359" cy="2929935"/>
            </a:xfrm>
            <a:prstGeom prst="line">
              <a:avLst/>
            </a:prstGeom>
            <a:noFill/>
            <a:ln w="63500" cap="flat">
              <a:solidFill>
                <a:srgbClr val="26B1E9"/>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35" name="Line"/>
            <p:cNvSpPr/>
            <p:nvPr/>
          </p:nvSpPr>
          <p:spPr>
            <a:xfrm flipH="1" flipV="1">
              <a:off x="510807" y="1551664"/>
              <a:ext cx="1746522" cy="1395359"/>
            </a:xfrm>
            <a:prstGeom prst="line">
              <a:avLst/>
            </a:prstGeom>
            <a:noFill/>
            <a:ln w="63500" cap="flat">
              <a:solidFill>
                <a:srgbClr val="26B1E9"/>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36" name="Line"/>
            <p:cNvSpPr/>
            <p:nvPr/>
          </p:nvSpPr>
          <p:spPr>
            <a:xfrm flipV="1">
              <a:off x="-1" y="1560008"/>
              <a:ext cx="534616" cy="2518"/>
            </a:xfrm>
            <a:prstGeom prst="line">
              <a:avLst/>
            </a:prstGeom>
            <a:noFill/>
            <a:ln w="63500" cap="flat">
              <a:solidFill>
                <a:srgbClr val="26B1E9"/>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1146" name="Group"/>
          <p:cNvGrpSpPr/>
          <p:nvPr/>
        </p:nvGrpSpPr>
        <p:grpSpPr>
          <a:xfrm>
            <a:off x="2641343" y="5142847"/>
            <a:ext cx="18876367" cy="2940965"/>
            <a:chOff x="0" y="0"/>
            <a:chExt cx="18876366" cy="2940964"/>
          </a:xfrm>
        </p:grpSpPr>
        <p:sp>
          <p:nvSpPr>
            <p:cNvPr id="1138" name="Line"/>
            <p:cNvSpPr/>
            <p:nvPr/>
          </p:nvSpPr>
          <p:spPr>
            <a:xfrm flipV="1">
              <a:off x="-1" y="1412813"/>
              <a:ext cx="558731" cy="10146"/>
            </a:xfrm>
            <a:prstGeom prst="line">
              <a:avLst/>
            </a:prstGeom>
            <a:noFill/>
            <a:ln w="63500" cap="flat">
              <a:solidFill>
                <a:srgbClr val="EDB39B"/>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39" name="Line"/>
            <p:cNvSpPr/>
            <p:nvPr/>
          </p:nvSpPr>
          <p:spPr>
            <a:xfrm>
              <a:off x="18348625" y="1414944"/>
              <a:ext cx="527742" cy="150"/>
            </a:xfrm>
            <a:prstGeom prst="line">
              <a:avLst/>
            </a:prstGeom>
            <a:noFill/>
            <a:ln w="63500" cap="flat">
              <a:solidFill>
                <a:srgbClr val="EDB39B"/>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40" name="Line"/>
            <p:cNvSpPr/>
            <p:nvPr/>
          </p:nvSpPr>
          <p:spPr>
            <a:xfrm>
              <a:off x="16633531" y="23347"/>
              <a:ext cx="1733079" cy="1399076"/>
            </a:xfrm>
            <a:prstGeom prst="line">
              <a:avLst/>
            </a:prstGeom>
            <a:noFill/>
            <a:ln w="63500" cap="flat">
              <a:solidFill>
                <a:srgbClr val="EDB39B"/>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41" name="Line"/>
            <p:cNvSpPr/>
            <p:nvPr/>
          </p:nvSpPr>
          <p:spPr>
            <a:xfrm flipV="1">
              <a:off x="13030813" y="17210"/>
              <a:ext cx="3638791" cy="2920456"/>
            </a:xfrm>
            <a:prstGeom prst="line">
              <a:avLst/>
            </a:prstGeom>
            <a:noFill/>
            <a:ln w="63500" cap="flat">
              <a:solidFill>
                <a:srgbClr val="EDB39B"/>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42" name="Line"/>
            <p:cNvSpPr/>
            <p:nvPr/>
          </p:nvSpPr>
          <p:spPr>
            <a:xfrm>
              <a:off x="9427731" y="350"/>
              <a:ext cx="3647182" cy="2940615"/>
            </a:xfrm>
            <a:prstGeom prst="line">
              <a:avLst/>
            </a:prstGeom>
            <a:noFill/>
            <a:ln w="63500" cap="flat">
              <a:solidFill>
                <a:srgbClr val="EDB39B"/>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43" name="Line"/>
            <p:cNvSpPr/>
            <p:nvPr/>
          </p:nvSpPr>
          <p:spPr>
            <a:xfrm flipV="1">
              <a:off x="5849050" y="0"/>
              <a:ext cx="3623205" cy="2922191"/>
            </a:xfrm>
            <a:prstGeom prst="line">
              <a:avLst/>
            </a:prstGeom>
            <a:noFill/>
            <a:ln w="63500" cap="flat">
              <a:solidFill>
                <a:srgbClr val="EDB39B"/>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44" name="Line"/>
            <p:cNvSpPr/>
            <p:nvPr/>
          </p:nvSpPr>
          <p:spPr>
            <a:xfrm>
              <a:off x="2244350" y="18284"/>
              <a:ext cx="3642024" cy="2907959"/>
            </a:xfrm>
            <a:prstGeom prst="line">
              <a:avLst/>
            </a:prstGeom>
            <a:noFill/>
            <a:ln w="63500" cap="flat">
              <a:solidFill>
                <a:srgbClr val="EDB39B"/>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45" name="Line"/>
            <p:cNvSpPr/>
            <p:nvPr/>
          </p:nvSpPr>
          <p:spPr>
            <a:xfrm flipH="1">
              <a:off x="541213" y="20527"/>
              <a:ext cx="1741963" cy="1398373"/>
            </a:xfrm>
            <a:prstGeom prst="line">
              <a:avLst/>
            </a:prstGeom>
            <a:noFill/>
            <a:ln w="63500" cap="flat">
              <a:solidFill>
                <a:srgbClr val="EDB39B"/>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1155" name="Group"/>
          <p:cNvGrpSpPr/>
          <p:nvPr/>
        </p:nvGrpSpPr>
        <p:grpSpPr>
          <a:xfrm>
            <a:off x="2670012" y="2294675"/>
            <a:ext cx="18839801" cy="2832770"/>
            <a:chOff x="0" y="0"/>
            <a:chExt cx="18839800" cy="2832769"/>
          </a:xfrm>
        </p:grpSpPr>
        <p:sp>
          <p:nvSpPr>
            <p:cNvPr id="1147" name="Line"/>
            <p:cNvSpPr/>
            <p:nvPr/>
          </p:nvSpPr>
          <p:spPr>
            <a:xfrm flipH="1">
              <a:off x="5914120" y="0"/>
              <a:ext cx="3525204" cy="2832770"/>
            </a:xfrm>
            <a:prstGeom prst="line">
              <a:avLst/>
            </a:prstGeom>
            <a:noFill/>
            <a:ln w="63500" cap="flat">
              <a:solidFill>
                <a:srgbClr val="C86A7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48" name="Line"/>
            <p:cNvSpPr/>
            <p:nvPr/>
          </p:nvSpPr>
          <p:spPr>
            <a:xfrm>
              <a:off x="0" y="1457409"/>
              <a:ext cx="550798" cy="1"/>
            </a:xfrm>
            <a:prstGeom prst="line">
              <a:avLst/>
            </a:prstGeom>
            <a:noFill/>
            <a:ln w="63500" cap="flat">
              <a:solidFill>
                <a:srgbClr val="C86A7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49" name="Line"/>
            <p:cNvSpPr/>
            <p:nvPr/>
          </p:nvSpPr>
          <p:spPr>
            <a:xfrm flipV="1">
              <a:off x="18287028" y="1458934"/>
              <a:ext cx="552773" cy="340"/>
            </a:xfrm>
            <a:prstGeom prst="line">
              <a:avLst/>
            </a:prstGeom>
            <a:noFill/>
            <a:ln w="63500" cap="flat">
              <a:solidFill>
                <a:srgbClr val="C86A7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50" name="Line"/>
            <p:cNvSpPr/>
            <p:nvPr/>
          </p:nvSpPr>
          <p:spPr>
            <a:xfrm>
              <a:off x="2233478" y="2822286"/>
              <a:ext cx="3704007" cy="2011"/>
            </a:xfrm>
            <a:prstGeom prst="line">
              <a:avLst/>
            </a:prstGeom>
            <a:noFill/>
            <a:ln w="63500" cap="flat">
              <a:solidFill>
                <a:srgbClr val="C86A7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51" name="Line"/>
            <p:cNvSpPr/>
            <p:nvPr/>
          </p:nvSpPr>
          <p:spPr>
            <a:xfrm>
              <a:off x="9402914" y="3107"/>
              <a:ext cx="3515393" cy="2825381"/>
            </a:xfrm>
            <a:prstGeom prst="line">
              <a:avLst/>
            </a:prstGeom>
            <a:noFill/>
            <a:ln w="63500" cap="flat">
              <a:solidFill>
                <a:srgbClr val="C86A7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52" name="Line"/>
            <p:cNvSpPr/>
            <p:nvPr/>
          </p:nvSpPr>
          <p:spPr>
            <a:xfrm flipV="1">
              <a:off x="12896997" y="2821539"/>
              <a:ext cx="3715062" cy="1216"/>
            </a:xfrm>
            <a:prstGeom prst="line">
              <a:avLst/>
            </a:prstGeom>
            <a:noFill/>
            <a:ln w="63500" cap="flat">
              <a:solidFill>
                <a:srgbClr val="C86A7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53" name="Line"/>
            <p:cNvSpPr/>
            <p:nvPr/>
          </p:nvSpPr>
          <p:spPr>
            <a:xfrm flipV="1">
              <a:off x="16589275" y="1451441"/>
              <a:ext cx="1722364" cy="1376643"/>
            </a:xfrm>
            <a:prstGeom prst="line">
              <a:avLst/>
            </a:prstGeom>
            <a:noFill/>
            <a:ln w="63500" cap="flat">
              <a:solidFill>
                <a:srgbClr val="C86A7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54" name="Line"/>
            <p:cNvSpPr/>
            <p:nvPr/>
          </p:nvSpPr>
          <p:spPr>
            <a:xfrm>
              <a:off x="532339" y="1448527"/>
              <a:ext cx="1719904" cy="1378454"/>
            </a:xfrm>
            <a:prstGeom prst="line">
              <a:avLst/>
            </a:prstGeom>
            <a:noFill/>
            <a:ln w="63500" cap="flat">
              <a:solidFill>
                <a:srgbClr val="C86A7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1165" name="Group"/>
          <p:cNvGrpSpPr/>
          <p:nvPr/>
        </p:nvGrpSpPr>
        <p:grpSpPr>
          <a:xfrm>
            <a:off x="2965367" y="2056794"/>
            <a:ext cx="18363960" cy="5790182"/>
            <a:chOff x="0" y="0"/>
            <a:chExt cx="18363959" cy="5790180"/>
          </a:xfrm>
        </p:grpSpPr>
        <p:sp>
          <p:nvSpPr>
            <p:cNvPr id="1156" name="Line"/>
            <p:cNvSpPr/>
            <p:nvPr/>
          </p:nvSpPr>
          <p:spPr>
            <a:xfrm flipV="1">
              <a:off x="15590414" y="2397796"/>
              <a:ext cx="2773546" cy="546"/>
            </a:xfrm>
            <a:prstGeom prst="line">
              <a:avLst/>
            </a:prstGeom>
            <a:noFill/>
            <a:ln w="63500" cap="flat">
              <a:solidFill>
                <a:srgbClr val="B8D145"/>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57" name="Line"/>
            <p:cNvSpPr/>
            <p:nvPr/>
          </p:nvSpPr>
          <p:spPr>
            <a:xfrm flipV="1">
              <a:off x="0" y="2399222"/>
              <a:ext cx="2710855" cy="5359"/>
            </a:xfrm>
            <a:prstGeom prst="line">
              <a:avLst/>
            </a:prstGeom>
            <a:noFill/>
            <a:ln w="63500" cap="flat">
              <a:solidFill>
                <a:srgbClr val="B8D145"/>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58" name="Line"/>
            <p:cNvSpPr/>
            <p:nvPr/>
          </p:nvSpPr>
          <p:spPr>
            <a:xfrm flipV="1">
              <a:off x="2691704" y="77544"/>
              <a:ext cx="2905817" cy="2331307"/>
            </a:xfrm>
            <a:prstGeom prst="line">
              <a:avLst/>
            </a:prstGeom>
            <a:noFill/>
            <a:ln w="63500" cap="flat">
              <a:solidFill>
                <a:srgbClr val="B8D145"/>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59" name="Line"/>
            <p:cNvSpPr/>
            <p:nvPr/>
          </p:nvSpPr>
          <p:spPr>
            <a:xfrm flipH="1" flipV="1">
              <a:off x="5598646" y="46347"/>
              <a:ext cx="3550489" cy="5692056"/>
            </a:xfrm>
            <a:prstGeom prst="line">
              <a:avLst/>
            </a:prstGeom>
            <a:noFill/>
            <a:ln w="63500" cap="flat">
              <a:solidFill>
                <a:srgbClr val="B8D145"/>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60" name="Line"/>
            <p:cNvSpPr/>
            <p:nvPr/>
          </p:nvSpPr>
          <p:spPr>
            <a:xfrm flipV="1">
              <a:off x="9131812" y="76478"/>
              <a:ext cx="3574818" cy="5670190"/>
            </a:xfrm>
            <a:prstGeom prst="line">
              <a:avLst/>
            </a:prstGeom>
            <a:noFill/>
            <a:ln w="63500" cap="flat">
              <a:solidFill>
                <a:srgbClr val="B8D145"/>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61" name="Line"/>
            <p:cNvSpPr/>
            <p:nvPr/>
          </p:nvSpPr>
          <p:spPr>
            <a:xfrm flipH="1" flipV="1">
              <a:off x="12671654" y="84504"/>
              <a:ext cx="2942052" cy="2320950"/>
            </a:xfrm>
            <a:prstGeom prst="line">
              <a:avLst/>
            </a:prstGeom>
            <a:noFill/>
            <a:ln w="63500" cap="flat">
              <a:solidFill>
                <a:srgbClr val="B8D145"/>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62" name="Triangle"/>
            <p:cNvSpPr/>
            <p:nvPr/>
          </p:nvSpPr>
          <p:spPr>
            <a:xfrm>
              <a:off x="9067713" y="5669269"/>
              <a:ext cx="150251" cy="120912"/>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close/>
                </a:path>
              </a:pathLst>
            </a:custGeom>
            <a:solidFill>
              <a:srgbClr val="B8D145"/>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63" name="Triangle"/>
            <p:cNvSpPr/>
            <p:nvPr/>
          </p:nvSpPr>
          <p:spPr>
            <a:xfrm rot="10178557">
              <a:off x="12609445" y="52416"/>
              <a:ext cx="160820" cy="9082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close/>
                </a:path>
              </a:pathLst>
            </a:custGeom>
            <a:solidFill>
              <a:srgbClr val="B8D145"/>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64" name="Triangle"/>
            <p:cNvSpPr/>
            <p:nvPr/>
          </p:nvSpPr>
          <p:spPr>
            <a:xfrm rot="11486054">
              <a:off x="5535845" y="15006"/>
              <a:ext cx="160820" cy="9418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close/>
                </a:path>
              </a:pathLst>
            </a:custGeom>
            <a:solidFill>
              <a:srgbClr val="B8D145"/>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1175" name="Group"/>
          <p:cNvGrpSpPr/>
          <p:nvPr/>
        </p:nvGrpSpPr>
        <p:grpSpPr>
          <a:xfrm>
            <a:off x="2996188" y="2512007"/>
            <a:ext cx="18333140" cy="5871304"/>
            <a:chOff x="0" y="0"/>
            <a:chExt cx="18333137" cy="5871302"/>
          </a:xfrm>
        </p:grpSpPr>
        <p:sp>
          <p:nvSpPr>
            <p:cNvPr id="1166" name="Line"/>
            <p:cNvSpPr/>
            <p:nvPr/>
          </p:nvSpPr>
          <p:spPr>
            <a:xfrm>
              <a:off x="15378873" y="2054522"/>
              <a:ext cx="2954265" cy="1"/>
            </a:xfrm>
            <a:prstGeom prst="line">
              <a:avLst/>
            </a:prstGeom>
            <a:noFill/>
            <a:ln w="63500" cap="flat">
              <a:solidFill>
                <a:srgbClr val="FFFC32"/>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67" name="Line"/>
            <p:cNvSpPr/>
            <p:nvPr/>
          </p:nvSpPr>
          <p:spPr>
            <a:xfrm>
              <a:off x="0" y="2047100"/>
              <a:ext cx="2787055" cy="5360"/>
            </a:xfrm>
            <a:prstGeom prst="line">
              <a:avLst/>
            </a:prstGeom>
            <a:noFill/>
            <a:ln w="63500" cap="flat">
              <a:solidFill>
                <a:srgbClr val="FFFC32"/>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68" name="Triangle"/>
            <p:cNvSpPr/>
            <p:nvPr/>
          </p:nvSpPr>
          <p:spPr>
            <a:xfrm rot="178489">
              <a:off x="12624919" y="5712778"/>
              <a:ext cx="152401" cy="10860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close/>
                </a:path>
              </a:pathLst>
            </a:custGeom>
            <a:solidFill>
              <a:srgbClr val="FFFC32"/>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69" name="Triangle"/>
            <p:cNvSpPr/>
            <p:nvPr/>
          </p:nvSpPr>
          <p:spPr>
            <a:xfrm>
              <a:off x="9039479" y="0"/>
              <a:ext cx="115913" cy="11936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C32"/>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70" name="Line"/>
            <p:cNvSpPr/>
            <p:nvPr/>
          </p:nvSpPr>
          <p:spPr>
            <a:xfrm>
              <a:off x="9091053" y="58554"/>
              <a:ext cx="3611569" cy="5715211"/>
            </a:xfrm>
            <a:prstGeom prst="line">
              <a:avLst/>
            </a:prstGeom>
            <a:noFill/>
            <a:ln w="63500" cap="flat">
              <a:solidFill>
                <a:srgbClr val="FFFC32"/>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71" name="Triangle"/>
            <p:cNvSpPr/>
            <p:nvPr/>
          </p:nvSpPr>
          <p:spPr>
            <a:xfrm rot="10656456">
              <a:off x="5436376" y="5754197"/>
              <a:ext cx="148545" cy="11405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C32"/>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72" name="Line"/>
            <p:cNvSpPr/>
            <p:nvPr/>
          </p:nvSpPr>
          <p:spPr>
            <a:xfrm>
              <a:off x="2762259" y="2040380"/>
              <a:ext cx="2742673" cy="3763099"/>
            </a:xfrm>
            <a:prstGeom prst="line">
              <a:avLst/>
            </a:prstGeom>
            <a:noFill/>
            <a:ln w="63500" cap="flat">
              <a:solidFill>
                <a:srgbClr val="FFFC32"/>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73" name="Line"/>
            <p:cNvSpPr/>
            <p:nvPr/>
          </p:nvSpPr>
          <p:spPr>
            <a:xfrm flipH="1">
              <a:off x="5521926" y="57624"/>
              <a:ext cx="3579687" cy="5738500"/>
            </a:xfrm>
            <a:prstGeom prst="line">
              <a:avLst/>
            </a:prstGeom>
            <a:noFill/>
            <a:ln w="63500" cap="flat">
              <a:solidFill>
                <a:srgbClr val="FFFC32"/>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74" name="Line"/>
            <p:cNvSpPr/>
            <p:nvPr/>
          </p:nvSpPr>
          <p:spPr>
            <a:xfrm flipH="1">
              <a:off x="12702282" y="2045317"/>
              <a:ext cx="2697870" cy="3725769"/>
            </a:xfrm>
            <a:prstGeom prst="line">
              <a:avLst/>
            </a:prstGeom>
            <a:noFill/>
            <a:ln w="63500" cap="flat">
              <a:solidFill>
                <a:srgbClr val="FFFC32"/>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1181" name="Group"/>
          <p:cNvGrpSpPr/>
          <p:nvPr/>
        </p:nvGrpSpPr>
        <p:grpSpPr>
          <a:xfrm>
            <a:off x="2809625" y="1742645"/>
            <a:ext cx="18414846" cy="6856873"/>
            <a:chOff x="0" y="72556"/>
            <a:chExt cx="18414845" cy="6856871"/>
          </a:xfrm>
        </p:grpSpPr>
        <p:sp>
          <p:nvSpPr>
            <p:cNvPr id="1176" name="Line"/>
            <p:cNvSpPr/>
            <p:nvPr/>
          </p:nvSpPr>
          <p:spPr>
            <a:xfrm>
              <a:off x="13523238" y="87907"/>
              <a:ext cx="4891608" cy="1"/>
            </a:xfrm>
            <a:prstGeom prst="line">
              <a:avLst/>
            </a:prstGeom>
            <a:noFill/>
            <a:ln w="63500" cap="flat">
              <a:solidFill>
                <a:srgbClr val="7CEA7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77" name="Line"/>
            <p:cNvSpPr/>
            <p:nvPr/>
          </p:nvSpPr>
          <p:spPr>
            <a:xfrm>
              <a:off x="-1" y="87907"/>
              <a:ext cx="5054389" cy="1"/>
            </a:xfrm>
            <a:prstGeom prst="line">
              <a:avLst/>
            </a:prstGeom>
            <a:noFill/>
            <a:ln w="63500" cap="flat">
              <a:solidFill>
                <a:srgbClr val="7CEA7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78" name="Triangle"/>
            <p:cNvSpPr/>
            <p:nvPr/>
          </p:nvSpPr>
          <p:spPr>
            <a:xfrm rot="21578454">
              <a:off x="9225333" y="6827101"/>
              <a:ext cx="115978" cy="10196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close/>
                </a:path>
              </a:pathLst>
            </a:custGeom>
            <a:solidFill>
              <a:srgbClr val="7CEA7E"/>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79" name="Line"/>
            <p:cNvSpPr/>
            <p:nvPr/>
          </p:nvSpPr>
          <p:spPr>
            <a:xfrm flipH="1" flipV="1">
              <a:off x="5030545" y="72555"/>
              <a:ext cx="4252517" cy="6789860"/>
            </a:xfrm>
            <a:prstGeom prst="line">
              <a:avLst/>
            </a:prstGeom>
            <a:noFill/>
            <a:ln w="63500" cap="flat">
              <a:solidFill>
                <a:srgbClr val="7CEA7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80" name="Line"/>
            <p:cNvSpPr/>
            <p:nvPr/>
          </p:nvSpPr>
          <p:spPr>
            <a:xfrm flipH="1">
              <a:off x="9286862" y="75247"/>
              <a:ext cx="4261670" cy="6786739"/>
            </a:xfrm>
            <a:prstGeom prst="line">
              <a:avLst/>
            </a:prstGeom>
            <a:noFill/>
            <a:ln w="63500" cap="flat">
              <a:solidFill>
                <a:srgbClr val="7CEA7E"/>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1187" name="Group"/>
          <p:cNvGrpSpPr/>
          <p:nvPr/>
        </p:nvGrpSpPr>
        <p:grpSpPr>
          <a:xfrm>
            <a:off x="2973592" y="2933960"/>
            <a:ext cx="18225876" cy="5697992"/>
            <a:chOff x="0" y="17970"/>
            <a:chExt cx="18225875" cy="5697991"/>
          </a:xfrm>
        </p:grpSpPr>
        <p:sp>
          <p:nvSpPr>
            <p:cNvPr id="1182" name="Line"/>
            <p:cNvSpPr/>
            <p:nvPr/>
          </p:nvSpPr>
          <p:spPr>
            <a:xfrm flipH="1">
              <a:off x="5550316" y="61114"/>
              <a:ext cx="3580720" cy="5651866"/>
            </a:xfrm>
            <a:prstGeom prst="line">
              <a:avLst/>
            </a:prstGeom>
            <a:noFill/>
            <a:ln w="63500" cap="flat">
              <a:solidFill>
                <a:srgbClr val="F82F5A"/>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83" name="Line"/>
            <p:cNvSpPr/>
            <p:nvPr/>
          </p:nvSpPr>
          <p:spPr>
            <a:xfrm>
              <a:off x="9107208" y="62335"/>
              <a:ext cx="3584417" cy="5653628"/>
            </a:xfrm>
            <a:prstGeom prst="line">
              <a:avLst/>
            </a:prstGeom>
            <a:noFill/>
            <a:ln w="63500" cap="flat">
              <a:solidFill>
                <a:srgbClr val="F82F5A"/>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84" name="Line"/>
            <p:cNvSpPr/>
            <p:nvPr/>
          </p:nvSpPr>
          <p:spPr>
            <a:xfrm>
              <a:off x="-1" y="5698700"/>
              <a:ext cx="5576483" cy="860"/>
            </a:xfrm>
            <a:prstGeom prst="line">
              <a:avLst/>
            </a:prstGeom>
            <a:noFill/>
            <a:ln w="63500" cap="flat">
              <a:solidFill>
                <a:srgbClr val="F82F5A"/>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85" name="Line"/>
            <p:cNvSpPr/>
            <p:nvPr/>
          </p:nvSpPr>
          <p:spPr>
            <a:xfrm>
              <a:off x="12662093" y="5693270"/>
              <a:ext cx="5563783" cy="860"/>
            </a:xfrm>
            <a:prstGeom prst="line">
              <a:avLst/>
            </a:prstGeom>
            <a:noFill/>
            <a:ln w="63500" cap="flat">
              <a:solidFill>
                <a:srgbClr val="F82F5A"/>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86" name="Triangle"/>
            <p:cNvSpPr/>
            <p:nvPr/>
          </p:nvSpPr>
          <p:spPr>
            <a:xfrm>
              <a:off x="9046957" y="17970"/>
              <a:ext cx="144613" cy="11291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82F5A"/>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1193" name="Group"/>
          <p:cNvGrpSpPr/>
          <p:nvPr/>
        </p:nvGrpSpPr>
        <p:grpSpPr>
          <a:xfrm>
            <a:off x="2907514" y="1884148"/>
            <a:ext cx="18702936" cy="6963278"/>
            <a:chOff x="0" y="0"/>
            <a:chExt cx="18702934" cy="6963276"/>
          </a:xfrm>
        </p:grpSpPr>
        <p:sp>
          <p:nvSpPr>
            <p:cNvPr id="1188" name="Line"/>
            <p:cNvSpPr/>
            <p:nvPr/>
          </p:nvSpPr>
          <p:spPr>
            <a:xfrm>
              <a:off x="0" y="20144"/>
              <a:ext cx="3231244" cy="2789"/>
            </a:xfrm>
            <a:prstGeom prst="line">
              <a:avLst/>
            </a:prstGeom>
            <a:noFill/>
            <a:ln w="63500" cap="flat">
              <a:solidFill>
                <a:srgbClr val="FC7B02"/>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89" name="Line"/>
            <p:cNvSpPr/>
            <p:nvPr/>
          </p:nvSpPr>
          <p:spPr>
            <a:xfrm>
              <a:off x="3202969" y="3965"/>
              <a:ext cx="2421784" cy="6959312"/>
            </a:xfrm>
            <a:prstGeom prst="line">
              <a:avLst/>
            </a:prstGeom>
            <a:noFill/>
            <a:ln w="63500" cap="flat">
              <a:solidFill>
                <a:srgbClr val="FC7B02"/>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90" name="Line"/>
            <p:cNvSpPr/>
            <p:nvPr/>
          </p:nvSpPr>
          <p:spPr>
            <a:xfrm flipH="1">
              <a:off x="5593571" y="6941266"/>
              <a:ext cx="7205048" cy="575"/>
            </a:xfrm>
            <a:prstGeom prst="line">
              <a:avLst/>
            </a:prstGeom>
            <a:noFill/>
            <a:ln w="63500" cap="flat">
              <a:solidFill>
                <a:srgbClr val="FC7B02"/>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91" name="Line"/>
            <p:cNvSpPr/>
            <p:nvPr/>
          </p:nvSpPr>
          <p:spPr>
            <a:xfrm flipV="1">
              <a:off x="12770484" y="0"/>
              <a:ext cx="2260178" cy="6960187"/>
            </a:xfrm>
            <a:prstGeom prst="line">
              <a:avLst/>
            </a:prstGeom>
            <a:noFill/>
            <a:ln w="63500" cap="flat">
              <a:solidFill>
                <a:srgbClr val="FC7B02"/>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92" name="Line"/>
            <p:cNvSpPr/>
            <p:nvPr/>
          </p:nvSpPr>
          <p:spPr>
            <a:xfrm flipH="1">
              <a:off x="15000552" y="20851"/>
              <a:ext cx="3702383" cy="236"/>
            </a:xfrm>
            <a:prstGeom prst="line">
              <a:avLst/>
            </a:prstGeom>
            <a:noFill/>
            <a:ln w="63500" cap="flat">
              <a:solidFill>
                <a:srgbClr val="FC7B02"/>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1199" name="Group"/>
          <p:cNvGrpSpPr/>
          <p:nvPr/>
        </p:nvGrpSpPr>
        <p:grpSpPr>
          <a:xfrm>
            <a:off x="2806289" y="1573212"/>
            <a:ext cx="18394449" cy="6916376"/>
            <a:chOff x="0" y="210"/>
            <a:chExt cx="18394447" cy="6916374"/>
          </a:xfrm>
        </p:grpSpPr>
        <p:sp>
          <p:nvSpPr>
            <p:cNvPr id="1194" name="Line"/>
            <p:cNvSpPr/>
            <p:nvPr/>
          </p:nvSpPr>
          <p:spPr>
            <a:xfrm>
              <a:off x="15562357" y="6897898"/>
              <a:ext cx="2832091" cy="119"/>
            </a:xfrm>
            <a:prstGeom prst="line">
              <a:avLst/>
            </a:prstGeom>
            <a:noFill/>
            <a:ln w="63500" cap="flat">
              <a:solidFill>
                <a:srgbClr val="FA94F8"/>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95" name="Line"/>
            <p:cNvSpPr/>
            <p:nvPr/>
          </p:nvSpPr>
          <p:spPr>
            <a:xfrm>
              <a:off x="12864201" y="210"/>
              <a:ext cx="2723154" cy="6916375"/>
            </a:xfrm>
            <a:prstGeom prst="line">
              <a:avLst/>
            </a:prstGeom>
            <a:noFill/>
            <a:ln w="63500" cap="flat">
              <a:solidFill>
                <a:srgbClr val="FA94F8"/>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96" name="Line"/>
            <p:cNvSpPr/>
            <p:nvPr/>
          </p:nvSpPr>
          <p:spPr>
            <a:xfrm flipH="1" flipV="1">
              <a:off x="5700062" y="20862"/>
              <a:ext cx="7192248" cy="4"/>
            </a:xfrm>
            <a:prstGeom prst="line">
              <a:avLst/>
            </a:prstGeom>
            <a:noFill/>
            <a:ln w="63500" cap="flat">
              <a:solidFill>
                <a:srgbClr val="FA94F8"/>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97" name="Line"/>
            <p:cNvSpPr/>
            <p:nvPr/>
          </p:nvSpPr>
          <p:spPr>
            <a:xfrm flipV="1">
              <a:off x="2982915" y="783"/>
              <a:ext cx="2743522" cy="6912833"/>
            </a:xfrm>
            <a:prstGeom prst="line">
              <a:avLst/>
            </a:prstGeom>
            <a:noFill/>
            <a:ln w="63500" cap="flat">
              <a:solidFill>
                <a:srgbClr val="FA94F8"/>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198" name="Line"/>
            <p:cNvSpPr/>
            <p:nvPr/>
          </p:nvSpPr>
          <p:spPr>
            <a:xfrm flipH="1">
              <a:off x="-1" y="6897897"/>
              <a:ext cx="3009548" cy="1"/>
            </a:xfrm>
            <a:prstGeom prst="line">
              <a:avLst/>
            </a:prstGeom>
            <a:noFill/>
            <a:ln w="63500" cap="flat">
              <a:solidFill>
                <a:srgbClr val="FA94F8"/>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sp>
        <p:nvSpPr>
          <p:cNvPr id="1200" name="Rectangle"/>
          <p:cNvSpPr/>
          <p:nvPr/>
        </p:nvSpPr>
        <p:spPr>
          <a:xfrm>
            <a:off x="-472536" y="-3694145"/>
            <a:ext cx="25141949" cy="4502168"/>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201" name="Rectangle"/>
          <p:cNvSpPr/>
          <p:nvPr/>
        </p:nvSpPr>
        <p:spPr>
          <a:xfrm>
            <a:off x="-285413" y="9495050"/>
            <a:ext cx="25141949" cy="4502168"/>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grpSp>
        <p:nvGrpSpPr>
          <p:cNvPr id="1204" name="Group"/>
          <p:cNvGrpSpPr/>
          <p:nvPr/>
        </p:nvGrpSpPr>
        <p:grpSpPr>
          <a:xfrm>
            <a:off x="3624265" y="10015325"/>
            <a:ext cx="4862314" cy="2919094"/>
            <a:chOff x="0" y="0"/>
            <a:chExt cx="4862312" cy="2919092"/>
          </a:xfrm>
        </p:grpSpPr>
        <p:sp>
          <p:nvSpPr>
            <p:cNvPr id="1202" name="Rounded Rectangle"/>
            <p:cNvSpPr/>
            <p:nvPr/>
          </p:nvSpPr>
          <p:spPr>
            <a:xfrm>
              <a:off x="0" y="0"/>
              <a:ext cx="2551706" cy="2919093"/>
            </a:xfrm>
            <a:prstGeom prst="roundRect">
              <a:avLst>
                <a:gd name="adj" fmla="val 17200"/>
              </a:avLst>
            </a:prstGeom>
            <a:noFill/>
            <a:ln w="88900" cap="flat">
              <a:solidFill>
                <a:srgbClr val="E90001"/>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203" name="x"/>
            <p:cNvSpPr txBox="1"/>
            <p:nvPr/>
          </p:nvSpPr>
          <p:spPr>
            <a:xfrm>
              <a:off x="1212352" y="1010208"/>
              <a:ext cx="3649961" cy="7874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4500">
                  <a:solidFill>
                    <a:srgbClr val="E90001"/>
                  </a:solidFill>
                  <a:latin typeface="Helvetica"/>
                  <a:ea typeface="Helvetica"/>
                  <a:cs typeface="Helvetica"/>
                  <a:sym typeface="Helvetica"/>
                </a:defRPr>
              </a:lvl1pPr>
            </a:lstStyle>
            <a:p>
              <a:r>
                <a:t>x</a:t>
              </a:r>
            </a:p>
          </p:txBody>
        </p:sp>
      </p:grpSp>
      <p:sp>
        <p:nvSpPr>
          <p:cNvPr id="1205" name="Rectangle"/>
          <p:cNvSpPr/>
          <p:nvPr/>
        </p:nvSpPr>
        <p:spPr>
          <a:xfrm>
            <a:off x="2005039" y="9853549"/>
            <a:ext cx="20186800" cy="3240052"/>
          </a:xfrm>
          <a:prstGeom prst="rect">
            <a:avLst/>
          </a:prstGeom>
          <a:ln w="63500">
            <a:solidFill>
              <a:srgbClr val="00000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206" name="TOTAL BET"/>
          <p:cNvSpPr txBox="1"/>
          <p:nvPr/>
        </p:nvSpPr>
        <p:spPr>
          <a:xfrm>
            <a:off x="10273458" y="101265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TOTAL BET</a:t>
            </a:r>
          </a:p>
        </p:txBody>
      </p:sp>
      <p:sp>
        <p:nvSpPr>
          <p:cNvPr id="1207" name="LINES"/>
          <p:cNvSpPr txBox="1"/>
          <p:nvPr/>
        </p:nvSpPr>
        <p:spPr>
          <a:xfrm>
            <a:off x="3100538" y="101265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LINES</a:t>
            </a:r>
          </a:p>
        </p:txBody>
      </p:sp>
      <p:sp>
        <p:nvSpPr>
          <p:cNvPr id="1208" name="BET"/>
          <p:cNvSpPr txBox="1"/>
          <p:nvPr/>
        </p:nvSpPr>
        <p:spPr>
          <a:xfrm>
            <a:off x="6686998" y="101265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BET</a:t>
            </a:r>
          </a:p>
        </p:txBody>
      </p:sp>
      <p:sp>
        <p:nvSpPr>
          <p:cNvPr id="1209" name="WIN"/>
          <p:cNvSpPr txBox="1"/>
          <p:nvPr/>
        </p:nvSpPr>
        <p:spPr>
          <a:xfrm>
            <a:off x="13859918" y="101265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WIN</a:t>
            </a:r>
          </a:p>
        </p:txBody>
      </p:sp>
      <p:sp>
        <p:nvSpPr>
          <p:cNvPr id="1210" name="Rounded Rectangle"/>
          <p:cNvSpPr/>
          <p:nvPr/>
        </p:nvSpPr>
        <p:spPr>
          <a:xfrm>
            <a:off x="7508098" y="11943474"/>
            <a:ext cx="681190" cy="736601"/>
          </a:xfrm>
          <a:prstGeom prst="roundRect">
            <a:avLst>
              <a:gd name="adj" fmla="val 15874"/>
            </a:avLst>
          </a:prstGeom>
          <a:solidFill>
            <a:srgbClr val="00000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211" name="–"/>
          <p:cNvSpPr txBox="1"/>
          <p:nvPr/>
        </p:nvSpPr>
        <p:spPr>
          <a:xfrm>
            <a:off x="7609013" y="11803774"/>
            <a:ext cx="485131" cy="939801"/>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5500">
                <a:solidFill>
                  <a:srgbClr val="FFFFFF"/>
                </a:solidFill>
                <a:latin typeface="Helvetica"/>
                <a:ea typeface="Helvetica"/>
                <a:cs typeface="Helvetica"/>
                <a:sym typeface="Helvetica"/>
              </a:defRPr>
            </a:lvl1pPr>
          </a:lstStyle>
          <a:p>
            <a:r>
              <a:t>–</a:t>
            </a:r>
          </a:p>
        </p:txBody>
      </p:sp>
      <p:sp>
        <p:nvSpPr>
          <p:cNvPr id="1212" name="Rounded Rectangle"/>
          <p:cNvSpPr/>
          <p:nvPr/>
        </p:nvSpPr>
        <p:spPr>
          <a:xfrm>
            <a:off x="8834666" y="11943474"/>
            <a:ext cx="681191" cy="736601"/>
          </a:xfrm>
          <a:prstGeom prst="roundRect">
            <a:avLst>
              <a:gd name="adj" fmla="val 15874"/>
            </a:avLst>
          </a:prstGeom>
          <a:solidFill>
            <a:srgbClr val="00000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213" name="+"/>
          <p:cNvSpPr txBox="1"/>
          <p:nvPr/>
        </p:nvSpPr>
        <p:spPr>
          <a:xfrm>
            <a:off x="8922881" y="11816474"/>
            <a:ext cx="485131" cy="863601"/>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5000">
                <a:solidFill>
                  <a:srgbClr val="FFFFFF"/>
                </a:solidFill>
                <a:latin typeface="Helvetica"/>
                <a:ea typeface="Helvetica"/>
                <a:cs typeface="Helvetica"/>
                <a:sym typeface="Helvetica"/>
              </a:defRPr>
            </a:lvl1pPr>
          </a:lstStyle>
          <a:p>
            <a:r>
              <a:t>+</a:t>
            </a:r>
          </a:p>
        </p:txBody>
      </p:sp>
      <p:sp>
        <p:nvSpPr>
          <p:cNvPr id="1214" name="Rounded Rectangle"/>
          <p:cNvSpPr/>
          <p:nvPr/>
        </p:nvSpPr>
        <p:spPr>
          <a:xfrm>
            <a:off x="3921638" y="11955399"/>
            <a:ext cx="681191" cy="736601"/>
          </a:xfrm>
          <a:prstGeom prst="roundRect">
            <a:avLst>
              <a:gd name="adj" fmla="val 15874"/>
            </a:avLst>
          </a:prstGeom>
          <a:solidFill>
            <a:srgbClr val="00000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215" name="–"/>
          <p:cNvSpPr txBox="1"/>
          <p:nvPr/>
        </p:nvSpPr>
        <p:spPr>
          <a:xfrm>
            <a:off x="4022553" y="11815699"/>
            <a:ext cx="485131" cy="939801"/>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5500">
                <a:solidFill>
                  <a:srgbClr val="FFFFFF"/>
                </a:solidFill>
                <a:latin typeface="Helvetica"/>
                <a:ea typeface="Helvetica"/>
                <a:cs typeface="Helvetica"/>
                <a:sym typeface="Helvetica"/>
              </a:defRPr>
            </a:lvl1pPr>
          </a:lstStyle>
          <a:p>
            <a:r>
              <a:t>–</a:t>
            </a:r>
          </a:p>
        </p:txBody>
      </p:sp>
      <p:sp>
        <p:nvSpPr>
          <p:cNvPr id="1216" name="Rounded Rectangle"/>
          <p:cNvSpPr/>
          <p:nvPr/>
        </p:nvSpPr>
        <p:spPr>
          <a:xfrm>
            <a:off x="5248208" y="11955399"/>
            <a:ext cx="681190" cy="736601"/>
          </a:xfrm>
          <a:prstGeom prst="roundRect">
            <a:avLst>
              <a:gd name="adj" fmla="val 15874"/>
            </a:avLst>
          </a:prstGeom>
          <a:solidFill>
            <a:srgbClr val="00000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217" name="+"/>
          <p:cNvSpPr txBox="1"/>
          <p:nvPr/>
        </p:nvSpPr>
        <p:spPr>
          <a:xfrm>
            <a:off x="5336423" y="11828399"/>
            <a:ext cx="485131" cy="863601"/>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5000">
                <a:solidFill>
                  <a:srgbClr val="FFFFFF"/>
                </a:solidFill>
                <a:latin typeface="Helvetica"/>
                <a:ea typeface="Helvetica"/>
                <a:cs typeface="Helvetica"/>
                <a:sym typeface="Helvetica"/>
              </a:defRPr>
            </a:lvl1pPr>
          </a:lstStyle>
          <a:p>
            <a:r>
              <a:t>+</a:t>
            </a:r>
          </a:p>
        </p:txBody>
      </p:sp>
      <p:sp>
        <p:nvSpPr>
          <p:cNvPr id="1218" name="Shape"/>
          <p:cNvSpPr/>
          <p:nvPr/>
        </p:nvSpPr>
        <p:spPr>
          <a:xfrm>
            <a:off x="18226867" y="10393178"/>
            <a:ext cx="2276108" cy="2030028"/>
          </a:xfrm>
          <a:custGeom>
            <a:avLst/>
            <a:gdLst/>
            <a:ahLst/>
            <a:cxnLst>
              <a:cxn ang="0">
                <a:pos x="wd2" y="hd2"/>
              </a:cxn>
              <a:cxn ang="5400000">
                <a:pos x="wd2" y="hd2"/>
              </a:cxn>
              <a:cxn ang="10800000">
                <a:pos x="wd2" y="hd2"/>
              </a:cxn>
              <a:cxn ang="16200000">
                <a:pos x="wd2" y="hd2"/>
              </a:cxn>
            </a:cxnLst>
            <a:rect l="0" t="0" r="r" b="b"/>
            <a:pathLst>
              <a:path w="21600" h="21597" extrusionOk="0">
                <a:moveTo>
                  <a:pt x="10811" y="0"/>
                </a:moveTo>
                <a:cubicBezTo>
                  <a:pt x="13088" y="2400"/>
                  <a:pt x="15108" y="5152"/>
                  <a:pt x="16823" y="8189"/>
                </a:cubicBezTo>
                <a:cubicBezTo>
                  <a:pt x="18908" y="11883"/>
                  <a:pt x="20520" y="15956"/>
                  <a:pt x="21600" y="20265"/>
                </a:cubicBezTo>
                <a:cubicBezTo>
                  <a:pt x="18043" y="21148"/>
                  <a:pt x="14424" y="21594"/>
                  <a:pt x="10796" y="21597"/>
                </a:cubicBezTo>
                <a:cubicBezTo>
                  <a:pt x="7172" y="21600"/>
                  <a:pt x="3556" y="21160"/>
                  <a:pt x="0" y="20285"/>
                </a:cubicBezTo>
                <a:cubicBezTo>
                  <a:pt x="1060" y="15931"/>
                  <a:pt x="2676" y="11818"/>
                  <a:pt x="4787" y="8104"/>
                </a:cubicBezTo>
                <a:cubicBezTo>
                  <a:pt x="6502" y="5087"/>
                  <a:pt x="8527" y="2362"/>
                  <a:pt x="10811" y="0"/>
                </a:cubicBezTo>
                <a:close/>
              </a:path>
            </a:pathLst>
          </a:custGeom>
          <a:solidFill>
            <a:srgbClr val="2FD584"/>
          </a:solidFill>
          <a:ln w="25400">
            <a:solidFill>
              <a:srgbClr val="FFFFFF"/>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219" name="PLAY"/>
          <p:cNvSpPr txBox="1"/>
          <p:nvPr/>
        </p:nvSpPr>
        <p:spPr>
          <a:xfrm>
            <a:off x="18647269" y="11239058"/>
            <a:ext cx="1422500" cy="711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000">
                <a:solidFill>
                  <a:srgbClr val="FFFFFF"/>
                </a:solidFill>
                <a:latin typeface="Helvetica"/>
                <a:ea typeface="Helvetica"/>
                <a:cs typeface="Helvetica"/>
                <a:sym typeface="Helvetica"/>
              </a:defRPr>
            </a:lvl1pPr>
          </a:lstStyle>
          <a:p>
            <a:r>
              <a:t>PLAY</a:t>
            </a:r>
          </a:p>
        </p:txBody>
      </p:sp>
      <p:sp>
        <p:nvSpPr>
          <p:cNvPr id="1220" name="Rectangle"/>
          <p:cNvSpPr/>
          <p:nvPr/>
        </p:nvSpPr>
        <p:spPr>
          <a:xfrm>
            <a:off x="-1479540" y="-167383"/>
            <a:ext cx="3799039" cy="9976483"/>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221" name="Rectangle"/>
          <p:cNvSpPr/>
          <p:nvPr/>
        </p:nvSpPr>
        <p:spPr>
          <a:xfrm>
            <a:off x="-472536" y="-3694145"/>
            <a:ext cx="25141949" cy="4502168"/>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222" name="Rounded Rectangle"/>
          <p:cNvSpPr/>
          <p:nvPr/>
        </p:nvSpPr>
        <p:spPr>
          <a:xfrm>
            <a:off x="2340336" y="4928199"/>
            <a:ext cx="655791" cy="494597"/>
          </a:xfrm>
          <a:prstGeom prst="roundRect">
            <a:avLst>
              <a:gd name="adj" fmla="val 24036"/>
            </a:avLst>
          </a:prstGeom>
          <a:solidFill>
            <a:srgbClr val="74E3F2"/>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223" name="1"/>
          <p:cNvSpPr txBox="1"/>
          <p:nvPr/>
        </p:nvSpPr>
        <p:spPr>
          <a:xfrm>
            <a:off x="2505163" y="4882573"/>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a:t>
            </a:r>
          </a:p>
        </p:txBody>
      </p:sp>
      <p:sp>
        <p:nvSpPr>
          <p:cNvPr id="1224" name="Rounded Rectangle"/>
          <p:cNvSpPr/>
          <p:nvPr/>
        </p:nvSpPr>
        <p:spPr>
          <a:xfrm>
            <a:off x="2340336" y="5611141"/>
            <a:ext cx="655791" cy="494598"/>
          </a:xfrm>
          <a:prstGeom prst="roundRect">
            <a:avLst>
              <a:gd name="adj" fmla="val 24036"/>
            </a:avLst>
          </a:prstGeom>
          <a:solidFill>
            <a:srgbClr val="8D26B7"/>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225" name="9"/>
          <p:cNvSpPr txBox="1"/>
          <p:nvPr/>
        </p:nvSpPr>
        <p:spPr>
          <a:xfrm>
            <a:off x="2505163" y="5565515"/>
            <a:ext cx="326137"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9</a:t>
            </a:r>
          </a:p>
        </p:txBody>
      </p:sp>
      <p:sp>
        <p:nvSpPr>
          <p:cNvPr id="1226" name="Rounded Rectangle"/>
          <p:cNvSpPr/>
          <p:nvPr/>
        </p:nvSpPr>
        <p:spPr>
          <a:xfrm>
            <a:off x="2340336" y="6294084"/>
            <a:ext cx="655791" cy="494597"/>
          </a:xfrm>
          <a:prstGeom prst="roundRect">
            <a:avLst>
              <a:gd name="adj" fmla="val 24036"/>
            </a:avLst>
          </a:prstGeom>
          <a:solidFill>
            <a:srgbClr val="794DDF"/>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227" name="17"/>
          <p:cNvSpPr txBox="1"/>
          <p:nvPr/>
        </p:nvSpPr>
        <p:spPr>
          <a:xfrm>
            <a:off x="2399245" y="6248457"/>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17</a:t>
            </a:r>
          </a:p>
        </p:txBody>
      </p:sp>
      <p:sp>
        <p:nvSpPr>
          <p:cNvPr id="1228" name="Rounded Rectangle"/>
          <p:cNvSpPr/>
          <p:nvPr/>
        </p:nvSpPr>
        <p:spPr>
          <a:xfrm>
            <a:off x="2340336" y="6977026"/>
            <a:ext cx="655791" cy="494598"/>
          </a:xfrm>
          <a:prstGeom prst="roundRect">
            <a:avLst>
              <a:gd name="adj" fmla="val 24036"/>
            </a:avLst>
          </a:prstGeom>
          <a:solidFill>
            <a:srgbClr val="40E7AD"/>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229" name="19"/>
          <p:cNvSpPr txBox="1"/>
          <p:nvPr/>
        </p:nvSpPr>
        <p:spPr>
          <a:xfrm>
            <a:off x="2399245" y="6931400"/>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19</a:t>
            </a:r>
          </a:p>
        </p:txBody>
      </p:sp>
      <p:sp>
        <p:nvSpPr>
          <p:cNvPr id="1230" name="Rounded Rectangle"/>
          <p:cNvSpPr/>
          <p:nvPr/>
        </p:nvSpPr>
        <p:spPr>
          <a:xfrm>
            <a:off x="2340336" y="7659968"/>
            <a:ext cx="655791" cy="494598"/>
          </a:xfrm>
          <a:prstGeom prst="roundRect">
            <a:avLst>
              <a:gd name="adj" fmla="val 24036"/>
            </a:avLst>
          </a:prstGeom>
          <a:solidFill>
            <a:srgbClr val="D753EE"/>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231" name="11"/>
          <p:cNvSpPr txBox="1"/>
          <p:nvPr/>
        </p:nvSpPr>
        <p:spPr>
          <a:xfrm>
            <a:off x="2399245" y="7614342"/>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11</a:t>
            </a:r>
          </a:p>
        </p:txBody>
      </p:sp>
      <p:sp>
        <p:nvSpPr>
          <p:cNvPr id="1232" name="Rounded Rectangle"/>
          <p:cNvSpPr/>
          <p:nvPr/>
        </p:nvSpPr>
        <p:spPr>
          <a:xfrm>
            <a:off x="2340336" y="8342911"/>
            <a:ext cx="655791" cy="494597"/>
          </a:xfrm>
          <a:prstGeom prst="roundRect">
            <a:avLst>
              <a:gd name="adj" fmla="val 24036"/>
            </a:avLst>
          </a:prstGeom>
          <a:solidFill>
            <a:srgbClr val="F82F5A"/>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233" name="23"/>
          <p:cNvSpPr txBox="1"/>
          <p:nvPr/>
        </p:nvSpPr>
        <p:spPr>
          <a:xfrm>
            <a:off x="2399245" y="8297285"/>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23</a:t>
            </a:r>
          </a:p>
        </p:txBody>
      </p:sp>
      <p:sp>
        <p:nvSpPr>
          <p:cNvPr id="1234" name="Rounded Rectangle"/>
          <p:cNvSpPr/>
          <p:nvPr/>
        </p:nvSpPr>
        <p:spPr>
          <a:xfrm>
            <a:off x="2340336" y="2879371"/>
            <a:ext cx="655791" cy="494597"/>
          </a:xfrm>
          <a:prstGeom prst="roundRect">
            <a:avLst>
              <a:gd name="adj" fmla="val 24036"/>
            </a:avLst>
          </a:prstGeom>
          <a:solidFill>
            <a:srgbClr val="F5458F"/>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235" name="18"/>
          <p:cNvSpPr txBox="1"/>
          <p:nvPr/>
        </p:nvSpPr>
        <p:spPr>
          <a:xfrm>
            <a:off x="2399245" y="2833745"/>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18</a:t>
            </a:r>
          </a:p>
        </p:txBody>
      </p:sp>
      <p:sp>
        <p:nvSpPr>
          <p:cNvPr id="1236" name="Rounded Rectangle"/>
          <p:cNvSpPr/>
          <p:nvPr/>
        </p:nvSpPr>
        <p:spPr>
          <a:xfrm>
            <a:off x="2340336" y="3562313"/>
            <a:ext cx="655791" cy="494597"/>
          </a:xfrm>
          <a:prstGeom prst="roundRect">
            <a:avLst>
              <a:gd name="adj" fmla="val 24036"/>
            </a:avLst>
          </a:prstGeom>
          <a:solidFill>
            <a:srgbClr val="C86A7F"/>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237" name="16"/>
          <p:cNvSpPr txBox="1"/>
          <p:nvPr/>
        </p:nvSpPr>
        <p:spPr>
          <a:xfrm>
            <a:off x="2399245" y="3516687"/>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16</a:t>
            </a:r>
          </a:p>
        </p:txBody>
      </p:sp>
      <p:sp>
        <p:nvSpPr>
          <p:cNvPr id="1238" name="Rounded Rectangle"/>
          <p:cNvSpPr/>
          <p:nvPr/>
        </p:nvSpPr>
        <p:spPr>
          <a:xfrm>
            <a:off x="2340336" y="4245256"/>
            <a:ext cx="655791" cy="494597"/>
          </a:xfrm>
          <a:prstGeom prst="roundRect">
            <a:avLst>
              <a:gd name="adj" fmla="val 24036"/>
            </a:avLst>
          </a:prstGeom>
          <a:solidFill>
            <a:srgbClr val="FFFD38"/>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239" name="21"/>
          <p:cNvSpPr txBox="1"/>
          <p:nvPr/>
        </p:nvSpPr>
        <p:spPr>
          <a:xfrm>
            <a:off x="2399245" y="4199630"/>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21</a:t>
            </a:r>
          </a:p>
        </p:txBody>
      </p:sp>
      <p:sp>
        <p:nvSpPr>
          <p:cNvPr id="1240" name="Rounded Rectangle"/>
          <p:cNvSpPr/>
          <p:nvPr/>
        </p:nvSpPr>
        <p:spPr>
          <a:xfrm>
            <a:off x="2340336" y="830543"/>
            <a:ext cx="655791" cy="494598"/>
          </a:xfrm>
          <a:prstGeom prst="roundRect">
            <a:avLst>
              <a:gd name="adj" fmla="val 24036"/>
            </a:avLst>
          </a:prstGeom>
          <a:solidFill>
            <a:srgbClr val="65EF67"/>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241" name="4"/>
          <p:cNvSpPr txBox="1"/>
          <p:nvPr/>
        </p:nvSpPr>
        <p:spPr>
          <a:xfrm>
            <a:off x="2505163" y="784917"/>
            <a:ext cx="326137"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4</a:t>
            </a:r>
          </a:p>
        </p:txBody>
      </p:sp>
      <p:sp>
        <p:nvSpPr>
          <p:cNvPr id="1242" name="Rounded Rectangle"/>
          <p:cNvSpPr/>
          <p:nvPr/>
        </p:nvSpPr>
        <p:spPr>
          <a:xfrm>
            <a:off x="2340336" y="1513486"/>
            <a:ext cx="655791" cy="494597"/>
          </a:xfrm>
          <a:prstGeom prst="roundRect">
            <a:avLst>
              <a:gd name="adj" fmla="val 24036"/>
            </a:avLst>
          </a:prstGeom>
          <a:solidFill>
            <a:srgbClr val="FC7B02"/>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243" name="24"/>
          <p:cNvSpPr txBox="1"/>
          <p:nvPr/>
        </p:nvSpPr>
        <p:spPr>
          <a:xfrm>
            <a:off x="2399245" y="1467860"/>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24</a:t>
            </a:r>
          </a:p>
        </p:txBody>
      </p:sp>
      <p:sp>
        <p:nvSpPr>
          <p:cNvPr id="1244" name="Rounded Rectangle"/>
          <p:cNvSpPr/>
          <p:nvPr/>
        </p:nvSpPr>
        <p:spPr>
          <a:xfrm>
            <a:off x="2340336" y="2196429"/>
            <a:ext cx="655791" cy="494597"/>
          </a:xfrm>
          <a:prstGeom prst="roundRect">
            <a:avLst>
              <a:gd name="adj" fmla="val 24036"/>
            </a:avLst>
          </a:prstGeom>
          <a:solidFill>
            <a:srgbClr val="2D23E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245" name="10"/>
          <p:cNvSpPr txBox="1"/>
          <p:nvPr/>
        </p:nvSpPr>
        <p:spPr>
          <a:xfrm>
            <a:off x="2399245" y="2150803"/>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10</a:t>
            </a:r>
          </a:p>
        </p:txBody>
      </p:sp>
      <p:sp>
        <p:nvSpPr>
          <p:cNvPr id="1246" name="Rounded Rectangle"/>
          <p:cNvSpPr/>
          <p:nvPr/>
        </p:nvSpPr>
        <p:spPr>
          <a:xfrm>
            <a:off x="2340336" y="9025854"/>
            <a:ext cx="655791" cy="494597"/>
          </a:xfrm>
          <a:prstGeom prst="roundRect">
            <a:avLst>
              <a:gd name="adj" fmla="val 24036"/>
            </a:avLst>
          </a:prstGeom>
          <a:solidFill>
            <a:srgbClr val="418A44"/>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247" name="5"/>
          <p:cNvSpPr txBox="1"/>
          <p:nvPr/>
        </p:nvSpPr>
        <p:spPr>
          <a:xfrm>
            <a:off x="2505163" y="8980228"/>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5</a:t>
            </a:r>
          </a:p>
        </p:txBody>
      </p:sp>
      <p:sp>
        <p:nvSpPr>
          <p:cNvPr id="1248" name="Rounded Rectangle"/>
          <p:cNvSpPr/>
          <p:nvPr/>
        </p:nvSpPr>
        <p:spPr>
          <a:xfrm>
            <a:off x="21200750" y="4928199"/>
            <a:ext cx="655791" cy="494597"/>
          </a:xfrm>
          <a:prstGeom prst="roundRect">
            <a:avLst>
              <a:gd name="adj" fmla="val 24036"/>
            </a:avLst>
          </a:prstGeom>
          <a:solidFill>
            <a:srgbClr val="74E3F2"/>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249" name="1"/>
          <p:cNvSpPr txBox="1"/>
          <p:nvPr/>
        </p:nvSpPr>
        <p:spPr>
          <a:xfrm>
            <a:off x="21365577" y="4882573"/>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a:t>
            </a:r>
          </a:p>
        </p:txBody>
      </p:sp>
      <p:sp>
        <p:nvSpPr>
          <p:cNvPr id="1250" name="Rounded Rectangle"/>
          <p:cNvSpPr/>
          <p:nvPr/>
        </p:nvSpPr>
        <p:spPr>
          <a:xfrm>
            <a:off x="21200750" y="5611141"/>
            <a:ext cx="655791" cy="494598"/>
          </a:xfrm>
          <a:prstGeom prst="roundRect">
            <a:avLst>
              <a:gd name="adj" fmla="val 24036"/>
            </a:avLst>
          </a:prstGeom>
          <a:solidFill>
            <a:srgbClr val="5487D8"/>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251" name="8"/>
          <p:cNvSpPr txBox="1"/>
          <p:nvPr/>
        </p:nvSpPr>
        <p:spPr>
          <a:xfrm>
            <a:off x="21365577" y="5565515"/>
            <a:ext cx="326137"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8</a:t>
            </a:r>
          </a:p>
        </p:txBody>
      </p:sp>
      <p:sp>
        <p:nvSpPr>
          <p:cNvPr id="1252" name="Rounded Rectangle"/>
          <p:cNvSpPr/>
          <p:nvPr/>
        </p:nvSpPr>
        <p:spPr>
          <a:xfrm>
            <a:off x="21200750" y="6294084"/>
            <a:ext cx="655791" cy="494597"/>
          </a:xfrm>
          <a:prstGeom prst="roundRect">
            <a:avLst>
              <a:gd name="adj" fmla="val 24036"/>
            </a:avLst>
          </a:prstGeom>
          <a:solidFill>
            <a:srgbClr val="EDB39B"/>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253" name="15"/>
          <p:cNvSpPr txBox="1"/>
          <p:nvPr/>
        </p:nvSpPr>
        <p:spPr>
          <a:xfrm>
            <a:off x="21259659" y="6248457"/>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15</a:t>
            </a:r>
          </a:p>
        </p:txBody>
      </p:sp>
      <p:sp>
        <p:nvSpPr>
          <p:cNvPr id="1254" name="Rounded Rectangle"/>
          <p:cNvSpPr/>
          <p:nvPr/>
        </p:nvSpPr>
        <p:spPr>
          <a:xfrm>
            <a:off x="21200750" y="6977026"/>
            <a:ext cx="655791" cy="494598"/>
          </a:xfrm>
          <a:prstGeom prst="roundRect">
            <a:avLst>
              <a:gd name="adj" fmla="val 24036"/>
            </a:avLst>
          </a:prstGeom>
          <a:solidFill>
            <a:srgbClr val="AE4D0E"/>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255" name="13"/>
          <p:cNvSpPr txBox="1"/>
          <p:nvPr/>
        </p:nvSpPr>
        <p:spPr>
          <a:xfrm>
            <a:off x="21259659" y="6931400"/>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13</a:t>
            </a:r>
          </a:p>
        </p:txBody>
      </p:sp>
      <p:sp>
        <p:nvSpPr>
          <p:cNvPr id="1256" name="Rounded Rectangle"/>
          <p:cNvSpPr/>
          <p:nvPr/>
        </p:nvSpPr>
        <p:spPr>
          <a:xfrm>
            <a:off x="21200750" y="7659968"/>
            <a:ext cx="655791" cy="494598"/>
          </a:xfrm>
          <a:prstGeom prst="roundRect">
            <a:avLst>
              <a:gd name="adj" fmla="val 24036"/>
            </a:avLst>
          </a:prstGeom>
          <a:solidFill>
            <a:srgbClr val="E90001"/>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257" name="3"/>
          <p:cNvSpPr txBox="1"/>
          <p:nvPr/>
        </p:nvSpPr>
        <p:spPr>
          <a:xfrm>
            <a:off x="21365577" y="7614342"/>
            <a:ext cx="326137"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3</a:t>
            </a:r>
          </a:p>
        </p:txBody>
      </p:sp>
      <p:sp>
        <p:nvSpPr>
          <p:cNvPr id="1258" name="Rounded Rectangle"/>
          <p:cNvSpPr/>
          <p:nvPr/>
        </p:nvSpPr>
        <p:spPr>
          <a:xfrm>
            <a:off x="21200750" y="8342911"/>
            <a:ext cx="655791" cy="494597"/>
          </a:xfrm>
          <a:prstGeom prst="roundRect">
            <a:avLst>
              <a:gd name="adj" fmla="val 24036"/>
            </a:avLst>
          </a:prstGeom>
          <a:solidFill>
            <a:srgbClr val="FA94F8"/>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259" name="25"/>
          <p:cNvSpPr txBox="1"/>
          <p:nvPr/>
        </p:nvSpPr>
        <p:spPr>
          <a:xfrm>
            <a:off x="21259659" y="8297285"/>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25</a:t>
            </a:r>
          </a:p>
        </p:txBody>
      </p:sp>
      <p:sp>
        <p:nvSpPr>
          <p:cNvPr id="1260" name="Rounded Rectangle"/>
          <p:cNvSpPr/>
          <p:nvPr/>
        </p:nvSpPr>
        <p:spPr>
          <a:xfrm>
            <a:off x="21200750" y="2879370"/>
            <a:ext cx="655791" cy="494597"/>
          </a:xfrm>
          <a:prstGeom prst="roundRect">
            <a:avLst>
              <a:gd name="adj" fmla="val 24036"/>
            </a:avLst>
          </a:prstGeom>
          <a:solidFill>
            <a:srgbClr val="9FA29C"/>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261" name="12"/>
          <p:cNvSpPr txBox="1"/>
          <p:nvPr/>
        </p:nvSpPr>
        <p:spPr>
          <a:xfrm>
            <a:off x="21259659" y="2833744"/>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12</a:t>
            </a:r>
          </a:p>
        </p:txBody>
      </p:sp>
      <p:sp>
        <p:nvSpPr>
          <p:cNvPr id="1262" name="Rounded Rectangle"/>
          <p:cNvSpPr/>
          <p:nvPr/>
        </p:nvSpPr>
        <p:spPr>
          <a:xfrm>
            <a:off x="21200750" y="3562313"/>
            <a:ext cx="655791" cy="494597"/>
          </a:xfrm>
          <a:prstGeom prst="roundRect">
            <a:avLst>
              <a:gd name="adj" fmla="val 24036"/>
            </a:avLst>
          </a:prstGeom>
          <a:solidFill>
            <a:srgbClr val="26B1E9"/>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263" name="14"/>
          <p:cNvSpPr txBox="1"/>
          <p:nvPr/>
        </p:nvSpPr>
        <p:spPr>
          <a:xfrm>
            <a:off x="21259659" y="3516687"/>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14</a:t>
            </a:r>
          </a:p>
        </p:txBody>
      </p:sp>
      <p:sp>
        <p:nvSpPr>
          <p:cNvPr id="1264" name="Rounded Rectangle"/>
          <p:cNvSpPr/>
          <p:nvPr/>
        </p:nvSpPr>
        <p:spPr>
          <a:xfrm>
            <a:off x="21200750" y="4245256"/>
            <a:ext cx="655791" cy="494597"/>
          </a:xfrm>
          <a:prstGeom prst="roundRect">
            <a:avLst>
              <a:gd name="adj" fmla="val 24036"/>
            </a:avLst>
          </a:prstGeom>
          <a:solidFill>
            <a:srgbClr val="C0D74E"/>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265" name="20"/>
          <p:cNvSpPr txBox="1"/>
          <p:nvPr/>
        </p:nvSpPr>
        <p:spPr>
          <a:xfrm>
            <a:off x="21259659" y="4199630"/>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20</a:t>
            </a:r>
          </a:p>
        </p:txBody>
      </p:sp>
      <p:sp>
        <p:nvSpPr>
          <p:cNvPr id="1266" name="Rounded Rectangle"/>
          <p:cNvSpPr/>
          <p:nvPr/>
        </p:nvSpPr>
        <p:spPr>
          <a:xfrm>
            <a:off x="21200750" y="830543"/>
            <a:ext cx="655791" cy="494597"/>
          </a:xfrm>
          <a:prstGeom prst="roundRect">
            <a:avLst>
              <a:gd name="adj" fmla="val 24036"/>
            </a:avLst>
          </a:prstGeom>
          <a:solidFill>
            <a:srgbClr val="E8D451"/>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267" name="6"/>
          <p:cNvSpPr txBox="1"/>
          <p:nvPr/>
        </p:nvSpPr>
        <p:spPr>
          <a:xfrm>
            <a:off x="21365577" y="784917"/>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6</a:t>
            </a:r>
          </a:p>
        </p:txBody>
      </p:sp>
      <p:sp>
        <p:nvSpPr>
          <p:cNvPr id="1268" name="Rounded Rectangle"/>
          <p:cNvSpPr/>
          <p:nvPr/>
        </p:nvSpPr>
        <p:spPr>
          <a:xfrm>
            <a:off x="21200750" y="1513485"/>
            <a:ext cx="655791" cy="494598"/>
          </a:xfrm>
          <a:prstGeom prst="roundRect">
            <a:avLst>
              <a:gd name="adj" fmla="val 24036"/>
            </a:avLst>
          </a:prstGeom>
          <a:solidFill>
            <a:srgbClr val="7CEA7E"/>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269" name="22"/>
          <p:cNvSpPr txBox="1"/>
          <p:nvPr/>
        </p:nvSpPr>
        <p:spPr>
          <a:xfrm>
            <a:off x="21259659" y="1467859"/>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22</a:t>
            </a:r>
          </a:p>
        </p:txBody>
      </p:sp>
      <p:sp>
        <p:nvSpPr>
          <p:cNvPr id="1270" name="Rounded Rectangle"/>
          <p:cNvSpPr/>
          <p:nvPr/>
        </p:nvSpPr>
        <p:spPr>
          <a:xfrm>
            <a:off x="21200750" y="2196428"/>
            <a:ext cx="655791" cy="494597"/>
          </a:xfrm>
          <a:prstGeom prst="roundRect">
            <a:avLst>
              <a:gd name="adj" fmla="val 24036"/>
            </a:avLst>
          </a:prstGeom>
          <a:solidFill>
            <a:srgbClr val="EB6DE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271" name="2"/>
          <p:cNvSpPr txBox="1"/>
          <p:nvPr/>
        </p:nvSpPr>
        <p:spPr>
          <a:xfrm>
            <a:off x="21365577" y="2150802"/>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a:t>
            </a:r>
          </a:p>
        </p:txBody>
      </p:sp>
      <p:sp>
        <p:nvSpPr>
          <p:cNvPr id="1272" name="Rounded Rectangle"/>
          <p:cNvSpPr/>
          <p:nvPr/>
        </p:nvSpPr>
        <p:spPr>
          <a:xfrm>
            <a:off x="21200750" y="9025854"/>
            <a:ext cx="655791" cy="494597"/>
          </a:xfrm>
          <a:prstGeom prst="roundRect">
            <a:avLst>
              <a:gd name="adj" fmla="val 24036"/>
            </a:avLst>
          </a:prstGeom>
          <a:solidFill>
            <a:srgbClr val="E98A44"/>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273" name="7"/>
          <p:cNvSpPr txBox="1"/>
          <p:nvPr/>
        </p:nvSpPr>
        <p:spPr>
          <a:xfrm>
            <a:off x="21365577" y="8980228"/>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7</a:t>
            </a:r>
          </a:p>
        </p:txBody>
      </p:sp>
      <p:sp>
        <p:nvSpPr>
          <p:cNvPr id="1274" name="$0.01"/>
          <p:cNvSpPr txBox="1"/>
          <p:nvPr/>
        </p:nvSpPr>
        <p:spPr>
          <a:xfrm>
            <a:off x="668699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$0.01</a:t>
            </a:r>
          </a:p>
        </p:txBody>
      </p:sp>
      <p:sp>
        <p:nvSpPr>
          <p:cNvPr id="1275" name="PLAY"/>
          <p:cNvSpPr txBox="1"/>
          <p:nvPr/>
        </p:nvSpPr>
        <p:spPr>
          <a:xfrm>
            <a:off x="18647269" y="11239058"/>
            <a:ext cx="1422500" cy="711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000">
                <a:solidFill>
                  <a:srgbClr val="FFFFFF"/>
                </a:solidFill>
                <a:latin typeface="Helvetica"/>
                <a:ea typeface="Helvetica"/>
                <a:cs typeface="Helvetica"/>
                <a:sym typeface="Helvetica"/>
              </a:defRPr>
            </a:lvl1pPr>
          </a:lstStyle>
          <a:p>
            <a:r>
              <a:t>PLAY</a:t>
            </a:r>
          </a:p>
        </p:txBody>
      </p:sp>
      <p:sp>
        <p:nvSpPr>
          <p:cNvPr id="1276" name="$0.00"/>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$0.00</a:t>
            </a:r>
          </a:p>
        </p:txBody>
      </p:sp>
      <p:grpSp>
        <p:nvGrpSpPr>
          <p:cNvPr id="1292" name="Group"/>
          <p:cNvGrpSpPr/>
          <p:nvPr/>
        </p:nvGrpSpPr>
        <p:grpSpPr>
          <a:xfrm>
            <a:off x="3132288" y="844946"/>
            <a:ext cx="17919602" cy="8663981"/>
            <a:chOff x="0" y="0"/>
            <a:chExt cx="17919600" cy="8663979"/>
          </a:xfrm>
        </p:grpSpPr>
        <p:sp>
          <p:nvSpPr>
            <p:cNvPr id="1277" name="Rectangle"/>
            <p:cNvSpPr/>
            <p:nvPr/>
          </p:nvSpPr>
          <p:spPr>
            <a:xfrm>
              <a:off x="0"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278" name="Rectangle"/>
            <p:cNvSpPr/>
            <p:nvPr/>
          </p:nvSpPr>
          <p:spPr>
            <a:xfrm>
              <a:off x="3586459"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279" name="Rectangle"/>
            <p:cNvSpPr/>
            <p:nvPr/>
          </p:nvSpPr>
          <p:spPr>
            <a:xfrm>
              <a:off x="10759380"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280" name="Rectangle"/>
            <p:cNvSpPr/>
            <p:nvPr/>
          </p:nvSpPr>
          <p:spPr>
            <a:xfrm>
              <a:off x="14333140"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281" name="Rectangle"/>
            <p:cNvSpPr/>
            <p:nvPr/>
          </p:nvSpPr>
          <p:spPr>
            <a:xfrm>
              <a:off x="0"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282" name="Rectangle"/>
            <p:cNvSpPr/>
            <p:nvPr/>
          </p:nvSpPr>
          <p:spPr>
            <a:xfrm>
              <a:off x="3586459"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283" name="Rectangle"/>
            <p:cNvSpPr/>
            <p:nvPr/>
          </p:nvSpPr>
          <p:spPr>
            <a:xfrm>
              <a:off x="10759380"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284" name="Rectangle"/>
            <p:cNvSpPr/>
            <p:nvPr/>
          </p:nvSpPr>
          <p:spPr>
            <a:xfrm>
              <a:off x="14333140"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285" name="Rectangle"/>
            <p:cNvSpPr/>
            <p:nvPr/>
          </p:nvSpPr>
          <p:spPr>
            <a:xfrm>
              <a:off x="7172920"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286" name="Rectangle"/>
            <p:cNvSpPr/>
            <p:nvPr/>
          </p:nvSpPr>
          <p:spPr>
            <a:xfrm>
              <a:off x="7172920"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287" name="Rectangle"/>
            <p:cNvSpPr/>
            <p:nvPr/>
          </p:nvSpPr>
          <p:spPr>
            <a:xfrm>
              <a:off x="0"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288" name="Rectangle"/>
            <p:cNvSpPr/>
            <p:nvPr/>
          </p:nvSpPr>
          <p:spPr>
            <a:xfrm>
              <a:off x="3586459"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289" name="Rectangle"/>
            <p:cNvSpPr/>
            <p:nvPr/>
          </p:nvSpPr>
          <p:spPr>
            <a:xfrm>
              <a:off x="10759380"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290" name="Rectangle"/>
            <p:cNvSpPr/>
            <p:nvPr/>
          </p:nvSpPr>
          <p:spPr>
            <a:xfrm>
              <a:off x="14333140"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291" name="Rectangle"/>
            <p:cNvSpPr/>
            <p:nvPr/>
          </p:nvSpPr>
          <p:spPr>
            <a:xfrm>
              <a:off x="7172920"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sp>
        <p:nvSpPr>
          <p:cNvPr id="1293" name="Rounded Rectangle"/>
          <p:cNvSpPr/>
          <p:nvPr/>
        </p:nvSpPr>
        <p:spPr>
          <a:xfrm>
            <a:off x="7210725" y="10015325"/>
            <a:ext cx="2551707" cy="2919094"/>
          </a:xfrm>
          <a:prstGeom prst="roundRect">
            <a:avLst>
              <a:gd name="adj" fmla="val 17200"/>
            </a:avLst>
          </a:prstGeom>
          <a:ln w="88900">
            <a:solidFill>
              <a:srgbClr val="E9000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grpSp>
        <p:nvGrpSpPr>
          <p:cNvPr id="1296" name="Group"/>
          <p:cNvGrpSpPr/>
          <p:nvPr/>
        </p:nvGrpSpPr>
        <p:grpSpPr>
          <a:xfrm>
            <a:off x="8305334" y="10015325"/>
            <a:ext cx="5413570" cy="2919094"/>
            <a:chOff x="0" y="0"/>
            <a:chExt cx="5413569" cy="2919092"/>
          </a:xfrm>
        </p:grpSpPr>
        <p:sp>
          <p:nvSpPr>
            <p:cNvPr id="1294" name="Rounded Rectangle"/>
            <p:cNvSpPr/>
            <p:nvPr/>
          </p:nvSpPr>
          <p:spPr>
            <a:xfrm>
              <a:off x="2174278" y="0"/>
              <a:ext cx="3239292" cy="2919093"/>
            </a:xfrm>
            <a:prstGeom prst="roundRect">
              <a:avLst>
                <a:gd name="adj" fmla="val 15035"/>
              </a:avLst>
            </a:prstGeom>
            <a:noFill/>
            <a:ln w="88900" cap="flat">
              <a:solidFill>
                <a:srgbClr val="E90001"/>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295" name="="/>
            <p:cNvSpPr txBox="1"/>
            <p:nvPr/>
          </p:nvSpPr>
          <p:spPr>
            <a:xfrm>
              <a:off x="0" y="1010208"/>
              <a:ext cx="3649961" cy="7874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4500">
                  <a:solidFill>
                    <a:srgbClr val="E90001"/>
                  </a:solidFill>
                  <a:latin typeface="Helvetica"/>
                  <a:ea typeface="Helvetica"/>
                  <a:cs typeface="Helvetica"/>
                  <a:sym typeface="Helvetica"/>
                </a:defRPr>
              </a:lvl1pPr>
            </a:lstStyle>
            <a:p>
              <a:r>
                <a:t>=</a:t>
              </a:r>
            </a:p>
          </p:txBody>
        </p:sp>
      </p:grpSp>
      <p:sp>
        <p:nvSpPr>
          <p:cNvPr id="1297" name="25"/>
          <p:cNvSpPr txBox="1"/>
          <p:nvPr/>
        </p:nvSpPr>
        <p:spPr>
          <a:xfrm>
            <a:off x="310053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25</a:t>
            </a:r>
          </a:p>
        </p:txBody>
      </p:sp>
      <p:sp>
        <p:nvSpPr>
          <p:cNvPr id="1298" name="$0.25"/>
          <p:cNvSpPr txBox="1"/>
          <p:nvPr/>
        </p:nvSpPr>
        <p:spPr>
          <a:xfrm>
            <a:off x="10256346" y="10908338"/>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$0.25</a:t>
            </a:r>
          </a:p>
        </p:txBody>
      </p:sp>
      <p:sp>
        <p:nvSpPr>
          <p:cNvPr id="1299" name="Slide Number"/>
          <p:cNvSpPr txBox="1">
            <a:spLocks noGrp="1"/>
          </p:cNvSpPr>
          <p:nvPr>
            <p:ph type="sldNum" sz="quarter" idx="2"/>
          </p:nvPr>
        </p:nvSpPr>
        <p:spPr>
          <a:xfrm>
            <a:off x="12043765" y="13081000"/>
            <a:ext cx="283770" cy="46105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8</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xit" presetSubtype="0" fill="hold" grpId="1" nodeType="clickEffect">
                                  <p:stCondLst>
                                    <p:cond delay="0"/>
                                  </p:stCondLst>
                                  <p:iterate>
                                    <p:tmAbs val="0"/>
                                  </p:iterate>
                                  <p:childTnLst>
                                    <p:set>
                                      <p:cBhvr>
                                        <p:cTn id="6" fill="hold">
                                          <p:stCondLst>
                                            <p:cond delay="0"/>
                                          </p:stCondLst>
                                        </p:cTn>
                                        <p:tgtEl>
                                          <p:spTgt spid="1204"/>
                                        </p:tgtEl>
                                        <p:attrNameLst>
                                          <p:attrName>style.visibility</p:attrName>
                                        </p:attrNameLst>
                                      </p:cBhvr>
                                      <p:to>
                                        <p:strVal val="hidden"/>
                                      </p:to>
                                    </p:set>
                                  </p:childTnLst>
                                </p:cTn>
                              </p:par>
                            </p:childTnLst>
                          </p:cTn>
                        </p:par>
                        <p:par>
                          <p:cTn id="7" fill="hold">
                            <p:stCondLst>
                              <p:cond delay="0"/>
                            </p:stCondLst>
                            <p:childTnLst>
                              <p:par>
                                <p:cTn id="8" presetID="1" presetClass="exit" presetSubtype="0" fill="hold" grpId="2" nodeType="afterEffect">
                                  <p:stCondLst>
                                    <p:cond delay="0"/>
                                  </p:stCondLst>
                                  <p:iterate>
                                    <p:tmAbs val="0"/>
                                  </p:iterate>
                                  <p:childTnLst>
                                    <p:set>
                                      <p:cBhvr>
                                        <p:cTn id="9" fill="hold">
                                          <p:stCondLst>
                                            <p:cond delay="0"/>
                                          </p:stCondLst>
                                        </p:cTn>
                                        <p:tgtEl>
                                          <p:spTgt spid="129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4" grpId="1" animBg="1" advAuto="0"/>
      <p:bldP spid="1296" grpId="2"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21" name="Group"/>
          <p:cNvGrpSpPr/>
          <p:nvPr/>
        </p:nvGrpSpPr>
        <p:grpSpPr>
          <a:xfrm>
            <a:off x="3572592" y="1066905"/>
            <a:ext cx="17017468" cy="8169263"/>
            <a:chOff x="0" y="0"/>
            <a:chExt cx="17017467" cy="8169262"/>
          </a:xfrm>
        </p:grpSpPr>
        <p:sp>
          <p:nvSpPr>
            <p:cNvPr id="1303" name="10"/>
            <p:cNvSpPr txBox="1"/>
            <p:nvPr/>
          </p:nvSpPr>
          <p:spPr>
            <a:xfrm>
              <a:off x="10726067" y="26311"/>
              <a:ext cx="2669643" cy="24638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304" name="Brain Front"/>
            <p:cNvSpPr/>
            <p:nvPr/>
          </p:nvSpPr>
          <p:spPr>
            <a:xfrm>
              <a:off x="7620533" y="6173651"/>
              <a:ext cx="2076794" cy="1724667"/>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05" name="Dice"/>
            <p:cNvSpPr/>
            <p:nvPr/>
          </p:nvSpPr>
          <p:spPr>
            <a:xfrm>
              <a:off x="7935169" y="3215132"/>
              <a:ext cx="1447521" cy="1685408"/>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06" name="Q"/>
            <p:cNvSpPr txBox="1"/>
            <p:nvPr/>
          </p:nvSpPr>
          <p:spPr>
            <a:xfrm>
              <a:off x="7160722" y="-1"/>
              <a:ext cx="2996415" cy="24638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307" name="Tiara"/>
            <p:cNvSpPr/>
            <p:nvPr/>
          </p:nvSpPr>
          <p:spPr>
            <a:xfrm>
              <a:off x="8208747" y="152517"/>
              <a:ext cx="900366"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08" name="Q"/>
            <p:cNvSpPr txBox="1"/>
            <p:nvPr/>
          </p:nvSpPr>
          <p:spPr>
            <a:xfrm>
              <a:off x="3626223" y="5705462"/>
              <a:ext cx="2996415" cy="24638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309" name="Tiara"/>
            <p:cNvSpPr/>
            <p:nvPr/>
          </p:nvSpPr>
          <p:spPr>
            <a:xfrm>
              <a:off x="4674248" y="5857986"/>
              <a:ext cx="900367"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10" name="9"/>
            <p:cNvSpPr txBox="1"/>
            <p:nvPr/>
          </p:nvSpPr>
          <p:spPr>
            <a:xfrm>
              <a:off x="3626222" y="2825935"/>
              <a:ext cx="2996415" cy="24638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1311" name="Neuron"/>
            <p:cNvSpPr/>
            <p:nvPr/>
          </p:nvSpPr>
          <p:spPr>
            <a:xfrm>
              <a:off x="4029162" y="322907"/>
              <a:ext cx="2190536"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12" name="Cherry"/>
            <p:cNvSpPr/>
            <p:nvPr/>
          </p:nvSpPr>
          <p:spPr>
            <a:xfrm>
              <a:off x="897392" y="356432"/>
              <a:ext cx="1201629"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13" name="Q"/>
            <p:cNvSpPr txBox="1"/>
            <p:nvPr/>
          </p:nvSpPr>
          <p:spPr>
            <a:xfrm>
              <a:off x="0" y="2859461"/>
              <a:ext cx="2996415" cy="24638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314" name="Tiara"/>
            <p:cNvSpPr/>
            <p:nvPr/>
          </p:nvSpPr>
          <p:spPr>
            <a:xfrm>
              <a:off x="1048024" y="3011985"/>
              <a:ext cx="900367" cy="473351"/>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15" name="Bell Curve"/>
            <p:cNvSpPr/>
            <p:nvPr/>
          </p:nvSpPr>
          <p:spPr>
            <a:xfrm>
              <a:off x="11078019" y="5964362"/>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16" name="Brain"/>
            <p:cNvSpPr/>
            <p:nvPr/>
          </p:nvSpPr>
          <p:spPr>
            <a:xfrm>
              <a:off x="14776250" y="6201812"/>
              <a:ext cx="2241218" cy="1719490"/>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17" name="Function Graph"/>
            <p:cNvSpPr/>
            <p:nvPr/>
          </p:nvSpPr>
          <p:spPr>
            <a:xfrm>
              <a:off x="14845721" y="270368"/>
              <a:ext cx="2076795" cy="2063092"/>
            </a:xfrm>
            <a:custGeom>
              <a:avLst/>
              <a:gdLst/>
              <a:ahLst/>
              <a:cxnLst>
                <a:cxn ang="0">
                  <a:pos x="wd2" y="hd2"/>
                </a:cxn>
                <a:cxn ang="5400000">
                  <a:pos x="wd2" y="hd2"/>
                </a:cxn>
                <a:cxn ang="10800000">
                  <a:pos x="wd2" y="hd2"/>
                </a:cxn>
                <a:cxn ang="16200000">
                  <a:pos x="wd2" y="hd2"/>
                </a:cxn>
              </a:cxnLst>
              <a:rect l="0" t="0" r="r" b="b"/>
              <a:pathLst>
                <a:path w="21600" h="21600" extrusionOk="0">
                  <a:moveTo>
                    <a:pt x="193" y="0"/>
                  </a:moveTo>
                  <a:cubicBezTo>
                    <a:pt x="87" y="0"/>
                    <a:pt x="0" y="87"/>
                    <a:pt x="0" y="194"/>
                  </a:cubicBezTo>
                  <a:lnTo>
                    <a:pt x="0" y="21404"/>
                  </a:lnTo>
                  <a:cubicBezTo>
                    <a:pt x="0" y="21511"/>
                    <a:pt x="87" y="21600"/>
                    <a:pt x="193" y="21600"/>
                  </a:cubicBezTo>
                  <a:lnTo>
                    <a:pt x="21322" y="21600"/>
                  </a:lnTo>
                  <a:cubicBezTo>
                    <a:pt x="21428" y="21600"/>
                    <a:pt x="21514" y="21511"/>
                    <a:pt x="21514" y="21404"/>
                  </a:cubicBezTo>
                  <a:lnTo>
                    <a:pt x="21514" y="20822"/>
                  </a:lnTo>
                  <a:cubicBezTo>
                    <a:pt x="21514" y="20715"/>
                    <a:pt x="21428" y="20628"/>
                    <a:pt x="21322" y="20628"/>
                  </a:cubicBezTo>
                  <a:lnTo>
                    <a:pt x="1159" y="20628"/>
                  </a:lnTo>
                  <a:cubicBezTo>
                    <a:pt x="1052" y="20628"/>
                    <a:pt x="966" y="20539"/>
                    <a:pt x="966" y="20432"/>
                  </a:cubicBezTo>
                  <a:lnTo>
                    <a:pt x="966" y="194"/>
                  </a:lnTo>
                  <a:cubicBezTo>
                    <a:pt x="966" y="87"/>
                    <a:pt x="879" y="0"/>
                    <a:pt x="773" y="0"/>
                  </a:cubicBezTo>
                  <a:lnTo>
                    <a:pt x="193" y="0"/>
                  </a:lnTo>
                  <a:close/>
                  <a:moveTo>
                    <a:pt x="4579" y="3635"/>
                  </a:moveTo>
                  <a:cubicBezTo>
                    <a:pt x="4069" y="3635"/>
                    <a:pt x="3973" y="4313"/>
                    <a:pt x="3893" y="5269"/>
                  </a:cubicBezTo>
                  <a:cubicBezTo>
                    <a:pt x="3826" y="6066"/>
                    <a:pt x="3789" y="7155"/>
                    <a:pt x="3747" y="8309"/>
                  </a:cubicBezTo>
                  <a:cubicBezTo>
                    <a:pt x="3722" y="9023"/>
                    <a:pt x="3694" y="9757"/>
                    <a:pt x="3660" y="10474"/>
                  </a:cubicBezTo>
                  <a:lnTo>
                    <a:pt x="1430" y="10474"/>
                  </a:lnTo>
                  <a:lnTo>
                    <a:pt x="1430" y="11230"/>
                  </a:lnTo>
                  <a:lnTo>
                    <a:pt x="4374" y="11230"/>
                  </a:lnTo>
                  <a:lnTo>
                    <a:pt x="4393" y="10873"/>
                  </a:lnTo>
                  <a:cubicBezTo>
                    <a:pt x="4437" y="10037"/>
                    <a:pt x="4467" y="9172"/>
                    <a:pt x="4497" y="8336"/>
                  </a:cubicBezTo>
                  <a:cubicBezTo>
                    <a:pt x="4526" y="7507"/>
                    <a:pt x="4560" y="6578"/>
                    <a:pt x="4607" y="5814"/>
                  </a:cubicBezTo>
                  <a:cubicBezTo>
                    <a:pt x="4621" y="5979"/>
                    <a:pt x="4635" y="6160"/>
                    <a:pt x="4648" y="6361"/>
                  </a:cubicBezTo>
                  <a:cubicBezTo>
                    <a:pt x="4720" y="7486"/>
                    <a:pt x="4764" y="8893"/>
                    <a:pt x="4805" y="10253"/>
                  </a:cubicBezTo>
                  <a:cubicBezTo>
                    <a:pt x="4814" y="10545"/>
                    <a:pt x="4823" y="10836"/>
                    <a:pt x="4832" y="11121"/>
                  </a:cubicBezTo>
                  <a:lnTo>
                    <a:pt x="4839" y="11340"/>
                  </a:lnTo>
                  <a:cubicBezTo>
                    <a:pt x="4882" y="12712"/>
                    <a:pt x="4923" y="14008"/>
                    <a:pt x="5011" y="14987"/>
                  </a:cubicBezTo>
                  <a:cubicBezTo>
                    <a:pt x="5108" y="16050"/>
                    <a:pt x="5236" y="16930"/>
                    <a:pt x="5835" y="16930"/>
                  </a:cubicBezTo>
                  <a:cubicBezTo>
                    <a:pt x="6373" y="16930"/>
                    <a:pt x="6497" y="16190"/>
                    <a:pt x="6594" y="15296"/>
                  </a:cubicBezTo>
                  <a:cubicBezTo>
                    <a:pt x="6678" y="14518"/>
                    <a:pt x="6726" y="13520"/>
                    <a:pt x="6772" y="12555"/>
                  </a:cubicBezTo>
                  <a:cubicBezTo>
                    <a:pt x="6796" y="12043"/>
                    <a:pt x="6820" y="11560"/>
                    <a:pt x="6847" y="11132"/>
                  </a:cubicBezTo>
                  <a:cubicBezTo>
                    <a:pt x="6861" y="10921"/>
                    <a:pt x="6874" y="10707"/>
                    <a:pt x="6888" y="10495"/>
                  </a:cubicBezTo>
                  <a:cubicBezTo>
                    <a:pt x="6933" y="9765"/>
                    <a:pt x="6992" y="8813"/>
                    <a:pt x="7072" y="8108"/>
                  </a:cubicBezTo>
                  <a:cubicBezTo>
                    <a:pt x="7130" y="8632"/>
                    <a:pt x="7171" y="9283"/>
                    <a:pt x="7206" y="9828"/>
                  </a:cubicBezTo>
                  <a:cubicBezTo>
                    <a:pt x="7234" y="10257"/>
                    <a:pt x="7265" y="10701"/>
                    <a:pt x="7300" y="11138"/>
                  </a:cubicBezTo>
                  <a:cubicBezTo>
                    <a:pt x="7355" y="11811"/>
                    <a:pt x="7430" y="12670"/>
                    <a:pt x="7538" y="13325"/>
                  </a:cubicBezTo>
                  <a:cubicBezTo>
                    <a:pt x="7649" y="13995"/>
                    <a:pt x="7799" y="14650"/>
                    <a:pt x="8291" y="14650"/>
                  </a:cubicBezTo>
                  <a:cubicBezTo>
                    <a:pt x="8807" y="14650"/>
                    <a:pt x="8920" y="13936"/>
                    <a:pt x="8993" y="13463"/>
                  </a:cubicBezTo>
                  <a:cubicBezTo>
                    <a:pt x="9075" y="12940"/>
                    <a:pt x="9130" y="12285"/>
                    <a:pt x="9183" y="11651"/>
                  </a:cubicBezTo>
                  <a:cubicBezTo>
                    <a:pt x="9198" y="11475"/>
                    <a:pt x="9212" y="11303"/>
                    <a:pt x="9226" y="11141"/>
                  </a:cubicBezTo>
                  <a:cubicBezTo>
                    <a:pt x="9311" y="10194"/>
                    <a:pt x="9403" y="9541"/>
                    <a:pt x="9501" y="9185"/>
                  </a:cubicBezTo>
                  <a:cubicBezTo>
                    <a:pt x="9633" y="9696"/>
                    <a:pt x="9726" y="10669"/>
                    <a:pt x="9771" y="11144"/>
                  </a:cubicBezTo>
                  <a:cubicBezTo>
                    <a:pt x="9831" y="11767"/>
                    <a:pt x="9905" y="12254"/>
                    <a:pt x="9993" y="12594"/>
                  </a:cubicBezTo>
                  <a:cubicBezTo>
                    <a:pt x="10054" y="12832"/>
                    <a:pt x="10198" y="13391"/>
                    <a:pt x="10653" y="13391"/>
                  </a:cubicBezTo>
                  <a:cubicBezTo>
                    <a:pt x="11032" y="13391"/>
                    <a:pt x="11217" y="12975"/>
                    <a:pt x="11349" y="12567"/>
                  </a:cubicBezTo>
                  <a:cubicBezTo>
                    <a:pt x="11467" y="12203"/>
                    <a:pt x="11579" y="11704"/>
                    <a:pt x="11661" y="11165"/>
                  </a:cubicBezTo>
                  <a:cubicBezTo>
                    <a:pt x="11745" y="10615"/>
                    <a:pt x="11876" y="10261"/>
                    <a:pt x="11971" y="10086"/>
                  </a:cubicBezTo>
                  <a:cubicBezTo>
                    <a:pt x="12053" y="10269"/>
                    <a:pt x="12153" y="10639"/>
                    <a:pt x="12271" y="11188"/>
                  </a:cubicBezTo>
                  <a:cubicBezTo>
                    <a:pt x="12485" y="12183"/>
                    <a:pt x="12763" y="12626"/>
                    <a:pt x="13173" y="12626"/>
                  </a:cubicBezTo>
                  <a:cubicBezTo>
                    <a:pt x="13612" y="12626"/>
                    <a:pt x="13946" y="12143"/>
                    <a:pt x="14166" y="11193"/>
                  </a:cubicBezTo>
                  <a:cubicBezTo>
                    <a:pt x="14230" y="10915"/>
                    <a:pt x="14317" y="10721"/>
                    <a:pt x="14384" y="10609"/>
                  </a:cubicBezTo>
                  <a:cubicBezTo>
                    <a:pt x="14442" y="10712"/>
                    <a:pt x="14507" y="10855"/>
                    <a:pt x="14553" y="10955"/>
                  </a:cubicBezTo>
                  <a:cubicBezTo>
                    <a:pt x="14603" y="11064"/>
                    <a:pt x="14655" y="11175"/>
                    <a:pt x="14711" y="11283"/>
                  </a:cubicBezTo>
                  <a:cubicBezTo>
                    <a:pt x="14963" y="11766"/>
                    <a:pt x="15162" y="12149"/>
                    <a:pt x="15638" y="12149"/>
                  </a:cubicBezTo>
                  <a:cubicBezTo>
                    <a:pt x="16094" y="12149"/>
                    <a:pt x="16314" y="11747"/>
                    <a:pt x="16475" y="11453"/>
                  </a:cubicBezTo>
                  <a:cubicBezTo>
                    <a:pt x="16502" y="11402"/>
                    <a:pt x="16532" y="11350"/>
                    <a:pt x="16562" y="11300"/>
                  </a:cubicBezTo>
                  <a:cubicBezTo>
                    <a:pt x="16588" y="11255"/>
                    <a:pt x="16611" y="11213"/>
                    <a:pt x="16634" y="11173"/>
                  </a:cubicBezTo>
                  <a:cubicBezTo>
                    <a:pt x="16703" y="11053"/>
                    <a:pt x="16782" y="10918"/>
                    <a:pt x="16828" y="10864"/>
                  </a:cubicBezTo>
                  <a:cubicBezTo>
                    <a:pt x="16903" y="10914"/>
                    <a:pt x="17032" y="11105"/>
                    <a:pt x="17112" y="11224"/>
                  </a:cubicBezTo>
                  <a:lnTo>
                    <a:pt x="17155" y="11291"/>
                  </a:lnTo>
                  <a:cubicBezTo>
                    <a:pt x="17177" y="11324"/>
                    <a:pt x="17200" y="11356"/>
                    <a:pt x="17222" y="11389"/>
                  </a:cubicBezTo>
                  <a:cubicBezTo>
                    <a:pt x="17416" y="11682"/>
                    <a:pt x="17656" y="12047"/>
                    <a:pt x="18076" y="12047"/>
                  </a:cubicBezTo>
                  <a:cubicBezTo>
                    <a:pt x="18508" y="12047"/>
                    <a:pt x="18724" y="11727"/>
                    <a:pt x="18882" y="11494"/>
                  </a:cubicBezTo>
                  <a:cubicBezTo>
                    <a:pt x="18919" y="11439"/>
                    <a:pt x="18953" y="11387"/>
                    <a:pt x="18989" y="11340"/>
                  </a:cubicBezTo>
                  <a:cubicBezTo>
                    <a:pt x="19096" y="11202"/>
                    <a:pt x="19183" y="11125"/>
                    <a:pt x="19231" y="11090"/>
                  </a:cubicBezTo>
                  <a:cubicBezTo>
                    <a:pt x="19285" y="11117"/>
                    <a:pt x="19403" y="11188"/>
                    <a:pt x="19622" y="11387"/>
                  </a:cubicBezTo>
                  <a:cubicBezTo>
                    <a:pt x="19919" y="11658"/>
                    <a:pt x="20277" y="11689"/>
                    <a:pt x="20520" y="11689"/>
                  </a:cubicBezTo>
                  <a:cubicBezTo>
                    <a:pt x="20701" y="11689"/>
                    <a:pt x="20939" y="11612"/>
                    <a:pt x="21281" y="11494"/>
                  </a:cubicBezTo>
                  <a:cubicBezTo>
                    <a:pt x="21406" y="11451"/>
                    <a:pt x="21535" y="11406"/>
                    <a:pt x="21600" y="11391"/>
                  </a:cubicBezTo>
                  <a:lnTo>
                    <a:pt x="21429" y="10655"/>
                  </a:lnTo>
                  <a:cubicBezTo>
                    <a:pt x="21326" y="10679"/>
                    <a:pt x="21192" y="10724"/>
                    <a:pt x="21037" y="10778"/>
                  </a:cubicBezTo>
                  <a:cubicBezTo>
                    <a:pt x="20885" y="10831"/>
                    <a:pt x="20601" y="10929"/>
                    <a:pt x="20520" y="10933"/>
                  </a:cubicBezTo>
                  <a:cubicBezTo>
                    <a:pt x="20323" y="10933"/>
                    <a:pt x="20208" y="10903"/>
                    <a:pt x="20125" y="10827"/>
                  </a:cubicBezTo>
                  <a:cubicBezTo>
                    <a:pt x="19729" y="10468"/>
                    <a:pt x="19465" y="10321"/>
                    <a:pt x="19209" y="10321"/>
                  </a:cubicBezTo>
                  <a:cubicBezTo>
                    <a:pt x="18891" y="10321"/>
                    <a:pt x="18593" y="10623"/>
                    <a:pt x="18398" y="10876"/>
                  </a:cubicBezTo>
                  <a:cubicBezTo>
                    <a:pt x="18347" y="10942"/>
                    <a:pt x="18300" y="11009"/>
                    <a:pt x="18260" y="11068"/>
                  </a:cubicBezTo>
                  <a:cubicBezTo>
                    <a:pt x="18214" y="11137"/>
                    <a:pt x="18131" y="11262"/>
                    <a:pt x="18089" y="11288"/>
                  </a:cubicBezTo>
                  <a:cubicBezTo>
                    <a:pt x="18025" y="11240"/>
                    <a:pt x="17915" y="11074"/>
                    <a:pt x="17848" y="10972"/>
                  </a:cubicBezTo>
                  <a:cubicBezTo>
                    <a:pt x="17824" y="10936"/>
                    <a:pt x="17800" y="10899"/>
                    <a:pt x="17776" y="10864"/>
                  </a:cubicBezTo>
                  <a:lnTo>
                    <a:pt x="17734" y="10800"/>
                  </a:lnTo>
                  <a:cubicBezTo>
                    <a:pt x="17524" y="10488"/>
                    <a:pt x="17262" y="10100"/>
                    <a:pt x="16820" y="10100"/>
                  </a:cubicBezTo>
                  <a:cubicBezTo>
                    <a:pt x="16386" y="10100"/>
                    <a:pt x="16200" y="10421"/>
                    <a:pt x="15985" y="10793"/>
                  </a:cubicBezTo>
                  <a:cubicBezTo>
                    <a:pt x="15963" y="10832"/>
                    <a:pt x="15940" y="10873"/>
                    <a:pt x="15915" y="10916"/>
                  </a:cubicBezTo>
                  <a:cubicBezTo>
                    <a:pt x="15881" y="10974"/>
                    <a:pt x="15849" y="11031"/>
                    <a:pt x="15817" y="11089"/>
                  </a:cubicBezTo>
                  <a:cubicBezTo>
                    <a:pt x="15768" y="11179"/>
                    <a:pt x="15689" y="11322"/>
                    <a:pt x="15636" y="11379"/>
                  </a:cubicBezTo>
                  <a:cubicBezTo>
                    <a:pt x="15569" y="11303"/>
                    <a:pt x="15455" y="11083"/>
                    <a:pt x="15376" y="10932"/>
                  </a:cubicBezTo>
                  <a:cubicBezTo>
                    <a:pt x="15329" y="10841"/>
                    <a:pt x="15281" y="10738"/>
                    <a:pt x="15236" y="10638"/>
                  </a:cubicBezTo>
                  <a:cubicBezTo>
                    <a:pt x="15037" y="10207"/>
                    <a:pt x="14832" y="9760"/>
                    <a:pt x="14392" y="9760"/>
                  </a:cubicBezTo>
                  <a:cubicBezTo>
                    <a:pt x="14192" y="9760"/>
                    <a:pt x="13698" y="9883"/>
                    <a:pt x="13435" y="11021"/>
                  </a:cubicBezTo>
                  <a:cubicBezTo>
                    <a:pt x="13357" y="11357"/>
                    <a:pt x="13273" y="11579"/>
                    <a:pt x="13205" y="11715"/>
                  </a:cubicBezTo>
                  <a:cubicBezTo>
                    <a:pt x="13148" y="11575"/>
                    <a:pt x="13076" y="11355"/>
                    <a:pt x="13006" y="11028"/>
                  </a:cubicBezTo>
                  <a:cubicBezTo>
                    <a:pt x="12807" y="10105"/>
                    <a:pt x="12620" y="9232"/>
                    <a:pt x="11964" y="9232"/>
                  </a:cubicBezTo>
                  <a:cubicBezTo>
                    <a:pt x="11677" y="9232"/>
                    <a:pt x="11160" y="9468"/>
                    <a:pt x="10918" y="11050"/>
                  </a:cubicBezTo>
                  <a:cubicBezTo>
                    <a:pt x="10841" y="11554"/>
                    <a:pt x="10754" y="11935"/>
                    <a:pt x="10675" y="12204"/>
                  </a:cubicBezTo>
                  <a:cubicBezTo>
                    <a:pt x="10626" y="11959"/>
                    <a:pt x="10570" y="11599"/>
                    <a:pt x="10519" y="11072"/>
                  </a:cubicBezTo>
                  <a:cubicBezTo>
                    <a:pt x="10347" y="9278"/>
                    <a:pt x="10207" y="8177"/>
                    <a:pt x="9518" y="8177"/>
                  </a:cubicBezTo>
                  <a:cubicBezTo>
                    <a:pt x="8791" y="8177"/>
                    <a:pt x="8635" y="9324"/>
                    <a:pt x="8479" y="11073"/>
                  </a:cubicBezTo>
                  <a:cubicBezTo>
                    <a:pt x="8464" y="11237"/>
                    <a:pt x="8450" y="11410"/>
                    <a:pt x="8435" y="11586"/>
                  </a:cubicBezTo>
                  <a:cubicBezTo>
                    <a:pt x="8399" y="12017"/>
                    <a:pt x="8343" y="12660"/>
                    <a:pt x="8274" y="13176"/>
                  </a:cubicBezTo>
                  <a:cubicBezTo>
                    <a:pt x="8205" y="12735"/>
                    <a:pt x="8129" y="12070"/>
                    <a:pt x="8048" y="11077"/>
                  </a:cubicBezTo>
                  <a:cubicBezTo>
                    <a:pt x="8013" y="10647"/>
                    <a:pt x="7985" y="10205"/>
                    <a:pt x="7957" y="9779"/>
                  </a:cubicBezTo>
                  <a:cubicBezTo>
                    <a:pt x="7906" y="8996"/>
                    <a:pt x="7857" y="8257"/>
                    <a:pt x="7778" y="7708"/>
                  </a:cubicBezTo>
                  <a:cubicBezTo>
                    <a:pt x="7718" y="7289"/>
                    <a:pt x="7605" y="6511"/>
                    <a:pt x="7054" y="6511"/>
                  </a:cubicBezTo>
                  <a:cubicBezTo>
                    <a:pt x="6549" y="6511"/>
                    <a:pt x="6428" y="7160"/>
                    <a:pt x="6333" y="7946"/>
                  </a:cubicBezTo>
                  <a:cubicBezTo>
                    <a:pt x="6250" y="8624"/>
                    <a:pt x="6196" y="9510"/>
                    <a:pt x="6138" y="10447"/>
                  </a:cubicBezTo>
                  <a:cubicBezTo>
                    <a:pt x="6125" y="10659"/>
                    <a:pt x="6111" y="10872"/>
                    <a:pt x="6098" y="11084"/>
                  </a:cubicBezTo>
                  <a:cubicBezTo>
                    <a:pt x="6070" y="11517"/>
                    <a:pt x="6047" y="12003"/>
                    <a:pt x="6022" y="12518"/>
                  </a:cubicBezTo>
                  <a:cubicBezTo>
                    <a:pt x="5981" y="13382"/>
                    <a:pt x="5921" y="14640"/>
                    <a:pt x="5820" y="15463"/>
                  </a:cubicBezTo>
                  <a:cubicBezTo>
                    <a:pt x="5790" y="15243"/>
                    <a:pt x="5761" y="14961"/>
                    <a:pt x="5734" y="14601"/>
                  </a:cubicBezTo>
                  <a:cubicBezTo>
                    <a:pt x="5665" y="13683"/>
                    <a:pt x="5629" y="12532"/>
                    <a:pt x="5590" y="11315"/>
                  </a:cubicBezTo>
                  <a:lnTo>
                    <a:pt x="5581" y="11095"/>
                  </a:lnTo>
                  <a:cubicBezTo>
                    <a:pt x="5572" y="10811"/>
                    <a:pt x="5564" y="10521"/>
                    <a:pt x="5555" y="10230"/>
                  </a:cubicBezTo>
                  <a:cubicBezTo>
                    <a:pt x="5509" y="8720"/>
                    <a:pt x="5461" y="7158"/>
                    <a:pt x="5374" y="5970"/>
                  </a:cubicBezTo>
                  <a:cubicBezTo>
                    <a:pt x="5325" y="5317"/>
                    <a:pt x="5270" y="4832"/>
                    <a:pt x="5203" y="4489"/>
                  </a:cubicBezTo>
                  <a:cubicBezTo>
                    <a:pt x="5148" y="4212"/>
                    <a:pt x="5034" y="3635"/>
                    <a:pt x="4579" y="3635"/>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18" name="Dice"/>
            <p:cNvSpPr/>
            <p:nvPr/>
          </p:nvSpPr>
          <p:spPr>
            <a:xfrm>
              <a:off x="11513227" y="3215132"/>
              <a:ext cx="1447521" cy="1685408"/>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19" name="Dice"/>
            <p:cNvSpPr/>
            <p:nvPr/>
          </p:nvSpPr>
          <p:spPr>
            <a:xfrm>
              <a:off x="15091286" y="3215132"/>
              <a:ext cx="1447521" cy="1685408"/>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20" name="Cards"/>
            <p:cNvSpPr/>
            <p:nvPr/>
          </p:nvSpPr>
          <p:spPr>
            <a:xfrm>
              <a:off x="774446" y="5857986"/>
              <a:ext cx="1447521" cy="2104289"/>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1373" name="Group"/>
          <p:cNvGrpSpPr/>
          <p:nvPr/>
        </p:nvGrpSpPr>
        <p:grpSpPr>
          <a:xfrm>
            <a:off x="10500086" y="1353725"/>
            <a:ext cx="3159068" cy="116561668"/>
            <a:chOff x="0" y="0"/>
            <a:chExt cx="3159066" cy="116561666"/>
          </a:xfrm>
        </p:grpSpPr>
        <p:sp>
          <p:nvSpPr>
            <p:cNvPr id="1322" name="Cards"/>
            <p:cNvSpPr/>
            <p:nvPr/>
          </p:nvSpPr>
          <p:spPr>
            <a:xfrm>
              <a:off x="866312" y="2718429"/>
              <a:ext cx="1447521" cy="2104288"/>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23" name="9"/>
            <p:cNvSpPr/>
            <p:nvPr/>
          </p:nvSpPr>
          <p:spPr>
            <a:xfrm>
              <a:off x="0" y="6736174"/>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grpSp>
          <p:nvGrpSpPr>
            <p:cNvPr id="1371" name="Group"/>
            <p:cNvGrpSpPr/>
            <p:nvPr/>
          </p:nvGrpSpPr>
          <p:grpSpPr>
            <a:xfrm>
              <a:off x="99117" y="9466398"/>
              <a:ext cx="3059950" cy="107095269"/>
              <a:chOff x="0" y="1231900"/>
              <a:chExt cx="3059949" cy="107095267"/>
            </a:xfrm>
          </p:grpSpPr>
          <p:sp>
            <p:nvSpPr>
              <p:cNvPr id="1324" name="9"/>
              <p:cNvSpPr/>
              <p:nvPr/>
            </p:nvSpPr>
            <p:spPr>
              <a:xfrm>
                <a:off x="0" y="21532112"/>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1325" name="Q"/>
              <p:cNvSpPr/>
              <p:nvPr/>
            </p:nvSpPr>
            <p:spPr>
              <a:xfrm>
                <a:off x="0" y="24428357"/>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326" name="Tiara"/>
              <p:cNvSpPr/>
              <p:nvPr/>
            </p:nvSpPr>
            <p:spPr>
              <a:xfrm>
                <a:off x="1048025" y="23348981"/>
                <a:ext cx="900367" cy="473351"/>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27" name="9"/>
              <p:cNvSpPr/>
              <p:nvPr/>
            </p:nvSpPr>
            <p:spPr>
              <a:xfrm>
                <a:off x="12701" y="50495386"/>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1328" name="Neuron"/>
              <p:cNvSpPr/>
              <p:nvPr/>
            </p:nvSpPr>
            <p:spPr>
              <a:xfrm>
                <a:off x="415653" y="61225931"/>
                <a:ext cx="2190537"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29" name="Brain"/>
              <p:cNvSpPr/>
              <p:nvPr/>
            </p:nvSpPr>
            <p:spPr>
              <a:xfrm>
                <a:off x="390314" y="78553574"/>
                <a:ext cx="2241218" cy="1719490"/>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30" name="Dice"/>
              <p:cNvSpPr/>
              <p:nvPr/>
            </p:nvSpPr>
            <p:spPr>
              <a:xfrm>
                <a:off x="787162" y="81462841"/>
                <a:ext cx="1447521" cy="1685408"/>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31" name="Neuron"/>
              <p:cNvSpPr/>
              <p:nvPr/>
            </p:nvSpPr>
            <p:spPr>
              <a:xfrm>
                <a:off x="428366" y="87237968"/>
                <a:ext cx="2190536"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32" name="Neuron"/>
              <p:cNvSpPr/>
              <p:nvPr/>
            </p:nvSpPr>
            <p:spPr>
              <a:xfrm>
                <a:off x="415653" y="3332317"/>
                <a:ext cx="2190537"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33" name="Bell Curve"/>
              <p:cNvSpPr/>
              <p:nvPr/>
            </p:nvSpPr>
            <p:spPr>
              <a:xfrm>
                <a:off x="463948" y="17607340"/>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34" name="K"/>
              <p:cNvSpPr/>
              <p:nvPr/>
            </p:nvSpPr>
            <p:spPr>
              <a:xfrm>
                <a:off x="25434" y="97173070"/>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K</a:t>
                </a:r>
              </a:p>
            </p:txBody>
          </p:sp>
          <p:sp>
            <p:nvSpPr>
              <p:cNvPr id="1335" name="Crown"/>
              <p:cNvSpPr/>
              <p:nvPr/>
            </p:nvSpPr>
            <p:spPr>
              <a:xfrm>
                <a:off x="489357" y="95679344"/>
                <a:ext cx="900367" cy="79234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206" y="0"/>
                      <a:pt x="9725" y="547"/>
                      <a:pt x="9725" y="1222"/>
                    </a:cubicBezTo>
                    <a:cubicBezTo>
                      <a:pt x="9725" y="1729"/>
                      <a:pt x="9996" y="2163"/>
                      <a:pt x="10383" y="2348"/>
                    </a:cubicBezTo>
                    <a:lnTo>
                      <a:pt x="7244" y="10951"/>
                    </a:lnTo>
                    <a:cubicBezTo>
                      <a:pt x="7156" y="11239"/>
                      <a:pt x="6826" y="11311"/>
                      <a:pt x="6648" y="11081"/>
                    </a:cubicBezTo>
                    <a:lnTo>
                      <a:pt x="1891" y="6438"/>
                    </a:lnTo>
                    <a:cubicBezTo>
                      <a:pt x="2053" y="6225"/>
                      <a:pt x="2151" y="5946"/>
                      <a:pt x="2151" y="5642"/>
                    </a:cubicBezTo>
                    <a:cubicBezTo>
                      <a:pt x="2151" y="4967"/>
                      <a:pt x="1669" y="4420"/>
                      <a:pt x="1075" y="4420"/>
                    </a:cubicBezTo>
                    <a:cubicBezTo>
                      <a:pt x="482" y="4420"/>
                      <a:pt x="0" y="4967"/>
                      <a:pt x="0" y="5642"/>
                    </a:cubicBezTo>
                    <a:cubicBezTo>
                      <a:pt x="0" y="6317"/>
                      <a:pt x="482" y="6864"/>
                      <a:pt x="1075" y="6864"/>
                    </a:cubicBezTo>
                    <a:cubicBezTo>
                      <a:pt x="1126" y="6864"/>
                      <a:pt x="1174" y="6858"/>
                      <a:pt x="1222" y="6851"/>
                    </a:cubicBezTo>
                    <a:lnTo>
                      <a:pt x="2938" y="20929"/>
                    </a:lnTo>
                    <a:cubicBezTo>
                      <a:pt x="2985" y="21312"/>
                      <a:pt x="3274" y="21600"/>
                      <a:pt x="3615" y="21600"/>
                    </a:cubicBezTo>
                    <a:lnTo>
                      <a:pt x="17987" y="21600"/>
                    </a:lnTo>
                    <a:cubicBezTo>
                      <a:pt x="18327" y="21600"/>
                      <a:pt x="18616" y="21316"/>
                      <a:pt x="18664" y="20934"/>
                    </a:cubicBezTo>
                    <a:lnTo>
                      <a:pt x="20378" y="6851"/>
                    </a:lnTo>
                    <a:cubicBezTo>
                      <a:pt x="20426" y="6858"/>
                      <a:pt x="20475" y="6864"/>
                      <a:pt x="20525" y="6864"/>
                    </a:cubicBezTo>
                    <a:cubicBezTo>
                      <a:pt x="21118" y="6864"/>
                      <a:pt x="21600" y="6317"/>
                      <a:pt x="21600" y="5642"/>
                    </a:cubicBezTo>
                    <a:cubicBezTo>
                      <a:pt x="21600" y="4967"/>
                      <a:pt x="21118" y="4420"/>
                      <a:pt x="20525" y="4420"/>
                    </a:cubicBezTo>
                    <a:cubicBezTo>
                      <a:pt x="19931" y="4420"/>
                      <a:pt x="19449" y="4967"/>
                      <a:pt x="19449" y="5642"/>
                    </a:cubicBezTo>
                    <a:cubicBezTo>
                      <a:pt x="19449" y="5953"/>
                      <a:pt x="19551" y="6234"/>
                      <a:pt x="19719" y="6450"/>
                    </a:cubicBezTo>
                    <a:lnTo>
                      <a:pt x="14952" y="11081"/>
                    </a:lnTo>
                    <a:cubicBezTo>
                      <a:pt x="14772" y="11298"/>
                      <a:pt x="14445" y="11230"/>
                      <a:pt x="14356" y="10951"/>
                    </a:cubicBezTo>
                    <a:lnTo>
                      <a:pt x="11200" y="2356"/>
                    </a:lnTo>
                    <a:cubicBezTo>
                      <a:pt x="11596" y="2176"/>
                      <a:pt x="11875" y="1736"/>
                      <a:pt x="11875" y="1222"/>
                    </a:cubicBezTo>
                    <a:cubicBezTo>
                      <a:pt x="11875" y="547"/>
                      <a:pt x="11394" y="0"/>
                      <a:pt x="10800" y="0"/>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36" name="Q"/>
              <p:cNvSpPr/>
              <p:nvPr/>
            </p:nvSpPr>
            <p:spPr>
              <a:xfrm>
                <a:off x="38135" y="108327167"/>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337" name="Tiara"/>
              <p:cNvSpPr/>
              <p:nvPr/>
            </p:nvSpPr>
            <p:spPr>
              <a:xfrm>
                <a:off x="1086160" y="107247791"/>
                <a:ext cx="900366"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38" name="10"/>
              <p:cNvSpPr/>
              <p:nvPr/>
            </p:nvSpPr>
            <p:spPr>
              <a:xfrm>
                <a:off x="12735" y="90957976"/>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339" name="Bell Curve"/>
              <p:cNvSpPr/>
              <p:nvPr/>
            </p:nvSpPr>
            <p:spPr>
              <a:xfrm>
                <a:off x="489370" y="92827344"/>
                <a:ext cx="2068573" cy="2063093"/>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40" name="9"/>
              <p:cNvSpPr/>
              <p:nvPr/>
            </p:nvSpPr>
            <p:spPr>
              <a:xfrm>
                <a:off x="25448" y="99641409"/>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1341" name="Brain Front"/>
              <p:cNvSpPr/>
              <p:nvPr/>
            </p:nvSpPr>
            <p:spPr>
              <a:xfrm>
                <a:off x="510658" y="101647587"/>
                <a:ext cx="2076795" cy="1724668"/>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42" name="Q"/>
              <p:cNvSpPr/>
              <p:nvPr/>
            </p:nvSpPr>
            <p:spPr>
              <a:xfrm>
                <a:off x="63535" y="105391359"/>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343" name="Tiara"/>
              <p:cNvSpPr/>
              <p:nvPr/>
            </p:nvSpPr>
            <p:spPr>
              <a:xfrm>
                <a:off x="1111560" y="104311983"/>
                <a:ext cx="900366" cy="473351"/>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44" name="Brain Front"/>
              <p:cNvSpPr/>
              <p:nvPr/>
            </p:nvSpPr>
            <p:spPr>
              <a:xfrm>
                <a:off x="485238" y="11958110"/>
                <a:ext cx="2076794" cy="1724667"/>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45" name="Dice"/>
              <p:cNvSpPr/>
              <p:nvPr/>
            </p:nvSpPr>
            <p:spPr>
              <a:xfrm>
                <a:off x="799873" y="9047174"/>
                <a:ext cx="1447521" cy="1685409"/>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46" name="10"/>
              <p:cNvSpPr/>
              <p:nvPr/>
            </p:nvSpPr>
            <p:spPr>
              <a:xfrm>
                <a:off x="12715" y="1231900"/>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347" name="Q"/>
              <p:cNvSpPr/>
              <p:nvPr/>
            </p:nvSpPr>
            <p:spPr>
              <a:xfrm>
                <a:off x="25427" y="7016359"/>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348" name="Tiara"/>
              <p:cNvSpPr/>
              <p:nvPr/>
            </p:nvSpPr>
            <p:spPr>
              <a:xfrm>
                <a:off x="1073452" y="5936977"/>
                <a:ext cx="900367" cy="473351"/>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49" name="Function Graph"/>
              <p:cNvSpPr/>
              <p:nvPr/>
            </p:nvSpPr>
            <p:spPr>
              <a:xfrm>
                <a:off x="485238" y="14660525"/>
                <a:ext cx="2076794" cy="2063092"/>
              </a:xfrm>
              <a:custGeom>
                <a:avLst/>
                <a:gdLst/>
                <a:ahLst/>
                <a:cxnLst>
                  <a:cxn ang="0">
                    <a:pos x="wd2" y="hd2"/>
                  </a:cxn>
                  <a:cxn ang="5400000">
                    <a:pos x="wd2" y="hd2"/>
                  </a:cxn>
                  <a:cxn ang="10800000">
                    <a:pos x="wd2" y="hd2"/>
                  </a:cxn>
                  <a:cxn ang="16200000">
                    <a:pos x="wd2" y="hd2"/>
                  </a:cxn>
                </a:cxnLst>
                <a:rect l="0" t="0" r="r" b="b"/>
                <a:pathLst>
                  <a:path w="21600" h="21600" extrusionOk="0">
                    <a:moveTo>
                      <a:pt x="193" y="0"/>
                    </a:moveTo>
                    <a:cubicBezTo>
                      <a:pt x="87" y="0"/>
                      <a:pt x="0" y="87"/>
                      <a:pt x="0" y="194"/>
                    </a:cubicBezTo>
                    <a:lnTo>
                      <a:pt x="0" y="21404"/>
                    </a:lnTo>
                    <a:cubicBezTo>
                      <a:pt x="0" y="21511"/>
                      <a:pt x="87" y="21600"/>
                      <a:pt x="193" y="21600"/>
                    </a:cubicBezTo>
                    <a:lnTo>
                      <a:pt x="21322" y="21600"/>
                    </a:lnTo>
                    <a:cubicBezTo>
                      <a:pt x="21428" y="21600"/>
                      <a:pt x="21514" y="21511"/>
                      <a:pt x="21514" y="21404"/>
                    </a:cubicBezTo>
                    <a:lnTo>
                      <a:pt x="21514" y="20822"/>
                    </a:lnTo>
                    <a:cubicBezTo>
                      <a:pt x="21514" y="20715"/>
                      <a:pt x="21428" y="20628"/>
                      <a:pt x="21322" y="20628"/>
                    </a:cubicBezTo>
                    <a:lnTo>
                      <a:pt x="1159" y="20628"/>
                    </a:lnTo>
                    <a:cubicBezTo>
                      <a:pt x="1052" y="20628"/>
                      <a:pt x="966" y="20539"/>
                      <a:pt x="966" y="20432"/>
                    </a:cubicBezTo>
                    <a:lnTo>
                      <a:pt x="966" y="194"/>
                    </a:lnTo>
                    <a:cubicBezTo>
                      <a:pt x="966" y="87"/>
                      <a:pt x="879" y="0"/>
                      <a:pt x="773" y="0"/>
                    </a:cubicBezTo>
                    <a:lnTo>
                      <a:pt x="193" y="0"/>
                    </a:lnTo>
                    <a:close/>
                    <a:moveTo>
                      <a:pt x="4579" y="3635"/>
                    </a:moveTo>
                    <a:cubicBezTo>
                      <a:pt x="4069" y="3635"/>
                      <a:pt x="3973" y="4313"/>
                      <a:pt x="3893" y="5269"/>
                    </a:cubicBezTo>
                    <a:cubicBezTo>
                      <a:pt x="3826" y="6066"/>
                      <a:pt x="3789" y="7155"/>
                      <a:pt x="3747" y="8309"/>
                    </a:cubicBezTo>
                    <a:cubicBezTo>
                      <a:pt x="3722" y="9023"/>
                      <a:pt x="3694" y="9757"/>
                      <a:pt x="3660" y="10474"/>
                    </a:cubicBezTo>
                    <a:lnTo>
                      <a:pt x="1430" y="10474"/>
                    </a:lnTo>
                    <a:lnTo>
                      <a:pt x="1430" y="11230"/>
                    </a:lnTo>
                    <a:lnTo>
                      <a:pt x="4374" y="11230"/>
                    </a:lnTo>
                    <a:lnTo>
                      <a:pt x="4393" y="10873"/>
                    </a:lnTo>
                    <a:cubicBezTo>
                      <a:pt x="4437" y="10037"/>
                      <a:pt x="4467" y="9172"/>
                      <a:pt x="4497" y="8336"/>
                    </a:cubicBezTo>
                    <a:cubicBezTo>
                      <a:pt x="4526" y="7507"/>
                      <a:pt x="4560" y="6578"/>
                      <a:pt x="4607" y="5814"/>
                    </a:cubicBezTo>
                    <a:cubicBezTo>
                      <a:pt x="4621" y="5979"/>
                      <a:pt x="4635" y="6160"/>
                      <a:pt x="4648" y="6361"/>
                    </a:cubicBezTo>
                    <a:cubicBezTo>
                      <a:pt x="4720" y="7486"/>
                      <a:pt x="4764" y="8893"/>
                      <a:pt x="4805" y="10253"/>
                    </a:cubicBezTo>
                    <a:cubicBezTo>
                      <a:pt x="4814" y="10545"/>
                      <a:pt x="4823" y="10836"/>
                      <a:pt x="4832" y="11121"/>
                    </a:cubicBezTo>
                    <a:lnTo>
                      <a:pt x="4839" y="11340"/>
                    </a:lnTo>
                    <a:cubicBezTo>
                      <a:pt x="4882" y="12712"/>
                      <a:pt x="4923" y="14008"/>
                      <a:pt x="5011" y="14987"/>
                    </a:cubicBezTo>
                    <a:cubicBezTo>
                      <a:pt x="5108" y="16050"/>
                      <a:pt x="5236" y="16930"/>
                      <a:pt x="5835" y="16930"/>
                    </a:cubicBezTo>
                    <a:cubicBezTo>
                      <a:pt x="6373" y="16930"/>
                      <a:pt x="6497" y="16190"/>
                      <a:pt x="6594" y="15296"/>
                    </a:cubicBezTo>
                    <a:cubicBezTo>
                      <a:pt x="6678" y="14518"/>
                      <a:pt x="6726" y="13520"/>
                      <a:pt x="6772" y="12555"/>
                    </a:cubicBezTo>
                    <a:cubicBezTo>
                      <a:pt x="6796" y="12043"/>
                      <a:pt x="6820" y="11560"/>
                      <a:pt x="6847" y="11132"/>
                    </a:cubicBezTo>
                    <a:cubicBezTo>
                      <a:pt x="6861" y="10921"/>
                      <a:pt x="6874" y="10707"/>
                      <a:pt x="6888" y="10495"/>
                    </a:cubicBezTo>
                    <a:cubicBezTo>
                      <a:pt x="6933" y="9765"/>
                      <a:pt x="6992" y="8813"/>
                      <a:pt x="7072" y="8108"/>
                    </a:cubicBezTo>
                    <a:cubicBezTo>
                      <a:pt x="7130" y="8632"/>
                      <a:pt x="7171" y="9283"/>
                      <a:pt x="7206" y="9828"/>
                    </a:cubicBezTo>
                    <a:cubicBezTo>
                      <a:pt x="7234" y="10257"/>
                      <a:pt x="7265" y="10701"/>
                      <a:pt x="7300" y="11138"/>
                    </a:cubicBezTo>
                    <a:cubicBezTo>
                      <a:pt x="7355" y="11811"/>
                      <a:pt x="7430" y="12670"/>
                      <a:pt x="7538" y="13325"/>
                    </a:cubicBezTo>
                    <a:cubicBezTo>
                      <a:pt x="7649" y="13995"/>
                      <a:pt x="7799" y="14650"/>
                      <a:pt x="8291" y="14650"/>
                    </a:cubicBezTo>
                    <a:cubicBezTo>
                      <a:pt x="8807" y="14650"/>
                      <a:pt x="8920" y="13936"/>
                      <a:pt x="8993" y="13463"/>
                    </a:cubicBezTo>
                    <a:cubicBezTo>
                      <a:pt x="9075" y="12940"/>
                      <a:pt x="9130" y="12285"/>
                      <a:pt x="9183" y="11651"/>
                    </a:cubicBezTo>
                    <a:cubicBezTo>
                      <a:pt x="9198" y="11475"/>
                      <a:pt x="9212" y="11303"/>
                      <a:pt x="9226" y="11141"/>
                    </a:cubicBezTo>
                    <a:cubicBezTo>
                      <a:pt x="9311" y="10194"/>
                      <a:pt x="9403" y="9541"/>
                      <a:pt x="9501" y="9185"/>
                    </a:cubicBezTo>
                    <a:cubicBezTo>
                      <a:pt x="9633" y="9696"/>
                      <a:pt x="9726" y="10669"/>
                      <a:pt x="9771" y="11144"/>
                    </a:cubicBezTo>
                    <a:cubicBezTo>
                      <a:pt x="9831" y="11767"/>
                      <a:pt x="9905" y="12254"/>
                      <a:pt x="9993" y="12594"/>
                    </a:cubicBezTo>
                    <a:cubicBezTo>
                      <a:pt x="10054" y="12832"/>
                      <a:pt x="10198" y="13391"/>
                      <a:pt x="10653" y="13391"/>
                    </a:cubicBezTo>
                    <a:cubicBezTo>
                      <a:pt x="11032" y="13391"/>
                      <a:pt x="11217" y="12975"/>
                      <a:pt x="11349" y="12567"/>
                    </a:cubicBezTo>
                    <a:cubicBezTo>
                      <a:pt x="11467" y="12203"/>
                      <a:pt x="11579" y="11704"/>
                      <a:pt x="11661" y="11165"/>
                    </a:cubicBezTo>
                    <a:cubicBezTo>
                      <a:pt x="11745" y="10615"/>
                      <a:pt x="11876" y="10261"/>
                      <a:pt x="11971" y="10086"/>
                    </a:cubicBezTo>
                    <a:cubicBezTo>
                      <a:pt x="12053" y="10269"/>
                      <a:pt x="12153" y="10639"/>
                      <a:pt x="12271" y="11188"/>
                    </a:cubicBezTo>
                    <a:cubicBezTo>
                      <a:pt x="12485" y="12183"/>
                      <a:pt x="12763" y="12626"/>
                      <a:pt x="13173" y="12626"/>
                    </a:cubicBezTo>
                    <a:cubicBezTo>
                      <a:pt x="13612" y="12626"/>
                      <a:pt x="13946" y="12143"/>
                      <a:pt x="14166" y="11193"/>
                    </a:cubicBezTo>
                    <a:cubicBezTo>
                      <a:pt x="14230" y="10915"/>
                      <a:pt x="14317" y="10721"/>
                      <a:pt x="14384" y="10609"/>
                    </a:cubicBezTo>
                    <a:cubicBezTo>
                      <a:pt x="14442" y="10712"/>
                      <a:pt x="14507" y="10855"/>
                      <a:pt x="14553" y="10955"/>
                    </a:cubicBezTo>
                    <a:cubicBezTo>
                      <a:pt x="14603" y="11064"/>
                      <a:pt x="14655" y="11175"/>
                      <a:pt x="14711" y="11283"/>
                    </a:cubicBezTo>
                    <a:cubicBezTo>
                      <a:pt x="14963" y="11766"/>
                      <a:pt x="15162" y="12149"/>
                      <a:pt x="15638" y="12149"/>
                    </a:cubicBezTo>
                    <a:cubicBezTo>
                      <a:pt x="16094" y="12149"/>
                      <a:pt x="16314" y="11747"/>
                      <a:pt x="16475" y="11453"/>
                    </a:cubicBezTo>
                    <a:cubicBezTo>
                      <a:pt x="16502" y="11402"/>
                      <a:pt x="16532" y="11350"/>
                      <a:pt x="16562" y="11300"/>
                    </a:cubicBezTo>
                    <a:cubicBezTo>
                      <a:pt x="16588" y="11255"/>
                      <a:pt x="16611" y="11213"/>
                      <a:pt x="16634" y="11173"/>
                    </a:cubicBezTo>
                    <a:cubicBezTo>
                      <a:pt x="16703" y="11053"/>
                      <a:pt x="16782" y="10918"/>
                      <a:pt x="16828" y="10864"/>
                    </a:cubicBezTo>
                    <a:cubicBezTo>
                      <a:pt x="16903" y="10914"/>
                      <a:pt x="17032" y="11105"/>
                      <a:pt x="17112" y="11224"/>
                    </a:cubicBezTo>
                    <a:lnTo>
                      <a:pt x="17155" y="11291"/>
                    </a:lnTo>
                    <a:cubicBezTo>
                      <a:pt x="17177" y="11324"/>
                      <a:pt x="17200" y="11356"/>
                      <a:pt x="17222" y="11389"/>
                    </a:cubicBezTo>
                    <a:cubicBezTo>
                      <a:pt x="17416" y="11682"/>
                      <a:pt x="17656" y="12047"/>
                      <a:pt x="18076" y="12047"/>
                    </a:cubicBezTo>
                    <a:cubicBezTo>
                      <a:pt x="18508" y="12047"/>
                      <a:pt x="18724" y="11727"/>
                      <a:pt x="18882" y="11494"/>
                    </a:cubicBezTo>
                    <a:cubicBezTo>
                      <a:pt x="18919" y="11439"/>
                      <a:pt x="18953" y="11387"/>
                      <a:pt x="18989" y="11340"/>
                    </a:cubicBezTo>
                    <a:cubicBezTo>
                      <a:pt x="19096" y="11202"/>
                      <a:pt x="19183" y="11125"/>
                      <a:pt x="19231" y="11090"/>
                    </a:cubicBezTo>
                    <a:cubicBezTo>
                      <a:pt x="19285" y="11117"/>
                      <a:pt x="19403" y="11188"/>
                      <a:pt x="19622" y="11387"/>
                    </a:cubicBezTo>
                    <a:cubicBezTo>
                      <a:pt x="19919" y="11658"/>
                      <a:pt x="20277" y="11689"/>
                      <a:pt x="20520" y="11689"/>
                    </a:cubicBezTo>
                    <a:cubicBezTo>
                      <a:pt x="20701" y="11689"/>
                      <a:pt x="20939" y="11612"/>
                      <a:pt x="21281" y="11494"/>
                    </a:cubicBezTo>
                    <a:cubicBezTo>
                      <a:pt x="21406" y="11451"/>
                      <a:pt x="21535" y="11406"/>
                      <a:pt x="21600" y="11391"/>
                    </a:cubicBezTo>
                    <a:lnTo>
                      <a:pt x="21429" y="10655"/>
                    </a:lnTo>
                    <a:cubicBezTo>
                      <a:pt x="21326" y="10679"/>
                      <a:pt x="21192" y="10724"/>
                      <a:pt x="21037" y="10778"/>
                    </a:cubicBezTo>
                    <a:cubicBezTo>
                      <a:pt x="20885" y="10831"/>
                      <a:pt x="20601" y="10929"/>
                      <a:pt x="20520" y="10933"/>
                    </a:cubicBezTo>
                    <a:cubicBezTo>
                      <a:pt x="20323" y="10933"/>
                      <a:pt x="20208" y="10903"/>
                      <a:pt x="20125" y="10827"/>
                    </a:cubicBezTo>
                    <a:cubicBezTo>
                      <a:pt x="19729" y="10468"/>
                      <a:pt x="19465" y="10321"/>
                      <a:pt x="19209" y="10321"/>
                    </a:cubicBezTo>
                    <a:cubicBezTo>
                      <a:pt x="18891" y="10321"/>
                      <a:pt x="18593" y="10623"/>
                      <a:pt x="18398" y="10876"/>
                    </a:cubicBezTo>
                    <a:cubicBezTo>
                      <a:pt x="18347" y="10942"/>
                      <a:pt x="18300" y="11009"/>
                      <a:pt x="18260" y="11068"/>
                    </a:cubicBezTo>
                    <a:cubicBezTo>
                      <a:pt x="18214" y="11137"/>
                      <a:pt x="18131" y="11262"/>
                      <a:pt x="18089" y="11288"/>
                    </a:cubicBezTo>
                    <a:cubicBezTo>
                      <a:pt x="18025" y="11240"/>
                      <a:pt x="17915" y="11074"/>
                      <a:pt x="17848" y="10972"/>
                    </a:cubicBezTo>
                    <a:cubicBezTo>
                      <a:pt x="17824" y="10936"/>
                      <a:pt x="17800" y="10899"/>
                      <a:pt x="17776" y="10864"/>
                    </a:cubicBezTo>
                    <a:lnTo>
                      <a:pt x="17734" y="10800"/>
                    </a:lnTo>
                    <a:cubicBezTo>
                      <a:pt x="17524" y="10488"/>
                      <a:pt x="17262" y="10100"/>
                      <a:pt x="16820" y="10100"/>
                    </a:cubicBezTo>
                    <a:cubicBezTo>
                      <a:pt x="16386" y="10100"/>
                      <a:pt x="16200" y="10421"/>
                      <a:pt x="15985" y="10793"/>
                    </a:cubicBezTo>
                    <a:cubicBezTo>
                      <a:pt x="15963" y="10832"/>
                      <a:pt x="15940" y="10873"/>
                      <a:pt x="15915" y="10916"/>
                    </a:cubicBezTo>
                    <a:cubicBezTo>
                      <a:pt x="15881" y="10974"/>
                      <a:pt x="15849" y="11031"/>
                      <a:pt x="15817" y="11089"/>
                    </a:cubicBezTo>
                    <a:cubicBezTo>
                      <a:pt x="15768" y="11179"/>
                      <a:pt x="15689" y="11322"/>
                      <a:pt x="15636" y="11379"/>
                    </a:cubicBezTo>
                    <a:cubicBezTo>
                      <a:pt x="15569" y="11303"/>
                      <a:pt x="15455" y="11083"/>
                      <a:pt x="15376" y="10932"/>
                    </a:cubicBezTo>
                    <a:cubicBezTo>
                      <a:pt x="15329" y="10841"/>
                      <a:pt x="15281" y="10738"/>
                      <a:pt x="15236" y="10638"/>
                    </a:cubicBezTo>
                    <a:cubicBezTo>
                      <a:pt x="15037" y="10207"/>
                      <a:pt x="14832" y="9760"/>
                      <a:pt x="14392" y="9760"/>
                    </a:cubicBezTo>
                    <a:cubicBezTo>
                      <a:pt x="14192" y="9760"/>
                      <a:pt x="13698" y="9883"/>
                      <a:pt x="13435" y="11021"/>
                    </a:cubicBezTo>
                    <a:cubicBezTo>
                      <a:pt x="13357" y="11357"/>
                      <a:pt x="13273" y="11579"/>
                      <a:pt x="13205" y="11715"/>
                    </a:cubicBezTo>
                    <a:cubicBezTo>
                      <a:pt x="13148" y="11575"/>
                      <a:pt x="13076" y="11355"/>
                      <a:pt x="13006" y="11028"/>
                    </a:cubicBezTo>
                    <a:cubicBezTo>
                      <a:pt x="12807" y="10105"/>
                      <a:pt x="12620" y="9232"/>
                      <a:pt x="11964" y="9232"/>
                    </a:cubicBezTo>
                    <a:cubicBezTo>
                      <a:pt x="11677" y="9232"/>
                      <a:pt x="11160" y="9468"/>
                      <a:pt x="10918" y="11050"/>
                    </a:cubicBezTo>
                    <a:cubicBezTo>
                      <a:pt x="10841" y="11554"/>
                      <a:pt x="10754" y="11935"/>
                      <a:pt x="10675" y="12204"/>
                    </a:cubicBezTo>
                    <a:cubicBezTo>
                      <a:pt x="10626" y="11959"/>
                      <a:pt x="10570" y="11599"/>
                      <a:pt x="10519" y="11072"/>
                    </a:cubicBezTo>
                    <a:cubicBezTo>
                      <a:pt x="10347" y="9278"/>
                      <a:pt x="10207" y="8177"/>
                      <a:pt x="9518" y="8177"/>
                    </a:cubicBezTo>
                    <a:cubicBezTo>
                      <a:pt x="8791" y="8177"/>
                      <a:pt x="8635" y="9324"/>
                      <a:pt x="8479" y="11073"/>
                    </a:cubicBezTo>
                    <a:cubicBezTo>
                      <a:pt x="8464" y="11237"/>
                      <a:pt x="8450" y="11410"/>
                      <a:pt x="8435" y="11586"/>
                    </a:cubicBezTo>
                    <a:cubicBezTo>
                      <a:pt x="8399" y="12017"/>
                      <a:pt x="8343" y="12660"/>
                      <a:pt x="8274" y="13176"/>
                    </a:cubicBezTo>
                    <a:cubicBezTo>
                      <a:pt x="8205" y="12735"/>
                      <a:pt x="8129" y="12070"/>
                      <a:pt x="8048" y="11077"/>
                    </a:cubicBezTo>
                    <a:cubicBezTo>
                      <a:pt x="8013" y="10647"/>
                      <a:pt x="7985" y="10205"/>
                      <a:pt x="7957" y="9779"/>
                    </a:cubicBezTo>
                    <a:cubicBezTo>
                      <a:pt x="7906" y="8996"/>
                      <a:pt x="7857" y="8257"/>
                      <a:pt x="7778" y="7708"/>
                    </a:cubicBezTo>
                    <a:cubicBezTo>
                      <a:pt x="7718" y="7289"/>
                      <a:pt x="7605" y="6511"/>
                      <a:pt x="7054" y="6511"/>
                    </a:cubicBezTo>
                    <a:cubicBezTo>
                      <a:pt x="6549" y="6511"/>
                      <a:pt x="6428" y="7160"/>
                      <a:pt x="6333" y="7946"/>
                    </a:cubicBezTo>
                    <a:cubicBezTo>
                      <a:pt x="6250" y="8624"/>
                      <a:pt x="6196" y="9510"/>
                      <a:pt x="6138" y="10447"/>
                    </a:cubicBezTo>
                    <a:cubicBezTo>
                      <a:pt x="6125" y="10659"/>
                      <a:pt x="6111" y="10872"/>
                      <a:pt x="6098" y="11084"/>
                    </a:cubicBezTo>
                    <a:cubicBezTo>
                      <a:pt x="6070" y="11517"/>
                      <a:pt x="6047" y="12003"/>
                      <a:pt x="6022" y="12518"/>
                    </a:cubicBezTo>
                    <a:cubicBezTo>
                      <a:pt x="5981" y="13382"/>
                      <a:pt x="5921" y="14640"/>
                      <a:pt x="5820" y="15463"/>
                    </a:cubicBezTo>
                    <a:cubicBezTo>
                      <a:pt x="5790" y="15243"/>
                      <a:pt x="5761" y="14961"/>
                      <a:pt x="5734" y="14601"/>
                    </a:cubicBezTo>
                    <a:cubicBezTo>
                      <a:pt x="5665" y="13683"/>
                      <a:pt x="5629" y="12532"/>
                      <a:pt x="5590" y="11315"/>
                    </a:cubicBezTo>
                    <a:lnTo>
                      <a:pt x="5581" y="11095"/>
                    </a:lnTo>
                    <a:cubicBezTo>
                      <a:pt x="5572" y="10811"/>
                      <a:pt x="5564" y="10521"/>
                      <a:pt x="5555" y="10230"/>
                    </a:cubicBezTo>
                    <a:cubicBezTo>
                      <a:pt x="5509" y="8720"/>
                      <a:pt x="5461" y="7158"/>
                      <a:pt x="5374" y="5970"/>
                    </a:cubicBezTo>
                    <a:cubicBezTo>
                      <a:pt x="5325" y="5317"/>
                      <a:pt x="5270" y="4832"/>
                      <a:pt x="5203" y="4489"/>
                    </a:cubicBezTo>
                    <a:cubicBezTo>
                      <a:pt x="5148" y="4212"/>
                      <a:pt x="5034" y="3635"/>
                      <a:pt x="4579" y="3635"/>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50" name="Brain"/>
              <p:cNvSpPr/>
              <p:nvPr/>
            </p:nvSpPr>
            <p:spPr>
              <a:xfrm>
                <a:off x="403026" y="58289521"/>
                <a:ext cx="2241218" cy="1719490"/>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51" name="Brain Front"/>
              <p:cNvSpPr/>
              <p:nvPr/>
            </p:nvSpPr>
            <p:spPr>
              <a:xfrm>
                <a:off x="485238" y="69873533"/>
                <a:ext cx="2076794" cy="1724667"/>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52" name="Cherry"/>
              <p:cNvSpPr/>
              <p:nvPr/>
            </p:nvSpPr>
            <p:spPr>
              <a:xfrm>
                <a:off x="922821" y="66983241"/>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53" name="Q"/>
              <p:cNvSpPr/>
              <p:nvPr/>
            </p:nvSpPr>
            <p:spPr>
              <a:xfrm>
                <a:off x="25427" y="44683325"/>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354" name="Tiara"/>
              <p:cNvSpPr/>
              <p:nvPr/>
            </p:nvSpPr>
            <p:spPr>
              <a:xfrm>
                <a:off x="1073452" y="43603952"/>
                <a:ext cx="900367"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55" name="Bell Curve"/>
              <p:cNvSpPr/>
              <p:nvPr/>
            </p:nvSpPr>
            <p:spPr>
              <a:xfrm>
                <a:off x="489349" y="75486511"/>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56" name="Brain"/>
              <p:cNvSpPr/>
              <p:nvPr/>
            </p:nvSpPr>
            <p:spPr>
              <a:xfrm>
                <a:off x="409392" y="35192437"/>
                <a:ext cx="2241218" cy="1719490"/>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57" name="Brain Front"/>
              <p:cNvSpPr/>
              <p:nvPr/>
            </p:nvSpPr>
            <p:spPr>
              <a:xfrm>
                <a:off x="491604" y="46776444"/>
                <a:ext cx="2076794" cy="1724667"/>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58" name="Neuron"/>
              <p:cNvSpPr/>
              <p:nvPr/>
            </p:nvSpPr>
            <p:spPr>
              <a:xfrm>
                <a:off x="434731" y="38101705"/>
                <a:ext cx="2190537"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59" name="Function Graph"/>
              <p:cNvSpPr/>
              <p:nvPr/>
            </p:nvSpPr>
            <p:spPr>
              <a:xfrm>
                <a:off x="491602" y="26350881"/>
                <a:ext cx="2076794" cy="2063092"/>
              </a:xfrm>
              <a:custGeom>
                <a:avLst/>
                <a:gdLst/>
                <a:ahLst/>
                <a:cxnLst>
                  <a:cxn ang="0">
                    <a:pos x="wd2" y="hd2"/>
                  </a:cxn>
                  <a:cxn ang="5400000">
                    <a:pos x="wd2" y="hd2"/>
                  </a:cxn>
                  <a:cxn ang="10800000">
                    <a:pos x="wd2" y="hd2"/>
                  </a:cxn>
                  <a:cxn ang="16200000">
                    <a:pos x="wd2" y="hd2"/>
                  </a:cxn>
                </a:cxnLst>
                <a:rect l="0" t="0" r="r" b="b"/>
                <a:pathLst>
                  <a:path w="21600" h="21600" extrusionOk="0">
                    <a:moveTo>
                      <a:pt x="193" y="0"/>
                    </a:moveTo>
                    <a:cubicBezTo>
                      <a:pt x="87" y="0"/>
                      <a:pt x="0" y="87"/>
                      <a:pt x="0" y="194"/>
                    </a:cubicBezTo>
                    <a:lnTo>
                      <a:pt x="0" y="21404"/>
                    </a:lnTo>
                    <a:cubicBezTo>
                      <a:pt x="0" y="21511"/>
                      <a:pt x="87" y="21600"/>
                      <a:pt x="193" y="21600"/>
                    </a:cubicBezTo>
                    <a:lnTo>
                      <a:pt x="21322" y="21600"/>
                    </a:lnTo>
                    <a:cubicBezTo>
                      <a:pt x="21428" y="21600"/>
                      <a:pt x="21514" y="21511"/>
                      <a:pt x="21514" y="21404"/>
                    </a:cubicBezTo>
                    <a:lnTo>
                      <a:pt x="21514" y="20822"/>
                    </a:lnTo>
                    <a:cubicBezTo>
                      <a:pt x="21514" y="20715"/>
                      <a:pt x="21428" y="20628"/>
                      <a:pt x="21322" y="20628"/>
                    </a:cubicBezTo>
                    <a:lnTo>
                      <a:pt x="1159" y="20628"/>
                    </a:lnTo>
                    <a:cubicBezTo>
                      <a:pt x="1052" y="20628"/>
                      <a:pt x="966" y="20539"/>
                      <a:pt x="966" y="20432"/>
                    </a:cubicBezTo>
                    <a:lnTo>
                      <a:pt x="966" y="194"/>
                    </a:lnTo>
                    <a:cubicBezTo>
                      <a:pt x="966" y="87"/>
                      <a:pt x="879" y="0"/>
                      <a:pt x="773" y="0"/>
                    </a:cubicBezTo>
                    <a:lnTo>
                      <a:pt x="193" y="0"/>
                    </a:lnTo>
                    <a:close/>
                    <a:moveTo>
                      <a:pt x="4579" y="3635"/>
                    </a:moveTo>
                    <a:cubicBezTo>
                      <a:pt x="4069" y="3635"/>
                      <a:pt x="3973" y="4313"/>
                      <a:pt x="3893" y="5269"/>
                    </a:cubicBezTo>
                    <a:cubicBezTo>
                      <a:pt x="3826" y="6066"/>
                      <a:pt x="3789" y="7155"/>
                      <a:pt x="3747" y="8309"/>
                    </a:cubicBezTo>
                    <a:cubicBezTo>
                      <a:pt x="3722" y="9023"/>
                      <a:pt x="3694" y="9757"/>
                      <a:pt x="3660" y="10474"/>
                    </a:cubicBezTo>
                    <a:lnTo>
                      <a:pt x="1430" y="10474"/>
                    </a:lnTo>
                    <a:lnTo>
                      <a:pt x="1430" y="11230"/>
                    </a:lnTo>
                    <a:lnTo>
                      <a:pt x="4374" y="11230"/>
                    </a:lnTo>
                    <a:lnTo>
                      <a:pt x="4393" y="10873"/>
                    </a:lnTo>
                    <a:cubicBezTo>
                      <a:pt x="4437" y="10037"/>
                      <a:pt x="4467" y="9172"/>
                      <a:pt x="4497" y="8336"/>
                    </a:cubicBezTo>
                    <a:cubicBezTo>
                      <a:pt x="4526" y="7507"/>
                      <a:pt x="4560" y="6578"/>
                      <a:pt x="4607" y="5814"/>
                    </a:cubicBezTo>
                    <a:cubicBezTo>
                      <a:pt x="4621" y="5979"/>
                      <a:pt x="4635" y="6160"/>
                      <a:pt x="4648" y="6361"/>
                    </a:cubicBezTo>
                    <a:cubicBezTo>
                      <a:pt x="4720" y="7486"/>
                      <a:pt x="4764" y="8893"/>
                      <a:pt x="4805" y="10253"/>
                    </a:cubicBezTo>
                    <a:cubicBezTo>
                      <a:pt x="4814" y="10545"/>
                      <a:pt x="4823" y="10836"/>
                      <a:pt x="4832" y="11121"/>
                    </a:cubicBezTo>
                    <a:lnTo>
                      <a:pt x="4839" y="11340"/>
                    </a:lnTo>
                    <a:cubicBezTo>
                      <a:pt x="4882" y="12712"/>
                      <a:pt x="4923" y="14008"/>
                      <a:pt x="5011" y="14987"/>
                    </a:cubicBezTo>
                    <a:cubicBezTo>
                      <a:pt x="5108" y="16050"/>
                      <a:pt x="5236" y="16930"/>
                      <a:pt x="5835" y="16930"/>
                    </a:cubicBezTo>
                    <a:cubicBezTo>
                      <a:pt x="6373" y="16930"/>
                      <a:pt x="6497" y="16190"/>
                      <a:pt x="6594" y="15296"/>
                    </a:cubicBezTo>
                    <a:cubicBezTo>
                      <a:pt x="6678" y="14518"/>
                      <a:pt x="6726" y="13520"/>
                      <a:pt x="6772" y="12555"/>
                    </a:cubicBezTo>
                    <a:cubicBezTo>
                      <a:pt x="6796" y="12043"/>
                      <a:pt x="6820" y="11560"/>
                      <a:pt x="6847" y="11132"/>
                    </a:cubicBezTo>
                    <a:cubicBezTo>
                      <a:pt x="6861" y="10921"/>
                      <a:pt x="6874" y="10707"/>
                      <a:pt x="6888" y="10495"/>
                    </a:cubicBezTo>
                    <a:cubicBezTo>
                      <a:pt x="6933" y="9765"/>
                      <a:pt x="6992" y="8813"/>
                      <a:pt x="7072" y="8108"/>
                    </a:cubicBezTo>
                    <a:cubicBezTo>
                      <a:pt x="7130" y="8632"/>
                      <a:pt x="7171" y="9283"/>
                      <a:pt x="7206" y="9828"/>
                    </a:cubicBezTo>
                    <a:cubicBezTo>
                      <a:pt x="7234" y="10257"/>
                      <a:pt x="7265" y="10701"/>
                      <a:pt x="7300" y="11138"/>
                    </a:cubicBezTo>
                    <a:cubicBezTo>
                      <a:pt x="7355" y="11811"/>
                      <a:pt x="7430" y="12670"/>
                      <a:pt x="7538" y="13325"/>
                    </a:cubicBezTo>
                    <a:cubicBezTo>
                      <a:pt x="7649" y="13995"/>
                      <a:pt x="7799" y="14650"/>
                      <a:pt x="8291" y="14650"/>
                    </a:cubicBezTo>
                    <a:cubicBezTo>
                      <a:pt x="8807" y="14650"/>
                      <a:pt x="8920" y="13936"/>
                      <a:pt x="8993" y="13463"/>
                    </a:cubicBezTo>
                    <a:cubicBezTo>
                      <a:pt x="9075" y="12940"/>
                      <a:pt x="9130" y="12285"/>
                      <a:pt x="9183" y="11651"/>
                    </a:cubicBezTo>
                    <a:cubicBezTo>
                      <a:pt x="9198" y="11475"/>
                      <a:pt x="9212" y="11303"/>
                      <a:pt x="9226" y="11141"/>
                    </a:cubicBezTo>
                    <a:cubicBezTo>
                      <a:pt x="9311" y="10194"/>
                      <a:pt x="9403" y="9541"/>
                      <a:pt x="9501" y="9185"/>
                    </a:cubicBezTo>
                    <a:cubicBezTo>
                      <a:pt x="9633" y="9696"/>
                      <a:pt x="9726" y="10669"/>
                      <a:pt x="9771" y="11144"/>
                    </a:cubicBezTo>
                    <a:cubicBezTo>
                      <a:pt x="9831" y="11767"/>
                      <a:pt x="9905" y="12254"/>
                      <a:pt x="9993" y="12594"/>
                    </a:cubicBezTo>
                    <a:cubicBezTo>
                      <a:pt x="10054" y="12832"/>
                      <a:pt x="10198" y="13391"/>
                      <a:pt x="10653" y="13391"/>
                    </a:cubicBezTo>
                    <a:cubicBezTo>
                      <a:pt x="11032" y="13391"/>
                      <a:pt x="11217" y="12975"/>
                      <a:pt x="11349" y="12567"/>
                    </a:cubicBezTo>
                    <a:cubicBezTo>
                      <a:pt x="11467" y="12203"/>
                      <a:pt x="11579" y="11704"/>
                      <a:pt x="11661" y="11165"/>
                    </a:cubicBezTo>
                    <a:cubicBezTo>
                      <a:pt x="11745" y="10615"/>
                      <a:pt x="11876" y="10261"/>
                      <a:pt x="11971" y="10086"/>
                    </a:cubicBezTo>
                    <a:cubicBezTo>
                      <a:pt x="12053" y="10269"/>
                      <a:pt x="12153" y="10639"/>
                      <a:pt x="12271" y="11188"/>
                    </a:cubicBezTo>
                    <a:cubicBezTo>
                      <a:pt x="12485" y="12183"/>
                      <a:pt x="12763" y="12626"/>
                      <a:pt x="13173" y="12626"/>
                    </a:cubicBezTo>
                    <a:cubicBezTo>
                      <a:pt x="13612" y="12626"/>
                      <a:pt x="13946" y="12143"/>
                      <a:pt x="14166" y="11193"/>
                    </a:cubicBezTo>
                    <a:cubicBezTo>
                      <a:pt x="14230" y="10915"/>
                      <a:pt x="14317" y="10721"/>
                      <a:pt x="14384" y="10609"/>
                    </a:cubicBezTo>
                    <a:cubicBezTo>
                      <a:pt x="14442" y="10712"/>
                      <a:pt x="14507" y="10855"/>
                      <a:pt x="14553" y="10955"/>
                    </a:cubicBezTo>
                    <a:cubicBezTo>
                      <a:pt x="14603" y="11064"/>
                      <a:pt x="14655" y="11175"/>
                      <a:pt x="14711" y="11283"/>
                    </a:cubicBezTo>
                    <a:cubicBezTo>
                      <a:pt x="14963" y="11766"/>
                      <a:pt x="15162" y="12149"/>
                      <a:pt x="15638" y="12149"/>
                    </a:cubicBezTo>
                    <a:cubicBezTo>
                      <a:pt x="16094" y="12149"/>
                      <a:pt x="16314" y="11747"/>
                      <a:pt x="16475" y="11453"/>
                    </a:cubicBezTo>
                    <a:cubicBezTo>
                      <a:pt x="16502" y="11402"/>
                      <a:pt x="16532" y="11350"/>
                      <a:pt x="16562" y="11300"/>
                    </a:cubicBezTo>
                    <a:cubicBezTo>
                      <a:pt x="16588" y="11255"/>
                      <a:pt x="16611" y="11213"/>
                      <a:pt x="16634" y="11173"/>
                    </a:cubicBezTo>
                    <a:cubicBezTo>
                      <a:pt x="16703" y="11053"/>
                      <a:pt x="16782" y="10918"/>
                      <a:pt x="16828" y="10864"/>
                    </a:cubicBezTo>
                    <a:cubicBezTo>
                      <a:pt x="16903" y="10914"/>
                      <a:pt x="17032" y="11105"/>
                      <a:pt x="17112" y="11224"/>
                    </a:cubicBezTo>
                    <a:lnTo>
                      <a:pt x="17155" y="11291"/>
                    </a:lnTo>
                    <a:cubicBezTo>
                      <a:pt x="17177" y="11324"/>
                      <a:pt x="17200" y="11356"/>
                      <a:pt x="17222" y="11389"/>
                    </a:cubicBezTo>
                    <a:cubicBezTo>
                      <a:pt x="17416" y="11682"/>
                      <a:pt x="17656" y="12047"/>
                      <a:pt x="18076" y="12047"/>
                    </a:cubicBezTo>
                    <a:cubicBezTo>
                      <a:pt x="18508" y="12047"/>
                      <a:pt x="18724" y="11727"/>
                      <a:pt x="18882" y="11494"/>
                    </a:cubicBezTo>
                    <a:cubicBezTo>
                      <a:pt x="18919" y="11439"/>
                      <a:pt x="18953" y="11387"/>
                      <a:pt x="18989" y="11340"/>
                    </a:cubicBezTo>
                    <a:cubicBezTo>
                      <a:pt x="19096" y="11202"/>
                      <a:pt x="19183" y="11125"/>
                      <a:pt x="19231" y="11090"/>
                    </a:cubicBezTo>
                    <a:cubicBezTo>
                      <a:pt x="19285" y="11117"/>
                      <a:pt x="19403" y="11188"/>
                      <a:pt x="19622" y="11387"/>
                    </a:cubicBezTo>
                    <a:cubicBezTo>
                      <a:pt x="19919" y="11658"/>
                      <a:pt x="20277" y="11689"/>
                      <a:pt x="20520" y="11689"/>
                    </a:cubicBezTo>
                    <a:cubicBezTo>
                      <a:pt x="20701" y="11689"/>
                      <a:pt x="20939" y="11612"/>
                      <a:pt x="21281" y="11494"/>
                    </a:cubicBezTo>
                    <a:cubicBezTo>
                      <a:pt x="21406" y="11451"/>
                      <a:pt x="21535" y="11406"/>
                      <a:pt x="21600" y="11391"/>
                    </a:cubicBezTo>
                    <a:lnTo>
                      <a:pt x="21429" y="10655"/>
                    </a:lnTo>
                    <a:cubicBezTo>
                      <a:pt x="21326" y="10679"/>
                      <a:pt x="21192" y="10724"/>
                      <a:pt x="21037" y="10778"/>
                    </a:cubicBezTo>
                    <a:cubicBezTo>
                      <a:pt x="20885" y="10831"/>
                      <a:pt x="20601" y="10929"/>
                      <a:pt x="20520" y="10933"/>
                    </a:cubicBezTo>
                    <a:cubicBezTo>
                      <a:pt x="20323" y="10933"/>
                      <a:pt x="20208" y="10903"/>
                      <a:pt x="20125" y="10827"/>
                    </a:cubicBezTo>
                    <a:cubicBezTo>
                      <a:pt x="19729" y="10468"/>
                      <a:pt x="19465" y="10321"/>
                      <a:pt x="19209" y="10321"/>
                    </a:cubicBezTo>
                    <a:cubicBezTo>
                      <a:pt x="18891" y="10321"/>
                      <a:pt x="18593" y="10623"/>
                      <a:pt x="18398" y="10876"/>
                    </a:cubicBezTo>
                    <a:cubicBezTo>
                      <a:pt x="18347" y="10942"/>
                      <a:pt x="18300" y="11009"/>
                      <a:pt x="18260" y="11068"/>
                    </a:cubicBezTo>
                    <a:cubicBezTo>
                      <a:pt x="18214" y="11137"/>
                      <a:pt x="18131" y="11262"/>
                      <a:pt x="18089" y="11288"/>
                    </a:cubicBezTo>
                    <a:cubicBezTo>
                      <a:pt x="18025" y="11240"/>
                      <a:pt x="17915" y="11074"/>
                      <a:pt x="17848" y="10972"/>
                    </a:cubicBezTo>
                    <a:cubicBezTo>
                      <a:pt x="17824" y="10936"/>
                      <a:pt x="17800" y="10899"/>
                      <a:pt x="17776" y="10864"/>
                    </a:cubicBezTo>
                    <a:lnTo>
                      <a:pt x="17734" y="10800"/>
                    </a:lnTo>
                    <a:cubicBezTo>
                      <a:pt x="17524" y="10488"/>
                      <a:pt x="17262" y="10100"/>
                      <a:pt x="16820" y="10100"/>
                    </a:cubicBezTo>
                    <a:cubicBezTo>
                      <a:pt x="16386" y="10100"/>
                      <a:pt x="16200" y="10421"/>
                      <a:pt x="15985" y="10793"/>
                    </a:cubicBezTo>
                    <a:cubicBezTo>
                      <a:pt x="15963" y="10832"/>
                      <a:pt x="15940" y="10873"/>
                      <a:pt x="15915" y="10916"/>
                    </a:cubicBezTo>
                    <a:cubicBezTo>
                      <a:pt x="15881" y="10974"/>
                      <a:pt x="15849" y="11031"/>
                      <a:pt x="15817" y="11089"/>
                    </a:cubicBezTo>
                    <a:cubicBezTo>
                      <a:pt x="15768" y="11179"/>
                      <a:pt x="15689" y="11322"/>
                      <a:pt x="15636" y="11379"/>
                    </a:cubicBezTo>
                    <a:cubicBezTo>
                      <a:pt x="15569" y="11303"/>
                      <a:pt x="15455" y="11083"/>
                      <a:pt x="15376" y="10932"/>
                    </a:cubicBezTo>
                    <a:cubicBezTo>
                      <a:pt x="15329" y="10841"/>
                      <a:pt x="15281" y="10738"/>
                      <a:pt x="15236" y="10638"/>
                    </a:cubicBezTo>
                    <a:cubicBezTo>
                      <a:pt x="15037" y="10207"/>
                      <a:pt x="14832" y="9760"/>
                      <a:pt x="14392" y="9760"/>
                    </a:cubicBezTo>
                    <a:cubicBezTo>
                      <a:pt x="14192" y="9760"/>
                      <a:pt x="13698" y="9883"/>
                      <a:pt x="13435" y="11021"/>
                    </a:cubicBezTo>
                    <a:cubicBezTo>
                      <a:pt x="13357" y="11357"/>
                      <a:pt x="13273" y="11579"/>
                      <a:pt x="13205" y="11715"/>
                    </a:cubicBezTo>
                    <a:cubicBezTo>
                      <a:pt x="13148" y="11575"/>
                      <a:pt x="13076" y="11355"/>
                      <a:pt x="13006" y="11028"/>
                    </a:cubicBezTo>
                    <a:cubicBezTo>
                      <a:pt x="12807" y="10105"/>
                      <a:pt x="12620" y="9232"/>
                      <a:pt x="11964" y="9232"/>
                    </a:cubicBezTo>
                    <a:cubicBezTo>
                      <a:pt x="11677" y="9232"/>
                      <a:pt x="11160" y="9468"/>
                      <a:pt x="10918" y="11050"/>
                    </a:cubicBezTo>
                    <a:cubicBezTo>
                      <a:pt x="10841" y="11554"/>
                      <a:pt x="10754" y="11935"/>
                      <a:pt x="10675" y="12204"/>
                    </a:cubicBezTo>
                    <a:cubicBezTo>
                      <a:pt x="10626" y="11959"/>
                      <a:pt x="10570" y="11599"/>
                      <a:pt x="10519" y="11072"/>
                    </a:cubicBezTo>
                    <a:cubicBezTo>
                      <a:pt x="10347" y="9278"/>
                      <a:pt x="10207" y="8177"/>
                      <a:pt x="9518" y="8177"/>
                    </a:cubicBezTo>
                    <a:cubicBezTo>
                      <a:pt x="8791" y="8177"/>
                      <a:pt x="8635" y="9324"/>
                      <a:pt x="8479" y="11073"/>
                    </a:cubicBezTo>
                    <a:cubicBezTo>
                      <a:pt x="8464" y="11237"/>
                      <a:pt x="8450" y="11410"/>
                      <a:pt x="8435" y="11586"/>
                    </a:cubicBezTo>
                    <a:cubicBezTo>
                      <a:pt x="8399" y="12017"/>
                      <a:pt x="8343" y="12660"/>
                      <a:pt x="8274" y="13176"/>
                    </a:cubicBezTo>
                    <a:cubicBezTo>
                      <a:pt x="8205" y="12735"/>
                      <a:pt x="8129" y="12070"/>
                      <a:pt x="8048" y="11077"/>
                    </a:cubicBezTo>
                    <a:cubicBezTo>
                      <a:pt x="8013" y="10647"/>
                      <a:pt x="7985" y="10205"/>
                      <a:pt x="7957" y="9779"/>
                    </a:cubicBezTo>
                    <a:cubicBezTo>
                      <a:pt x="7906" y="8996"/>
                      <a:pt x="7857" y="8257"/>
                      <a:pt x="7778" y="7708"/>
                    </a:cubicBezTo>
                    <a:cubicBezTo>
                      <a:pt x="7718" y="7289"/>
                      <a:pt x="7605" y="6511"/>
                      <a:pt x="7054" y="6511"/>
                    </a:cubicBezTo>
                    <a:cubicBezTo>
                      <a:pt x="6549" y="6511"/>
                      <a:pt x="6428" y="7160"/>
                      <a:pt x="6333" y="7946"/>
                    </a:cubicBezTo>
                    <a:cubicBezTo>
                      <a:pt x="6250" y="8624"/>
                      <a:pt x="6196" y="9510"/>
                      <a:pt x="6138" y="10447"/>
                    </a:cubicBezTo>
                    <a:cubicBezTo>
                      <a:pt x="6125" y="10659"/>
                      <a:pt x="6111" y="10872"/>
                      <a:pt x="6098" y="11084"/>
                    </a:cubicBezTo>
                    <a:cubicBezTo>
                      <a:pt x="6070" y="11517"/>
                      <a:pt x="6047" y="12003"/>
                      <a:pt x="6022" y="12518"/>
                    </a:cubicBezTo>
                    <a:cubicBezTo>
                      <a:pt x="5981" y="13382"/>
                      <a:pt x="5921" y="14640"/>
                      <a:pt x="5820" y="15463"/>
                    </a:cubicBezTo>
                    <a:cubicBezTo>
                      <a:pt x="5790" y="15243"/>
                      <a:pt x="5761" y="14961"/>
                      <a:pt x="5734" y="14601"/>
                    </a:cubicBezTo>
                    <a:cubicBezTo>
                      <a:pt x="5665" y="13683"/>
                      <a:pt x="5629" y="12532"/>
                      <a:pt x="5590" y="11315"/>
                    </a:cubicBezTo>
                    <a:lnTo>
                      <a:pt x="5581" y="11095"/>
                    </a:lnTo>
                    <a:cubicBezTo>
                      <a:pt x="5572" y="10811"/>
                      <a:pt x="5564" y="10521"/>
                      <a:pt x="5555" y="10230"/>
                    </a:cubicBezTo>
                    <a:cubicBezTo>
                      <a:pt x="5509" y="8720"/>
                      <a:pt x="5461" y="7158"/>
                      <a:pt x="5374" y="5970"/>
                    </a:cubicBezTo>
                    <a:cubicBezTo>
                      <a:pt x="5325" y="5317"/>
                      <a:pt x="5270" y="4832"/>
                      <a:pt x="5203" y="4489"/>
                    </a:cubicBezTo>
                    <a:cubicBezTo>
                      <a:pt x="5148" y="4212"/>
                      <a:pt x="5034" y="3635"/>
                      <a:pt x="4579" y="3635"/>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60" name="10"/>
              <p:cNvSpPr/>
              <p:nvPr/>
            </p:nvSpPr>
            <p:spPr>
              <a:xfrm>
                <a:off x="19079" y="41836640"/>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361" name="K"/>
              <p:cNvSpPr/>
              <p:nvPr/>
            </p:nvSpPr>
            <p:spPr>
              <a:xfrm>
                <a:off x="31793" y="33594333"/>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K</a:t>
                </a:r>
              </a:p>
            </p:txBody>
          </p:sp>
          <p:sp>
            <p:nvSpPr>
              <p:cNvPr id="1362" name="Crown"/>
              <p:cNvSpPr/>
              <p:nvPr/>
            </p:nvSpPr>
            <p:spPr>
              <a:xfrm>
                <a:off x="495713" y="32100632"/>
                <a:ext cx="900367" cy="79234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206" y="0"/>
                      <a:pt x="9725" y="547"/>
                      <a:pt x="9725" y="1222"/>
                    </a:cubicBezTo>
                    <a:cubicBezTo>
                      <a:pt x="9725" y="1729"/>
                      <a:pt x="9996" y="2163"/>
                      <a:pt x="10383" y="2348"/>
                    </a:cubicBezTo>
                    <a:lnTo>
                      <a:pt x="7244" y="10951"/>
                    </a:lnTo>
                    <a:cubicBezTo>
                      <a:pt x="7156" y="11239"/>
                      <a:pt x="6826" y="11311"/>
                      <a:pt x="6648" y="11081"/>
                    </a:cubicBezTo>
                    <a:lnTo>
                      <a:pt x="1891" y="6438"/>
                    </a:lnTo>
                    <a:cubicBezTo>
                      <a:pt x="2053" y="6225"/>
                      <a:pt x="2151" y="5946"/>
                      <a:pt x="2151" y="5642"/>
                    </a:cubicBezTo>
                    <a:cubicBezTo>
                      <a:pt x="2151" y="4967"/>
                      <a:pt x="1669" y="4420"/>
                      <a:pt x="1075" y="4420"/>
                    </a:cubicBezTo>
                    <a:cubicBezTo>
                      <a:pt x="482" y="4420"/>
                      <a:pt x="0" y="4967"/>
                      <a:pt x="0" y="5642"/>
                    </a:cubicBezTo>
                    <a:cubicBezTo>
                      <a:pt x="0" y="6317"/>
                      <a:pt x="482" y="6864"/>
                      <a:pt x="1075" y="6864"/>
                    </a:cubicBezTo>
                    <a:cubicBezTo>
                      <a:pt x="1126" y="6864"/>
                      <a:pt x="1174" y="6858"/>
                      <a:pt x="1222" y="6851"/>
                    </a:cubicBezTo>
                    <a:lnTo>
                      <a:pt x="2938" y="20929"/>
                    </a:lnTo>
                    <a:cubicBezTo>
                      <a:pt x="2985" y="21312"/>
                      <a:pt x="3274" y="21600"/>
                      <a:pt x="3615" y="21600"/>
                    </a:cubicBezTo>
                    <a:lnTo>
                      <a:pt x="17987" y="21600"/>
                    </a:lnTo>
                    <a:cubicBezTo>
                      <a:pt x="18327" y="21600"/>
                      <a:pt x="18616" y="21316"/>
                      <a:pt x="18664" y="20934"/>
                    </a:cubicBezTo>
                    <a:lnTo>
                      <a:pt x="20378" y="6851"/>
                    </a:lnTo>
                    <a:cubicBezTo>
                      <a:pt x="20426" y="6858"/>
                      <a:pt x="20475" y="6864"/>
                      <a:pt x="20525" y="6864"/>
                    </a:cubicBezTo>
                    <a:cubicBezTo>
                      <a:pt x="21118" y="6864"/>
                      <a:pt x="21600" y="6317"/>
                      <a:pt x="21600" y="5642"/>
                    </a:cubicBezTo>
                    <a:cubicBezTo>
                      <a:pt x="21600" y="4967"/>
                      <a:pt x="21118" y="4420"/>
                      <a:pt x="20525" y="4420"/>
                    </a:cubicBezTo>
                    <a:cubicBezTo>
                      <a:pt x="19931" y="4420"/>
                      <a:pt x="19449" y="4967"/>
                      <a:pt x="19449" y="5642"/>
                    </a:cubicBezTo>
                    <a:cubicBezTo>
                      <a:pt x="19449" y="5953"/>
                      <a:pt x="19551" y="6234"/>
                      <a:pt x="19719" y="6450"/>
                    </a:cubicBezTo>
                    <a:lnTo>
                      <a:pt x="14952" y="11081"/>
                    </a:lnTo>
                    <a:cubicBezTo>
                      <a:pt x="14772" y="11298"/>
                      <a:pt x="14445" y="11230"/>
                      <a:pt x="14356" y="10951"/>
                    </a:cubicBezTo>
                    <a:lnTo>
                      <a:pt x="11200" y="2356"/>
                    </a:lnTo>
                    <a:cubicBezTo>
                      <a:pt x="11596" y="2176"/>
                      <a:pt x="11875" y="1736"/>
                      <a:pt x="11875" y="1222"/>
                    </a:cubicBezTo>
                    <a:cubicBezTo>
                      <a:pt x="11875" y="547"/>
                      <a:pt x="11394" y="0"/>
                      <a:pt x="10800" y="0"/>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63" name="10"/>
              <p:cNvSpPr/>
              <p:nvPr/>
            </p:nvSpPr>
            <p:spPr>
              <a:xfrm>
                <a:off x="19079" y="30282368"/>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364" name="10"/>
              <p:cNvSpPr/>
              <p:nvPr/>
            </p:nvSpPr>
            <p:spPr>
              <a:xfrm>
                <a:off x="12735" y="73617428"/>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365" name="Bell Curve"/>
              <p:cNvSpPr/>
              <p:nvPr/>
            </p:nvSpPr>
            <p:spPr>
              <a:xfrm>
                <a:off x="483026" y="52376728"/>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66" name="Cards"/>
              <p:cNvSpPr/>
              <p:nvPr/>
            </p:nvSpPr>
            <p:spPr>
              <a:xfrm>
                <a:off x="793551" y="55270065"/>
                <a:ext cx="1447521" cy="2104289"/>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67" name="Dice"/>
              <p:cNvSpPr/>
              <p:nvPr/>
            </p:nvSpPr>
            <p:spPr>
              <a:xfrm>
                <a:off x="803715" y="81451406"/>
                <a:ext cx="1447521" cy="1685408"/>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68" name="9"/>
              <p:cNvSpPr/>
              <p:nvPr/>
            </p:nvSpPr>
            <p:spPr>
              <a:xfrm>
                <a:off x="19091" y="85167161"/>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1369" name="Q"/>
              <p:cNvSpPr/>
              <p:nvPr/>
            </p:nvSpPr>
            <p:spPr>
              <a:xfrm>
                <a:off x="57191" y="64940743"/>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370" name="Tiara"/>
              <p:cNvSpPr/>
              <p:nvPr/>
            </p:nvSpPr>
            <p:spPr>
              <a:xfrm>
                <a:off x="1105216" y="63861367"/>
                <a:ext cx="900366" cy="473351"/>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sp>
          <p:nvSpPr>
            <p:cNvPr id="1372" name="X"/>
            <p:cNvSpPr/>
            <p:nvPr/>
          </p:nvSpPr>
          <p:spPr>
            <a:xfrm>
              <a:off x="980425" y="0"/>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defRPr sz="3200" b="0">
                  <a:solidFill>
                    <a:srgbClr val="FFFFFF"/>
                  </a:solidFill>
                  <a:latin typeface="+mn-lt"/>
                  <a:ea typeface="+mn-ea"/>
                  <a:cs typeface="+mn-cs"/>
                  <a:sym typeface="Helvetica Neue Medium"/>
                </a:defRPr>
              </a:lvl1pPr>
            </a:lstStyle>
            <a:p>
              <a:endParaRPr dirty="0"/>
            </a:p>
          </p:txBody>
        </p:sp>
      </p:grpSp>
      <p:grpSp>
        <p:nvGrpSpPr>
          <p:cNvPr id="1413" name="Group"/>
          <p:cNvGrpSpPr/>
          <p:nvPr/>
        </p:nvGrpSpPr>
        <p:grpSpPr>
          <a:xfrm>
            <a:off x="3418115" y="1229193"/>
            <a:ext cx="3042209" cy="93519074"/>
            <a:chOff x="0" y="0"/>
            <a:chExt cx="3042208" cy="93519074"/>
          </a:xfrm>
        </p:grpSpPr>
        <p:sp>
          <p:nvSpPr>
            <p:cNvPr id="1374" name="Q"/>
            <p:cNvSpPr/>
            <p:nvPr/>
          </p:nvSpPr>
          <p:spPr>
            <a:xfrm>
              <a:off x="0" y="6848007"/>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375" name="Cards"/>
            <p:cNvSpPr/>
            <p:nvPr/>
          </p:nvSpPr>
          <p:spPr>
            <a:xfrm>
              <a:off x="759432" y="0"/>
              <a:ext cx="1447521" cy="2104288"/>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76" name="Tiara"/>
            <p:cNvSpPr/>
            <p:nvPr/>
          </p:nvSpPr>
          <p:spPr>
            <a:xfrm>
              <a:off x="1048024" y="5768625"/>
              <a:ext cx="900367" cy="473351"/>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77" name="Neuron"/>
            <p:cNvSpPr/>
            <p:nvPr/>
          </p:nvSpPr>
          <p:spPr>
            <a:xfrm>
              <a:off x="286324" y="3119153"/>
              <a:ext cx="2190537"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nvGrpSpPr>
            <p:cNvPr id="1412" name="Group"/>
            <p:cNvGrpSpPr/>
            <p:nvPr/>
          </p:nvGrpSpPr>
          <p:grpSpPr>
            <a:xfrm>
              <a:off x="33080" y="8715469"/>
              <a:ext cx="3009129" cy="84803606"/>
              <a:chOff x="0" y="0"/>
              <a:chExt cx="3009127" cy="84803605"/>
            </a:xfrm>
          </p:grpSpPr>
          <p:sp>
            <p:nvSpPr>
              <p:cNvPr id="1378" name="Brain Front"/>
              <p:cNvSpPr/>
              <p:nvPr/>
            </p:nvSpPr>
            <p:spPr>
              <a:xfrm>
                <a:off x="472523" y="14461132"/>
                <a:ext cx="2076795" cy="1724668"/>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79" name="Dice"/>
              <p:cNvSpPr/>
              <p:nvPr/>
            </p:nvSpPr>
            <p:spPr>
              <a:xfrm>
                <a:off x="787159" y="11550203"/>
                <a:ext cx="1447521" cy="1685408"/>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80" name="Neuron"/>
              <p:cNvSpPr/>
              <p:nvPr/>
            </p:nvSpPr>
            <p:spPr>
              <a:xfrm>
                <a:off x="415652" y="-1"/>
                <a:ext cx="2190536" cy="1685409"/>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81" name="Cherry"/>
              <p:cNvSpPr/>
              <p:nvPr/>
            </p:nvSpPr>
            <p:spPr>
              <a:xfrm>
                <a:off x="910106" y="5784453"/>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82" name="10"/>
              <p:cNvSpPr/>
              <p:nvPr/>
            </p:nvSpPr>
            <p:spPr>
              <a:xfrm>
                <a:off x="0" y="3734928"/>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383" name="9"/>
              <p:cNvSpPr/>
              <p:nvPr/>
            </p:nvSpPr>
            <p:spPr>
              <a:xfrm>
                <a:off x="12712" y="26872741"/>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1384" name="Q"/>
              <p:cNvSpPr/>
              <p:nvPr/>
            </p:nvSpPr>
            <p:spPr>
              <a:xfrm>
                <a:off x="12713" y="9519381"/>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385" name="Tiara"/>
              <p:cNvSpPr/>
              <p:nvPr/>
            </p:nvSpPr>
            <p:spPr>
              <a:xfrm>
                <a:off x="1060737" y="8440005"/>
                <a:ext cx="900367"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86" name="Bell Curve"/>
              <p:cNvSpPr/>
              <p:nvPr/>
            </p:nvSpPr>
            <p:spPr>
              <a:xfrm>
                <a:off x="476634" y="28733424"/>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87" name="Cards"/>
              <p:cNvSpPr/>
              <p:nvPr/>
            </p:nvSpPr>
            <p:spPr>
              <a:xfrm>
                <a:off x="787159" y="31624683"/>
                <a:ext cx="1447521" cy="2104289"/>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88" name="K"/>
              <p:cNvSpPr/>
              <p:nvPr/>
            </p:nvSpPr>
            <p:spPr>
              <a:xfrm>
                <a:off x="12712" y="24396241"/>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K</a:t>
                </a:r>
              </a:p>
            </p:txBody>
          </p:sp>
          <p:sp>
            <p:nvSpPr>
              <p:cNvPr id="1389" name="Crown"/>
              <p:cNvSpPr/>
              <p:nvPr/>
            </p:nvSpPr>
            <p:spPr>
              <a:xfrm>
                <a:off x="476634" y="22902540"/>
                <a:ext cx="900367" cy="79234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206" y="0"/>
                      <a:pt x="9725" y="547"/>
                      <a:pt x="9725" y="1222"/>
                    </a:cubicBezTo>
                    <a:cubicBezTo>
                      <a:pt x="9725" y="1729"/>
                      <a:pt x="9996" y="2163"/>
                      <a:pt x="10383" y="2348"/>
                    </a:cubicBezTo>
                    <a:lnTo>
                      <a:pt x="7244" y="10951"/>
                    </a:lnTo>
                    <a:cubicBezTo>
                      <a:pt x="7156" y="11239"/>
                      <a:pt x="6826" y="11311"/>
                      <a:pt x="6648" y="11081"/>
                    </a:cubicBezTo>
                    <a:lnTo>
                      <a:pt x="1891" y="6438"/>
                    </a:lnTo>
                    <a:cubicBezTo>
                      <a:pt x="2053" y="6225"/>
                      <a:pt x="2151" y="5946"/>
                      <a:pt x="2151" y="5642"/>
                    </a:cubicBezTo>
                    <a:cubicBezTo>
                      <a:pt x="2151" y="4967"/>
                      <a:pt x="1669" y="4420"/>
                      <a:pt x="1075" y="4420"/>
                    </a:cubicBezTo>
                    <a:cubicBezTo>
                      <a:pt x="482" y="4420"/>
                      <a:pt x="0" y="4967"/>
                      <a:pt x="0" y="5642"/>
                    </a:cubicBezTo>
                    <a:cubicBezTo>
                      <a:pt x="0" y="6317"/>
                      <a:pt x="482" y="6864"/>
                      <a:pt x="1075" y="6864"/>
                    </a:cubicBezTo>
                    <a:cubicBezTo>
                      <a:pt x="1126" y="6864"/>
                      <a:pt x="1174" y="6858"/>
                      <a:pt x="1222" y="6851"/>
                    </a:cubicBezTo>
                    <a:lnTo>
                      <a:pt x="2938" y="20929"/>
                    </a:lnTo>
                    <a:cubicBezTo>
                      <a:pt x="2985" y="21312"/>
                      <a:pt x="3274" y="21600"/>
                      <a:pt x="3615" y="21600"/>
                    </a:cubicBezTo>
                    <a:lnTo>
                      <a:pt x="17987" y="21600"/>
                    </a:lnTo>
                    <a:cubicBezTo>
                      <a:pt x="18327" y="21600"/>
                      <a:pt x="18616" y="21316"/>
                      <a:pt x="18664" y="20934"/>
                    </a:cubicBezTo>
                    <a:lnTo>
                      <a:pt x="20378" y="6851"/>
                    </a:lnTo>
                    <a:cubicBezTo>
                      <a:pt x="20426" y="6858"/>
                      <a:pt x="20475" y="6864"/>
                      <a:pt x="20525" y="6864"/>
                    </a:cubicBezTo>
                    <a:cubicBezTo>
                      <a:pt x="21118" y="6864"/>
                      <a:pt x="21600" y="6317"/>
                      <a:pt x="21600" y="5642"/>
                    </a:cubicBezTo>
                    <a:cubicBezTo>
                      <a:pt x="21600" y="4967"/>
                      <a:pt x="21118" y="4420"/>
                      <a:pt x="20525" y="4420"/>
                    </a:cubicBezTo>
                    <a:cubicBezTo>
                      <a:pt x="19931" y="4420"/>
                      <a:pt x="19449" y="4967"/>
                      <a:pt x="19449" y="5642"/>
                    </a:cubicBezTo>
                    <a:cubicBezTo>
                      <a:pt x="19449" y="5953"/>
                      <a:pt x="19551" y="6234"/>
                      <a:pt x="19719" y="6450"/>
                    </a:cubicBezTo>
                    <a:lnTo>
                      <a:pt x="14952" y="11081"/>
                    </a:lnTo>
                    <a:cubicBezTo>
                      <a:pt x="14772" y="11298"/>
                      <a:pt x="14445" y="11230"/>
                      <a:pt x="14356" y="10951"/>
                    </a:cubicBezTo>
                    <a:lnTo>
                      <a:pt x="11200" y="2356"/>
                    </a:lnTo>
                    <a:cubicBezTo>
                      <a:pt x="11596" y="2176"/>
                      <a:pt x="11875" y="1736"/>
                      <a:pt x="11875" y="1222"/>
                    </a:cubicBezTo>
                    <a:cubicBezTo>
                      <a:pt x="11875" y="547"/>
                      <a:pt x="11394" y="0"/>
                      <a:pt x="10800" y="0"/>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90" name="Function Graph"/>
              <p:cNvSpPr/>
              <p:nvPr/>
            </p:nvSpPr>
            <p:spPr>
              <a:xfrm>
                <a:off x="472523" y="17163547"/>
                <a:ext cx="2076794" cy="2063092"/>
              </a:xfrm>
              <a:custGeom>
                <a:avLst/>
                <a:gdLst/>
                <a:ahLst/>
                <a:cxnLst>
                  <a:cxn ang="0">
                    <a:pos x="wd2" y="hd2"/>
                  </a:cxn>
                  <a:cxn ang="5400000">
                    <a:pos x="wd2" y="hd2"/>
                  </a:cxn>
                  <a:cxn ang="10800000">
                    <a:pos x="wd2" y="hd2"/>
                  </a:cxn>
                  <a:cxn ang="16200000">
                    <a:pos x="wd2" y="hd2"/>
                  </a:cxn>
                </a:cxnLst>
                <a:rect l="0" t="0" r="r" b="b"/>
                <a:pathLst>
                  <a:path w="21600" h="21600" extrusionOk="0">
                    <a:moveTo>
                      <a:pt x="193" y="0"/>
                    </a:moveTo>
                    <a:cubicBezTo>
                      <a:pt x="87" y="0"/>
                      <a:pt x="0" y="87"/>
                      <a:pt x="0" y="194"/>
                    </a:cubicBezTo>
                    <a:lnTo>
                      <a:pt x="0" y="21404"/>
                    </a:lnTo>
                    <a:cubicBezTo>
                      <a:pt x="0" y="21511"/>
                      <a:pt x="87" y="21600"/>
                      <a:pt x="193" y="21600"/>
                    </a:cubicBezTo>
                    <a:lnTo>
                      <a:pt x="21322" y="21600"/>
                    </a:lnTo>
                    <a:cubicBezTo>
                      <a:pt x="21428" y="21600"/>
                      <a:pt x="21514" y="21511"/>
                      <a:pt x="21514" y="21404"/>
                    </a:cubicBezTo>
                    <a:lnTo>
                      <a:pt x="21514" y="20822"/>
                    </a:lnTo>
                    <a:cubicBezTo>
                      <a:pt x="21514" y="20715"/>
                      <a:pt x="21428" y="20628"/>
                      <a:pt x="21322" y="20628"/>
                    </a:cubicBezTo>
                    <a:lnTo>
                      <a:pt x="1159" y="20628"/>
                    </a:lnTo>
                    <a:cubicBezTo>
                      <a:pt x="1052" y="20628"/>
                      <a:pt x="966" y="20539"/>
                      <a:pt x="966" y="20432"/>
                    </a:cubicBezTo>
                    <a:lnTo>
                      <a:pt x="966" y="194"/>
                    </a:lnTo>
                    <a:cubicBezTo>
                      <a:pt x="966" y="87"/>
                      <a:pt x="879" y="0"/>
                      <a:pt x="773" y="0"/>
                    </a:cubicBezTo>
                    <a:lnTo>
                      <a:pt x="193" y="0"/>
                    </a:lnTo>
                    <a:close/>
                    <a:moveTo>
                      <a:pt x="4579" y="3635"/>
                    </a:moveTo>
                    <a:cubicBezTo>
                      <a:pt x="4069" y="3635"/>
                      <a:pt x="3973" y="4313"/>
                      <a:pt x="3893" y="5269"/>
                    </a:cubicBezTo>
                    <a:cubicBezTo>
                      <a:pt x="3826" y="6066"/>
                      <a:pt x="3789" y="7155"/>
                      <a:pt x="3747" y="8309"/>
                    </a:cubicBezTo>
                    <a:cubicBezTo>
                      <a:pt x="3722" y="9023"/>
                      <a:pt x="3694" y="9757"/>
                      <a:pt x="3660" y="10474"/>
                    </a:cubicBezTo>
                    <a:lnTo>
                      <a:pt x="1430" y="10474"/>
                    </a:lnTo>
                    <a:lnTo>
                      <a:pt x="1430" y="11230"/>
                    </a:lnTo>
                    <a:lnTo>
                      <a:pt x="4374" y="11230"/>
                    </a:lnTo>
                    <a:lnTo>
                      <a:pt x="4393" y="10873"/>
                    </a:lnTo>
                    <a:cubicBezTo>
                      <a:pt x="4437" y="10037"/>
                      <a:pt x="4467" y="9172"/>
                      <a:pt x="4497" y="8336"/>
                    </a:cubicBezTo>
                    <a:cubicBezTo>
                      <a:pt x="4526" y="7507"/>
                      <a:pt x="4560" y="6578"/>
                      <a:pt x="4607" y="5814"/>
                    </a:cubicBezTo>
                    <a:cubicBezTo>
                      <a:pt x="4621" y="5979"/>
                      <a:pt x="4635" y="6160"/>
                      <a:pt x="4648" y="6361"/>
                    </a:cubicBezTo>
                    <a:cubicBezTo>
                      <a:pt x="4720" y="7486"/>
                      <a:pt x="4764" y="8893"/>
                      <a:pt x="4805" y="10253"/>
                    </a:cubicBezTo>
                    <a:cubicBezTo>
                      <a:pt x="4814" y="10545"/>
                      <a:pt x="4823" y="10836"/>
                      <a:pt x="4832" y="11121"/>
                    </a:cubicBezTo>
                    <a:lnTo>
                      <a:pt x="4839" y="11340"/>
                    </a:lnTo>
                    <a:cubicBezTo>
                      <a:pt x="4882" y="12712"/>
                      <a:pt x="4923" y="14008"/>
                      <a:pt x="5011" y="14987"/>
                    </a:cubicBezTo>
                    <a:cubicBezTo>
                      <a:pt x="5108" y="16050"/>
                      <a:pt x="5236" y="16930"/>
                      <a:pt x="5835" y="16930"/>
                    </a:cubicBezTo>
                    <a:cubicBezTo>
                      <a:pt x="6373" y="16930"/>
                      <a:pt x="6497" y="16190"/>
                      <a:pt x="6594" y="15296"/>
                    </a:cubicBezTo>
                    <a:cubicBezTo>
                      <a:pt x="6678" y="14518"/>
                      <a:pt x="6726" y="13520"/>
                      <a:pt x="6772" y="12555"/>
                    </a:cubicBezTo>
                    <a:cubicBezTo>
                      <a:pt x="6796" y="12043"/>
                      <a:pt x="6820" y="11560"/>
                      <a:pt x="6847" y="11132"/>
                    </a:cubicBezTo>
                    <a:cubicBezTo>
                      <a:pt x="6861" y="10921"/>
                      <a:pt x="6874" y="10707"/>
                      <a:pt x="6888" y="10495"/>
                    </a:cubicBezTo>
                    <a:cubicBezTo>
                      <a:pt x="6933" y="9765"/>
                      <a:pt x="6992" y="8813"/>
                      <a:pt x="7072" y="8108"/>
                    </a:cubicBezTo>
                    <a:cubicBezTo>
                      <a:pt x="7130" y="8632"/>
                      <a:pt x="7171" y="9283"/>
                      <a:pt x="7206" y="9828"/>
                    </a:cubicBezTo>
                    <a:cubicBezTo>
                      <a:pt x="7234" y="10257"/>
                      <a:pt x="7265" y="10701"/>
                      <a:pt x="7300" y="11138"/>
                    </a:cubicBezTo>
                    <a:cubicBezTo>
                      <a:pt x="7355" y="11811"/>
                      <a:pt x="7430" y="12670"/>
                      <a:pt x="7538" y="13325"/>
                    </a:cubicBezTo>
                    <a:cubicBezTo>
                      <a:pt x="7649" y="13995"/>
                      <a:pt x="7799" y="14650"/>
                      <a:pt x="8291" y="14650"/>
                    </a:cubicBezTo>
                    <a:cubicBezTo>
                      <a:pt x="8807" y="14650"/>
                      <a:pt x="8920" y="13936"/>
                      <a:pt x="8993" y="13463"/>
                    </a:cubicBezTo>
                    <a:cubicBezTo>
                      <a:pt x="9075" y="12940"/>
                      <a:pt x="9130" y="12285"/>
                      <a:pt x="9183" y="11651"/>
                    </a:cubicBezTo>
                    <a:cubicBezTo>
                      <a:pt x="9198" y="11475"/>
                      <a:pt x="9212" y="11303"/>
                      <a:pt x="9226" y="11141"/>
                    </a:cubicBezTo>
                    <a:cubicBezTo>
                      <a:pt x="9311" y="10194"/>
                      <a:pt x="9403" y="9541"/>
                      <a:pt x="9501" y="9185"/>
                    </a:cubicBezTo>
                    <a:cubicBezTo>
                      <a:pt x="9633" y="9696"/>
                      <a:pt x="9726" y="10669"/>
                      <a:pt x="9771" y="11144"/>
                    </a:cubicBezTo>
                    <a:cubicBezTo>
                      <a:pt x="9831" y="11767"/>
                      <a:pt x="9905" y="12254"/>
                      <a:pt x="9993" y="12594"/>
                    </a:cubicBezTo>
                    <a:cubicBezTo>
                      <a:pt x="10054" y="12832"/>
                      <a:pt x="10198" y="13391"/>
                      <a:pt x="10653" y="13391"/>
                    </a:cubicBezTo>
                    <a:cubicBezTo>
                      <a:pt x="11032" y="13391"/>
                      <a:pt x="11217" y="12975"/>
                      <a:pt x="11349" y="12567"/>
                    </a:cubicBezTo>
                    <a:cubicBezTo>
                      <a:pt x="11467" y="12203"/>
                      <a:pt x="11579" y="11704"/>
                      <a:pt x="11661" y="11165"/>
                    </a:cubicBezTo>
                    <a:cubicBezTo>
                      <a:pt x="11745" y="10615"/>
                      <a:pt x="11876" y="10261"/>
                      <a:pt x="11971" y="10086"/>
                    </a:cubicBezTo>
                    <a:cubicBezTo>
                      <a:pt x="12053" y="10269"/>
                      <a:pt x="12153" y="10639"/>
                      <a:pt x="12271" y="11188"/>
                    </a:cubicBezTo>
                    <a:cubicBezTo>
                      <a:pt x="12485" y="12183"/>
                      <a:pt x="12763" y="12626"/>
                      <a:pt x="13173" y="12626"/>
                    </a:cubicBezTo>
                    <a:cubicBezTo>
                      <a:pt x="13612" y="12626"/>
                      <a:pt x="13946" y="12143"/>
                      <a:pt x="14166" y="11193"/>
                    </a:cubicBezTo>
                    <a:cubicBezTo>
                      <a:pt x="14230" y="10915"/>
                      <a:pt x="14317" y="10721"/>
                      <a:pt x="14384" y="10609"/>
                    </a:cubicBezTo>
                    <a:cubicBezTo>
                      <a:pt x="14442" y="10712"/>
                      <a:pt x="14507" y="10855"/>
                      <a:pt x="14553" y="10955"/>
                    </a:cubicBezTo>
                    <a:cubicBezTo>
                      <a:pt x="14603" y="11064"/>
                      <a:pt x="14655" y="11175"/>
                      <a:pt x="14711" y="11283"/>
                    </a:cubicBezTo>
                    <a:cubicBezTo>
                      <a:pt x="14963" y="11766"/>
                      <a:pt x="15162" y="12149"/>
                      <a:pt x="15638" y="12149"/>
                    </a:cubicBezTo>
                    <a:cubicBezTo>
                      <a:pt x="16094" y="12149"/>
                      <a:pt x="16314" y="11747"/>
                      <a:pt x="16475" y="11453"/>
                    </a:cubicBezTo>
                    <a:cubicBezTo>
                      <a:pt x="16502" y="11402"/>
                      <a:pt x="16532" y="11350"/>
                      <a:pt x="16562" y="11300"/>
                    </a:cubicBezTo>
                    <a:cubicBezTo>
                      <a:pt x="16588" y="11255"/>
                      <a:pt x="16611" y="11213"/>
                      <a:pt x="16634" y="11173"/>
                    </a:cubicBezTo>
                    <a:cubicBezTo>
                      <a:pt x="16703" y="11053"/>
                      <a:pt x="16782" y="10918"/>
                      <a:pt x="16828" y="10864"/>
                    </a:cubicBezTo>
                    <a:cubicBezTo>
                      <a:pt x="16903" y="10914"/>
                      <a:pt x="17032" y="11105"/>
                      <a:pt x="17112" y="11224"/>
                    </a:cubicBezTo>
                    <a:lnTo>
                      <a:pt x="17155" y="11291"/>
                    </a:lnTo>
                    <a:cubicBezTo>
                      <a:pt x="17177" y="11324"/>
                      <a:pt x="17200" y="11356"/>
                      <a:pt x="17222" y="11389"/>
                    </a:cubicBezTo>
                    <a:cubicBezTo>
                      <a:pt x="17416" y="11682"/>
                      <a:pt x="17656" y="12047"/>
                      <a:pt x="18076" y="12047"/>
                    </a:cubicBezTo>
                    <a:cubicBezTo>
                      <a:pt x="18508" y="12047"/>
                      <a:pt x="18724" y="11727"/>
                      <a:pt x="18882" y="11494"/>
                    </a:cubicBezTo>
                    <a:cubicBezTo>
                      <a:pt x="18919" y="11439"/>
                      <a:pt x="18953" y="11387"/>
                      <a:pt x="18989" y="11340"/>
                    </a:cubicBezTo>
                    <a:cubicBezTo>
                      <a:pt x="19096" y="11202"/>
                      <a:pt x="19183" y="11125"/>
                      <a:pt x="19231" y="11090"/>
                    </a:cubicBezTo>
                    <a:cubicBezTo>
                      <a:pt x="19285" y="11117"/>
                      <a:pt x="19403" y="11188"/>
                      <a:pt x="19622" y="11387"/>
                    </a:cubicBezTo>
                    <a:cubicBezTo>
                      <a:pt x="19919" y="11658"/>
                      <a:pt x="20277" y="11689"/>
                      <a:pt x="20520" y="11689"/>
                    </a:cubicBezTo>
                    <a:cubicBezTo>
                      <a:pt x="20701" y="11689"/>
                      <a:pt x="20939" y="11612"/>
                      <a:pt x="21281" y="11494"/>
                    </a:cubicBezTo>
                    <a:cubicBezTo>
                      <a:pt x="21406" y="11451"/>
                      <a:pt x="21535" y="11406"/>
                      <a:pt x="21600" y="11391"/>
                    </a:cubicBezTo>
                    <a:lnTo>
                      <a:pt x="21429" y="10655"/>
                    </a:lnTo>
                    <a:cubicBezTo>
                      <a:pt x="21326" y="10679"/>
                      <a:pt x="21192" y="10724"/>
                      <a:pt x="21037" y="10778"/>
                    </a:cubicBezTo>
                    <a:cubicBezTo>
                      <a:pt x="20885" y="10831"/>
                      <a:pt x="20601" y="10929"/>
                      <a:pt x="20520" y="10933"/>
                    </a:cubicBezTo>
                    <a:cubicBezTo>
                      <a:pt x="20323" y="10933"/>
                      <a:pt x="20208" y="10903"/>
                      <a:pt x="20125" y="10827"/>
                    </a:cubicBezTo>
                    <a:cubicBezTo>
                      <a:pt x="19729" y="10468"/>
                      <a:pt x="19465" y="10321"/>
                      <a:pt x="19209" y="10321"/>
                    </a:cubicBezTo>
                    <a:cubicBezTo>
                      <a:pt x="18891" y="10321"/>
                      <a:pt x="18593" y="10623"/>
                      <a:pt x="18398" y="10876"/>
                    </a:cubicBezTo>
                    <a:cubicBezTo>
                      <a:pt x="18347" y="10942"/>
                      <a:pt x="18300" y="11009"/>
                      <a:pt x="18260" y="11068"/>
                    </a:cubicBezTo>
                    <a:cubicBezTo>
                      <a:pt x="18214" y="11137"/>
                      <a:pt x="18131" y="11262"/>
                      <a:pt x="18089" y="11288"/>
                    </a:cubicBezTo>
                    <a:cubicBezTo>
                      <a:pt x="18025" y="11240"/>
                      <a:pt x="17915" y="11074"/>
                      <a:pt x="17848" y="10972"/>
                    </a:cubicBezTo>
                    <a:cubicBezTo>
                      <a:pt x="17824" y="10936"/>
                      <a:pt x="17800" y="10899"/>
                      <a:pt x="17776" y="10864"/>
                    </a:cubicBezTo>
                    <a:lnTo>
                      <a:pt x="17734" y="10800"/>
                    </a:lnTo>
                    <a:cubicBezTo>
                      <a:pt x="17524" y="10488"/>
                      <a:pt x="17262" y="10100"/>
                      <a:pt x="16820" y="10100"/>
                    </a:cubicBezTo>
                    <a:cubicBezTo>
                      <a:pt x="16386" y="10100"/>
                      <a:pt x="16200" y="10421"/>
                      <a:pt x="15985" y="10793"/>
                    </a:cubicBezTo>
                    <a:cubicBezTo>
                      <a:pt x="15963" y="10832"/>
                      <a:pt x="15940" y="10873"/>
                      <a:pt x="15915" y="10916"/>
                    </a:cubicBezTo>
                    <a:cubicBezTo>
                      <a:pt x="15881" y="10974"/>
                      <a:pt x="15849" y="11031"/>
                      <a:pt x="15817" y="11089"/>
                    </a:cubicBezTo>
                    <a:cubicBezTo>
                      <a:pt x="15768" y="11179"/>
                      <a:pt x="15689" y="11322"/>
                      <a:pt x="15636" y="11379"/>
                    </a:cubicBezTo>
                    <a:cubicBezTo>
                      <a:pt x="15569" y="11303"/>
                      <a:pt x="15455" y="11083"/>
                      <a:pt x="15376" y="10932"/>
                    </a:cubicBezTo>
                    <a:cubicBezTo>
                      <a:pt x="15329" y="10841"/>
                      <a:pt x="15281" y="10738"/>
                      <a:pt x="15236" y="10638"/>
                    </a:cubicBezTo>
                    <a:cubicBezTo>
                      <a:pt x="15037" y="10207"/>
                      <a:pt x="14832" y="9760"/>
                      <a:pt x="14392" y="9760"/>
                    </a:cubicBezTo>
                    <a:cubicBezTo>
                      <a:pt x="14192" y="9760"/>
                      <a:pt x="13698" y="9883"/>
                      <a:pt x="13435" y="11021"/>
                    </a:cubicBezTo>
                    <a:cubicBezTo>
                      <a:pt x="13357" y="11357"/>
                      <a:pt x="13273" y="11579"/>
                      <a:pt x="13205" y="11715"/>
                    </a:cubicBezTo>
                    <a:cubicBezTo>
                      <a:pt x="13148" y="11575"/>
                      <a:pt x="13076" y="11355"/>
                      <a:pt x="13006" y="11028"/>
                    </a:cubicBezTo>
                    <a:cubicBezTo>
                      <a:pt x="12807" y="10105"/>
                      <a:pt x="12620" y="9232"/>
                      <a:pt x="11964" y="9232"/>
                    </a:cubicBezTo>
                    <a:cubicBezTo>
                      <a:pt x="11677" y="9232"/>
                      <a:pt x="11160" y="9468"/>
                      <a:pt x="10918" y="11050"/>
                    </a:cubicBezTo>
                    <a:cubicBezTo>
                      <a:pt x="10841" y="11554"/>
                      <a:pt x="10754" y="11935"/>
                      <a:pt x="10675" y="12204"/>
                    </a:cubicBezTo>
                    <a:cubicBezTo>
                      <a:pt x="10626" y="11959"/>
                      <a:pt x="10570" y="11599"/>
                      <a:pt x="10519" y="11072"/>
                    </a:cubicBezTo>
                    <a:cubicBezTo>
                      <a:pt x="10347" y="9278"/>
                      <a:pt x="10207" y="8177"/>
                      <a:pt x="9518" y="8177"/>
                    </a:cubicBezTo>
                    <a:cubicBezTo>
                      <a:pt x="8791" y="8177"/>
                      <a:pt x="8635" y="9324"/>
                      <a:pt x="8479" y="11073"/>
                    </a:cubicBezTo>
                    <a:cubicBezTo>
                      <a:pt x="8464" y="11237"/>
                      <a:pt x="8450" y="11410"/>
                      <a:pt x="8435" y="11586"/>
                    </a:cubicBezTo>
                    <a:cubicBezTo>
                      <a:pt x="8399" y="12017"/>
                      <a:pt x="8343" y="12660"/>
                      <a:pt x="8274" y="13176"/>
                    </a:cubicBezTo>
                    <a:cubicBezTo>
                      <a:pt x="8205" y="12735"/>
                      <a:pt x="8129" y="12070"/>
                      <a:pt x="8048" y="11077"/>
                    </a:cubicBezTo>
                    <a:cubicBezTo>
                      <a:pt x="8013" y="10647"/>
                      <a:pt x="7985" y="10205"/>
                      <a:pt x="7957" y="9779"/>
                    </a:cubicBezTo>
                    <a:cubicBezTo>
                      <a:pt x="7906" y="8996"/>
                      <a:pt x="7857" y="8257"/>
                      <a:pt x="7778" y="7708"/>
                    </a:cubicBezTo>
                    <a:cubicBezTo>
                      <a:pt x="7718" y="7289"/>
                      <a:pt x="7605" y="6511"/>
                      <a:pt x="7054" y="6511"/>
                    </a:cubicBezTo>
                    <a:cubicBezTo>
                      <a:pt x="6549" y="6511"/>
                      <a:pt x="6428" y="7160"/>
                      <a:pt x="6333" y="7946"/>
                    </a:cubicBezTo>
                    <a:cubicBezTo>
                      <a:pt x="6250" y="8624"/>
                      <a:pt x="6196" y="9510"/>
                      <a:pt x="6138" y="10447"/>
                    </a:cubicBezTo>
                    <a:cubicBezTo>
                      <a:pt x="6125" y="10659"/>
                      <a:pt x="6111" y="10872"/>
                      <a:pt x="6098" y="11084"/>
                    </a:cubicBezTo>
                    <a:cubicBezTo>
                      <a:pt x="6070" y="11517"/>
                      <a:pt x="6047" y="12003"/>
                      <a:pt x="6022" y="12518"/>
                    </a:cubicBezTo>
                    <a:cubicBezTo>
                      <a:pt x="5981" y="13382"/>
                      <a:pt x="5921" y="14640"/>
                      <a:pt x="5820" y="15463"/>
                    </a:cubicBezTo>
                    <a:cubicBezTo>
                      <a:pt x="5790" y="15243"/>
                      <a:pt x="5761" y="14961"/>
                      <a:pt x="5734" y="14601"/>
                    </a:cubicBezTo>
                    <a:cubicBezTo>
                      <a:pt x="5665" y="13683"/>
                      <a:pt x="5629" y="12532"/>
                      <a:pt x="5590" y="11315"/>
                    </a:cubicBezTo>
                    <a:lnTo>
                      <a:pt x="5581" y="11095"/>
                    </a:lnTo>
                    <a:cubicBezTo>
                      <a:pt x="5572" y="10811"/>
                      <a:pt x="5564" y="10521"/>
                      <a:pt x="5555" y="10230"/>
                    </a:cubicBezTo>
                    <a:cubicBezTo>
                      <a:pt x="5509" y="8720"/>
                      <a:pt x="5461" y="7158"/>
                      <a:pt x="5374" y="5970"/>
                    </a:cubicBezTo>
                    <a:cubicBezTo>
                      <a:pt x="5325" y="5317"/>
                      <a:pt x="5270" y="4832"/>
                      <a:pt x="5203" y="4489"/>
                    </a:cubicBezTo>
                    <a:cubicBezTo>
                      <a:pt x="5148" y="4212"/>
                      <a:pt x="5034" y="3635"/>
                      <a:pt x="4579" y="3635"/>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91" name="Function Graph"/>
              <p:cNvSpPr/>
              <p:nvPr/>
            </p:nvSpPr>
            <p:spPr>
              <a:xfrm>
                <a:off x="472523" y="20055774"/>
                <a:ext cx="2076794" cy="2063092"/>
              </a:xfrm>
              <a:custGeom>
                <a:avLst/>
                <a:gdLst/>
                <a:ahLst/>
                <a:cxnLst>
                  <a:cxn ang="0">
                    <a:pos x="wd2" y="hd2"/>
                  </a:cxn>
                  <a:cxn ang="5400000">
                    <a:pos x="wd2" y="hd2"/>
                  </a:cxn>
                  <a:cxn ang="10800000">
                    <a:pos x="wd2" y="hd2"/>
                  </a:cxn>
                  <a:cxn ang="16200000">
                    <a:pos x="wd2" y="hd2"/>
                  </a:cxn>
                </a:cxnLst>
                <a:rect l="0" t="0" r="r" b="b"/>
                <a:pathLst>
                  <a:path w="21600" h="21600" extrusionOk="0">
                    <a:moveTo>
                      <a:pt x="193" y="0"/>
                    </a:moveTo>
                    <a:cubicBezTo>
                      <a:pt x="87" y="0"/>
                      <a:pt x="0" y="87"/>
                      <a:pt x="0" y="194"/>
                    </a:cubicBezTo>
                    <a:lnTo>
                      <a:pt x="0" y="21404"/>
                    </a:lnTo>
                    <a:cubicBezTo>
                      <a:pt x="0" y="21511"/>
                      <a:pt x="87" y="21600"/>
                      <a:pt x="193" y="21600"/>
                    </a:cubicBezTo>
                    <a:lnTo>
                      <a:pt x="21322" y="21600"/>
                    </a:lnTo>
                    <a:cubicBezTo>
                      <a:pt x="21428" y="21600"/>
                      <a:pt x="21514" y="21511"/>
                      <a:pt x="21514" y="21404"/>
                    </a:cubicBezTo>
                    <a:lnTo>
                      <a:pt x="21514" y="20822"/>
                    </a:lnTo>
                    <a:cubicBezTo>
                      <a:pt x="21514" y="20715"/>
                      <a:pt x="21428" y="20628"/>
                      <a:pt x="21322" y="20628"/>
                    </a:cubicBezTo>
                    <a:lnTo>
                      <a:pt x="1159" y="20628"/>
                    </a:lnTo>
                    <a:cubicBezTo>
                      <a:pt x="1052" y="20628"/>
                      <a:pt x="966" y="20539"/>
                      <a:pt x="966" y="20432"/>
                    </a:cubicBezTo>
                    <a:lnTo>
                      <a:pt x="966" y="194"/>
                    </a:lnTo>
                    <a:cubicBezTo>
                      <a:pt x="966" y="87"/>
                      <a:pt x="879" y="0"/>
                      <a:pt x="773" y="0"/>
                    </a:cubicBezTo>
                    <a:lnTo>
                      <a:pt x="193" y="0"/>
                    </a:lnTo>
                    <a:close/>
                    <a:moveTo>
                      <a:pt x="4579" y="3635"/>
                    </a:moveTo>
                    <a:cubicBezTo>
                      <a:pt x="4069" y="3635"/>
                      <a:pt x="3973" y="4313"/>
                      <a:pt x="3893" y="5269"/>
                    </a:cubicBezTo>
                    <a:cubicBezTo>
                      <a:pt x="3826" y="6066"/>
                      <a:pt x="3789" y="7155"/>
                      <a:pt x="3747" y="8309"/>
                    </a:cubicBezTo>
                    <a:cubicBezTo>
                      <a:pt x="3722" y="9023"/>
                      <a:pt x="3694" y="9757"/>
                      <a:pt x="3660" y="10474"/>
                    </a:cubicBezTo>
                    <a:lnTo>
                      <a:pt x="1430" y="10474"/>
                    </a:lnTo>
                    <a:lnTo>
                      <a:pt x="1430" y="11230"/>
                    </a:lnTo>
                    <a:lnTo>
                      <a:pt x="4374" y="11230"/>
                    </a:lnTo>
                    <a:lnTo>
                      <a:pt x="4393" y="10873"/>
                    </a:lnTo>
                    <a:cubicBezTo>
                      <a:pt x="4437" y="10037"/>
                      <a:pt x="4467" y="9172"/>
                      <a:pt x="4497" y="8336"/>
                    </a:cubicBezTo>
                    <a:cubicBezTo>
                      <a:pt x="4526" y="7507"/>
                      <a:pt x="4560" y="6578"/>
                      <a:pt x="4607" y="5814"/>
                    </a:cubicBezTo>
                    <a:cubicBezTo>
                      <a:pt x="4621" y="5979"/>
                      <a:pt x="4635" y="6160"/>
                      <a:pt x="4648" y="6361"/>
                    </a:cubicBezTo>
                    <a:cubicBezTo>
                      <a:pt x="4720" y="7486"/>
                      <a:pt x="4764" y="8893"/>
                      <a:pt x="4805" y="10253"/>
                    </a:cubicBezTo>
                    <a:cubicBezTo>
                      <a:pt x="4814" y="10545"/>
                      <a:pt x="4823" y="10836"/>
                      <a:pt x="4832" y="11121"/>
                    </a:cubicBezTo>
                    <a:lnTo>
                      <a:pt x="4839" y="11340"/>
                    </a:lnTo>
                    <a:cubicBezTo>
                      <a:pt x="4882" y="12712"/>
                      <a:pt x="4923" y="14008"/>
                      <a:pt x="5011" y="14987"/>
                    </a:cubicBezTo>
                    <a:cubicBezTo>
                      <a:pt x="5108" y="16050"/>
                      <a:pt x="5236" y="16930"/>
                      <a:pt x="5835" y="16930"/>
                    </a:cubicBezTo>
                    <a:cubicBezTo>
                      <a:pt x="6373" y="16930"/>
                      <a:pt x="6497" y="16190"/>
                      <a:pt x="6594" y="15296"/>
                    </a:cubicBezTo>
                    <a:cubicBezTo>
                      <a:pt x="6678" y="14518"/>
                      <a:pt x="6726" y="13520"/>
                      <a:pt x="6772" y="12555"/>
                    </a:cubicBezTo>
                    <a:cubicBezTo>
                      <a:pt x="6796" y="12043"/>
                      <a:pt x="6820" y="11560"/>
                      <a:pt x="6847" y="11132"/>
                    </a:cubicBezTo>
                    <a:cubicBezTo>
                      <a:pt x="6861" y="10921"/>
                      <a:pt x="6874" y="10707"/>
                      <a:pt x="6888" y="10495"/>
                    </a:cubicBezTo>
                    <a:cubicBezTo>
                      <a:pt x="6933" y="9765"/>
                      <a:pt x="6992" y="8813"/>
                      <a:pt x="7072" y="8108"/>
                    </a:cubicBezTo>
                    <a:cubicBezTo>
                      <a:pt x="7130" y="8632"/>
                      <a:pt x="7171" y="9283"/>
                      <a:pt x="7206" y="9828"/>
                    </a:cubicBezTo>
                    <a:cubicBezTo>
                      <a:pt x="7234" y="10257"/>
                      <a:pt x="7265" y="10701"/>
                      <a:pt x="7300" y="11138"/>
                    </a:cubicBezTo>
                    <a:cubicBezTo>
                      <a:pt x="7355" y="11811"/>
                      <a:pt x="7430" y="12670"/>
                      <a:pt x="7538" y="13325"/>
                    </a:cubicBezTo>
                    <a:cubicBezTo>
                      <a:pt x="7649" y="13995"/>
                      <a:pt x="7799" y="14650"/>
                      <a:pt x="8291" y="14650"/>
                    </a:cubicBezTo>
                    <a:cubicBezTo>
                      <a:pt x="8807" y="14650"/>
                      <a:pt x="8920" y="13936"/>
                      <a:pt x="8993" y="13463"/>
                    </a:cubicBezTo>
                    <a:cubicBezTo>
                      <a:pt x="9075" y="12940"/>
                      <a:pt x="9130" y="12285"/>
                      <a:pt x="9183" y="11651"/>
                    </a:cubicBezTo>
                    <a:cubicBezTo>
                      <a:pt x="9198" y="11475"/>
                      <a:pt x="9212" y="11303"/>
                      <a:pt x="9226" y="11141"/>
                    </a:cubicBezTo>
                    <a:cubicBezTo>
                      <a:pt x="9311" y="10194"/>
                      <a:pt x="9403" y="9541"/>
                      <a:pt x="9501" y="9185"/>
                    </a:cubicBezTo>
                    <a:cubicBezTo>
                      <a:pt x="9633" y="9696"/>
                      <a:pt x="9726" y="10669"/>
                      <a:pt x="9771" y="11144"/>
                    </a:cubicBezTo>
                    <a:cubicBezTo>
                      <a:pt x="9831" y="11767"/>
                      <a:pt x="9905" y="12254"/>
                      <a:pt x="9993" y="12594"/>
                    </a:cubicBezTo>
                    <a:cubicBezTo>
                      <a:pt x="10054" y="12832"/>
                      <a:pt x="10198" y="13391"/>
                      <a:pt x="10653" y="13391"/>
                    </a:cubicBezTo>
                    <a:cubicBezTo>
                      <a:pt x="11032" y="13391"/>
                      <a:pt x="11217" y="12975"/>
                      <a:pt x="11349" y="12567"/>
                    </a:cubicBezTo>
                    <a:cubicBezTo>
                      <a:pt x="11467" y="12203"/>
                      <a:pt x="11579" y="11704"/>
                      <a:pt x="11661" y="11165"/>
                    </a:cubicBezTo>
                    <a:cubicBezTo>
                      <a:pt x="11745" y="10615"/>
                      <a:pt x="11876" y="10261"/>
                      <a:pt x="11971" y="10086"/>
                    </a:cubicBezTo>
                    <a:cubicBezTo>
                      <a:pt x="12053" y="10269"/>
                      <a:pt x="12153" y="10639"/>
                      <a:pt x="12271" y="11188"/>
                    </a:cubicBezTo>
                    <a:cubicBezTo>
                      <a:pt x="12485" y="12183"/>
                      <a:pt x="12763" y="12626"/>
                      <a:pt x="13173" y="12626"/>
                    </a:cubicBezTo>
                    <a:cubicBezTo>
                      <a:pt x="13612" y="12626"/>
                      <a:pt x="13946" y="12143"/>
                      <a:pt x="14166" y="11193"/>
                    </a:cubicBezTo>
                    <a:cubicBezTo>
                      <a:pt x="14230" y="10915"/>
                      <a:pt x="14317" y="10721"/>
                      <a:pt x="14384" y="10609"/>
                    </a:cubicBezTo>
                    <a:cubicBezTo>
                      <a:pt x="14442" y="10712"/>
                      <a:pt x="14507" y="10855"/>
                      <a:pt x="14553" y="10955"/>
                    </a:cubicBezTo>
                    <a:cubicBezTo>
                      <a:pt x="14603" y="11064"/>
                      <a:pt x="14655" y="11175"/>
                      <a:pt x="14711" y="11283"/>
                    </a:cubicBezTo>
                    <a:cubicBezTo>
                      <a:pt x="14963" y="11766"/>
                      <a:pt x="15162" y="12149"/>
                      <a:pt x="15638" y="12149"/>
                    </a:cubicBezTo>
                    <a:cubicBezTo>
                      <a:pt x="16094" y="12149"/>
                      <a:pt x="16314" y="11747"/>
                      <a:pt x="16475" y="11453"/>
                    </a:cubicBezTo>
                    <a:cubicBezTo>
                      <a:pt x="16502" y="11402"/>
                      <a:pt x="16532" y="11350"/>
                      <a:pt x="16562" y="11300"/>
                    </a:cubicBezTo>
                    <a:cubicBezTo>
                      <a:pt x="16588" y="11255"/>
                      <a:pt x="16611" y="11213"/>
                      <a:pt x="16634" y="11173"/>
                    </a:cubicBezTo>
                    <a:cubicBezTo>
                      <a:pt x="16703" y="11053"/>
                      <a:pt x="16782" y="10918"/>
                      <a:pt x="16828" y="10864"/>
                    </a:cubicBezTo>
                    <a:cubicBezTo>
                      <a:pt x="16903" y="10914"/>
                      <a:pt x="17032" y="11105"/>
                      <a:pt x="17112" y="11224"/>
                    </a:cubicBezTo>
                    <a:lnTo>
                      <a:pt x="17155" y="11291"/>
                    </a:lnTo>
                    <a:cubicBezTo>
                      <a:pt x="17177" y="11324"/>
                      <a:pt x="17200" y="11356"/>
                      <a:pt x="17222" y="11389"/>
                    </a:cubicBezTo>
                    <a:cubicBezTo>
                      <a:pt x="17416" y="11682"/>
                      <a:pt x="17656" y="12047"/>
                      <a:pt x="18076" y="12047"/>
                    </a:cubicBezTo>
                    <a:cubicBezTo>
                      <a:pt x="18508" y="12047"/>
                      <a:pt x="18724" y="11727"/>
                      <a:pt x="18882" y="11494"/>
                    </a:cubicBezTo>
                    <a:cubicBezTo>
                      <a:pt x="18919" y="11439"/>
                      <a:pt x="18953" y="11387"/>
                      <a:pt x="18989" y="11340"/>
                    </a:cubicBezTo>
                    <a:cubicBezTo>
                      <a:pt x="19096" y="11202"/>
                      <a:pt x="19183" y="11125"/>
                      <a:pt x="19231" y="11090"/>
                    </a:cubicBezTo>
                    <a:cubicBezTo>
                      <a:pt x="19285" y="11117"/>
                      <a:pt x="19403" y="11188"/>
                      <a:pt x="19622" y="11387"/>
                    </a:cubicBezTo>
                    <a:cubicBezTo>
                      <a:pt x="19919" y="11658"/>
                      <a:pt x="20277" y="11689"/>
                      <a:pt x="20520" y="11689"/>
                    </a:cubicBezTo>
                    <a:cubicBezTo>
                      <a:pt x="20701" y="11689"/>
                      <a:pt x="20939" y="11612"/>
                      <a:pt x="21281" y="11494"/>
                    </a:cubicBezTo>
                    <a:cubicBezTo>
                      <a:pt x="21406" y="11451"/>
                      <a:pt x="21535" y="11406"/>
                      <a:pt x="21600" y="11391"/>
                    </a:cubicBezTo>
                    <a:lnTo>
                      <a:pt x="21429" y="10655"/>
                    </a:lnTo>
                    <a:cubicBezTo>
                      <a:pt x="21326" y="10679"/>
                      <a:pt x="21192" y="10724"/>
                      <a:pt x="21037" y="10778"/>
                    </a:cubicBezTo>
                    <a:cubicBezTo>
                      <a:pt x="20885" y="10831"/>
                      <a:pt x="20601" y="10929"/>
                      <a:pt x="20520" y="10933"/>
                    </a:cubicBezTo>
                    <a:cubicBezTo>
                      <a:pt x="20323" y="10933"/>
                      <a:pt x="20208" y="10903"/>
                      <a:pt x="20125" y="10827"/>
                    </a:cubicBezTo>
                    <a:cubicBezTo>
                      <a:pt x="19729" y="10468"/>
                      <a:pt x="19465" y="10321"/>
                      <a:pt x="19209" y="10321"/>
                    </a:cubicBezTo>
                    <a:cubicBezTo>
                      <a:pt x="18891" y="10321"/>
                      <a:pt x="18593" y="10623"/>
                      <a:pt x="18398" y="10876"/>
                    </a:cubicBezTo>
                    <a:cubicBezTo>
                      <a:pt x="18347" y="10942"/>
                      <a:pt x="18300" y="11009"/>
                      <a:pt x="18260" y="11068"/>
                    </a:cubicBezTo>
                    <a:cubicBezTo>
                      <a:pt x="18214" y="11137"/>
                      <a:pt x="18131" y="11262"/>
                      <a:pt x="18089" y="11288"/>
                    </a:cubicBezTo>
                    <a:cubicBezTo>
                      <a:pt x="18025" y="11240"/>
                      <a:pt x="17915" y="11074"/>
                      <a:pt x="17848" y="10972"/>
                    </a:cubicBezTo>
                    <a:cubicBezTo>
                      <a:pt x="17824" y="10936"/>
                      <a:pt x="17800" y="10899"/>
                      <a:pt x="17776" y="10864"/>
                    </a:cubicBezTo>
                    <a:lnTo>
                      <a:pt x="17734" y="10800"/>
                    </a:lnTo>
                    <a:cubicBezTo>
                      <a:pt x="17524" y="10488"/>
                      <a:pt x="17262" y="10100"/>
                      <a:pt x="16820" y="10100"/>
                    </a:cubicBezTo>
                    <a:cubicBezTo>
                      <a:pt x="16386" y="10100"/>
                      <a:pt x="16200" y="10421"/>
                      <a:pt x="15985" y="10793"/>
                    </a:cubicBezTo>
                    <a:cubicBezTo>
                      <a:pt x="15963" y="10832"/>
                      <a:pt x="15940" y="10873"/>
                      <a:pt x="15915" y="10916"/>
                    </a:cubicBezTo>
                    <a:cubicBezTo>
                      <a:pt x="15881" y="10974"/>
                      <a:pt x="15849" y="11031"/>
                      <a:pt x="15817" y="11089"/>
                    </a:cubicBezTo>
                    <a:cubicBezTo>
                      <a:pt x="15768" y="11179"/>
                      <a:pt x="15689" y="11322"/>
                      <a:pt x="15636" y="11379"/>
                    </a:cubicBezTo>
                    <a:cubicBezTo>
                      <a:pt x="15569" y="11303"/>
                      <a:pt x="15455" y="11083"/>
                      <a:pt x="15376" y="10932"/>
                    </a:cubicBezTo>
                    <a:cubicBezTo>
                      <a:pt x="15329" y="10841"/>
                      <a:pt x="15281" y="10738"/>
                      <a:pt x="15236" y="10638"/>
                    </a:cubicBezTo>
                    <a:cubicBezTo>
                      <a:pt x="15037" y="10207"/>
                      <a:pt x="14832" y="9760"/>
                      <a:pt x="14392" y="9760"/>
                    </a:cubicBezTo>
                    <a:cubicBezTo>
                      <a:pt x="14192" y="9760"/>
                      <a:pt x="13698" y="9883"/>
                      <a:pt x="13435" y="11021"/>
                    </a:cubicBezTo>
                    <a:cubicBezTo>
                      <a:pt x="13357" y="11357"/>
                      <a:pt x="13273" y="11579"/>
                      <a:pt x="13205" y="11715"/>
                    </a:cubicBezTo>
                    <a:cubicBezTo>
                      <a:pt x="13148" y="11575"/>
                      <a:pt x="13076" y="11355"/>
                      <a:pt x="13006" y="11028"/>
                    </a:cubicBezTo>
                    <a:cubicBezTo>
                      <a:pt x="12807" y="10105"/>
                      <a:pt x="12620" y="9232"/>
                      <a:pt x="11964" y="9232"/>
                    </a:cubicBezTo>
                    <a:cubicBezTo>
                      <a:pt x="11677" y="9232"/>
                      <a:pt x="11160" y="9468"/>
                      <a:pt x="10918" y="11050"/>
                    </a:cubicBezTo>
                    <a:cubicBezTo>
                      <a:pt x="10841" y="11554"/>
                      <a:pt x="10754" y="11935"/>
                      <a:pt x="10675" y="12204"/>
                    </a:cubicBezTo>
                    <a:cubicBezTo>
                      <a:pt x="10626" y="11959"/>
                      <a:pt x="10570" y="11599"/>
                      <a:pt x="10519" y="11072"/>
                    </a:cubicBezTo>
                    <a:cubicBezTo>
                      <a:pt x="10347" y="9278"/>
                      <a:pt x="10207" y="8177"/>
                      <a:pt x="9518" y="8177"/>
                    </a:cubicBezTo>
                    <a:cubicBezTo>
                      <a:pt x="8791" y="8177"/>
                      <a:pt x="8635" y="9324"/>
                      <a:pt x="8479" y="11073"/>
                    </a:cubicBezTo>
                    <a:cubicBezTo>
                      <a:pt x="8464" y="11237"/>
                      <a:pt x="8450" y="11410"/>
                      <a:pt x="8435" y="11586"/>
                    </a:cubicBezTo>
                    <a:cubicBezTo>
                      <a:pt x="8399" y="12017"/>
                      <a:pt x="8343" y="12660"/>
                      <a:pt x="8274" y="13176"/>
                    </a:cubicBezTo>
                    <a:cubicBezTo>
                      <a:pt x="8205" y="12735"/>
                      <a:pt x="8129" y="12070"/>
                      <a:pt x="8048" y="11077"/>
                    </a:cubicBezTo>
                    <a:cubicBezTo>
                      <a:pt x="8013" y="10647"/>
                      <a:pt x="7985" y="10205"/>
                      <a:pt x="7957" y="9779"/>
                    </a:cubicBezTo>
                    <a:cubicBezTo>
                      <a:pt x="7906" y="8996"/>
                      <a:pt x="7857" y="8257"/>
                      <a:pt x="7778" y="7708"/>
                    </a:cubicBezTo>
                    <a:cubicBezTo>
                      <a:pt x="7718" y="7289"/>
                      <a:pt x="7605" y="6511"/>
                      <a:pt x="7054" y="6511"/>
                    </a:cubicBezTo>
                    <a:cubicBezTo>
                      <a:pt x="6549" y="6511"/>
                      <a:pt x="6428" y="7160"/>
                      <a:pt x="6333" y="7946"/>
                    </a:cubicBezTo>
                    <a:cubicBezTo>
                      <a:pt x="6250" y="8624"/>
                      <a:pt x="6196" y="9510"/>
                      <a:pt x="6138" y="10447"/>
                    </a:cubicBezTo>
                    <a:cubicBezTo>
                      <a:pt x="6125" y="10659"/>
                      <a:pt x="6111" y="10872"/>
                      <a:pt x="6098" y="11084"/>
                    </a:cubicBezTo>
                    <a:cubicBezTo>
                      <a:pt x="6070" y="11517"/>
                      <a:pt x="6047" y="12003"/>
                      <a:pt x="6022" y="12518"/>
                    </a:cubicBezTo>
                    <a:cubicBezTo>
                      <a:pt x="5981" y="13382"/>
                      <a:pt x="5921" y="14640"/>
                      <a:pt x="5820" y="15463"/>
                    </a:cubicBezTo>
                    <a:cubicBezTo>
                      <a:pt x="5790" y="15243"/>
                      <a:pt x="5761" y="14961"/>
                      <a:pt x="5734" y="14601"/>
                    </a:cubicBezTo>
                    <a:cubicBezTo>
                      <a:pt x="5665" y="13683"/>
                      <a:pt x="5629" y="12532"/>
                      <a:pt x="5590" y="11315"/>
                    </a:cubicBezTo>
                    <a:lnTo>
                      <a:pt x="5581" y="11095"/>
                    </a:lnTo>
                    <a:cubicBezTo>
                      <a:pt x="5572" y="10811"/>
                      <a:pt x="5564" y="10521"/>
                      <a:pt x="5555" y="10230"/>
                    </a:cubicBezTo>
                    <a:cubicBezTo>
                      <a:pt x="5509" y="8720"/>
                      <a:pt x="5461" y="7158"/>
                      <a:pt x="5374" y="5970"/>
                    </a:cubicBezTo>
                    <a:cubicBezTo>
                      <a:pt x="5325" y="5317"/>
                      <a:pt x="5270" y="4832"/>
                      <a:pt x="5203" y="4489"/>
                    </a:cubicBezTo>
                    <a:cubicBezTo>
                      <a:pt x="5148" y="4212"/>
                      <a:pt x="5034" y="3635"/>
                      <a:pt x="4579" y="3635"/>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92" name="Brain"/>
              <p:cNvSpPr/>
              <p:nvPr/>
            </p:nvSpPr>
            <p:spPr>
              <a:xfrm>
                <a:off x="390311" y="60792549"/>
                <a:ext cx="2241219" cy="1719490"/>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93" name="Brain Front"/>
              <p:cNvSpPr/>
              <p:nvPr/>
            </p:nvSpPr>
            <p:spPr>
              <a:xfrm>
                <a:off x="472523" y="72376555"/>
                <a:ext cx="2076795" cy="1724668"/>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94" name="Dice"/>
              <p:cNvSpPr/>
              <p:nvPr/>
            </p:nvSpPr>
            <p:spPr>
              <a:xfrm>
                <a:off x="787160" y="34749996"/>
                <a:ext cx="1447521" cy="1685408"/>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95" name="Neuron"/>
              <p:cNvSpPr/>
              <p:nvPr/>
            </p:nvSpPr>
            <p:spPr>
              <a:xfrm>
                <a:off x="415652" y="63701817"/>
                <a:ext cx="2190536"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96" name="Bell Curve"/>
              <p:cNvSpPr/>
              <p:nvPr/>
            </p:nvSpPr>
            <p:spPr>
              <a:xfrm>
                <a:off x="476634" y="40362323"/>
                <a:ext cx="2068573" cy="2063093"/>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97" name="Function Graph"/>
              <p:cNvSpPr/>
              <p:nvPr/>
            </p:nvSpPr>
            <p:spPr>
              <a:xfrm>
                <a:off x="472523" y="51950993"/>
                <a:ext cx="2076794" cy="2063092"/>
              </a:xfrm>
              <a:custGeom>
                <a:avLst/>
                <a:gdLst/>
                <a:ahLst/>
                <a:cxnLst>
                  <a:cxn ang="0">
                    <a:pos x="wd2" y="hd2"/>
                  </a:cxn>
                  <a:cxn ang="5400000">
                    <a:pos x="wd2" y="hd2"/>
                  </a:cxn>
                  <a:cxn ang="10800000">
                    <a:pos x="wd2" y="hd2"/>
                  </a:cxn>
                  <a:cxn ang="16200000">
                    <a:pos x="wd2" y="hd2"/>
                  </a:cxn>
                </a:cxnLst>
                <a:rect l="0" t="0" r="r" b="b"/>
                <a:pathLst>
                  <a:path w="21600" h="21600" extrusionOk="0">
                    <a:moveTo>
                      <a:pt x="193" y="0"/>
                    </a:moveTo>
                    <a:cubicBezTo>
                      <a:pt x="87" y="0"/>
                      <a:pt x="0" y="87"/>
                      <a:pt x="0" y="194"/>
                    </a:cubicBezTo>
                    <a:lnTo>
                      <a:pt x="0" y="21404"/>
                    </a:lnTo>
                    <a:cubicBezTo>
                      <a:pt x="0" y="21511"/>
                      <a:pt x="87" y="21600"/>
                      <a:pt x="193" y="21600"/>
                    </a:cubicBezTo>
                    <a:lnTo>
                      <a:pt x="21322" y="21600"/>
                    </a:lnTo>
                    <a:cubicBezTo>
                      <a:pt x="21428" y="21600"/>
                      <a:pt x="21514" y="21511"/>
                      <a:pt x="21514" y="21404"/>
                    </a:cubicBezTo>
                    <a:lnTo>
                      <a:pt x="21514" y="20822"/>
                    </a:lnTo>
                    <a:cubicBezTo>
                      <a:pt x="21514" y="20715"/>
                      <a:pt x="21428" y="20628"/>
                      <a:pt x="21322" y="20628"/>
                    </a:cubicBezTo>
                    <a:lnTo>
                      <a:pt x="1159" y="20628"/>
                    </a:lnTo>
                    <a:cubicBezTo>
                      <a:pt x="1052" y="20628"/>
                      <a:pt x="966" y="20539"/>
                      <a:pt x="966" y="20432"/>
                    </a:cubicBezTo>
                    <a:lnTo>
                      <a:pt x="966" y="194"/>
                    </a:lnTo>
                    <a:cubicBezTo>
                      <a:pt x="966" y="87"/>
                      <a:pt x="879" y="0"/>
                      <a:pt x="773" y="0"/>
                    </a:cubicBezTo>
                    <a:lnTo>
                      <a:pt x="193" y="0"/>
                    </a:lnTo>
                    <a:close/>
                    <a:moveTo>
                      <a:pt x="4579" y="3635"/>
                    </a:moveTo>
                    <a:cubicBezTo>
                      <a:pt x="4069" y="3635"/>
                      <a:pt x="3973" y="4313"/>
                      <a:pt x="3893" y="5269"/>
                    </a:cubicBezTo>
                    <a:cubicBezTo>
                      <a:pt x="3826" y="6066"/>
                      <a:pt x="3789" y="7155"/>
                      <a:pt x="3747" y="8309"/>
                    </a:cubicBezTo>
                    <a:cubicBezTo>
                      <a:pt x="3722" y="9023"/>
                      <a:pt x="3694" y="9757"/>
                      <a:pt x="3660" y="10474"/>
                    </a:cubicBezTo>
                    <a:lnTo>
                      <a:pt x="1430" y="10474"/>
                    </a:lnTo>
                    <a:lnTo>
                      <a:pt x="1430" y="11230"/>
                    </a:lnTo>
                    <a:lnTo>
                      <a:pt x="4374" y="11230"/>
                    </a:lnTo>
                    <a:lnTo>
                      <a:pt x="4393" y="10873"/>
                    </a:lnTo>
                    <a:cubicBezTo>
                      <a:pt x="4437" y="10037"/>
                      <a:pt x="4467" y="9172"/>
                      <a:pt x="4497" y="8336"/>
                    </a:cubicBezTo>
                    <a:cubicBezTo>
                      <a:pt x="4526" y="7507"/>
                      <a:pt x="4560" y="6578"/>
                      <a:pt x="4607" y="5814"/>
                    </a:cubicBezTo>
                    <a:cubicBezTo>
                      <a:pt x="4621" y="5979"/>
                      <a:pt x="4635" y="6160"/>
                      <a:pt x="4648" y="6361"/>
                    </a:cubicBezTo>
                    <a:cubicBezTo>
                      <a:pt x="4720" y="7486"/>
                      <a:pt x="4764" y="8893"/>
                      <a:pt x="4805" y="10253"/>
                    </a:cubicBezTo>
                    <a:cubicBezTo>
                      <a:pt x="4814" y="10545"/>
                      <a:pt x="4823" y="10836"/>
                      <a:pt x="4832" y="11121"/>
                    </a:cubicBezTo>
                    <a:lnTo>
                      <a:pt x="4839" y="11340"/>
                    </a:lnTo>
                    <a:cubicBezTo>
                      <a:pt x="4882" y="12712"/>
                      <a:pt x="4923" y="14008"/>
                      <a:pt x="5011" y="14987"/>
                    </a:cubicBezTo>
                    <a:cubicBezTo>
                      <a:pt x="5108" y="16050"/>
                      <a:pt x="5236" y="16930"/>
                      <a:pt x="5835" y="16930"/>
                    </a:cubicBezTo>
                    <a:cubicBezTo>
                      <a:pt x="6373" y="16930"/>
                      <a:pt x="6497" y="16190"/>
                      <a:pt x="6594" y="15296"/>
                    </a:cubicBezTo>
                    <a:cubicBezTo>
                      <a:pt x="6678" y="14518"/>
                      <a:pt x="6726" y="13520"/>
                      <a:pt x="6772" y="12555"/>
                    </a:cubicBezTo>
                    <a:cubicBezTo>
                      <a:pt x="6796" y="12043"/>
                      <a:pt x="6820" y="11560"/>
                      <a:pt x="6847" y="11132"/>
                    </a:cubicBezTo>
                    <a:cubicBezTo>
                      <a:pt x="6861" y="10921"/>
                      <a:pt x="6874" y="10707"/>
                      <a:pt x="6888" y="10495"/>
                    </a:cubicBezTo>
                    <a:cubicBezTo>
                      <a:pt x="6933" y="9765"/>
                      <a:pt x="6992" y="8813"/>
                      <a:pt x="7072" y="8108"/>
                    </a:cubicBezTo>
                    <a:cubicBezTo>
                      <a:pt x="7130" y="8632"/>
                      <a:pt x="7171" y="9283"/>
                      <a:pt x="7206" y="9828"/>
                    </a:cubicBezTo>
                    <a:cubicBezTo>
                      <a:pt x="7234" y="10257"/>
                      <a:pt x="7265" y="10701"/>
                      <a:pt x="7300" y="11138"/>
                    </a:cubicBezTo>
                    <a:cubicBezTo>
                      <a:pt x="7355" y="11811"/>
                      <a:pt x="7430" y="12670"/>
                      <a:pt x="7538" y="13325"/>
                    </a:cubicBezTo>
                    <a:cubicBezTo>
                      <a:pt x="7649" y="13995"/>
                      <a:pt x="7799" y="14650"/>
                      <a:pt x="8291" y="14650"/>
                    </a:cubicBezTo>
                    <a:cubicBezTo>
                      <a:pt x="8807" y="14650"/>
                      <a:pt x="8920" y="13936"/>
                      <a:pt x="8993" y="13463"/>
                    </a:cubicBezTo>
                    <a:cubicBezTo>
                      <a:pt x="9075" y="12940"/>
                      <a:pt x="9130" y="12285"/>
                      <a:pt x="9183" y="11651"/>
                    </a:cubicBezTo>
                    <a:cubicBezTo>
                      <a:pt x="9198" y="11475"/>
                      <a:pt x="9212" y="11303"/>
                      <a:pt x="9226" y="11141"/>
                    </a:cubicBezTo>
                    <a:cubicBezTo>
                      <a:pt x="9311" y="10194"/>
                      <a:pt x="9403" y="9541"/>
                      <a:pt x="9501" y="9185"/>
                    </a:cubicBezTo>
                    <a:cubicBezTo>
                      <a:pt x="9633" y="9696"/>
                      <a:pt x="9726" y="10669"/>
                      <a:pt x="9771" y="11144"/>
                    </a:cubicBezTo>
                    <a:cubicBezTo>
                      <a:pt x="9831" y="11767"/>
                      <a:pt x="9905" y="12254"/>
                      <a:pt x="9993" y="12594"/>
                    </a:cubicBezTo>
                    <a:cubicBezTo>
                      <a:pt x="10054" y="12832"/>
                      <a:pt x="10198" y="13391"/>
                      <a:pt x="10653" y="13391"/>
                    </a:cubicBezTo>
                    <a:cubicBezTo>
                      <a:pt x="11032" y="13391"/>
                      <a:pt x="11217" y="12975"/>
                      <a:pt x="11349" y="12567"/>
                    </a:cubicBezTo>
                    <a:cubicBezTo>
                      <a:pt x="11467" y="12203"/>
                      <a:pt x="11579" y="11704"/>
                      <a:pt x="11661" y="11165"/>
                    </a:cubicBezTo>
                    <a:cubicBezTo>
                      <a:pt x="11745" y="10615"/>
                      <a:pt x="11876" y="10261"/>
                      <a:pt x="11971" y="10086"/>
                    </a:cubicBezTo>
                    <a:cubicBezTo>
                      <a:pt x="12053" y="10269"/>
                      <a:pt x="12153" y="10639"/>
                      <a:pt x="12271" y="11188"/>
                    </a:cubicBezTo>
                    <a:cubicBezTo>
                      <a:pt x="12485" y="12183"/>
                      <a:pt x="12763" y="12626"/>
                      <a:pt x="13173" y="12626"/>
                    </a:cubicBezTo>
                    <a:cubicBezTo>
                      <a:pt x="13612" y="12626"/>
                      <a:pt x="13946" y="12143"/>
                      <a:pt x="14166" y="11193"/>
                    </a:cubicBezTo>
                    <a:cubicBezTo>
                      <a:pt x="14230" y="10915"/>
                      <a:pt x="14317" y="10721"/>
                      <a:pt x="14384" y="10609"/>
                    </a:cubicBezTo>
                    <a:cubicBezTo>
                      <a:pt x="14442" y="10712"/>
                      <a:pt x="14507" y="10855"/>
                      <a:pt x="14553" y="10955"/>
                    </a:cubicBezTo>
                    <a:cubicBezTo>
                      <a:pt x="14603" y="11064"/>
                      <a:pt x="14655" y="11175"/>
                      <a:pt x="14711" y="11283"/>
                    </a:cubicBezTo>
                    <a:cubicBezTo>
                      <a:pt x="14963" y="11766"/>
                      <a:pt x="15162" y="12149"/>
                      <a:pt x="15638" y="12149"/>
                    </a:cubicBezTo>
                    <a:cubicBezTo>
                      <a:pt x="16094" y="12149"/>
                      <a:pt x="16314" y="11747"/>
                      <a:pt x="16475" y="11453"/>
                    </a:cubicBezTo>
                    <a:cubicBezTo>
                      <a:pt x="16502" y="11402"/>
                      <a:pt x="16532" y="11350"/>
                      <a:pt x="16562" y="11300"/>
                    </a:cubicBezTo>
                    <a:cubicBezTo>
                      <a:pt x="16588" y="11255"/>
                      <a:pt x="16611" y="11213"/>
                      <a:pt x="16634" y="11173"/>
                    </a:cubicBezTo>
                    <a:cubicBezTo>
                      <a:pt x="16703" y="11053"/>
                      <a:pt x="16782" y="10918"/>
                      <a:pt x="16828" y="10864"/>
                    </a:cubicBezTo>
                    <a:cubicBezTo>
                      <a:pt x="16903" y="10914"/>
                      <a:pt x="17032" y="11105"/>
                      <a:pt x="17112" y="11224"/>
                    </a:cubicBezTo>
                    <a:lnTo>
                      <a:pt x="17155" y="11291"/>
                    </a:lnTo>
                    <a:cubicBezTo>
                      <a:pt x="17177" y="11324"/>
                      <a:pt x="17200" y="11356"/>
                      <a:pt x="17222" y="11389"/>
                    </a:cubicBezTo>
                    <a:cubicBezTo>
                      <a:pt x="17416" y="11682"/>
                      <a:pt x="17656" y="12047"/>
                      <a:pt x="18076" y="12047"/>
                    </a:cubicBezTo>
                    <a:cubicBezTo>
                      <a:pt x="18508" y="12047"/>
                      <a:pt x="18724" y="11727"/>
                      <a:pt x="18882" y="11494"/>
                    </a:cubicBezTo>
                    <a:cubicBezTo>
                      <a:pt x="18919" y="11439"/>
                      <a:pt x="18953" y="11387"/>
                      <a:pt x="18989" y="11340"/>
                    </a:cubicBezTo>
                    <a:cubicBezTo>
                      <a:pt x="19096" y="11202"/>
                      <a:pt x="19183" y="11125"/>
                      <a:pt x="19231" y="11090"/>
                    </a:cubicBezTo>
                    <a:cubicBezTo>
                      <a:pt x="19285" y="11117"/>
                      <a:pt x="19403" y="11188"/>
                      <a:pt x="19622" y="11387"/>
                    </a:cubicBezTo>
                    <a:cubicBezTo>
                      <a:pt x="19919" y="11658"/>
                      <a:pt x="20277" y="11689"/>
                      <a:pt x="20520" y="11689"/>
                    </a:cubicBezTo>
                    <a:cubicBezTo>
                      <a:pt x="20701" y="11689"/>
                      <a:pt x="20939" y="11612"/>
                      <a:pt x="21281" y="11494"/>
                    </a:cubicBezTo>
                    <a:cubicBezTo>
                      <a:pt x="21406" y="11451"/>
                      <a:pt x="21535" y="11406"/>
                      <a:pt x="21600" y="11391"/>
                    </a:cubicBezTo>
                    <a:lnTo>
                      <a:pt x="21429" y="10655"/>
                    </a:lnTo>
                    <a:cubicBezTo>
                      <a:pt x="21326" y="10679"/>
                      <a:pt x="21192" y="10724"/>
                      <a:pt x="21037" y="10778"/>
                    </a:cubicBezTo>
                    <a:cubicBezTo>
                      <a:pt x="20885" y="10831"/>
                      <a:pt x="20601" y="10929"/>
                      <a:pt x="20520" y="10933"/>
                    </a:cubicBezTo>
                    <a:cubicBezTo>
                      <a:pt x="20323" y="10933"/>
                      <a:pt x="20208" y="10903"/>
                      <a:pt x="20125" y="10827"/>
                    </a:cubicBezTo>
                    <a:cubicBezTo>
                      <a:pt x="19729" y="10468"/>
                      <a:pt x="19465" y="10321"/>
                      <a:pt x="19209" y="10321"/>
                    </a:cubicBezTo>
                    <a:cubicBezTo>
                      <a:pt x="18891" y="10321"/>
                      <a:pt x="18593" y="10623"/>
                      <a:pt x="18398" y="10876"/>
                    </a:cubicBezTo>
                    <a:cubicBezTo>
                      <a:pt x="18347" y="10942"/>
                      <a:pt x="18300" y="11009"/>
                      <a:pt x="18260" y="11068"/>
                    </a:cubicBezTo>
                    <a:cubicBezTo>
                      <a:pt x="18214" y="11137"/>
                      <a:pt x="18131" y="11262"/>
                      <a:pt x="18089" y="11288"/>
                    </a:cubicBezTo>
                    <a:cubicBezTo>
                      <a:pt x="18025" y="11240"/>
                      <a:pt x="17915" y="11074"/>
                      <a:pt x="17848" y="10972"/>
                    </a:cubicBezTo>
                    <a:cubicBezTo>
                      <a:pt x="17824" y="10936"/>
                      <a:pt x="17800" y="10899"/>
                      <a:pt x="17776" y="10864"/>
                    </a:cubicBezTo>
                    <a:lnTo>
                      <a:pt x="17734" y="10800"/>
                    </a:lnTo>
                    <a:cubicBezTo>
                      <a:pt x="17524" y="10488"/>
                      <a:pt x="17262" y="10100"/>
                      <a:pt x="16820" y="10100"/>
                    </a:cubicBezTo>
                    <a:cubicBezTo>
                      <a:pt x="16386" y="10100"/>
                      <a:pt x="16200" y="10421"/>
                      <a:pt x="15985" y="10793"/>
                    </a:cubicBezTo>
                    <a:cubicBezTo>
                      <a:pt x="15963" y="10832"/>
                      <a:pt x="15940" y="10873"/>
                      <a:pt x="15915" y="10916"/>
                    </a:cubicBezTo>
                    <a:cubicBezTo>
                      <a:pt x="15881" y="10974"/>
                      <a:pt x="15849" y="11031"/>
                      <a:pt x="15817" y="11089"/>
                    </a:cubicBezTo>
                    <a:cubicBezTo>
                      <a:pt x="15768" y="11179"/>
                      <a:pt x="15689" y="11322"/>
                      <a:pt x="15636" y="11379"/>
                    </a:cubicBezTo>
                    <a:cubicBezTo>
                      <a:pt x="15569" y="11303"/>
                      <a:pt x="15455" y="11083"/>
                      <a:pt x="15376" y="10932"/>
                    </a:cubicBezTo>
                    <a:cubicBezTo>
                      <a:pt x="15329" y="10841"/>
                      <a:pt x="15281" y="10738"/>
                      <a:pt x="15236" y="10638"/>
                    </a:cubicBezTo>
                    <a:cubicBezTo>
                      <a:pt x="15037" y="10207"/>
                      <a:pt x="14832" y="9760"/>
                      <a:pt x="14392" y="9760"/>
                    </a:cubicBezTo>
                    <a:cubicBezTo>
                      <a:pt x="14192" y="9760"/>
                      <a:pt x="13698" y="9883"/>
                      <a:pt x="13435" y="11021"/>
                    </a:cubicBezTo>
                    <a:cubicBezTo>
                      <a:pt x="13357" y="11357"/>
                      <a:pt x="13273" y="11579"/>
                      <a:pt x="13205" y="11715"/>
                    </a:cubicBezTo>
                    <a:cubicBezTo>
                      <a:pt x="13148" y="11575"/>
                      <a:pt x="13076" y="11355"/>
                      <a:pt x="13006" y="11028"/>
                    </a:cubicBezTo>
                    <a:cubicBezTo>
                      <a:pt x="12807" y="10105"/>
                      <a:pt x="12620" y="9232"/>
                      <a:pt x="11964" y="9232"/>
                    </a:cubicBezTo>
                    <a:cubicBezTo>
                      <a:pt x="11677" y="9232"/>
                      <a:pt x="11160" y="9468"/>
                      <a:pt x="10918" y="11050"/>
                    </a:cubicBezTo>
                    <a:cubicBezTo>
                      <a:pt x="10841" y="11554"/>
                      <a:pt x="10754" y="11935"/>
                      <a:pt x="10675" y="12204"/>
                    </a:cubicBezTo>
                    <a:cubicBezTo>
                      <a:pt x="10626" y="11959"/>
                      <a:pt x="10570" y="11599"/>
                      <a:pt x="10519" y="11072"/>
                    </a:cubicBezTo>
                    <a:cubicBezTo>
                      <a:pt x="10347" y="9278"/>
                      <a:pt x="10207" y="8177"/>
                      <a:pt x="9518" y="8177"/>
                    </a:cubicBezTo>
                    <a:cubicBezTo>
                      <a:pt x="8791" y="8177"/>
                      <a:pt x="8635" y="9324"/>
                      <a:pt x="8479" y="11073"/>
                    </a:cubicBezTo>
                    <a:cubicBezTo>
                      <a:pt x="8464" y="11237"/>
                      <a:pt x="8450" y="11410"/>
                      <a:pt x="8435" y="11586"/>
                    </a:cubicBezTo>
                    <a:cubicBezTo>
                      <a:pt x="8399" y="12017"/>
                      <a:pt x="8343" y="12660"/>
                      <a:pt x="8274" y="13176"/>
                    </a:cubicBezTo>
                    <a:cubicBezTo>
                      <a:pt x="8205" y="12735"/>
                      <a:pt x="8129" y="12070"/>
                      <a:pt x="8048" y="11077"/>
                    </a:cubicBezTo>
                    <a:cubicBezTo>
                      <a:pt x="8013" y="10647"/>
                      <a:pt x="7985" y="10205"/>
                      <a:pt x="7957" y="9779"/>
                    </a:cubicBezTo>
                    <a:cubicBezTo>
                      <a:pt x="7906" y="8996"/>
                      <a:pt x="7857" y="8257"/>
                      <a:pt x="7778" y="7708"/>
                    </a:cubicBezTo>
                    <a:cubicBezTo>
                      <a:pt x="7718" y="7289"/>
                      <a:pt x="7605" y="6511"/>
                      <a:pt x="7054" y="6511"/>
                    </a:cubicBezTo>
                    <a:cubicBezTo>
                      <a:pt x="6549" y="6511"/>
                      <a:pt x="6428" y="7160"/>
                      <a:pt x="6333" y="7946"/>
                    </a:cubicBezTo>
                    <a:cubicBezTo>
                      <a:pt x="6250" y="8624"/>
                      <a:pt x="6196" y="9510"/>
                      <a:pt x="6138" y="10447"/>
                    </a:cubicBezTo>
                    <a:cubicBezTo>
                      <a:pt x="6125" y="10659"/>
                      <a:pt x="6111" y="10872"/>
                      <a:pt x="6098" y="11084"/>
                    </a:cubicBezTo>
                    <a:cubicBezTo>
                      <a:pt x="6070" y="11517"/>
                      <a:pt x="6047" y="12003"/>
                      <a:pt x="6022" y="12518"/>
                    </a:cubicBezTo>
                    <a:cubicBezTo>
                      <a:pt x="5981" y="13382"/>
                      <a:pt x="5921" y="14640"/>
                      <a:pt x="5820" y="15463"/>
                    </a:cubicBezTo>
                    <a:cubicBezTo>
                      <a:pt x="5790" y="15243"/>
                      <a:pt x="5761" y="14961"/>
                      <a:pt x="5734" y="14601"/>
                    </a:cubicBezTo>
                    <a:cubicBezTo>
                      <a:pt x="5665" y="13683"/>
                      <a:pt x="5629" y="12532"/>
                      <a:pt x="5590" y="11315"/>
                    </a:cubicBezTo>
                    <a:lnTo>
                      <a:pt x="5581" y="11095"/>
                    </a:lnTo>
                    <a:cubicBezTo>
                      <a:pt x="5572" y="10811"/>
                      <a:pt x="5564" y="10521"/>
                      <a:pt x="5555" y="10230"/>
                    </a:cubicBezTo>
                    <a:cubicBezTo>
                      <a:pt x="5509" y="8720"/>
                      <a:pt x="5461" y="7158"/>
                      <a:pt x="5374" y="5970"/>
                    </a:cubicBezTo>
                    <a:cubicBezTo>
                      <a:pt x="5325" y="5317"/>
                      <a:pt x="5270" y="4832"/>
                      <a:pt x="5203" y="4489"/>
                    </a:cubicBezTo>
                    <a:cubicBezTo>
                      <a:pt x="5148" y="4212"/>
                      <a:pt x="5034" y="3635"/>
                      <a:pt x="4579" y="3635"/>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98" name="Cards"/>
              <p:cNvSpPr/>
              <p:nvPr/>
            </p:nvSpPr>
            <p:spPr>
              <a:xfrm>
                <a:off x="787160" y="37456426"/>
                <a:ext cx="1447521" cy="2104289"/>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99" name="Cherry"/>
              <p:cNvSpPr/>
              <p:nvPr/>
            </p:nvSpPr>
            <p:spPr>
              <a:xfrm>
                <a:off x="910106" y="69486270"/>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00" name="10"/>
              <p:cNvSpPr/>
              <p:nvPr/>
            </p:nvSpPr>
            <p:spPr>
              <a:xfrm>
                <a:off x="0" y="67436751"/>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401" name="9"/>
              <p:cNvSpPr/>
              <p:nvPr/>
            </p:nvSpPr>
            <p:spPr>
              <a:xfrm>
                <a:off x="12713" y="44290108"/>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1402" name="Q"/>
              <p:cNvSpPr/>
              <p:nvPr/>
            </p:nvSpPr>
            <p:spPr>
              <a:xfrm>
                <a:off x="12713" y="47186353"/>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403" name="Tiara"/>
              <p:cNvSpPr/>
              <p:nvPr/>
            </p:nvSpPr>
            <p:spPr>
              <a:xfrm>
                <a:off x="1060737" y="46106977"/>
                <a:ext cx="900367"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04" name="K"/>
              <p:cNvSpPr/>
              <p:nvPr/>
            </p:nvSpPr>
            <p:spPr>
              <a:xfrm>
                <a:off x="12713" y="59194445"/>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K</a:t>
                </a:r>
              </a:p>
            </p:txBody>
          </p:sp>
          <p:sp>
            <p:nvSpPr>
              <p:cNvPr id="1405" name="Crown"/>
              <p:cNvSpPr/>
              <p:nvPr/>
            </p:nvSpPr>
            <p:spPr>
              <a:xfrm>
                <a:off x="476634" y="57700744"/>
                <a:ext cx="900367" cy="79234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206" y="0"/>
                      <a:pt x="9725" y="547"/>
                      <a:pt x="9725" y="1222"/>
                    </a:cubicBezTo>
                    <a:cubicBezTo>
                      <a:pt x="9725" y="1729"/>
                      <a:pt x="9996" y="2163"/>
                      <a:pt x="10383" y="2348"/>
                    </a:cubicBezTo>
                    <a:lnTo>
                      <a:pt x="7244" y="10951"/>
                    </a:lnTo>
                    <a:cubicBezTo>
                      <a:pt x="7156" y="11239"/>
                      <a:pt x="6826" y="11311"/>
                      <a:pt x="6648" y="11081"/>
                    </a:cubicBezTo>
                    <a:lnTo>
                      <a:pt x="1891" y="6438"/>
                    </a:lnTo>
                    <a:cubicBezTo>
                      <a:pt x="2053" y="6225"/>
                      <a:pt x="2151" y="5946"/>
                      <a:pt x="2151" y="5642"/>
                    </a:cubicBezTo>
                    <a:cubicBezTo>
                      <a:pt x="2151" y="4967"/>
                      <a:pt x="1669" y="4420"/>
                      <a:pt x="1075" y="4420"/>
                    </a:cubicBezTo>
                    <a:cubicBezTo>
                      <a:pt x="482" y="4420"/>
                      <a:pt x="0" y="4967"/>
                      <a:pt x="0" y="5642"/>
                    </a:cubicBezTo>
                    <a:cubicBezTo>
                      <a:pt x="0" y="6317"/>
                      <a:pt x="482" y="6864"/>
                      <a:pt x="1075" y="6864"/>
                    </a:cubicBezTo>
                    <a:cubicBezTo>
                      <a:pt x="1126" y="6864"/>
                      <a:pt x="1174" y="6858"/>
                      <a:pt x="1222" y="6851"/>
                    </a:cubicBezTo>
                    <a:lnTo>
                      <a:pt x="2938" y="20929"/>
                    </a:lnTo>
                    <a:cubicBezTo>
                      <a:pt x="2985" y="21312"/>
                      <a:pt x="3274" y="21600"/>
                      <a:pt x="3615" y="21600"/>
                    </a:cubicBezTo>
                    <a:lnTo>
                      <a:pt x="17987" y="21600"/>
                    </a:lnTo>
                    <a:cubicBezTo>
                      <a:pt x="18327" y="21600"/>
                      <a:pt x="18616" y="21316"/>
                      <a:pt x="18664" y="20934"/>
                    </a:cubicBezTo>
                    <a:lnTo>
                      <a:pt x="20378" y="6851"/>
                    </a:lnTo>
                    <a:cubicBezTo>
                      <a:pt x="20426" y="6858"/>
                      <a:pt x="20475" y="6864"/>
                      <a:pt x="20525" y="6864"/>
                    </a:cubicBezTo>
                    <a:cubicBezTo>
                      <a:pt x="21118" y="6864"/>
                      <a:pt x="21600" y="6317"/>
                      <a:pt x="21600" y="5642"/>
                    </a:cubicBezTo>
                    <a:cubicBezTo>
                      <a:pt x="21600" y="4967"/>
                      <a:pt x="21118" y="4420"/>
                      <a:pt x="20525" y="4420"/>
                    </a:cubicBezTo>
                    <a:cubicBezTo>
                      <a:pt x="19931" y="4420"/>
                      <a:pt x="19449" y="4967"/>
                      <a:pt x="19449" y="5642"/>
                    </a:cubicBezTo>
                    <a:cubicBezTo>
                      <a:pt x="19449" y="5953"/>
                      <a:pt x="19551" y="6234"/>
                      <a:pt x="19719" y="6450"/>
                    </a:cubicBezTo>
                    <a:lnTo>
                      <a:pt x="14952" y="11081"/>
                    </a:lnTo>
                    <a:cubicBezTo>
                      <a:pt x="14772" y="11298"/>
                      <a:pt x="14445" y="11230"/>
                      <a:pt x="14356" y="10951"/>
                    </a:cubicBezTo>
                    <a:lnTo>
                      <a:pt x="11200" y="2356"/>
                    </a:lnTo>
                    <a:cubicBezTo>
                      <a:pt x="11596" y="2176"/>
                      <a:pt x="11875" y="1736"/>
                      <a:pt x="11875" y="1222"/>
                    </a:cubicBezTo>
                    <a:cubicBezTo>
                      <a:pt x="11875" y="547"/>
                      <a:pt x="11394" y="0"/>
                      <a:pt x="10800" y="0"/>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06" name="10"/>
              <p:cNvSpPr/>
              <p:nvPr/>
            </p:nvSpPr>
            <p:spPr>
              <a:xfrm>
                <a:off x="0" y="76120178"/>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407" name="10"/>
              <p:cNvSpPr/>
              <p:nvPr/>
            </p:nvSpPr>
            <p:spPr>
              <a:xfrm>
                <a:off x="0" y="55882480"/>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408" name="Bell Curve"/>
              <p:cNvSpPr/>
              <p:nvPr/>
            </p:nvSpPr>
            <p:spPr>
              <a:xfrm>
                <a:off x="476634" y="77989540"/>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09" name="Cards"/>
              <p:cNvSpPr/>
              <p:nvPr/>
            </p:nvSpPr>
            <p:spPr>
              <a:xfrm>
                <a:off x="787159" y="80882876"/>
                <a:ext cx="1447521" cy="2104289"/>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10" name="9"/>
              <p:cNvSpPr/>
              <p:nvPr/>
            </p:nvSpPr>
            <p:spPr>
              <a:xfrm>
                <a:off x="12712" y="84803605"/>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1411" name="9"/>
              <p:cNvSpPr/>
              <p:nvPr/>
            </p:nvSpPr>
            <p:spPr>
              <a:xfrm>
                <a:off x="12712" y="50078580"/>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grpSp>
      </p:grpSp>
      <p:grpSp>
        <p:nvGrpSpPr>
          <p:cNvPr id="1469" name="Group"/>
          <p:cNvGrpSpPr/>
          <p:nvPr/>
        </p:nvGrpSpPr>
        <p:grpSpPr>
          <a:xfrm>
            <a:off x="14104261" y="1456099"/>
            <a:ext cx="3120243" cy="133678514"/>
            <a:chOff x="0" y="0"/>
            <a:chExt cx="3120242" cy="133678515"/>
          </a:xfrm>
        </p:grpSpPr>
        <p:sp>
          <p:nvSpPr>
            <p:cNvPr id="1414" name="9"/>
            <p:cNvSpPr/>
            <p:nvPr/>
          </p:nvSpPr>
          <p:spPr>
            <a:xfrm>
              <a:off x="82430" y="3695438"/>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1415" name="Dice"/>
            <p:cNvSpPr/>
            <p:nvPr/>
          </p:nvSpPr>
          <p:spPr>
            <a:xfrm>
              <a:off x="856876" y="0"/>
              <a:ext cx="1447521" cy="1685408"/>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16" name="Bell Curve"/>
            <p:cNvSpPr/>
            <p:nvPr/>
          </p:nvSpPr>
          <p:spPr>
            <a:xfrm>
              <a:off x="546351" y="5575169"/>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nvGrpSpPr>
            <p:cNvPr id="1468" name="Group"/>
            <p:cNvGrpSpPr/>
            <p:nvPr/>
          </p:nvGrpSpPr>
          <p:grpSpPr>
            <a:xfrm>
              <a:off x="0" y="8530594"/>
              <a:ext cx="3120243" cy="125147922"/>
              <a:chOff x="0" y="0"/>
              <a:chExt cx="3120242" cy="125147920"/>
            </a:xfrm>
          </p:grpSpPr>
          <p:sp>
            <p:nvSpPr>
              <p:cNvPr id="1417" name="Cherry"/>
              <p:cNvSpPr/>
              <p:nvPr/>
            </p:nvSpPr>
            <p:spPr>
              <a:xfrm>
                <a:off x="1002165" y="31823229"/>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18" name="Q"/>
              <p:cNvSpPr/>
              <p:nvPr/>
            </p:nvSpPr>
            <p:spPr>
              <a:xfrm>
                <a:off x="104771" y="35545464"/>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419" name="Tiara"/>
              <p:cNvSpPr/>
              <p:nvPr/>
            </p:nvSpPr>
            <p:spPr>
              <a:xfrm>
                <a:off x="1152796" y="34466082"/>
                <a:ext cx="900366" cy="473351"/>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20" name="Cherry"/>
              <p:cNvSpPr/>
              <p:nvPr/>
            </p:nvSpPr>
            <p:spPr>
              <a:xfrm>
                <a:off x="1002165" y="40487209"/>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21" name="10"/>
              <p:cNvSpPr/>
              <p:nvPr/>
            </p:nvSpPr>
            <p:spPr>
              <a:xfrm>
                <a:off x="92059" y="38437691"/>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422" name="Brain"/>
              <p:cNvSpPr/>
              <p:nvPr/>
            </p:nvSpPr>
            <p:spPr>
              <a:xfrm>
                <a:off x="476026" y="0"/>
                <a:ext cx="2241218" cy="1719489"/>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23" name="Brain Front"/>
              <p:cNvSpPr/>
              <p:nvPr/>
            </p:nvSpPr>
            <p:spPr>
              <a:xfrm>
                <a:off x="558238" y="11584006"/>
                <a:ext cx="2076795" cy="1724667"/>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24" name="Neuron"/>
              <p:cNvSpPr/>
              <p:nvPr/>
            </p:nvSpPr>
            <p:spPr>
              <a:xfrm>
                <a:off x="501367" y="2909267"/>
                <a:ext cx="2190537"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25" name="Cherry"/>
              <p:cNvSpPr/>
              <p:nvPr/>
            </p:nvSpPr>
            <p:spPr>
              <a:xfrm>
                <a:off x="995821" y="8693720"/>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26" name="10"/>
              <p:cNvSpPr/>
              <p:nvPr/>
            </p:nvSpPr>
            <p:spPr>
              <a:xfrm>
                <a:off x="85715" y="6644202"/>
                <a:ext cx="2669643"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427" name="10"/>
              <p:cNvSpPr/>
              <p:nvPr/>
            </p:nvSpPr>
            <p:spPr>
              <a:xfrm>
                <a:off x="85715" y="15327628"/>
                <a:ext cx="2669643"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428" name="Bell Curve"/>
              <p:cNvSpPr/>
              <p:nvPr/>
            </p:nvSpPr>
            <p:spPr>
              <a:xfrm>
                <a:off x="562350" y="17196990"/>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29" name="Cards"/>
              <p:cNvSpPr/>
              <p:nvPr/>
            </p:nvSpPr>
            <p:spPr>
              <a:xfrm>
                <a:off x="872873" y="20090327"/>
                <a:ext cx="1447521" cy="2104289"/>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30" name="9"/>
              <p:cNvSpPr/>
              <p:nvPr/>
            </p:nvSpPr>
            <p:spPr>
              <a:xfrm>
                <a:off x="98428" y="24011055"/>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1431" name="Brain Front"/>
              <p:cNvSpPr/>
              <p:nvPr/>
            </p:nvSpPr>
            <p:spPr>
              <a:xfrm>
                <a:off x="583638" y="26017227"/>
                <a:ext cx="2076795" cy="1724667"/>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32" name="Q"/>
              <p:cNvSpPr/>
              <p:nvPr/>
            </p:nvSpPr>
            <p:spPr>
              <a:xfrm>
                <a:off x="123828" y="29752159"/>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433" name="Tiara"/>
              <p:cNvSpPr/>
              <p:nvPr/>
            </p:nvSpPr>
            <p:spPr>
              <a:xfrm>
                <a:off x="1197250" y="28712039"/>
                <a:ext cx="900367"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34" name="Brain"/>
              <p:cNvSpPr/>
              <p:nvPr/>
            </p:nvSpPr>
            <p:spPr>
              <a:xfrm>
                <a:off x="415698" y="95396570"/>
                <a:ext cx="2241218" cy="1719490"/>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35" name="Dice"/>
              <p:cNvSpPr/>
              <p:nvPr/>
            </p:nvSpPr>
            <p:spPr>
              <a:xfrm>
                <a:off x="812547" y="98305838"/>
                <a:ext cx="1447521" cy="1685408"/>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36" name="Cherry"/>
              <p:cNvSpPr/>
              <p:nvPr/>
            </p:nvSpPr>
            <p:spPr>
              <a:xfrm>
                <a:off x="935493" y="83857405"/>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37" name="Q"/>
              <p:cNvSpPr/>
              <p:nvPr/>
            </p:nvSpPr>
            <p:spPr>
              <a:xfrm>
                <a:off x="38100" y="87579634"/>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438" name="Tiara"/>
              <p:cNvSpPr/>
              <p:nvPr/>
            </p:nvSpPr>
            <p:spPr>
              <a:xfrm>
                <a:off x="1086124" y="86500258"/>
                <a:ext cx="900367" cy="473351"/>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39" name="Cherry"/>
              <p:cNvSpPr/>
              <p:nvPr/>
            </p:nvSpPr>
            <p:spPr>
              <a:xfrm>
                <a:off x="935493" y="92521385"/>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40" name="10"/>
              <p:cNvSpPr/>
              <p:nvPr/>
            </p:nvSpPr>
            <p:spPr>
              <a:xfrm>
                <a:off x="25386" y="90471860"/>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441" name="Neuron"/>
              <p:cNvSpPr/>
              <p:nvPr/>
            </p:nvSpPr>
            <p:spPr>
              <a:xfrm>
                <a:off x="415652" y="115628539"/>
                <a:ext cx="2190536"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42" name="Cards"/>
              <p:cNvSpPr/>
              <p:nvPr/>
            </p:nvSpPr>
            <p:spPr>
              <a:xfrm>
                <a:off x="787159" y="112546494"/>
                <a:ext cx="1447521" cy="2104289"/>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43" name="Cherry"/>
              <p:cNvSpPr/>
              <p:nvPr/>
            </p:nvSpPr>
            <p:spPr>
              <a:xfrm>
                <a:off x="910105" y="121412992"/>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44" name="10"/>
              <p:cNvSpPr/>
              <p:nvPr/>
            </p:nvSpPr>
            <p:spPr>
              <a:xfrm>
                <a:off x="0" y="119363455"/>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445" name="Q"/>
              <p:cNvSpPr/>
              <p:nvPr/>
            </p:nvSpPr>
            <p:spPr>
              <a:xfrm>
                <a:off x="12712" y="125147920"/>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446" name="Tiara"/>
              <p:cNvSpPr/>
              <p:nvPr/>
            </p:nvSpPr>
            <p:spPr>
              <a:xfrm>
                <a:off x="1060736" y="124068544"/>
                <a:ext cx="900367"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47" name="Brain"/>
              <p:cNvSpPr/>
              <p:nvPr/>
            </p:nvSpPr>
            <p:spPr>
              <a:xfrm>
                <a:off x="428411" y="101171722"/>
                <a:ext cx="2241218" cy="1719490"/>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48" name="Neuron"/>
              <p:cNvSpPr/>
              <p:nvPr/>
            </p:nvSpPr>
            <p:spPr>
              <a:xfrm>
                <a:off x="453750" y="104080977"/>
                <a:ext cx="2190537"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49" name="Cherry"/>
              <p:cNvSpPr/>
              <p:nvPr/>
            </p:nvSpPr>
            <p:spPr>
              <a:xfrm>
                <a:off x="948205" y="109865442"/>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50" name="10"/>
              <p:cNvSpPr/>
              <p:nvPr/>
            </p:nvSpPr>
            <p:spPr>
              <a:xfrm>
                <a:off x="38100" y="107815918"/>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451" name="Dice"/>
              <p:cNvSpPr/>
              <p:nvPr/>
            </p:nvSpPr>
            <p:spPr>
              <a:xfrm>
                <a:off x="879867" y="78042430"/>
                <a:ext cx="1447521" cy="1685408"/>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52" name="Cherry"/>
              <p:cNvSpPr/>
              <p:nvPr/>
            </p:nvSpPr>
            <p:spPr>
              <a:xfrm>
                <a:off x="1002814" y="72276679"/>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53" name="Q"/>
              <p:cNvSpPr/>
              <p:nvPr/>
            </p:nvSpPr>
            <p:spPr>
              <a:xfrm>
                <a:off x="105421" y="76011608"/>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454" name="Tiara"/>
              <p:cNvSpPr/>
              <p:nvPr/>
            </p:nvSpPr>
            <p:spPr>
              <a:xfrm>
                <a:off x="1153445" y="74932232"/>
                <a:ext cx="900367"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55" name="9"/>
              <p:cNvSpPr/>
              <p:nvPr/>
            </p:nvSpPr>
            <p:spPr>
              <a:xfrm>
                <a:off x="95243" y="81758184"/>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1456" name="Cherry"/>
              <p:cNvSpPr/>
              <p:nvPr/>
            </p:nvSpPr>
            <p:spPr>
              <a:xfrm>
                <a:off x="1002165" y="63617896"/>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57" name="Q"/>
              <p:cNvSpPr/>
              <p:nvPr/>
            </p:nvSpPr>
            <p:spPr>
              <a:xfrm>
                <a:off x="104771" y="67340125"/>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458" name="Tiara"/>
              <p:cNvSpPr/>
              <p:nvPr/>
            </p:nvSpPr>
            <p:spPr>
              <a:xfrm>
                <a:off x="1152796" y="66260749"/>
                <a:ext cx="900366" cy="473351"/>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59" name="10"/>
              <p:cNvSpPr/>
              <p:nvPr/>
            </p:nvSpPr>
            <p:spPr>
              <a:xfrm>
                <a:off x="92057" y="70232358"/>
                <a:ext cx="2669643"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460" name="Brain Front"/>
              <p:cNvSpPr/>
              <p:nvPr/>
            </p:nvSpPr>
            <p:spPr>
              <a:xfrm>
                <a:off x="583637" y="57811894"/>
                <a:ext cx="2076794" cy="1724667"/>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61" name="Q"/>
              <p:cNvSpPr/>
              <p:nvPr/>
            </p:nvSpPr>
            <p:spPr>
              <a:xfrm>
                <a:off x="123828" y="61546823"/>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462" name="Tiara"/>
              <p:cNvSpPr/>
              <p:nvPr/>
            </p:nvSpPr>
            <p:spPr>
              <a:xfrm>
                <a:off x="1197250" y="60506706"/>
                <a:ext cx="900367"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63" name="10"/>
              <p:cNvSpPr/>
              <p:nvPr/>
            </p:nvSpPr>
            <p:spPr>
              <a:xfrm>
                <a:off x="88887" y="47122295"/>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464" name="Bell Curve"/>
              <p:cNvSpPr/>
              <p:nvPr/>
            </p:nvSpPr>
            <p:spPr>
              <a:xfrm>
                <a:off x="565522" y="48991651"/>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65" name="Cards"/>
              <p:cNvSpPr/>
              <p:nvPr/>
            </p:nvSpPr>
            <p:spPr>
              <a:xfrm>
                <a:off x="876047" y="51884994"/>
                <a:ext cx="1447521" cy="2104289"/>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66" name="9"/>
              <p:cNvSpPr/>
              <p:nvPr/>
            </p:nvSpPr>
            <p:spPr>
              <a:xfrm>
                <a:off x="101600" y="55805722"/>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1467" name="Brain Front"/>
              <p:cNvSpPr/>
              <p:nvPr/>
            </p:nvSpPr>
            <p:spPr>
              <a:xfrm>
                <a:off x="557965" y="43377494"/>
                <a:ext cx="2076795" cy="1724668"/>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grpSp>
        <p:nvGrpSpPr>
          <p:cNvPr id="1530" name="Group"/>
          <p:cNvGrpSpPr/>
          <p:nvPr/>
        </p:nvGrpSpPr>
        <p:grpSpPr>
          <a:xfrm>
            <a:off x="17824432" y="1456100"/>
            <a:ext cx="3059951" cy="145318634"/>
            <a:chOff x="0" y="0"/>
            <a:chExt cx="3059949" cy="145318637"/>
          </a:xfrm>
        </p:grpSpPr>
        <p:sp>
          <p:nvSpPr>
            <p:cNvPr id="1470" name="Brain"/>
            <p:cNvSpPr/>
            <p:nvPr/>
          </p:nvSpPr>
          <p:spPr>
            <a:xfrm>
              <a:off x="422809" y="5812618"/>
              <a:ext cx="2241219" cy="1719490"/>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71" name="\"/>
            <p:cNvSpPr/>
            <p:nvPr/>
          </p:nvSpPr>
          <p:spPr>
            <a:xfrm>
              <a:off x="460909" y="2892247"/>
              <a:ext cx="2076795" cy="1724667"/>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defRPr sz="3200" b="0">
                  <a:solidFill>
                    <a:srgbClr val="FFFFFF"/>
                  </a:solidFill>
                  <a:latin typeface="+mn-lt"/>
                  <a:ea typeface="+mn-ea"/>
                  <a:cs typeface="+mn-cs"/>
                  <a:sym typeface="Helvetica Neue Medium"/>
                </a:defRPr>
              </a:lvl1pPr>
            </a:lstStyle>
            <a:p>
              <a:r>
                <a:t>\</a:t>
              </a:r>
            </a:p>
          </p:txBody>
        </p:sp>
        <p:sp>
          <p:nvSpPr>
            <p:cNvPr id="1472" name="Dice"/>
            <p:cNvSpPr/>
            <p:nvPr/>
          </p:nvSpPr>
          <p:spPr>
            <a:xfrm>
              <a:off x="819658" y="0"/>
              <a:ext cx="1447521" cy="1685408"/>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nvGrpSpPr>
            <p:cNvPr id="1529" name="Group"/>
            <p:cNvGrpSpPr/>
            <p:nvPr/>
          </p:nvGrpSpPr>
          <p:grpSpPr>
            <a:xfrm>
              <a:off x="0" y="8393810"/>
              <a:ext cx="3059950" cy="136924828"/>
              <a:chOff x="0" y="0"/>
              <a:chExt cx="3059949" cy="136924832"/>
            </a:xfrm>
          </p:grpSpPr>
          <p:sp>
            <p:nvSpPr>
              <p:cNvPr id="1473" name="Bell Curve"/>
              <p:cNvSpPr/>
              <p:nvPr/>
            </p:nvSpPr>
            <p:spPr>
              <a:xfrm>
                <a:off x="489322" y="8671679"/>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74" name="Function Graph"/>
              <p:cNvSpPr/>
              <p:nvPr/>
            </p:nvSpPr>
            <p:spPr>
              <a:xfrm>
                <a:off x="459810" y="57790660"/>
                <a:ext cx="2076795" cy="2063093"/>
              </a:xfrm>
              <a:custGeom>
                <a:avLst/>
                <a:gdLst/>
                <a:ahLst/>
                <a:cxnLst>
                  <a:cxn ang="0">
                    <a:pos x="wd2" y="hd2"/>
                  </a:cxn>
                  <a:cxn ang="5400000">
                    <a:pos x="wd2" y="hd2"/>
                  </a:cxn>
                  <a:cxn ang="10800000">
                    <a:pos x="wd2" y="hd2"/>
                  </a:cxn>
                  <a:cxn ang="16200000">
                    <a:pos x="wd2" y="hd2"/>
                  </a:cxn>
                </a:cxnLst>
                <a:rect l="0" t="0" r="r" b="b"/>
                <a:pathLst>
                  <a:path w="21600" h="21600" extrusionOk="0">
                    <a:moveTo>
                      <a:pt x="193" y="0"/>
                    </a:moveTo>
                    <a:cubicBezTo>
                      <a:pt x="87" y="0"/>
                      <a:pt x="0" y="87"/>
                      <a:pt x="0" y="194"/>
                    </a:cubicBezTo>
                    <a:lnTo>
                      <a:pt x="0" y="21404"/>
                    </a:lnTo>
                    <a:cubicBezTo>
                      <a:pt x="0" y="21511"/>
                      <a:pt x="87" y="21600"/>
                      <a:pt x="193" y="21600"/>
                    </a:cubicBezTo>
                    <a:lnTo>
                      <a:pt x="21322" y="21600"/>
                    </a:lnTo>
                    <a:cubicBezTo>
                      <a:pt x="21428" y="21600"/>
                      <a:pt x="21514" y="21511"/>
                      <a:pt x="21514" y="21404"/>
                    </a:cubicBezTo>
                    <a:lnTo>
                      <a:pt x="21514" y="20822"/>
                    </a:lnTo>
                    <a:cubicBezTo>
                      <a:pt x="21514" y="20715"/>
                      <a:pt x="21428" y="20628"/>
                      <a:pt x="21322" y="20628"/>
                    </a:cubicBezTo>
                    <a:lnTo>
                      <a:pt x="1159" y="20628"/>
                    </a:lnTo>
                    <a:cubicBezTo>
                      <a:pt x="1052" y="20628"/>
                      <a:pt x="966" y="20539"/>
                      <a:pt x="966" y="20432"/>
                    </a:cubicBezTo>
                    <a:lnTo>
                      <a:pt x="966" y="194"/>
                    </a:lnTo>
                    <a:cubicBezTo>
                      <a:pt x="966" y="87"/>
                      <a:pt x="879" y="0"/>
                      <a:pt x="773" y="0"/>
                    </a:cubicBezTo>
                    <a:lnTo>
                      <a:pt x="193" y="0"/>
                    </a:lnTo>
                    <a:close/>
                    <a:moveTo>
                      <a:pt x="4579" y="3635"/>
                    </a:moveTo>
                    <a:cubicBezTo>
                      <a:pt x="4069" y="3635"/>
                      <a:pt x="3973" y="4313"/>
                      <a:pt x="3893" y="5269"/>
                    </a:cubicBezTo>
                    <a:cubicBezTo>
                      <a:pt x="3826" y="6066"/>
                      <a:pt x="3789" y="7155"/>
                      <a:pt x="3747" y="8309"/>
                    </a:cubicBezTo>
                    <a:cubicBezTo>
                      <a:pt x="3722" y="9023"/>
                      <a:pt x="3694" y="9757"/>
                      <a:pt x="3660" y="10474"/>
                    </a:cubicBezTo>
                    <a:lnTo>
                      <a:pt x="1430" y="10474"/>
                    </a:lnTo>
                    <a:lnTo>
                      <a:pt x="1430" y="11230"/>
                    </a:lnTo>
                    <a:lnTo>
                      <a:pt x="4374" y="11230"/>
                    </a:lnTo>
                    <a:lnTo>
                      <a:pt x="4393" y="10873"/>
                    </a:lnTo>
                    <a:cubicBezTo>
                      <a:pt x="4437" y="10037"/>
                      <a:pt x="4467" y="9172"/>
                      <a:pt x="4497" y="8336"/>
                    </a:cubicBezTo>
                    <a:cubicBezTo>
                      <a:pt x="4526" y="7507"/>
                      <a:pt x="4560" y="6578"/>
                      <a:pt x="4607" y="5814"/>
                    </a:cubicBezTo>
                    <a:cubicBezTo>
                      <a:pt x="4621" y="5979"/>
                      <a:pt x="4635" y="6160"/>
                      <a:pt x="4648" y="6361"/>
                    </a:cubicBezTo>
                    <a:cubicBezTo>
                      <a:pt x="4720" y="7486"/>
                      <a:pt x="4764" y="8893"/>
                      <a:pt x="4805" y="10253"/>
                    </a:cubicBezTo>
                    <a:cubicBezTo>
                      <a:pt x="4814" y="10545"/>
                      <a:pt x="4823" y="10836"/>
                      <a:pt x="4832" y="11121"/>
                    </a:cubicBezTo>
                    <a:lnTo>
                      <a:pt x="4839" y="11340"/>
                    </a:lnTo>
                    <a:cubicBezTo>
                      <a:pt x="4882" y="12712"/>
                      <a:pt x="4923" y="14008"/>
                      <a:pt x="5011" y="14987"/>
                    </a:cubicBezTo>
                    <a:cubicBezTo>
                      <a:pt x="5108" y="16050"/>
                      <a:pt x="5236" y="16930"/>
                      <a:pt x="5835" y="16930"/>
                    </a:cubicBezTo>
                    <a:cubicBezTo>
                      <a:pt x="6373" y="16930"/>
                      <a:pt x="6497" y="16190"/>
                      <a:pt x="6594" y="15296"/>
                    </a:cubicBezTo>
                    <a:cubicBezTo>
                      <a:pt x="6678" y="14518"/>
                      <a:pt x="6726" y="13520"/>
                      <a:pt x="6772" y="12555"/>
                    </a:cubicBezTo>
                    <a:cubicBezTo>
                      <a:pt x="6796" y="12043"/>
                      <a:pt x="6820" y="11560"/>
                      <a:pt x="6847" y="11132"/>
                    </a:cubicBezTo>
                    <a:cubicBezTo>
                      <a:pt x="6861" y="10921"/>
                      <a:pt x="6874" y="10707"/>
                      <a:pt x="6888" y="10495"/>
                    </a:cubicBezTo>
                    <a:cubicBezTo>
                      <a:pt x="6933" y="9765"/>
                      <a:pt x="6992" y="8813"/>
                      <a:pt x="7072" y="8108"/>
                    </a:cubicBezTo>
                    <a:cubicBezTo>
                      <a:pt x="7130" y="8632"/>
                      <a:pt x="7171" y="9283"/>
                      <a:pt x="7206" y="9828"/>
                    </a:cubicBezTo>
                    <a:cubicBezTo>
                      <a:pt x="7234" y="10257"/>
                      <a:pt x="7265" y="10701"/>
                      <a:pt x="7300" y="11138"/>
                    </a:cubicBezTo>
                    <a:cubicBezTo>
                      <a:pt x="7355" y="11811"/>
                      <a:pt x="7430" y="12670"/>
                      <a:pt x="7538" y="13325"/>
                    </a:cubicBezTo>
                    <a:cubicBezTo>
                      <a:pt x="7649" y="13995"/>
                      <a:pt x="7799" y="14650"/>
                      <a:pt x="8291" y="14650"/>
                    </a:cubicBezTo>
                    <a:cubicBezTo>
                      <a:pt x="8807" y="14650"/>
                      <a:pt x="8920" y="13936"/>
                      <a:pt x="8993" y="13463"/>
                    </a:cubicBezTo>
                    <a:cubicBezTo>
                      <a:pt x="9075" y="12940"/>
                      <a:pt x="9130" y="12285"/>
                      <a:pt x="9183" y="11651"/>
                    </a:cubicBezTo>
                    <a:cubicBezTo>
                      <a:pt x="9198" y="11475"/>
                      <a:pt x="9212" y="11303"/>
                      <a:pt x="9226" y="11141"/>
                    </a:cubicBezTo>
                    <a:cubicBezTo>
                      <a:pt x="9311" y="10194"/>
                      <a:pt x="9403" y="9541"/>
                      <a:pt x="9501" y="9185"/>
                    </a:cubicBezTo>
                    <a:cubicBezTo>
                      <a:pt x="9633" y="9696"/>
                      <a:pt x="9726" y="10669"/>
                      <a:pt x="9771" y="11144"/>
                    </a:cubicBezTo>
                    <a:cubicBezTo>
                      <a:pt x="9831" y="11767"/>
                      <a:pt x="9905" y="12254"/>
                      <a:pt x="9993" y="12594"/>
                    </a:cubicBezTo>
                    <a:cubicBezTo>
                      <a:pt x="10054" y="12832"/>
                      <a:pt x="10198" y="13391"/>
                      <a:pt x="10653" y="13391"/>
                    </a:cubicBezTo>
                    <a:cubicBezTo>
                      <a:pt x="11032" y="13391"/>
                      <a:pt x="11217" y="12975"/>
                      <a:pt x="11349" y="12567"/>
                    </a:cubicBezTo>
                    <a:cubicBezTo>
                      <a:pt x="11467" y="12203"/>
                      <a:pt x="11579" y="11704"/>
                      <a:pt x="11661" y="11165"/>
                    </a:cubicBezTo>
                    <a:cubicBezTo>
                      <a:pt x="11745" y="10615"/>
                      <a:pt x="11876" y="10261"/>
                      <a:pt x="11971" y="10086"/>
                    </a:cubicBezTo>
                    <a:cubicBezTo>
                      <a:pt x="12053" y="10269"/>
                      <a:pt x="12153" y="10639"/>
                      <a:pt x="12271" y="11188"/>
                    </a:cubicBezTo>
                    <a:cubicBezTo>
                      <a:pt x="12485" y="12183"/>
                      <a:pt x="12763" y="12626"/>
                      <a:pt x="13173" y="12626"/>
                    </a:cubicBezTo>
                    <a:cubicBezTo>
                      <a:pt x="13612" y="12626"/>
                      <a:pt x="13946" y="12143"/>
                      <a:pt x="14166" y="11193"/>
                    </a:cubicBezTo>
                    <a:cubicBezTo>
                      <a:pt x="14230" y="10915"/>
                      <a:pt x="14317" y="10721"/>
                      <a:pt x="14384" y="10609"/>
                    </a:cubicBezTo>
                    <a:cubicBezTo>
                      <a:pt x="14442" y="10712"/>
                      <a:pt x="14507" y="10855"/>
                      <a:pt x="14553" y="10955"/>
                    </a:cubicBezTo>
                    <a:cubicBezTo>
                      <a:pt x="14603" y="11064"/>
                      <a:pt x="14655" y="11175"/>
                      <a:pt x="14711" y="11283"/>
                    </a:cubicBezTo>
                    <a:cubicBezTo>
                      <a:pt x="14963" y="11766"/>
                      <a:pt x="15162" y="12149"/>
                      <a:pt x="15638" y="12149"/>
                    </a:cubicBezTo>
                    <a:cubicBezTo>
                      <a:pt x="16094" y="12149"/>
                      <a:pt x="16314" y="11747"/>
                      <a:pt x="16475" y="11453"/>
                    </a:cubicBezTo>
                    <a:cubicBezTo>
                      <a:pt x="16502" y="11402"/>
                      <a:pt x="16532" y="11350"/>
                      <a:pt x="16562" y="11300"/>
                    </a:cubicBezTo>
                    <a:cubicBezTo>
                      <a:pt x="16588" y="11255"/>
                      <a:pt x="16611" y="11213"/>
                      <a:pt x="16634" y="11173"/>
                    </a:cubicBezTo>
                    <a:cubicBezTo>
                      <a:pt x="16703" y="11053"/>
                      <a:pt x="16782" y="10918"/>
                      <a:pt x="16828" y="10864"/>
                    </a:cubicBezTo>
                    <a:cubicBezTo>
                      <a:pt x="16903" y="10914"/>
                      <a:pt x="17032" y="11105"/>
                      <a:pt x="17112" y="11224"/>
                    </a:cubicBezTo>
                    <a:lnTo>
                      <a:pt x="17155" y="11291"/>
                    </a:lnTo>
                    <a:cubicBezTo>
                      <a:pt x="17177" y="11324"/>
                      <a:pt x="17200" y="11356"/>
                      <a:pt x="17222" y="11389"/>
                    </a:cubicBezTo>
                    <a:cubicBezTo>
                      <a:pt x="17416" y="11682"/>
                      <a:pt x="17656" y="12047"/>
                      <a:pt x="18076" y="12047"/>
                    </a:cubicBezTo>
                    <a:cubicBezTo>
                      <a:pt x="18508" y="12047"/>
                      <a:pt x="18724" y="11727"/>
                      <a:pt x="18882" y="11494"/>
                    </a:cubicBezTo>
                    <a:cubicBezTo>
                      <a:pt x="18919" y="11439"/>
                      <a:pt x="18953" y="11387"/>
                      <a:pt x="18989" y="11340"/>
                    </a:cubicBezTo>
                    <a:cubicBezTo>
                      <a:pt x="19096" y="11202"/>
                      <a:pt x="19183" y="11125"/>
                      <a:pt x="19231" y="11090"/>
                    </a:cubicBezTo>
                    <a:cubicBezTo>
                      <a:pt x="19285" y="11117"/>
                      <a:pt x="19403" y="11188"/>
                      <a:pt x="19622" y="11387"/>
                    </a:cubicBezTo>
                    <a:cubicBezTo>
                      <a:pt x="19919" y="11658"/>
                      <a:pt x="20277" y="11689"/>
                      <a:pt x="20520" y="11689"/>
                    </a:cubicBezTo>
                    <a:cubicBezTo>
                      <a:pt x="20701" y="11689"/>
                      <a:pt x="20939" y="11612"/>
                      <a:pt x="21281" y="11494"/>
                    </a:cubicBezTo>
                    <a:cubicBezTo>
                      <a:pt x="21406" y="11451"/>
                      <a:pt x="21535" y="11406"/>
                      <a:pt x="21600" y="11391"/>
                    </a:cubicBezTo>
                    <a:lnTo>
                      <a:pt x="21429" y="10655"/>
                    </a:lnTo>
                    <a:cubicBezTo>
                      <a:pt x="21326" y="10679"/>
                      <a:pt x="21192" y="10724"/>
                      <a:pt x="21037" y="10778"/>
                    </a:cubicBezTo>
                    <a:cubicBezTo>
                      <a:pt x="20885" y="10831"/>
                      <a:pt x="20601" y="10929"/>
                      <a:pt x="20520" y="10933"/>
                    </a:cubicBezTo>
                    <a:cubicBezTo>
                      <a:pt x="20323" y="10933"/>
                      <a:pt x="20208" y="10903"/>
                      <a:pt x="20125" y="10827"/>
                    </a:cubicBezTo>
                    <a:cubicBezTo>
                      <a:pt x="19729" y="10468"/>
                      <a:pt x="19465" y="10321"/>
                      <a:pt x="19209" y="10321"/>
                    </a:cubicBezTo>
                    <a:cubicBezTo>
                      <a:pt x="18891" y="10321"/>
                      <a:pt x="18593" y="10623"/>
                      <a:pt x="18398" y="10876"/>
                    </a:cubicBezTo>
                    <a:cubicBezTo>
                      <a:pt x="18347" y="10942"/>
                      <a:pt x="18300" y="11009"/>
                      <a:pt x="18260" y="11068"/>
                    </a:cubicBezTo>
                    <a:cubicBezTo>
                      <a:pt x="18214" y="11137"/>
                      <a:pt x="18131" y="11262"/>
                      <a:pt x="18089" y="11288"/>
                    </a:cubicBezTo>
                    <a:cubicBezTo>
                      <a:pt x="18025" y="11240"/>
                      <a:pt x="17915" y="11074"/>
                      <a:pt x="17848" y="10972"/>
                    </a:cubicBezTo>
                    <a:cubicBezTo>
                      <a:pt x="17824" y="10936"/>
                      <a:pt x="17800" y="10899"/>
                      <a:pt x="17776" y="10864"/>
                    </a:cubicBezTo>
                    <a:lnTo>
                      <a:pt x="17734" y="10800"/>
                    </a:lnTo>
                    <a:cubicBezTo>
                      <a:pt x="17524" y="10488"/>
                      <a:pt x="17262" y="10100"/>
                      <a:pt x="16820" y="10100"/>
                    </a:cubicBezTo>
                    <a:cubicBezTo>
                      <a:pt x="16386" y="10100"/>
                      <a:pt x="16200" y="10421"/>
                      <a:pt x="15985" y="10793"/>
                    </a:cubicBezTo>
                    <a:cubicBezTo>
                      <a:pt x="15963" y="10832"/>
                      <a:pt x="15940" y="10873"/>
                      <a:pt x="15915" y="10916"/>
                    </a:cubicBezTo>
                    <a:cubicBezTo>
                      <a:pt x="15881" y="10974"/>
                      <a:pt x="15849" y="11031"/>
                      <a:pt x="15817" y="11089"/>
                    </a:cubicBezTo>
                    <a:cubicBezTo>
                      <a:pt x="15768" y="11179"/>
                      <a:pt x="15689" y="11322"/>
                      <a:pt x="15636" y="11379"/>
                    </a:cubicBezTo>
                    <a:cubicBezTo>
                      <a:pt x="15569" y="11303"/>
                      <a:pt x="15455" y="11083"/>
                      <a:pt x="15376" y="10932"/>
                    </a:cubicBezTo>
                    <a:cubicBezTo>
                      <a:pt x="15329" y="10841"/>
                      <a:pt x="15281" y="10738"/>
                      <a:pt x="15236" y="10638"/>
                    </a:cubicBezTo>
                    <a:cubicBezTo>
                      <a:pt x="15037" y="10207"/>
                      <a:pt x="14832" y="9760"/>
                      <a:pt x="14392" y="9760"/>
                    </a:cubicBezTo>
                    <a:cubicBezTo>
                      <a:pt x="14192" y="9760"/>
                      <a:pt x="13698" y="9883"/>
                      <a:pt x="13435" y="11021"/>
                    </a:cubicBezTo>
                    <a:cubicBezTo>
                      <a:pt x="13357" y="11357"/>
                      <a:pt x="13273" y="11579"/>
                      <a:pt x="13205" y="11715"/>
                    </a:cubicBezTo>
                    <a:cubicBezTo>
                      <a:pt x="13148" y="11575"/>
                      <a:pt x="13076" y="11355"/>
                      <a:pt x="13006" y="11028"/>
                    </a:cubicBezTo>
                    <a:cubicBezTo>
                      <a:pt x="12807" y="10105"/>
                      <a:pt x="12620" y="9232"/>
                      <a:pt x="11964" y="9232"/>
                    </a:cubicBezTo>
                    <a:cubicBezTo>
                      <a:pt x="11677" y="9232"/>
                      <a:pt x="11160" y="9468"/>
                      <a:pt x="10918" y="11050"/>
                    </a:cubicBezTo>
                    <a:cubicBezTo>
                      <a:pt x="10841" y="11554"/>
                      <a:pt x="10754" y="11935"/>
                      <a:pt x="10675" y="12204"/>
                    </a:cubicBezTo>
                    <a:cubicBezTo>
                      <a:pt x="10626" y="11959"/>
                      <a:pt x="10570" y="11599"/>
                      <a:pt x="10519" y="11072"/>
                    </a:cubicBezTo>
                    <a:cubicBezTo>
                      <a:pt x="10347" y="9278"/>
                      <a:pt x="10207" y="8177"/>
                      <a:pt x="9518" y="8177"/>
                    </a:cubicBezTo>
                    <a:cubicBezTo>
                      <a:pt x="8791" y="8177"/>
                      <a:pt x="8635" y="9324"/>
                      <a:pt x="8479" y="11073"/>
                    </a:cubicBezTo>
                    <a:cubicBezTo>
                      <a:pt x="8464" y="11237"/>
                      <a:pt x="8450" y="11410"/>
                      <a:pt x="8435" y="11586"/>
                    </a:cubicBezTo>
                    <a:cubicBezTo>
                      <a:pt x="8399" y="12017"/>
                      <a:pt x="8343" y="12660"/>
                      <a:pt x="8274" y="13176"/>
                    </a:cubicBezTo>
                    <a:cubicBezTo>
                      <a:pt x="8205" y="12735"/>
                      <a:pt x="8129" y="12070"/>
                      <a:pt x="8048" y="11077"/>
                    </a:cubicBezTo>
                    <a:cubicBezTo>
                      <a:pt x="8013" y="10647"/>
                      <a:pt x="7985" y="10205"/>
                      <a:pt x="7957" y="9779"/>
                    </a:cubicBezTo>
                    <a:cubicBezTo>
                      <a:pt x="7906" y="8996"/>
                      <a:pt x="7857" y="8257"/>
                      <a:pt x="7778" y="7708"/>
                    </a:cubicBezTo>
                    <a:cubicBezTo>
                      <a:pt x="7718" y="7289"/>
                      <a:pt x="7605" y="6511"/>
                      <a:pt x="7054" y="6511"/>
                    </a:cubicBezTo>
                    <a:cubicBezTo>
                      <a:pt x="6549" y="6511"/>
                      <a:pt x="6428" y="7160"/>
                      <a:pt x="6333" y="7946"/>
                    </a:cubicBezTo>
                    <a:cubicBezTo>
                      <a:pt x="6250" y="8624"/>
                      <a:pt x="6196" y="9510"/>
                      <a:pt x="6138" y="10447"/>
                    </a:cubicBezTo>
                    <a:cubicBezTo>
                      <a:pt x="6125" y="10659"/>
                      <a:pt x="6111" y="10872"/>
                      <a:pt x="6098" y="11084"/>
                    </a:cubicBezTo>
                    <a:cubicBezTo>
                      <a:pt x="6070" y="11517"/>
                      <a:pt x="6047" y="12003"/>
                      <a:pt x="6022" y="12518"/>
                    </a:cubicBezTo>
                    <a:cubicBezTo>
                      <a:pt x="5981" y="13382"/>
                      <a:pt x="5921" y="14640"/>
                      <a:pt x="5820" y="15463"/>
                    </a:cubicBezTo>
                    <a:cubicBezTo>
                      <a:pt x="5790" y="15243"/>
                      <a:pt x="5761" y="14961"/>
                      <a:pt x="5734" y="14601"/>
                    </a:cubicBezTo>
                    <a:cubicBezTo>
                      <a:pt x="5665" y="13683"/>
                      <a:pt x="5629" y="12532"/>
                      <a:pt x="5590" y="11315"/>
                    </a:cubicBezTo>
                    <a:lnTo>
                      <a:pt x="5581" y="11095"/>
                    </a:lnTo>
                    <a:cubicBezTo>
                      <a:pt x="5572" y="10811"/>
                      <a:pt x="5564" y="10521"/>
                      <a:pt x="5555" y="10230"/>
                    </a:cubicBezTo>
                    <a:cubicBezTo>
                      <a:pt x="5509" y="8720"/>
                      <a:pt x="5461" y="7158"/>
                      <a:pt x="5374" y="5970"/>
                    </a:cubicBezTo>
                    <a:cubicBezTo>
                      <a:pt x="5325" y="5317"/>
                      <a:pt x="5270" y="4832"/>
                      <a:pt x="5203" y="4489"/>
                    </a:cubicBezTo>
                    <a:cubicBezTo>
                      <a:pt x="5148" y="4212"/>
                      <a:pt x="5034" y="3635"/>
                      <a:pt x="4579" y="3635"/>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75" name="9"/>
              <p:cNvSpPr/>
              <p:nvPr/>
            </p:nvSpPr>
            <p:spPr>
              <a:xfrm>
                <a:off x="0" y="50129782"/>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1476" name="Q"/>
              <p:cNvSpPr/>
              <p:nvPr/>
            </p:nvSpPr>
            <p:spPr>
              <a:xfrm>
                <a:off x="0" y="53026027"/>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477" name="Tiara"/>
              <p:cNvSpPr/>
              <p:nvPr/>
            </p:nvSpPr>
            <p:spPr>
              <a:xfrm>
                <a:off x="1048025" y="51946651"/>
                <a:ext cx="900367"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78" name="9"/>
              <p:cNvSpPr/>
              <p:nvPr/>
            </p:nvSpPr>
            <p:spPr>
              <a:xfrm>
                <a:off x="12701" y="67497913"/>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1479" name="Bell Curve"/>
              <p:cNvSpPr/>
              <p:nvPr/>
            </p:nvSpPr>
            <p:spPr>
              <a:xfrm>
                <a:off x="476623" y="69358593"/>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80" name="9"/>
              <p:cNvSpPr/>
              <p:nvPr/>
            </p:nvSpPr>
            <p:spPr>
              <a:xfrm>
                <a:off x="12701" y="79093056"/>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1481" name="Neuron"/>
              <p:cNvSpPr/>
              <p:nvPr/>
            </p:nvSpPr>
            <p:spPr>
              <a:xfrm>
                <a:off x="415653" y="89823601"/>
                <a:ext cx="2190537"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82" name="Brain"/>
              <p:cNvSpPr/>
              <p:nvPr/>
            </p:nvSpPr>
            <p:spPr>
              <a:xfrm>
                <a:off x="390314" y="107151244"/>
                <a:ext cx="2241218" cy="1719490"/>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83" name="Dice"/>
              <p:cNvSpPr/>
              <p:nvPr/>
            </p:nvSpPr>
            <p:spPr>
              <a:xfrm>
                <a:off x="787162" y="110060512"/>
                <a:ext cx="1447521" cy="1685408"/>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84" name="Brain"/>
              <p:cNvSpPr/>
              <p:nvPr/>
            </p:nvSpPr>
            <p:spPr>
              <a:xfrm>
                <a:off x="403026" y="112926396"/>
                <a:ext cx="2241218" cy="1719490"/>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85" name="Neuron"/>
              <p:cNvSpPr/>
              <p:nvPr/>
            </p:nvSpPr>
            <p:spPr>
              <a:xfrm>
                <a:off x="428366" y="115835638"/>
                <a:ext cx="2190536" cy="1685409"/>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86" name="Neuron"/>
              <p:cNvSpPr/>
              <p:nvPr/>
            </p:nvSpPr>
            <p:spPr>
              <a:xfrm>
                <a:off x="415653" y="31929988"/>
                <a:ext cx="2190537"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87" name="Bell Curve"/>
              <p:cNvSpPr/>
              <p:nvPr/>
            </p:nvSpPr>
            <p:spPr>
              <a:xfrm>
                <a:off x="463948" y="46205011"/>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88" name="Function Graph"/>
              <p:cNvSpPr/>
              <p:nvPr/>
            </p:nvSpPr>
            <p:spPr>
              <a:xfrm>
                <a:off x="485238" y="14439655"/>
                <a:ext cx="2076794" cy="2063093"/>
              </a:xfrm>
              <a:custGeom>
                <a:avLst/>
                <a:gdLst/>
                <a:ahLst/>
                <a:cxnLst>
                  <a:cxn ang="0">
                    <a:pos x="wd2" y="hd2"/>
                  </a:cxn>
                  <a:cxn ang="5400000">
                    <a:pos x="wd2" y="hd2"/>
                  </a:cxn>
                  <a:cxn ang="10800000">
                    <a:pos x="wd2" y="hd2"/>
                  </a:cxn>
                  <a:cxn ang="16200000">
                    <a:pos x="wd2" y="hd2"/>
                  </a:cxn>
                </a:cxnLst>
                <a:rect l="0" t="0" r="r" b="b"/>
                <a:pathLst>
                  <a:path w="21600" h="21600" extrusionOk="0">
                    <a:moveTo>
                      <a:pt x="193" y="0"/>
                    </a:moveTo>
                    <a:cubicBezTo>
                      <a:pt x="87" y="0"/>
                      <a:pt x="0" y="87"/>
                      <a:pt x="0" y="194"/>
                    </a:cubicBezTo>
                    <a:lnTo>
                      <a:pt x="0" y="21404"/>
                    </a:lnTo>
                    <a:cubicBezTo>
                      <a:pt x="0" y="21511"/>
                      <a:pt x="87" y="21600"/>
                      <a:pt x="193" y="21600"/>
                    </a:cubicBezTo>
                    <a:lnTo>
                      <a:pt x="21322" y="21600"/>
                    </a:lnTo>
                    <a:cubicBezTo>
                      <a:pt x="21428" y="21600"/>
                      <a:pt x="21514" y="21511"/>
                      <a:pt x="21514" y="21404"/>
                    </a:cubicBezTo>
                    <a:lnTo>
                      <a:pt x="21514" y="20822"/>
                    </a:lnTo>
                    <a:cubicBezTo>
                      <a:pt x="21514" y="20715"/>
                      <a:pt x="21428" y="20628"/>
                      <a:pt x="21322" y="20628"/>
                    </a:cubicBezTo>
                    <a:lnTo>
                      <a:pt x="1159" y="20628"/>
                    </a:lnTo>
                    <a:cubicBezTo>
                      <a:pt x="1052" y="20628"/>
                      <a:pt x="966" y="20539"/>
                      <a:pt x="966" y="20432"/>
                    </a:cubicBezTo>
                    <a:lnTo>
                      <a:pt x="966" y="194"/>
                    </a:lnTo>
                    <a:cubicBezTo>
                      <a:pt x="966" y="87"/>
                      <a:pt x="879" y="0"/>
                      <a:pt x="773" y="0"/>
                    </a:cubicBezTo>
                    <a:lnTo>
                      <a:pt x="193" y="0"/>
                    </a:lnTo>
                    <a:close/>
                    <a:moveTo>
                      <a:pt x="4579" y="3635"/>
                    </a:moveTo>
                    <a:cubicBezTo>
                      <a:pt x="4069" y="3635"/>
                      <a:pt x="3973" y="4313"/>
                      <a:pt x="3893" y="5269"/>
                    </a:cubicBezTo>
                    <a:cubicBezTo>
                      <a:pt x="3826" y="6066"/>
                      <a:pt x="3789" y="7155"/>
                      <a:pt x="3747" y="8309"/>
                    </a:cubicBezTo>
                    <a:cubicBezTo>
                      <a:pt x="3722" y="9023"/>
                      <a:pt x="3694" y="9757"/>
                      <a:pt x="3660" y="10474"/>
                    </a:cubicBezTo>
                    <a:lnTo>
                      <a:pt x="1430" y="10474"/>
                    </a:lnTo>
                    <a:lnTo>
                      <a:pt x="1430" y="11230"/>
                    </a:lnTo>
                    <a:lnTo>
                      <a:pt x="4374" y="11230"/>
                    </a:lnTo>
                    <a:lnTo>
                      <a:pt x="4393" y="10873"/>
                    </a:lnTo>
                    <a:cubicBezTo>
                      <a:pt x="4437" y="10037"/>
                      <a:pt x="4467" y="9172"/>
                      <a:pt x="4497" y="8336"/>
                    </a:cubicBezTo>
                    <a:cubicBezTo>
                      <a:pt x="4526" y="7507"/>
                      <a:pt x="4560" y="6578"/>
                      <a:pt x="4607" y="5814"/>
                    </a:cubicBezTo>
                    <a:cubicBezTo>
                      <a:pt x="4621" y="5979"/>
                      <a:pt x="4635" y="6160"/>
                      <a:pt x="4648" y="6361"/>
                    </a:cubicBezTo>
                    <a:cubicBezTo>
                      <a:pt x="4720" y="7486"/>
                      <a:pt x="4764" y="8893"/>
                      <a:pt x="4805" y="10253"/>
                    </a:cubicBezTo>
                    <a:cubicBezTo>
                      <a:pt x="4814" y="10545"/>
                      <a:pt x="4823" y="10836"/>
                      <a:pt x="4832" y="11121"/>
                    </a:cubicBezTo>
                    <a:lnTo>
                      <a:pt x="4839" y="11340"/>
                    </a:lnTo>
                    <a:cubicBezTo>
                      <a:pt x="4882" y="12712"/>
                      <a:pt x="4923" y="14008"/>
                      <a:pt x="5011" y="14987"/>
                    </a:cubicBezTo>
                    <a:cubicBezTo>
                      <a:pt x="5108" y="16050"/>
                      <a:pt x="5236" y="16930"/>
                      <a:pt x="5835" y="16930"/>
                    </a:cubicBezTo>
                    <a:cubicBezTo>
                      <a:pt x="6373" y="16930"/>
                      <a:pt x="6497" y="16190"/>
                      <a:pt x="6594" y="15296"/>
                    </a:cubicBezTo>
                    <a:cubicBezTo>
                      <a:pt x="6678" y="14518"/>
                      <a:pt x="6726" y="13520"/>
                      <a:pt x="6772" y="12555"/>
                    </a:cubicBezTo>
                    <a:cubicBezTo>
                      <a:pt x="6796" y="12043"/>
                      <a:pt x="6820" y="11560"/>
                      <a:pt x="6847" y="11132"/>
                    </a:cubicBezTo>
                    <a:cubicBezTo>
                      <a:pt x="6861" y="10921"/>
                      <a:pt x="6874" y="10707"/>
                      <a:pt x="6888" y="10495"/>
                    </a:cubicBezTo>
                    <a:cubicBezTo>
                      <a:pt x="6933" y="9765"/>
                      <a:pt x="6992" y="8813"/>
                      <a:pt x="7072" y="8108"/>
                    </a:cubicBezTo>
                    <a:cubicBezTo>
                      <a:pt x="7130" y="8632"/>
                      <a:pt x="7171" y="9283"/>
                      <a:pt x="7206" y="9828"/>
                    </a:cubicBezTo>
                    <a:cubicBezTo>
                      <a:pt x="7234" y="10257"/>
                      <a:pt x="7265" y="10701"/>
                      <a:pt x="7300" y="11138"/>
                    </a:cubicBezTo>
                    <a:cubicBezTo>
                      <a:pt x="7355" y="11811"/>
                      <a:pt x="7430" y="12670"/>
                      <a:pt x="7538" y="13325"/>
                    </a:cubicBezTo>
                    <a:cubicBezTo>
                      <a:pt x="7649" y="13995"/>
                      <a:pt x="7799" y="14650"/>
                      <a:pt x="8291" y="14650"/>
                    </a:cubicBezTo>
                    <a:cubicBezTo>
                      <a:pt x="8807" y="14650"/>
                      <a:pt x="8920" y="13936"/>
                      <a:pt x="8993" y="13463"/>
                    </a:cubicBezTo>
                    <a:cubicBezTo>
                      <a:pt x="9075" y="12940"/>
                      <a:pt x="9130" y="12285"/>
                      <a:pt x="9183" y="11651"/>
                    </a:cubicBezTo>
                    <a:cubicBezTo>
                      <a:pt x="9198" y="11475"/>
                      <a:pt x="9212" y="11303"/>
                      <a:pt x="9226" y="11141"/>
                    </a:cubicBezTo>
                    <a:cubicBezTo>
                      <a:pt x="9311" y="10194"/>
                      <a:pt x="9403" y="9541"/>
                      <a:pt x="9501" y="9185"/>
                    </a:cubicBezTo>
                    <a:cubicBezTo>
                      <a:pt x="9633" y="9696"/>
                      <a:pt x="9726" y="10669"/>
                      <a:pt x="9771" y="11144"/>
                    </a:cubicBezTo>
                    <a:cubicBezTo>
                      <a:pt x="9831" y="11767"/>
                      <a:pt x="9905" y="12254"/>
                      <a:pt x="9993" y="12594"/>
                    </a:cubicBezTo>
                    <a:cubicBezTo>
                      <a:pt x="10054" y="12832"/>
                      <a:pt x="10198" y="13391"/>
                      <a:pt x="10653" y="13391"/>
                    </a:cubicBezTo>
                    <a:cubicBezTo>
                      <a:pt x="11032" y="13391"/>
                      <a:pt x="11217" y="12975"/>
                      <a:pt x="11349" y="12567"/>
                    </a:cubicBezTo>
                    <a:cubicBezTo>
                      <a:pt x="11467" y="12203"/>
                      <a:pt x="11579" y="11704"/>
                      <a:pt x="11661" y="11165"/>
                    </a:cubicBezTo>
                    <a:cubicBezTo>
                      <a:pt x="11745" y="10615"/>
                      <a:pt x="11876" y="10261"/>
                      <a:pt x="11971" y="10086"/>
                    </a:cubicBezTo>
                    <a:cubicBezTo>
                      <a:pt x="12053" y="10269"/>
                      <a:pt x="12153" y="10639"/>
                      <a:pt x="12271" y="11188"/>
                    </a:cubicBezTo>
                    <a:cubicBezTo>
                      <a:pt x="12485" y="12183"/>
                      <a:pt x="12763" y="12626"/>
                      <a:pt x="13173" y="12626"/>
                    </a:cubicBezTo>
                    <a:cubicBezTo>
                      <a:pt x="13612" y="12626"/>
                      <a:pt x="13946" y="12143"/>
                      <a:pt x="14166" y="11193"/>
                    </a:cubicBezTo>
                    <a:cubicBezTo>
                      <a:pt x="14230" y="10915"/>
                      <a:pt x="14317" y="10721"/>
                      <a:pt x="14384" y="10609"/>
                    </a:cubicBezTo>
                    <a:cubicBezTo>
                      <a:pt x="14442" y="10712"/>
                      <a:pt x="14507" y="10855"/>
                      <a:pt x="14553" y="10955"/>
                    </a:cubicBezTo>
                    <a:cubicBezTo>
                      <a:pt x="14603" y="11064"/>
                      <a:pt x="14655" y="11175"/>
                      <a:pt x="14711" y="11283"/>
                    </a:cubicBezTo>
                    <a:cubicBezTo>
                      <a:pt x="14963" y="11766"/>
                      <a:pt x="15162" y="12149"/>
                      <a:pt x="15638" y="12149"/>
                    </a:cubicBezTo>
                    <a:cubicBezTo>
                      <a:pt x="16094" y="12149"/>
                      <a:pt x="16314" y="11747"/>
                      <a:pt x="16475" y="11453"/>
                    </a:cubicBezTo>
                    <a:cubicBezTo>
                      <a:pt x="16502" y="11402"/>
                      <a:pt x="16532" y="11350"/>
                      <a:pt x="16562" y="11300"/>
                    </a:cubicBezTo>
                    <a:cubicBezTo>
                      <a:pt x="16588" y="11255"/>
                      <a:pt x="16611" y="11213"/>
                      <a:pt x="16634" y="11173"/>
                    </a:cubicBezTo>
                    <a:cubicBezTo>
                      <a:pt x="16703" y="11053"/>
                      <a:pt x="16782" y="10918"/>
                      <a:pt x="16828" y="10864"/>
                    </a:cubicBezTo>
                    <a:cubicBezTo>
                      <a:pt x="16903" y="10914"/>
                      <a:pt x="17032" y="11105"/>
                      <a:pt x="17112" y="11224"/>
                    </a:cubicBezTo>
                    <a:lnTo>
                      <a:pt x="17155" y="11291"/>
                    </a:lnTo>
                    <a:cubicBezTo>
                      <a:pt x="17177" y="11324"/>
                      <a:pt x="17200" y="11356"/>
                      <a:pt x="17222" y="11389"/>
                    </a:cubicBezTo>
                    <a:cubicBezTo>
                      <a:pt x="17416" y="11682"/>
                      <a:pt x="17656" y="12047"/>
                      <a:pt x="18076" y="12047"/>
                    </a:cubicBezTo>
                    <a:cubicBezTo>
                      <a:pt x="18508" y="12047"/>
                      <a:pt x="18724" y="11727"/>
                      <a:pt x="18882" y="11494"/>
                    </a:cubicBezTo>
                    <a:cubicBezTo>
                      <a:pt x="18919" y="11439"/>
                      <a:pt x="18953" y="11387"/>
                      <a:pt x="18989" y="11340"/>
                    </a:cubicBezTo>
                    <a:cubicBezTo>
                      <a:pt x="19096" y="11202"/>
                      <a:pt x="19183" y="11125"/>
                      <a:pt x="19231" y="11090"/>
                    </a:cubicBezTo>
                    <a:cubicBezTo>
                      <a:pt x="19285" y="11117"/>
                      <a:pt x="19403" y="11188"/>
                      <a:pt x="19622" y="11387"/>
                    </a:cubicBezTo>
                    <a:cubicBezTo>
                      <a:pt x="19919" y="11658"/>
                      <a:pt x="20277" y="11689"/>
                      <a:pt x="20520" y="11689"/>
                    </a:cubicBezTo>
                    <a:cubicBezTo>
                      <a:pt x="20701" y="11689"/>
                      <a:pt x="20939" y="11612"/>
                      <a:pt x="21281" y="11494"/>
                    </a:cubicBezTo>
                    <a:cubicBezTo>
                      <a:pt x="21406" y="11451"/>
                      <a:pt x="21535" y="11406"/>
                      <a:pt x="21600" y="11391"/>
                    </a:cubicBezTo>
                    <a:lnTo>
                      <a:pt x="21429" y="10655"/>
                    </a:lnTo>
                    <a:cubicBezTo>
                      <a:pt x="21326" y="10679"/>
                      <a:pt x="21192" y="10724"/>
                      <a:pt x="21037" y="10778"/>
                    </a:cubicBezTo>
                    <a:cubicBezTo>
                      <a:pt x="20885" y="10831"/>
                      <a:pt x="20601" y="10929"/>
                      <a:pt x="20520" y="10933"/>
                    </a:cubicBezTo>
                    <a:cubicBezTo>
                      <a:pt x="20323" y="10933"/>
                      <a:pt x="20208" y="10903"/>
                      <a:pt x="20125" y="10827"/>
                    </a:cubicBezTo>
                    <a:cubicBezTo>
                      <a:pt x="19729" y="10468"/>
                      <a:pt x="19465" y="10321"/>
                      <a:pt x="19209" y="10321"/>
                    </a:cubicBezTo>
                    <a:cubicBezTo>
                      <a:pt x="18891" y="10321"/>
                      <a:pt x="18593" y="10623"/>
                      <a:pt x="18398" y="10876"/>
                    </a:cubicBezTo>
                    <a:cubicBezTo>
                      <a:pt x="18347" y="10942"/>
                      <a:pt x="18300" y="11009"/>
                      <a:pt x="18260" y="11068"/>
                    </a:cubicBezTo>
                    <a:cubicBezTo>
                      <a:pt x="18214" y="11137"/>
                      <a:pt x="18131" y="11262"/>
                      <a:pt x="18089" y="11288"/>
                    </a:cubicBezTo>
                    <a:cubicBezTo>
                      <a:pt x="18025" y="11240"/>
                      <a:pt x="17915" y="11074"/>
                      <a:pt x="17848" y="10972"/>
                    </a:cubicBezTo>
                    <a:cubicBezTo>
                      <a:pt x="17824" y="10936"/>
                      <a:pt x="17800" y="10899"/>
                      <a:pt x="17776" y="10864"/>
                    </a:cubicBezTo>
                    <a:lnTo>
                      <a:pt x="17734" y="10800"/>
                    </a:lnTo>
                    <a:cubicBezTo>
                      <a:pt x="17524" y="10488"/>
                      <a:pt x="17262" y="10100"/>
                      <a:pt x="16820" y="10100"/>
                    </a:cubicBezTo>
                    <a:cubicBezTo>
                      <a:pt x="16386" y="10100"/>
                      <a:pt x="16200" y="10421"/>
                      <a:pt x="15985" y="10793"/>
                    </a:cubicBezTo>
                    <a:cubicBezTo>
                      <a:pt x="15963" y="10832"/>
                      <a:pt x="15940" y="10873"/>
                      <a:pt x="15915" y="10916"/>
                    </a:cubicBezTo>
                    <a:cubicBezTo>
                      <a:pt x="15881" y="10974"/>
                      <a:pt x="15849" y="11031"/>
                      <a:pt x="15817" y="11089"/>
                    </a:cubicBezTo>
                    <a:cubicBezTo>
                      <a:pt x="15768" y="11179"/>
                      <a:pt x="15689" y="11322"/>
                      <a:pt x="15636" y="11379"/>
                    </a:cubicBezTo>
                    <a:cubicBezTo>
                      <a:pt x="15569" y="11303"/>
                      <a:pt x="15455" y="11083"/>
                      <a:pt x="15376" y="10932"/>
                    </a:cubicBezTo>
                    <a:cubicBezTo>
                      <a:pt x="15329" y="10841"/>
                      <a:pt x="15281" y="10738"/>
                      <a:pt x="15236" y="10638"/>
                    </a:cubicBezTo>
                    <a:cubicBezTo>
                      <a:pt x="15037" y="10207"/>
                      <a:pt x="14832" y="9760"/>
                      <a:pt x="14392" y="9760"/>
                    </a:cubicBezTo>
                    <a:cubicBezTo>
                      <a:pt x="14192" y="9760"/>
                      <a:pt x="13698" y="9883"/>
                      <a:pt x="13435" y="11021"/>
                    </a:cubicBezTo>
                    <a:cubicBezTo>
                      <a:pt x="13357" y="11357"/>
                      <a:pt x="13273" y="11579"/>
                      <a:pt x="13205" y="11715"/>
                    </a:cubicBezTo>
                    <a:cubicBezTo>
                      <a:pt x="13148" y="11575"/>
                      <a:pt x="13076" y="11355"/>
                      <a:pt x="13006" y="11028"/>
                    </a:cubicBezTo>
                    <a:cubicBezTo>
                      <a:pt x="12807" y="10105"/>
                      <a:pt x="12620" y="9232"/>
                      <a:pt x="11964" y="9232"/>
                    </a:cubicBezTo>
                    <a:cubicBezTo>
                      <a:pt x="11677" y="9232"/>
                      <a:pt x="11160" y="9468"/>
                      <a:pt x="10918" y="11050"/>
                    </a:cubicBezTo>
                    <a:cubicBezTo>
                      <a:pt x="10841" y="11554"/>
                      <a:pt x="10754" y="11935"/>
                      <a:pt x="10675" y="12204"/>
                    </a:cubicBezTo>
                    <a:cubicBezTo>
                      <a:pt x="10626" y="11959"/>
                      <a:pt x="10570" y="11599"/>
                      <a:pt x="10519" y="11072"/>
                    </a:cubicBezTo>
                    <a:cubicBezTo>
                      <a:pt x="10347" y="9278"/>
                      <a:pt x="10207" y="8177"/>
                      <a:pt x="9518" y="8177"/>
                    </a:cubicBezTo>
                    <a:cubicBezTo>
                      <a:pt x="8791" y="8177"/>
                      <a:pt x="8635" y="9324"/>
                      <a:pt x="8479" y="11073"/>
                    </a:cubicBezTo>
                    <a:cubicBezTo>
                      <a:pt x="8464" y="11237"/>
                      <a:pt x="8450" y="11410"/>
                      <a:pt x="8435" y="11586"/>
                    </a:cubicBezTo>
                    <a:cubicBezTo>
                      <a:pt x="8399" y="12017"/>
                      <a:pt x="8343" y="12660"/>
                      <a:pt x="8274" y="13176"/>
                    </a:cubicBezTo>
                    <a:cubicBezTo>
                      <a:pt x="8205" y="12735"/>
                      <a:pt x="8129" y="12070"/>
                      <a:pt x="8048" y="11077"/>
                    </a:cubicBezTo>
                    <a:cubicBezTo>
                      <a:pt x="8013" y="10647"/>
                      <a:pt x="7985" y="10205"/>
                      <a:pt x="7957" y="9779"/>
                    </a:cubicBezTo>
                    <a:cubicBezTo>
                      <a:pt x="7906" y="8996"/>
                      <a:pt x="7857" y="8257"/>
                      <a:pt x="7778" y="7708"/>
                    </a:cubicBezTo>
                    <a:cubicBezTo>
                      <a:pt x="7718" y="7289"/>
                      <a:pt x="7605" y="6511"/>
                      <a:pt x="7054" y="6511"/>
                    </a:cubicBezTo>
                    <a:cubicBezTo>
                      <a:pt x="6549" y="6511"/>
                      <a:pt x="6428" y="7160"/>
                      <a:pt x="6333" y="7946"/>
                    </a:cubicBezTo>
                    <a:cubicBezTo>
                      <a:pt x="6250" y="8624"/>
                      <a:pt x="6196" y="9510"/>
                      <a:pt x="6138" y="10447"/>
                    </a:cubicBezTo>
                    <a:cubicBezTo>
                      <a:pt x="6125" y="10659"/>
                      <a:pt x="6111" y="10872"/>
                      <a:pt x="6098" y="11084"/>
                    </a:cubicBezTo>
                    <a:cubicBezTo>
                      <a:pt x="6070" y="11517"/>
                      <a:pt x="6047" y="12003"/>
                      <a:pt x="6022" y="12518"/>
                    </a:cubicBezTo>
                    <a:cubicBezTo>
                      <a:pt x="5981" y="13382"/>
                      <a:pt x="5921" y="14640"/>
                      <a:pt x="5820" y="15463"/>
                    </a:cubicBezTo>
                    <a:cubicBezTo>
                      <a:pt x="5790" y="15243"/>
                      <a:pt x="5761" y="14961"/>
                      <a:pt x="5734" y="14601"/>
                    </a:cubicBezTo>
                    <a:cubicBezTo>
                      <a:pt x="5665" y="13683"/>
                      <a:pt x="5629" y="12532"/>
                      <a:pt x="5590" y="11315"/>
                    </a:cubicBezTo>
                    <a:lnTo>
                      <a:pt x="5581" y="11095"/>
                    </a:lnTo>
                    <a:cubicBezTo>
                      <a:pt x="5572" y="10811"/>
                      <a:pt x="5564" y="10521"/>
                      <a:pt x="5555" y="10230"/>
                    </a:cubicBezTo>
                    <a:cubicBezTo>
                      <a:pt x="5509" y="8720"/>
                      <a:pt x="5461" y="7158"/>
                      <a:pt x="5374" y="5970"/>
                    </a:cubicBezTo>
                    <a:cubicBezTo>
                      <a:pt x="5325" y="5317"/>
                      <a:pt x="5270" y="4832"/>
                      <a:pt x="5203" y="4489"/>
                    </a:cubicBezTo>
                    <a:cubicBezTo>
                      <a:pt x="5148" y="4212"/>
                      <a:pt x="5034" y="3635"/>
                      <a:pt x="4579" y="3635"/>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89" name="Function Graph"/>
              <p:cNvSpPr/>
              <p:nvPr/>
            </p:nvSpPr>
            <p:spPr>
              <a:xfrm>
                <a:off x="465838" y="80952769"/>
                <a:ext cx="2076794" cy="2063092"/>
              </a:xfrm>
              <a:custGeom>
                <a:avLst/>
                <a:gdLst/>
                <a:ahLst/>
                <a:cxnLst>
                  <a:cxn ang="0">
                    <a:pos x="wd2" y="hd2"/>
                  </a:cxn>
                  <a:cxn ang="5400000">
                    <a:pos x="wd2" y="hd2"/>
                  </a:cxn>
                  <a:cxn ang="10800000">
                    <a:pos x="wd2" y="hd2"/>
                  </a:cxn>
                  <a:cxn ang="16200000">
                    <a:pos x="wd2" y="hd2"/>
                  </a:cxn>
                </a:cxnLst>
                <a:rect l="0" t="0" r="r" b="b"/>
                <a:pathLst>
                  <a:path w="21600" h="21600" extrusionOk="0">
                    <a:moveTo>
                      <a:pt x="193" y="0"/>
                    </a:moveTo>
                    <a:cubicBezTo>
                      <a:pt x="87" y="0"/>
                      <a:pt x="0" y="87"/>
                      <a:pt x="0" y="194"/>
                    </a:cubicBezTo>
                    <a:lnTo>
                      <a:pt x="0" y="21404"/>
                    </a:lnTo>
                    <a:cubicBezTo>
                      <a:pt x="0" y="21511"/>
                      <a:pt x="87" y="21600"/>
                      <a:pt x="193" y="21600"/>
                    </a:cubicBezTo>
                    <a:lnTo>
                      <a:pt x="21322" y="21600"/>
                    </a:lnTo>
                    <a:cubicBezTo>
                      <a:pt x="21428" y="21600"/>
                      <a:pt x="21514" y="21511"/>
                      <a:pt x="21514" y="21404"/>
                    </a:cubicBezTo>
                    <a:lnTo>
                      <a:pt x="21514" y="20822"/>
                    </a:lnTo>
                    <a:cubicBezTo>
                      <a:pt x="21514" y="20715"/>
                      <a:pt x="21428" y="20628"/>
                      <a:pt x="21322" y="20628"/>
                    </a:cubicBezTo>
                    <a:lnTo>
                      <a:pt x="1159" y="20628"/>
                    </a:lnTo>
                    <a:cubicBezTo>
                      <a:pt x="1052" y="20628"/>
                      <a:pt x="966" y="20539"/>
                      <a:pt x="966" y="20432"/>
                    </a:cubicBezTo>
                    <a:lnTo>
                      <a:pt x="966" y="194"/>
                    </a:lnTo>
                    <a:cubicBezTo>
                      <a:pt x="966" y="87"/>
                      <a:pt x="879" y="0"/>
                      <a:pt x="773" y="0"/>
                    </a:cubicBezTo>
                    <a:lnTo>
                      <a:pt x="193" y="0"/>
                    </a:lnTo>
                    <a:close/>
                    <a:moveTo>
                      <a:pt x="4579" y="3635"/>
                    </a:moveTo>
                    <a:cubicBezTo>
                      <a:pt x="4069" y="3635"/>
                      <a:pt x="3973" y="4313"/>
                      <a:pt x="3893" y="5269"/>
                    </a:cubicBezTo>
                    <a:cubicBezTo>
                      <a:pt x="3826" y="6066"/>
                      <a:pt x="3789" y="7155"/>
                      <a:pt x="3747" y="8309"/>
                    </a:cubicBezTo>
                    <a:cubicBezTo>
                      <a:pt x="3722" y="9023"/>
                      <a:pt x="3694" y="9757"/>
                      <a:pt x="3660" y="10474"/>
                    </a:cubicBezTo>
                    <a:lnTo>
                      <a:pt x="1430" y="10474"/>
                    </a:lnTo>
                    <a:lnTo>
                      <a:pt x="1430" y="11230"/>
                    </a:lnTo>
                    <a:lnTo>
                      <a:pt x="4374" y="11230"/>
                    </a:lnTo>
                    <a:lnTo>
                      <a:pt x="4393" y="10873"/>
                    </a:lnTo>
                    <a:cubicBezTo>
                      <a:pt x="4437" y="10037"/>
                      <a:pt x="4467" y="9172"/>
                      <a:pt x="4497" y="8336"/>
                    </a:cubicBezTo>
                    <a:cubicBezTo>
                      <a:pt x="4526" y="7507"/>
                      <a:pt x="4560" y="6578"/>
                      <a:pt x="4607" y="5814"/>
                    </a:cubicBezTo>
                    <a:cubicBezTo>
                      <a:pt x="4621" y="5979"/>
                      <a:pt x="4635" y="6160"/>
                      <a:pt x="4648" y="6361"/>
                    </a:cubicBezTo>
                    <a:cubicBezTo>
                      <a:pt x="4720" y="7486"/>
                      <a:pt x="4764" y="8893"/>
                      <a:pt x="4805" y="10253"/>
                    </a:cubicBezTo>
                    <a:cubicBezTo>
                      <a:pt x="4814" y="10545"/>
                      <a:pt x="4823" y="10836"/>
                      <a:pt x="4832" y="11121"/>
                    </a:cubicBezTo>
                    <a:lnTo>
                      <a:pt x="4839" y="11340"/>
                    </a:lnTo>
                    <a:cubicBezTo>
                      <a:pt x="4882" y="12712"/>
                      <a:pt x="4923" y="14008"/>
                      <a:pt x="5011" y="14987"/>
                    </a:cubicBezTo>
                    <a:cubicBezTo>
                      <a:pt x="5108" y="16050"/>
                      <a:pt x="5236" y="16930"/>
                      <a:pt x="5835" y="16930"/>
                    </a:cubicBezTo>
                    <a:cubicBezTo>
                      <a:pt x="6373" y="16930"/>
                      <a:pt x="6497" y="16190"/>
                      <a:pt x="6594" y="15296"/>
                    </a:cubicBezTo>
                    <a:cubicBezTo>
                      <a:pt x="6678" y="14518"/>
                      <a:pt x="6726" y="13520"/>
                      <a:pt x="6772" y="12555"/>
                    </a:cubicBezTo>
                    <a:cubicBezTo>
                      <a:pt x="6796" y="12043"/>
                      <a:pt x="6820" y="11560"/>
                      <a:pt x="6847" y="11132"/>
                    </a:cubicBezTo>
                    <a:cubicBezTo>
                      <a:pt x="6861" y="10921"/>
                      <a:pt x="6874" y="10707"/>
                      <a:pt x="6888" y="10495"/>
                    </a:cubicBezTo>
                    <a:cubicBezTo>
                      <a:pt x="6933" y="9765"/>
                      <a:pt x="6992" y="8813"/>
                      <a:pt x="7072" y="8108"/>
                    </a:cubicBezTo>
                    <a:cubicBezTo>
                      <a:pt x="7130" y="8632"/>
                      <a:pt x="7171" y="9283"/>
                      <a:pt x="7206" y="9828"/>
                    </a:cubicBezTo>
                    <a:cubicBezTo>
                      <a:pt x="7234" y="10257"/>
                      <a:pt x="7265" y="10701"/>
                      <a:pt x="7300" y="11138"/>
                    </a:cubicBezTo>
                    <a:cubicBezTo>
                      <a:pt x="7355" y="11811"/>
                      <a:pt x="7430" y="12670"/>
                      <a:pt x="7538" y="13325"/>
                    </a:cubicBezTo>
                    <a:cubicBezTo>
                      <a:pt x="7649" y="13995"/>
                      <a:pt x="7799" y="14650"/>
                      <a:pt x="8291" y="14650"/>
                    </a:cubicBezTo>
                    <a:cubicBezTo>
                      <a:pt x="8807" y="14650"/>
                      <a:pt x="8920" y="13936"/>
                      <a:pt x="8993" y="13463"/>
                    </a:cubicBezTo>
                    <a:cubicBezTo>
                      <a:pt x="9075" y="12940"/>
                      <a:pt x="9130" y="12285"/>
                      <a:pt x="9183" y="11651"/>
                    </a:cubicBezTo>
                    <a:cubicBezTo>
                      <a:pt x="9198" y="11475"/>
                      <a:pt x="9212" y="11303"/>
                      <a:pt x="9226" y="11141"/>
                    </a:cubicBezTo>
                    <a:cubicBezTo>
                      <a:pt x="9311" y="10194"/>
                      <a:pt x="9403" y="9541"/>
                      <a:pt x="9501" y="9185"/>
                    </a:cubicBezTo>
                    <a:cubicBezTo>
                      <a:pt x="9633" y="9696"/>
                      <a:pt x="9726" y="10669"/>
                      <a:pt x="9771" y="11144"/>
                    </a:cubicBezTo>
                    <a:cubicBezTo>
                      <a:pt x="9831" y="11767"/>
                      <a:pt x="9905" y="12254"/>
                      <a:pt x="9993" y="12594"/>
                    </a:cubicBezTo>
                    <a:cubicBezTo>
                      <a:pt x="10054" y="12832"/>
                      <a:pt x="10198" y="13391"/>
                      <a:pt x="10653" y="13391"/>
                    </a:cubicBezTo>
                    <a:cubicBezTo>
                      <a:pt x="11032" y="13391"/>
                      <a:pt x="11217" y="12975"/>
                      <a:pt x="11349" y="12567"/>
                    </a:cubicBezTo>
                    <a:cubicBezTo>
                      <a:pt x="11467" y="12203"/>
                      <a:pt x="11579" y="11704"/>
                      <a:pt x="11661" y="11165"/>
                    </a:cubicBezTo>
                    <a:cubicBezTo>
                      <a:pt x="11745" y="10615"/>
                      <a:pt x="11876" y="10261"/>
                      <a:pt x="11971" y="10086"/>
                    </a:cubicBezTo>
                    <a:cubicBezTo>
                      <a:pt x="12053" y="10269"/>
                      <a:pt x="12153" y="10639"/>
                      <a:pt x="12271" y="11188"/>
                    </a:cubicBezTo>
                    <a:cubicBezTo>
                      <a:pt x="12485" y="12183"/>
                      <a:pt x="12763" y="12626"/>
                      <a:pt x="13173" y="12626"/>
                    </a:cubicBezTo>
                    <a:cubicBezTo>
                      <a:pt x="13612" y="12626"/>
                      <a:pt x="13946" y="12143"/>
                      <a:pt x="14166" y="11193"/>
                    </a:cubicBezTo>
                    <a:cubicBezTo>
                      <a:pt x="14230" y="10915"/>
                      <a:pt x="14317" y="10721"/>
                      <a:pt x="14384" y="10609"/>
                    </a:cubicBezTo>
                    <a:cubicBezTo>
                      <a:pt x="14442" y="10712"/>
                      <a:pt x="14507" y="10855"/>
                      <a:pt x="14553" y="10955"/>
                    </a:cubicBezTo>
                    <a:cubicBezTo>
                      <a:pt x="14603" y="11064"/>
                      <a:pt x="14655" y="11175"/>
                      <a:pt x="14711" y="11283"/>
                    </a:cubicBezTo>
                    <a:cubicBezTo>
                      <a:pt x="14963" y="11766"/>
                      <a:pt x="15162" y="12149"/>
                      <a:pt x="15638" y="12149"/>
                    </a:cubicBezTo>
                    <a:cubicBezTo>
                      <a:pt x="16094" y="12149"/>
                      <a:pt x="16314" y="11747"/>
                      <a:pt x="16475" y="11453"/>
                    </a:cubicBezTo>
                    <a:cubicBezTo>
                      <a:pt x="16502" y="11402"/>
                      <a:pt x="16532" y="11350"/>
                      <a:pt x="16562" y="11300"/>
                    </a:cubicBezTo>
                    <a:cubicBezTo>
                      <a:pt x="16588" y="11255"/>
                      <a:pt x="16611" y="11213"/>
                      <a:pt x="16634" y="11173"/>
                    </a:cubicBezTo>
                    <a:cubicBezTo>
                      <a:pt x="16703" y="11053"/>
                      <a:pt x="16782" y="10918"/>
                      <a:pt x="16828" y="10864"/>
                    </a:cubicBezTo>
                    <a:cubicBezTo>
                      <a:pt x="16903" y="10914"/>
                      <a:pt x="17032" y="11105"/>
                      <a:pt x="17112" y="11224"/>
                    </a:cubicBezTo>
                    <a:lnTo>
                      <a:pt x="17155" y="11291"/>
                    </a:lnTo>
                    <a:cubicBezTo>
                      <a:pt x="17177" y="11324"/>
                      <a:pt x="17200" y="11356"/>
                      <a:pt x="17222" y="11389"/>
                    </a:cubicBezTo>
                    <a:cubicBezTo>
                      <a:pt x="17416" y="11682"/>
                      <a:pt x="17656" y="12047"/>
                      <a:pt x="18076" y="12047"/>
                    </a:cubicBezTo>
                    <a:cubicBezTo>
                      <a:pt x="18508" y="12047"/>
                      <a:pt x="18724" y="11727"/>
                      <a:pt x="18882" y="11494"/>
                    </a:cubicBezTo>
                    <a:cubicBezTo>
                      <a:pt x="18919" y="11439"/>
                      <a:pt x="18953" y="11387"/>
                      <a:pt x="18989" y="11340"/>
                    </a:cubicBezTo>
                    <a:cubicBezTo>
                      <a:pt x="19096" y="11202"/>
                      <a:pt x="19183" y="11125"/>
                      <a:pt x="19231" y="11090"/>
                    </a:cubicBezTo>
                    <a:cubicBezTo>
                      <a:pt x="19285" y="11117"/>
                      <a:pt x="19403" y="11188"/>
                      <a:pt x="19622" y="11387"/>
                    </a:cubicBezTo>
                    <a:cubicBezTo>
                      <a:pt x="19919" y="11658"/>
                      <a:pt x="20277" y="11689"/>
                      <a:pt x="20520" y="11689"/>
                    </a:cubicBezTo>
                    <a:cubicBezTo>
                      <a:pt x="20701" y="11689"/>
                      <a:pt x="20939" y="11612"/>
                      <a:pt x="21281" y="11494"/>
                    </a:cubicBezTo>
                    <a:cubicBezTo>
                      <a:pt x="21406" y="11451"/>
                      <a:pt x="21535" y="11406"/>
                      <a:pt x="21600" y="11391"/>
                    </a:cubicBezTo>
                    <a:lnTo>
                      <a:pt x="21429" y="10655"/>
                    </a:lnTo>
                    <a:cubicBezTo>
                      <a:pt x="21326" y="10679"/>
                      <a:pt x="21192" y="10724"/>
                      <a:pt x="21037" y="10778"/>
                    </a:cubicBezTo>
                    <a:cubicBezTo>
                      <a:pt x="20885" y="10831"/>
                      <a:pt x="20601" y="10929"/>
                      <a:pt x="20520" y="10933"/>
                    </a:cubicBezTo>
                    <a:cubicBezTo>
                      <a:pt x="20323" y="10933"/>
                      <a:pt x="20208" y="10903"/>
                      <a:pt x="20125" y="10827"/>
                    </a:cubicBezTo>
                    <a:cubicBezTo>
                      <a:pt x="19729" y="10468"/>
                      <a:pt x="19465" y="10321"/>
                      <a:pt x="19209" y="10321"/>
                    </a:cubicBezTo>
                    <a:cubicBezTo>
                      <a:pt x="18891" y="10321"/>
                      <a:pt x="18593" y="10623"/>
                      <a:pt x="18398" y="10876"/>
                    </a:cubicBezTo>
                    <a:cubicBezTo>
                      <a:pt x="18347" y="10942"/>
                      <a:pt x="18300" y="11009"/>
                      <a:pt x="18260" y="11068"/>
                    </a:cubicBezTo>
                    <a:cubicBezTo>
                      <a:pt x="18214" y="11137"/>
                      <a:pt x="18131" y="11262"/>
                      <a:pt x="18089" y="11288"/>
                    </a:cubicBezTo>
                    <a:cubicBezTo>
                      <a:pt x="18025" y="11240"/>
                      <a:pt x="17915" y="11074"/>
                      <a:pt x="17848" y="10972"/>
                    </a:cubicBezTo>
                    <a:cubicBezTo>
                      <a:pt x="17824" y="10936"/>
                      <a:pt x="17800" y="10899"/>
                      <a:pt x="17776" y="10864"/>
                    </a:cubicBezTo>
                    <a:lnTo>
                      <a:pt x="17734" y="10800"/>
                    </a:lnTo>
                    <a:cubicBezTo>
                      <a:pt x="17524" y="10488"/>
                      <a:pt x="17262" y="10100"/>
                      <a:pt x="16820" y="10100"/>
                    </a:cubicBezTo>
                    <a:cubicBezTo>
                      <a:pt x="16386" y="10100"/>
                      <a:pt x="16200" y="10421"/>
                      <a:pt x="15985" y="10793"/>
                    </a:cubicBezTo>
                    <a:cubicBezTo>
                      <a:pt x="15963" y="10832"/>
                      <a:pt x="15940" y="10873"/>
                      <a:pt x="15915" y="10916"/>
                    </a:cubicBezTo>
                    <a:cubicBezTo>
                      <a:pt x="15881" y="10974"/>
                      <a:pt x="15849" y="11031"/>
                      <a:pt x="15817" y="11089"/>
                    </a:cubicBezTo>
                    <a:cubicBezTo>
                      <a:pt x="15768" y="11179"/>
                      <a:pt x="15689" y="11322"/>
                      <a:pt x="15636" y="11379"/>
                    </a:cubicBezTo>
                    <a:cubicBezTo>
                      <a:pt x="15569" y="11303"/>
                      <a:pt x="15455" y="11083"/>
                      <a:pt x="15376" y="10932"/>
                    </a:cubicBezTo>
                    <a:cubicBezTo>
                      <a:pt x="15329" y="10841"/>
                      <a:pt x="15281" y="10738"/>
                      <a:pt x="15236" y="10638"/>
                    </a:cubicBezTo>
                    <a:cubicBezTo>
                      <a:pt x="15037" y="10207"/>
                      <a:pt x="14832" y="9760"/>
                      <a:pt x="14392" y="9760"/>
                    </a:cubicBezTo>
                    <a:cubicBezTo>
                      <a:pt x="14192" y="9760"/>
                      <a:pt x="13698" y="9883"/>
                      <a:pt x="13435" y="11021"/>
                    </a:cubicBezTo>
                    <a:cubicBezTo>
                      <a:pt x="13357" y="11357"/>
                      <a:pt x="13273" y="11579"/>
                      <a:pt x="13205" y="11715"/>
                    </a:cubicBezTo>
                    <a:cubicBezTo>
                      <a:pt x="13148" y="11575"/>
                      <a:pt x="13076" y="11355"/>
                      <a:pt x="13006" y="11028"/>
                    </a:cubicBezTo>
                    <a:cubicBezTo>
                      <a:pt x="12807" y="10105"/>
                      <a:pt x="12620" y="9232"/>
                      <a:pt x="11964" y="9232"/>
                    </a:cubicBezTo>
                    <a:cubicBezTo>
                      <a:pt x="11677" y="9232"/>
                      <a:pt x="11160" y="9468"/>
                      <a:pt x="10918" y="11050"/>
                    </a:cubicBezTo>
                    <a:cubicBezTo>
                      <a:pt x="10841" y="11554"/>
                      <a:pt x="10754" y="11935"/>
                      <a:pt x="10675" y="12204"/>
                    </a:cubicBezTo>
                    <a:cubicBezTo>
                      <a:pt x="10626" y="11959"/>
                      <a:pt x="10570" y="11599"/>
                      <a:pt x="10519" y="11072"/>
                    </a:cubicBezTo>
                    <a:cubicBezTo>
                      <a:pt x="10347" y="9278"/>
                      <a:pt x="10207" y="8177"/>
                      <a:pt x="9518" y="8177"/>
                    </a:cubicBezTo>
                    <a:cubicBezTo>
                      <a:pt x="8791" y="8177"/>
                      <a:pt x="8635" y="9324"/>
                      <a:pt x="8479" y="11073"/>
                    </a:cubicBezTo>
                    <a:cubicBezTo>
                      <a:pt x="8464" y="11237"/>
                      <a:pt x="8450" y="11410"/>
                      <a:pt x="8435" y="11586"/>
                    </a:cubicBezTo>
                    <a:cubicBezTo>
                      <a:pt x="8399" y="12017"/>
                      <a:pt x="8343" y="12660"/>
                      <a:pt x="8274" y="13176"/>
                    </a:cubicBezTo>
                    <a:cubicBezTo>
                      <a:pt x="8205" y="12735"/>
                      <a:pt x="8129" y="12070"/>
                      <a:pt x="8048" y="11077"/>
                    </a:cubicBezTo>
                    <a:cubicBezTo>
                      <a:pt x="8013" y="10647"/>
                      <a:pt x="7985" y="10205"/>
                      <a:pt x="7957" y="9779"/>
                    </a:cubicBezTo>
                    <a:cubicBezTo>
                      <a:pt x="7906" y="8996"/>
                      <a:pt x="7857" y="8257"/>
                      <a:pt x="7778" y="7708"/>
                    </a:cubicBezTo>
                    <a:cubicBezTo>
                      <a:pt x="7718" y="7289"/>
                      <a:pt x="7605" y="6511"/>
                      <a:pt x="7054" y="6511"/>
                    </a:cubicBezTo>
                    <a:cubicBezTo>
                      <a:pt x="6549" y="6511"/>
                      <a:pt x="6428" y="7160"/>
                      <a:pt x="6333" y="7946"/>
                    </a:cubicBezTo>
                    <a:cubicBezTo>
                      <a:pt x="6250" y="8624"/>
                      <a:pt x="6196" y="9510"/>
                      <a:pt x="6138" y="10447"/>
                    </a:cubicBezTo>
                    <a:cubicBezTo>
                      <a:pt x="6125" y="10659"/>
                      <a:pt x="6111" y="10872"/>
                      <a:pt x="6098" y="11084"/>
                    </a:cubicBezTo>
                    <a:cubicBezTo>
                      <a:pt x="6070" y="11517"/>
                      <a:pt x="6047" y="12003"/>
                      <a:pt x="6022" y="12518"/>
                    </a:cubicBezTo>
                    <a:cubicBezTo>
                      <a:pt x="5981" y="13382"/>
                      <a:pt x="5921" y="14640"/>
                      <a:pt x="5820" y="15463"/>
                    </a:cubicBezTo>
                    <a:cubicBezTo>
                      <a:pt x="5790" y="15243"/>
                      <a:pt x="5761" y="14961"/>
                      <a:pt x="5734" y="14601"/>
                    </a:cubicBezTo>
                    <a:cubicBezTo>
                      <a:pt x="5665" y="13683"/>
                      <a:pt x="5629" y="12532"/>
                      <a:pt x="5590" y="11315"/>
                    </a:cubicBezTo>
                    <a:lnTo>
                      <a:pt x="5581" y="11095"/>
                    </a:lnTo>
                    <a:cubicBezTo>
                      <a:pt x="5572" y="10811"/>
                      <a:pt x="5564" y="10521"/>
                      <a:pt x="5555" y="10230"/>
                    </a:cubicBezTo>
                    <a:cubicBezTo>
                      <a:pt x="5509" y="8720"/>
                      <a:pt x="5461" y="7158"/>
                      <a:pt x="5374" y="5970"/>
                    </a:cubicBezTo>
                    <a:cubicBezTo>
                      <a:pt x="5325" y="5317"/>
                      <a:pt x="5270" y="4832"/>
                      <a:pt x="5203" y="4489"/>
                    </a:cubicBezTo>
                    <a:cubicBezTo>
                      <a:pt x="5148" y="4212"/>
                      <a:pt x="5034" y="3635"/>
                      <a:pt x="4579" y="3635"/>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90" name="Brain"/>
              <p:cNvSpPr/>
              <p:nvPr/>
            </p:nvSpPr>
            <p:spPr>
              <a:xfrm>
                <a:off x="415726" y="11724588"/>
                <a:ext cx="2241218" cy="1719490"/>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91" name="Cherry"/>
              <p:cNvSpPr/>
              <p:nvPr/>
            </p:nvSpPr>
            <p:spPr>
              <a:xfrm>
                <a:off x="935521" y="20418312"/>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92" name="10"/>
              <p:cNvSpPr/>
              <p:nvPr/>
            </p:nvSpPr>
            <p:spPr>
              <a:xfrm>
                <a:off x="25415" y="18368794"/>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493" name="K"/>
              <p:cNvSpPr/>
              <p:nvPr/>
            </p:nvSpPr>
            <p:spPr>
              <a:xfrm>
                <a:off x="25434" y="125770734"/>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K</a:t>
                </a:r>
              </a:p>
            </p:txBody>
          </p:sp>
          <p:sp>
            <p:nvSpPr>
              <p:cNvPr id="1494" name="Crown"/>
              <p:cNvSpPr/>
              <p:nvPr/>
            </p:nvSpPr>
            <p:spPr>
              <a:xfrm>
                <a:off x="489357" y="124277021"/>
                <a:ext cx="900367" cy="79234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206" y="0"/>
                      <a:pt x="9725" y="547"/>
                      <a:pt x="9725" y="1222"/>
                    </a:cubicBezTo>
                    <a:cubicBezTo>
                      <a:pt x="9725" y="1729"/>
                      <a:pt x="9996" y="2163"/>
                      <a:pt x="10383" y="2348"/>
                    </a:cubicBezTo>
                    <a:lnTo>
                      <a:pt x="7244" y="10951"/>
                    </a:lnTo>
                    <a:cubicBezTo>
                      <a:pt x="7156" y="11239"/>
                      <a:pt x="6826" y="11311"/>
                      <a:pt x="6648" y="11081"/>
                    </a:cubicBezTo>
                    <a:lnTo>
                      <a:pt x="1891" y="6438"/>
                    </a:lnTo>
                    <a:cubicBezTo>
                      <a:pt x="2053" y="6225"/>
                      <a:pt x="2151" y="5946"/>
                      <a:pt x="2151" y="5642"/>
                    </a:cubicBezTo>
                    <a:cubicBezTo>
                      <a:pt x="2151" y="4967"/>
                      <a:pt x="1669" y="4420"/>
                      <a:pt x="1075" y="4420"/>
                    </a:cubicBezTo>
                    <a:cubicBezTo>
                      <a:pt x="482" y="4420"/>
                      <a:pt x="0" y="4967"/>
                      <a:pt x="0" y="5642"/>
                    </a:cubicBezTo>
                    <a:cubicBezTo>
                      <a:pt x="0" y="6317"/>
                      <a:pt x="482" y="6864"/>
                      <a:pt x="1075" y="6864"/>
                    </a:cubicBezTo>
                    <a:cubicBezTo>
                      <a:pt x="1126" y="6864"/>
                      <a:pt x="1174" y="6858"/>
                      <a:pt x="1222" y="6851"/>
                    </a:cubicBezTo>
                    <a:lnTo>
                      <a:pt x="2938" y="20929"/>
                    </a:lnTo>
                    <a:cubicBezTo>
                      <a:pt x="2985" y="21312"/>
                      <a:pt x="3274" y="21600"/>
                      <a:pt x="3615" y="21600"/>
                    </a:cubicBezTo>
                    <a:lnTo>
                      <a:pt x="17987" y="21600"/>
                    </a:lnTo>
                    <a:cubicBezTo>
                      <a:pt x="18327" y="21600"/>
                      <a:pt x="18616" y="21316"/>
                      <a:pt x="18664" y="20934"/>
                    </a:cubicBezTo>
                    <a:lnTo>
                      <a:pt x="20378" y="6851"/>
                    </a:lnTo>
                    <a:cubicBezTo>
                      <a:pt x="20426" y="6858"/>
                      <a:pt x="20475" y="6864"/>
                      <a:pt x="20525" y="6864"/>
                    </a:cubicBezTo>
                    <a:cubicBezTo>
                      <a:pt x="21118" y="6864"/>
                      <a:pt x="21600" y="6317"/>
                      <a:pt x="21600" y="5642"/>
                    </a:cubicBezTo>
                    <a:cubicBezTo>
                      <a:pt x="21600" y="4967"/>
                      <a:pt x="21118" y="4420"/>
                      <a:pt x="20525" y="4420"/>
                    </a:cubicBezTo>
                    <a:cubicBezTo>
                      <a:pt x="19931" y="4420"/>
                      <a:pt x="19449" y="4967"/>
                      <a:pt x="19449" y="5642"/>
                    </a:cubicBezTo>
                    <a:cubicBezTo>
                      <a:pt x="19449" y="5953"/>
                      <a:pt x="19551" y="6234"/>
                      <a:pt x="19719" y="6450"/>
                    </a:cubicBezTo>
                    <a:lnTo>
                      <a:pt x="14952" y="11081"/>
                    </a:lnTo>
                    <a:cubicBezTo>
                      <a:pt x="14772" y="11298"/>
                      <a:pt x="14445" y="11230"/>
                      <a:pt x="14356" y="10951"/>
                    </a:cubicBezTo>
                    <a:lnTo>
                      <a:pt x="11200" y="2356"/>
                    </a:lnTo>
                    <a:cubicBezTo>
                      <a:pt x="11596" y="2176"/>
                      <a:pt x="11875" y="1736"/>
                      <a:pt x="11875" y="1222"/>
                    </a:cubicBezTo>
                    <a:cubicBezTo>
                      <a:pt x="11875" y="547"/>
                      <a:pt x="11394" y="0"/>
                      <a:pt x="10800" y="0"/>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95" name="Q"/>
              <p:cNvSpPr/>
              <p:nvPr/>
            </p:nvSpPr>
            <p:spPr>
              <a:xfrm>
                <a:off x="38135" y="136924832"/>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496" name="Tiara"/>
              <p:cNvSpPr/>
              <p:nvPr/>
            </p:nvSpPr>
            <p:spPr>
              <a:xfrm>
                <a:off x="1086160" y="135845456"/>
                <a:ext cx="900366" cy="473351"/>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97" name="10"/>
              <p:cNvSpPr/>
              <p:nvPr/>
            </p:nvSpPr>
            <p:spPr>
              <a:xfrm>
                <a:off x="12735" y="119555647"/>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498" name="Bell Curve"/>
              <p:cNvSpPr/>
              <p:nvPr/>
            </p:nvSpPr>
            <p:spPr>
              <a:xfrm>
                <a:off x="489370" y="121425015"/>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99" name="9"/>
              <p:cNvSpPr/>
              <p:nvPr/>
            </p:nvSpPr>
            <p:spPr>
              <a:xfrm>
                <a:off x="25448" y="128239073"/>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1500" name="Brain Front"/>
              <p:cNvSpPr/>
              <p:nvPr/>
            </p:nvSpPr>
            <p:spPr>
              <a:xfrm>
                <a:off x="510658" y="130245252"/>
                <a:ext cx="2076795" cy="1724667"/>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nvGrpSpPr>
              <p:cNvPr id="1503" name="Group"/>
              <p:cNvGrpSpPr/>
              <p:nvPr/>
            </p:nvGrpSpPr>
            <p:grpSpPr>
              <a:xfrm>
                <a:off x="63535" y="132909647"/>
                <a:ext cx="2996415" cy="1079377"/>
                <a:chOff x="0" y="152524"/>
                <a:chExt cx="2996414" cy="1079375"/>
              </a:xfrm>
            </p:grpSpPr>
            <p:sp>
              <p:nvSpPr>
                <p:cNvPr id="1501" name="Q"/>
                <p:cNvSpPr/>
                <p:nvPr/>
              </p:nvSpPr>
              <p:spPr>
                <a:xfrm>
                  <a:off x="0" y="1231900"/>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502" name="Tiara"/>
                <p:cNvSpPr/>
                <p:nvPr/>
              </p:nvSpPr>
              <p:spPr>
                <a:xfrm>
                  <a:off x="1048024" y="152524"/>
                  <a:ext cx="900367" cy="473351"/>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sp>
            <p:nvSpPr>
              <p:cNvPr id="1504" name="Function Graph"/>
              <p:cNvSpPr/>
              <p:nvPr/>
            </p:nvSpPr>
            <p:spPr>
              <a:xfrm>
                <a:off x="485198" y="5793144"/>
                <a:ext cx="2076794" cy="2063093"/>
              </a:xfrm>
              <a:custGeom>
                <a:avLst/>
                <a:gdLst/>
                <a:ahLst/>
                <a:cxnLst>
                  <a:cxn ang="0">
                    <a:pos x="wd2" y="hd2"/>
                  </a:cxn>
                  <a:cxn ang="5400000">
                    <a:pos x="wd2" y="hd2"/>
                  </a:cxn>
                  <a:cxn ang="10800000">
                    <a:pos x="wd2" y="hd2"/>
                  </a:cxn>
                  <a:cxn ang="16200000">
                    <a:pos x="wd2" y="hd2"/>
                  </a:cxn>
                </a:cxnLst>
                <a:rect l="0" t="0" r="r" b="b"/>
                <a:pathLst>
                  <a:path w="21600" h="21600" extrusionOk="0">
                    <a:moveTo>
                      <a:pt x="193" y="0"/>
                    </a:moveTo>
                    <a:cubicBezTo>
                      <a:pt x="87" y="0"/>
                      <a:pt x="0" y="87"/>
                      <a:pt x="0" y="194"/>
                    </a:cubicBezTo>
                    <a:lnTo>
                      <a:pt x="0" y="21404"/>
                    </a:lnTo>
                    <a:cubicBezTo>
                      <a:pt x="0" y="21511"/>
                      <a:pt x="87" y="21600"/>
                      <a:pt x="193" y="21600"/>
                    </a:cubicBezTo>
                    <a:lnTo>
                      <a:pt x="21322" y="21600"/>
                    </a:lnTo>
                    <a:cubicBezTo>
                      <a:pt x="21428" y="21600"/>
                      <a:pt x="21514" y="21511"/>
                      <a:pt x="21514" y="21404"/>
                    </a:cubicBezTo>
                    <a:lnTo>
                      <a:pt x="21514" y="20822"/>
                    </a:lnTo>
                    <a:cubicBezTo>
                      <a:pt x="21514" y="20715"/>
                      <a:pt x="21428" y="20628"/>
                      <a:pt x="21322" y="20628"/>
                    </a:cubicBezTo>
                    <a:lnTo>
                      <a:pt x="1159" y="20628"/>
                    </a:lnTo>
                    <a:cubicBezTo>
                      <a:pt x="1052" y="20628"/>
                      <a:pt x="966" y="20539"/>
                      <a:pt x="966" y="20432"/>
                    </a:cubicBezTo>
                    <a:lnTo>
                      <a:pt x="966" y="194"/>
                    </a:lnTo>
                    <a:cubicBezTo>
                      <a:pt x="966" y="87"/>
                      <a:pt x="879" y="0"/>
                      <a:pt x="773" y="0"/>
                    </a:cubicBezTo>
                    <a:lnTo>
                      <a:pt x="193" y="0"/>
                    </a:lnTo>
                    <a:close/>
                    <a:moveTo>
                      <a:pt x="4579" y="3635"/>
                    </a:moveTo>
                    <a:cubicBezTo>
                      <a:pt x="4069" y="3635"/>
                      <a:pt x="3973" y="4313"/>
                      <a:pt x="3893" y="5269"/>
                    </a:cubicBezTo>
                    <a:cubicBezTo>
                      <a:pt x="3826" y="6066"/>
                      <a:pt x="3789" y="7155"/>
                      <a:pt x="3747" y="8309"/>
                    </a:cubicBezTo>
                    <a:cubicBezTo>
                      <a:pt x="3722" y="9023"/>
                      <a:pt x="3694" y="9757"/>
                      <a:pt x="3660" y="10474"/>
                    </a:cubicBezTo>
                    <a:lnTo>
                      <a:pt x="1430" y="10474"/>
                    </a:lnTo>
                    <a:lnTo>
                      <a:pt x="1430" y="11230"/>
                    </a:lnTo>
                    <a:lnTo>
                      <a:pt x="4374" y="11230"/>
                    </a:lnTo>
                    <a:lnTo>
                      <a:pt x="4393" y="10873"/>
                    </a:lnTo>
                    <a:cubicBezTo>
                      <a:pt x="4437" y="10037"/>
                      <a:pt x="4467" y="9172"/>
                      <a:pt x="4497" y="8336"/>
                    </a:cubicBezTo>
                    <a:cubicBezTo>
                      <a:pt x="4526" y="7507"/>
                      <a:pt x="4560" y="6578"/>
                      <a:pt x="4607" y="5814"/>
                    </a:cubicBezTo>
                    <a:cubicBezTo>
                      <a:pt x="4621" y="5979"/>
                      <a:pt x="4635" y="6160"/>
                      <a:pt x="4648" y="6361"/>
                    </a:cubicBezTo>
                    <a:cubicBezTo>
                      <a:pt x="4720" y="7486"/>
                      <a:pt x="4764" y="8893"/>
                      <a:pt x="4805" y="10253"/>
                    </a:cubicBezTo>
                    <a:cubicBezTo>
                      <a:pt x="4814" y="10545"/>
                      <a:pt x="4823" y="10836"/>
                      <a:pt x="4832" y="11121"/>
                    </a:cubicBezTo>
                    <a:lnTo>
                      <a:pt x="4839" y="11340"/>
                    </a:lnTo>
                    <a:cubicBezTo>
                      <a:pt x="4882" y="12712"/>
                      <a:pt x="4923" y="14008"/>
                      <a:pt x="5011" y="14987"/>
                    </a:cubicBezTo>
                    <a:cubicBezTo>
                      <a:pt x="5108" y="16050"/>
                      <a:pt x="5236" y="16930"/>
                      <a:pt x="5835" y="16930"/>
                    </a:cubicBezTo>
                    <a:cubicBezTo>
                      <a:pt x="6373" y="16930"/>
                      <a:pt x="6497" y="16190"/>
                      <a:pt x="6594" y="15296"/>
                    </a:cubicBezTo>
                    <a:cubicBezTo>
                      <a:pt x="6678" y="14518"/>
                      <a:pt x="6726" y="13520"/>
                      <a:pt x="6772" y="12555"/>
                    </a:cubicBezTo>
                    <a:cubicBezTo>
                      <a:pt x="6796" y="12043"/>
                      <a:pt x="6820" y="11560"/>
                      <a:pt x="6847" y="11132"/>
                    </a:cubicBezTo>
                    <a:cubicBezTo>
                      <a:pt x="6861" y="10921"/>
                      <a:pt x="6874" y="10707"/>
                      <a:pt x="6888" y="10495"/>
                    </a:cubicBezTo>
                    <a:cubicBezTo>
                      <a:pt x="6933" y="9765"/>
                      <a:pt x="6992" y="8813"/>
                      <a:pt x="7072" y="8108"/>
                    </a:cubicBezTo>
                    <a:cubicBezTo>
                      <a:pt x="7130" y="8632"/>
                      <a:pt x="7171" y="9283"/>
                      <a:pt x="7206" y="9828"/>
                    </a:cubicBezTo>
                    <a:cubicBezTo>
                      <a:pt x="7234" y="10257"/>
                      <a:pt x="7265" y="10701"/>
                      <a:pt x="7300" y="11138"/>
                    </a:cubicBezTo>
                    <a:cubicBezTo>
                      <a:pt x="7355" y="11811"/>
                      <a:pt x="7430" y="12670"/>
                      <a:pt x="7538" y="13325"/>
                    </a:cubicBezTo>
                    <a:cubicBezTo>
                      <a:pt x="7649" y="13995"/>
                      <a:pt x="7799" y="14650"/>
                      <a:pt x="8291" y="14650"/>
                    </a:cubicBezTo>
                    <a:cubicBezTo>
                      <a:pt x="8807" y="14650"/>
                      <a:pt x="8920" y="13936"/>
                      <a:pt x="8993" y="13463"/>
                    </a:cubicBezTo>
                    <a:cubicBezTo>
                      <a:pt x="9075" y="12940"/>
                      <a:pt x="9130" y="12285"/>
                      <a:pt x="9183" y="11651"/>
                    </a:cubicBezTo>
                    <a:cubicBezTo>
                      <a:pt x="9198" y="11475"/>
                      <a:pt x="9212" y="11303"/>
                      <a:pt x="9226" y="11141"/>
                    </a:cubicBezTo>
                    <a:cubicBezTo>
                      <a:pt x="9311" y="10194"/>
                      <a:pt x="9403" y="9541"/>
                      <a:pt x="9501" y="9185"/>
                    </a:cubicBezTo>
                    <a:cubicBezTo>
                      <a:pt x="9633" y="9696"/>
                      <a:pt x="9726" y="10669"/>
                      <a:pt x="9771" y="11144"/>
                    </a:cubicBezTo>
                    <a:cubicBezTo>
                      <a:pt x="9831" y="11767"/>
                      <a:pt x="9905" y="12254"/>
                      <a:pt x="9993" y="12594"/>
                    </a:cubicBezTo>
                    <a:cubicBezTo>
                      <a:pt x="10054" y="12832"/>
                      <a:pt x="10198" y="13391"/>
                      <a:pt x="10653" y="13391"/>
                    </a:cubicBezTo>
                    <a:cubicBezTo>
                      <a:pt x="11032" y="13391"/>
                      <a:pt x="11217" y="12975"/>
                      <a:pt x="11349" y="12567"/>
                    </a:cubicBezTo>
                    <a:cubicBezTo>
                      <a:pt x="11467" y="12203"/>
                      <a:pt x="11579" y="11704"/>
                      <a:pt x="11661" y="11165"/>
                    </a:cubicBezTo>
                    <a:cubicBezTo>
                      <a:pt x="11745" y="10615"/>
                      <a:pt x="11876" y="10261"/>
                      <a:pt x="11971" y="10086"/>
                    </a:cubicBezTo>
                    <a:cubicBezTo>
                      <a:pt x="12053" y="10269"/>
                      <a:pt x="12153" y="10639"/>
                      <a:pt x="12271" y="11188"/>
                    </a:cubicBezTo>
                    <a:cubicBezTo>
                      <a:pt x="12485" y="12183"/>
                      <a:pt x="12763" y="12626"/>
                      <a:pt x="13173" y="12626"/>
                    </a:cubicBezTo>
                    <a:cubicBezTo>
                      <a:pt x="13612" y="12626"/>
                      <a:pt x="13946" y="12143"/>
                      <a:pt x="14166" y="11193"/>
                    </a:cubicBezTo>
                    <a:cubicBezTo>
                      <a:pt x="14230" y="10915"/>
                      <a:pt x="14317" y="10721"/>
                      <a:pt x="14384" y="10609"/>
                    </a:cubicBezTo>
                    <a:cubicBezTo>
                      <a:pt x="14442" y="10712"/>
                      <a:pt x="14507" y="10855"/>
                      <a:pt x="14553" y="10955"/>
                    </a:cubicBezTo>
                    <a:cubicBezTo>
                      <a:pt x="14603" y="11064"/>
                      <a:pt x="14655" y="11175"/>
                      <a:pt x="14711" y="11283"/>
                    </a:cubicBezTo>
                    <a:cubicBezTo>
                      <a:pt x="14963" y="11766"/>
                      <a:pt x="15162" y="12149"/>
                      <a:pt x="15638" y="12149"/>
                    </a:cubicBezTo>
                    <a:cubicBezTo>
                      <a:pt x="16094" y="12149"/>
                      <a:pt x="16314" y="11747"/>
                      <a:pt x="16475" y="11453"/>
                    </a:cubicBezTo>
                    <a:cubicBezTo>
                      <a:pt x="16502" y="11402"/>
                      <a:pt x="16532" y="11350"/>
                      <a:pt x="16562" y="11300"/>
                    </a:cubicBezTo>
                    <a:cubicBezTo>
                      <a:pt x="16588" y="11255"/>
                      <a:pt x="16611" y="11213"/>
                      <a:pt x="16634" y="11173"/>
                    </a:cubicBezTo>
                    <a:cubicBezTo>
                      <a:pt x="16703" y="11053"/>
                      <a:pt x="16782" y="10918"/>
                      <a:pt x="16828" y="10864"/>
                    </a:cubicBezTo>
                    <a:cubicBezTo>
                      <a:pt x="16903" y="10914"/>
                      <a:pt x="17032" y="11105"/>
                      <a:pt x="17112" y="11224"/>
                    </a:cubicBezTo>
                    <a:lnTo>
                      <a:pt x="17155" y="11291"/>
                    </a:lnTo>
                    <a:cubicBezTo>
                      <a:pt x="17177" y="11324"/>
                      <a:pt x="17200" y="11356"/>
                      <a:pt x="17222" y="11389"/>
                    </a:cubicBezTo>
                    <a:cubicBezTo>
                      <a:pt x="17416" y="11682"/>
                      <a:pt x="17656" y="12047"/>
                      <a:pt x="18076" y="12047"/>
                    </a:cubicBezTo>
                    <a:cubicBezTo>
                      <a:pt x="18508" y="12047"/>
                      <a:pt x="18724" y="11727"/>
                      <a:pt x="18882" y="11494"/>
                    </a:cubicBezTo>
                    <a:cubicBezTo>
                      <a:pt x="18919" y="11439"/>
                      <a:pt x="18953" y="11387"/>
                      <a:pt x="18989" y="11340"/>
                    </a:cubicBezTo>
                    <a:cubicBezTo>
                      <a:pt x="19096" y="11202"/>
                      <a:pt x="19183" y="11125"/>
                      <a:pt x="19231" y="11090"/>
                    </a:cubicBezTo>
                    <a:cubicBezTo>
                      <a:pt x="19285" y="11117"/>
                      <a:pt x="19403" y="11188"/>
                      <a:pt x="19622" y="11387"/>
                    </a:cubicBezTo>
                    <a:cubicBezTo>
                      <a:pt x="19919" y="11658"/>
                      <a:pt x="20277" y="11689"/>
                      <a:pt x="20520" y="11689"/>
                    </a:cubicBezTo>
                    <a:cubicBezTo>
                      <a:pt x="20701" y="11689"/>
                      <a:pt x="20939" y="11612"/>
                      <a:pt x="21281" y="11494"/>
                    </a:cubicBezTo>
                    <a:cubicBezTo>
                      <a:pt x="21406" y="11451"/>
                      <a:pt x="21535" y="11406"/>
                      <a:pt x="21600" y="11391"/>
                    </a:cubicBezTo>
                    <a:lnTo>
                      <a:pt x="21429" y="10655"/>
                    </a:lnTo>
                    <a:cubicBezTo>
                      <a:pt x="21326" y="10679"/>
                      <a:pt x="21192" y="10724"/>
                      <a:pt x="21037" y="10778"/>
                    </a:cubicBezTo>
                    <a:cubicBezTo>
                      <a:pt x="20885" y="10831"/>
                      <a:pt x="20601" y="10929"/>
                      <a:pt x="20520" y="10933"/>
                    </a:cubicBezTo>
                    <a:cubicBezTo>
                      <a:pt x="20323" y="10933"/>
                      <a:pt x="20208" y="10903"/>
                      <a:pt x="20125" y="10827"/>
                    </a:cubicBezTo>
                    <a:cubicBezTo>
                      <a:pt x="19729" y="10468"/>
                      <a:pt x="19465" y="10321"/>
                      <a:pt x="19209" y="10321"/>
                    </a:cubicBezTo>
                    <a:cubicBezTo>
                      <a:pt x="18891" y="10321"/>
                      <a:pt x="18593" y="10623"/>
                      <a:pt x="18398" y="10876"/>
                    </a:cubicBezTo>
                    <a:cubicBezTo>
                      <a:pt x="18347" y="10942"/>
                      <a:pt x="18300" y="11009"/>
                      <a:pt x="18260" y="11068"/>
                    </a:cubicBezTo>
                    <a:cubicBezTo>
                      <a:pt x="18214" y="11137"/>
                      <a:pt x="18131" y="11262"/>
                      <a:pt x="18089" y="11288"/>
                    </a:cubicBezTo>
                    <a:cubicBezTo>
                      <a:pt x="18025" y="11240"/>
                      <a:pt x="17915" y="11074"/>
                      <a:pt x="17848" y="10972"/>
                    </a:cubicBezTo>
                    <a:cubicBezTo>
                      <a:pt x="17824" y="10936"/>
                      <a:pt x="17800" y="10899"/>
                      <a:pt x="17776" y="10864"/>
                    </a:cubicBezTo>
                    <a:lnTo>
                      <a:pt x="17734" y="10800"/>
                    </a:lnTo>
                    <a:cubicBezTo>
                      <a:pt x="17524" y="10488"/>
                      <a:pt x="17262" y="10100"/>
                      <a:pt x="16820" y="10100"/>
                    </a:cubicBezTo>
                    <a:cubicBezTo>
                      <a:pt x="16386" y="10100"/>
                      <a:pt x="16200" y="10421"/>
                      <a:pt x="15985" y="10793"/>
                    </a:cubicBezTo>
                    <a:cubicBezTo>
                      <a:pt x="15963" y="10832"/>
                      <a:pt x="15940" y="10873"/>
                      <a:pt x="15915" y="10916"/>
                    </a:cubicBezTo>
                    <a:cubicBezTo>
                      <a:pt x="15881" y="10974"/>
                      <a:pt x="15849" y="11031"/>
                      <a:pt x="15817" y="11089"/>
                    </a:cubicBezTo>
                    <a:cubicBezTo>
                      <a:pt x="15768" y="11179"/>
                      <a:pt x="15689" y="11322"/>
                      <a:pt x="15636" y="11379"/>
                    </a:cubicBezTo>
                    <a:cubicBezTo>
                      <a:pt x="15569" y="11303"/>
                      <a:pt x="15455" y="11083"/>
                      <a:pt x="15376" y="10932"/>
                    </a:cubicBezTo>
                    <a:cubicBezTo>
                      <a:pt x="15329" y="10841"/>
                      <a:pt x="15281" y="10738"/>
                      <a:pt x="15236" y="10638"/>
                    </a:cubicBezTo>
                    <a:cubicBezTo>
                      <a:pt x="15037" y="10207"/>
                      <a:pt x="14832" y="9760"/>
                      <a:pt x="14392" y="9760"/>
                    </a:cubicBezTo>
                    <a:cubicBezTo>
                      <a:pt x="14192" y="9760"/>
                      <a:pt x="13698" y="9883"/>
                      <a:pt x="13435" y="11021"/>
                    </a:cubicBezTo>
                    <a:cubicBezTo>
                      <a:pt x="13357" y="11357"/>
                      <a:pt x="13273" y="11579"/>
                      <a:pt x="13205" y="11715"/>
                    </a:cubicBezTo>
                    <a:cubicBezTo>
                      <a:pt x="13148" y="11575"/>
                      <a:pt x="13076" y="11355"/>
                      <a:pt x="13006" y="11028"/>
                    </a:cubicBezTo>
                    <a:cubicBezTo>
                      <a:pt x="12807" y="10105"/>
                      <a:pt x="12620" y="9232"/>
                      <a:pt x="11964" y="9232"/>
                    </a:cubicBezTo>
                    <a:cubicBezTo>
                      <a:pt x="11677" y="9232"/>
                      <a:pt x="11160" y="9468"/>
                      <a:pt x="10918" y="11050"/>
                    </a:cubicBezTo>
                    <a:cubicBezTo>
                      <a:pt x="10841" y="11554"/>
                      <a:pt x="10754" y="11935"/>
                      <a:pt x="10675" y="12204"/>
                    </a:cubicBezTo>
                    <a:cubicBezTo>
                      <a:pt x="10626" y="11959"/>
                      <a:pt x="10570" y="11599"/>
                      <a:pt x="10519" y="11072"/>
                    </a:cubicBezTo>
                    <a:cubicBezTo>
                      <a:pt x="10347" y="9278"/>
                      <a:pt x="10207" y="8177"/>
                      <a:pt x="9518" y="8177"/>
                    </a:cubicBezTo>
                    <a:cubicBezTo>
                      <a:pt x="8791" y="8177"/>
                      <a:pt x="8635" y="9324"/>
                      <a:pt x="8479" y="11073"/>
                    </a:cubicBezTo>
                    <a:cubicBezTo>
                      <a:pt x="8464" y="11237"/>
                      <a:pt x="8450" y="11410"/>
                      <a:pt x="8435" y="11586"/>
                    </a:cubicBezTo>
                    <a:cubicBezTo>
                      <a:pt x="8399" y="12017"/>
                      <a:pt x="8343" y="12660"/>
                      <a:pt x="8274" y="13176"/>
                    </a:cubicBezTo>
                    <a:cubicBezTo>
                      <a:pt x="8205" y="12735"/>
                      <a:pt x="8129" y="12070"/>
                      <a:pt x="8048" y="11077"/>
                    </a:cubicBezTo>
                    <a:cubicBezTo>
                      <a:pt x="8013" y="10647"/>
                      <a:pt x="7985" y="10205"/>
                      <a:pt x="7957" y="9779"/>
                    </a:cubicBezTo>
                    <a:cubicBezTo>
                      <a:pt x="7906" y="8996"/>
                      <a:pt x="7857" y="8257"/>
                      <a:pt x="7778" y="7708"/>
                    </a:cubicBezTo>
                    <a:cubicBezTo>
                      <a:pt x="7718" y="7289"/>
                      <a:pt x="7605" y="6511"/>
                      <a:pt x="7054" y="6511"/>
                    </a:cubicBezTo>
                    <a:cubicBezTo>
                      <a:pt x="6549" y="6511"/>
                      <a:pt x="6428" y="7160"/>
                      <a:pt x="6333" y="7946"/>
                    </a:cubicBezTo>
                    <a:cubicBezTo>
                      <a:pt x="6250" y="8624"/>
                      <a:pt x="6196" y="9510"/>
                      <a:pt x="6138" y="10447"/>
                    </a:cubicBezTo>
                    <a:cubicBezTo>
                      <a:pt x="6125" y="10659"/>
                      <a:pt x="6111" y="10872"/>
                      <a:pt x="6098" y="11084"/>
                    </a:cubicBezTo>
                    <a:cubicBezTo>
                      <a:pt x="6070" y="11517"/>
                      <a:pt x="6047" y="12003"/>
                      <a:pt x="6022" y="12518"/>
                    </a:cubicBezTo>
                    <a:cubicBezTo>
                      <a:pt x="5981" y="13382"/>
                      <a:pt x="5921" y="14640"/>
                      <a:pt x="5820" y="15463"/>
                    </a:cubicBezTo>
                    <a:cubicBezTo>
                      <a:pt x="5790" y="15243"/>
                      <a:pt x="5761" y="14961"/>
                      <a:pt x="5734" y="14601"/>
                    </a:cubicBezTo>
                    <a:cubicBezTo>
                      <a:pt x="5665" y="13683"/>
                      <a:pt x="5629" y="12532"/>
                      <a:pt x="5590" y="11315"/>
                    </a:cubicBezTo>
                    <a:lnTo>
                      <a:pt x="5581" y="11095"/>
                    </a:lnTo>
                    <a:cubicBezTo>
                      <a:pt x="5572" y="10811"/>
                      <a:pt x="5564" y="10521"/>
                      <a:pt x="5555" y="10230"/>
                    </a:cubicBezTo>
                    <a:cubicBezTo>
                      <a:pt x="5509" y="8720"/>
                      <a:pt x="5461" y="7158"/>
                      <a:pt x="5374" y="5970"/>
                    </a:cubicBezTo>
                    <a:cubicBezTo>
                      <a:pt x="5325" y="5317"/>
                      <a:pt x="5270" y="4832"/>
                      <a:pt x="5203" y="4489"/>
                    </a:cubicBezTo>
                    <a:cubicBezTo>
                      <a:pt x="5148" y="4212"/>
                      <a:pt x="5034" y="3635"/>
                      <a:pt x="4579" y="3635"/>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05" name="9"/>
              <p:cNvSpPr/>
              <p:nvPr/>
            </p:nvSpPr>
            <p:spPr>
              <a:xfrm>
                <a:off x="25435" y="3920728"/>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1506" name="Cards"/>
              <p:cNvSpPr/>
              <p:nvPr/>
            </p:nvSpPr>
            <p:spPr>
              <a:xfrm>
                <a:off x="804126" y="0"/>
                <a:ext cx="1447521" cy="2104288"/>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07" name="Brain Front"/>
              <p:cNvSpPr/>
              <p:nvPr/>
            </p:nvSpPr>
            <p:spPr>
              <a:xfrm>
                <a:off x="485238" y="40555784"/>
                <a:ext cx="2076794" cy="1724667"/>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08" name="Dice"/>
              <p:cNvSpPr/>
              <p:nvPr/>
            </p:nvSpPr>
            <p:spPr>
              <a:xfrm>
                <a:off x="799874" y="37644848"/>
                <a:ext cx="1447521" cy="1685408"/>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09" name="Neuron"/>
              <p:cNvSpPr/>
              <p:nvPr/>
            </p:nvSpPr>
            <p:spPr>
              <a:xfrm>
                <a:off x="428366" y="26094642"/>
                <a:ext cx="2190537"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10" name="Cards"/>
              <p:cNvSpPr/>
              <p:nvPr/>
            </p:nvSpPr>
            <p:spPr>
              <a:xfrm>
                <a:off x="799874" y="23012603"/>
                <a:ext cx="1447521" cy="2104289"/>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11" name="10"/>
              <p:cNvSpPr/>
              <p:nvPr/>
            </p:nvSpPr>
            <p:spPr>
              <a:xfrm>
                <a:off x="12715" y="29829570"/>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512" name="Q"/>
              <p:cNvSpPr/>
              <p:nvPr/>
            </p:nvSpPr>
            <p:spPr>
              <a:xfrm>
                <a:off x="25427" y="35614030"/>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513" name="Tiara"/>
              <p:cNvSpPr/>
              <p:nvPr/>
            </p:nvSpPr>
            <p:spPr>
              <a:xfrm>
                <a:off x="1073452" y="34534647"/>
                <a:ext cx="900367"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14" name="Bell Curve"/>
              <p:cNvSpPr/>
              <p:nvPr/>
            </p:nvSpPr>
            <p:spPr>
              <a:xfrm>
                <a:off x="489349" y="54828069"/>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15" name="Function Graph"/>
              <p:cNvSpPr/>
              <p:nvPr/>
            </p:nvSpPr>
            <p:spPr>
              <a:xfrm>
                <a:off x="485237" y="43258196"/>
                <a:ext cx="2076795" cy="2063092"/>
              </a:xfrm>
              <a:custGeom>
                <a:avLst/>
                <a:gdLst/>
                <a:ahLst/>
                <a:cxnLst>
                  <a:cxn ang="0">
                    <a:pos x="wd2" y="hd2"/>
                  </a:cxn>
                  <a:cxn ang="5400000">
                    <a:pos x="wd2" y="hd2"/>
                  </a:cxn>
                  <a:cxn ang="10800000">
                    <a:pos x="wd2" y="hd2"/>
                  </a:cxn>
                  <a:cxn ang="16200000">
                    <a:pos x="wd2" y="hd2"/>
                  </a:cxn>
                </a:cxnLst>
                <a:rect l="0" t="0" r="r" b="b"/>
                <a:pathLst>
                  <a:path w="21600" h="21600" extrusionOk="0">
                    <a:moveTo>
                      <a:pt x="193" y="0"/>
                    </a:moveTo>
                    <a:cubicBezTo>
                      <a:pt x="87" y="0"/>
                      <a:pt x="0" y="87"/>
                      <a:pt x="0" y="194"/>
                    </a:cubicBezTo>
                    <a:lnTo>
                      <a:pt x="0" y="21404"/>
                    </a:lnTo>
                    <a:cubicBezTo>
                      <a:pt x="0" y="21511"/>
                      <a:pt x="87" y="21600"/>
                      <a:pt x="193" y="21600"/>
                    </a:cubicBezTo>
                    <a:lnTo>
                      <a:pt x="21322" y="21600"/>
                    </a:lnTo>
                    <a:cubicBezTo>
                      <a:pt x="21428" y="21600"/>
                      <a:pt x="21514" y="21511"/>
                      <a:pt x="21514" y="21404"/>
                    </a:cubicBezTo>
                    <a:lnTo>
                      <a:pt x="21514" y="20822"/>
                    </a:lnTo>
                    <a:cubicBezTo>
                      <a:pt x="21514" y="20715"/>
                      <a:pt x="21428" y="20628"/>
                      <a:pt x="21322" y="20628"/>
                    </a:cubicBezTo>
                    <a:lnTo>
                      <a:pt x="1159" y="20628"/>
                    </a:lnTo>
                    <a:cubicBezTo>
                      <a:pt x="1052" y="20628"/>
                      <a:pt x="966" y="20539"/>
                      <a:pt x="966" y="20432"/>
                    </a:cubicBezTo>
                    <a:lnTo>
                      <a:pt x="966" y="194"/>
                    </a:lnTo>
                    <a:cubicBezTo>
                      <a:pt x="966" y="87"/>
                      <a:pt x="879" y="0"/>
                      <a:pt x="773" y="0"/>
                    </a:cubicBezTo>
                    <a:lnTo>
                      <a:pt x="193" y="0"/>
                    </a:lnTo>
                    <a:close/>
                    <a:moveTo>
                      <a:pt x="4579" y="3635"/>
                    </a:moveTo>
                    <a:cubicBezTo>
                      <a:pt x="4069" y="3635"/>
                      <a:pt x="3973" y="4313"/>
                      <a:pt x="3893" y="5269"/>
                    </a:cubicBezTo>
                    <a:cubicBezTo>
                      <a:pt x="3826" y="6066"/>
                      <a:pt x="3789" y="7155"/>
                      <a:pt x="3747" y="8309"/>
                    </a:cubicBezTo>
                    <a:cubicBezTo>
                      <a:pt x="3722" y="9023"/>
                      <a:pt x="3694" y="9757"/>
                      <a:pt x="3660" y="10474"/>
                    </a:cubicBezTo>
                    <a:lnTo>
                      <a:pt x="1430" y="10474"/>
                    </a:lnTo>
                    <a:lnTo>
                      <a:pt x="1430" y="11230"/>
                    </a:lnTo>
                    <a:lnTo>
                      <a:pt x="4374" y="11230"/>
                    </a:lnTo>
                    <a:lnTo>
                      <a:pt x="4393" y="10873"/>
                    </a:lnTo>
                    <a:cubicBezTo>
                      <a:pt x="4437" y="10037"/>
                      <a:pt x="4467" y="9172"/>
                      <a:pt x="4497" y="8336"/>
                    </a:cubicBezTo>
                    <a:cubicBezTo>
                      <a:pt x="4526" y="7507"/>
                      <a:pt x="4560" y="6578"/>
                      <a:pt x="4607" y="5814"/>
                    </a:cubicBezTo>
                    <a:cubicBezTo>
                      <a:pt x="4621" y="5979"/>
                      <a:pt x="4635" y="6160"/>
                      <a:pt x="4648" y="6361"/>
                    </a:cubicBezTo>
                    <a:cubicBezTo>
                      <a:pt x="4720" y="7486"/>
                      <a:pt x="4764" y="8893"/>
                      <a:pt x="4805" y="10253"/>
                    </a:cubicBezTo>
                    <a:cubicBezTo>
                      <a:pt x="4814" y="10545"/>
                      <a:pt x="4823" y="10836"/>
                      <a:pt x="4832" y="11121"/>
                    </a:cubicBezTo>
                    <a:lnTo>
                      <a:pt x="4839" y="11340"/>
                    </a:lnTo>
                    <a:cubicBezTo>
                      <a:pt x="4882" y="12712"/>
                      <a:pt x="4923" y="14008"/>
                      <a:pt x="5011" y="14987"/>
                    </a:cubicBezTo>
                    <a:cubicBezTo>
                      <a:pt x="5108" y="16050"/>
                      <a:pt x="5236" y="16930"/>
                      <a:pt x="5835" y="16930"/>
                    </a:cubicBezTo>
                    <a:cubicBezTo>
                      <a:pt x="6373" y="16930"/>
                      <a:pt x="6497" y="16190"/>
                      <a:pt x="6594" y="15296"/>
                    </a:cubicBezTo>
                    <a:cubicBezTo>
                      <a:pt x="6678" y="14518"/>
                      <a:pt x="6726" y="13520"/>
                      <a:pt x="6772" y="12555"/>
                    </a:cubicBezTo>
                    <a:cubicBezTo>
                      <a:pt x="6796" y="12043"/>
                      <a:pt x="6820" y="11560"/>
                      <a:pt x="6847" y="11132"/>
                    </a:cubicBezTo>
                    <a:cubicBezTo>
                      <a:pt x="6861" y="10921"/>
                      <a:pt x="6874" y="10707"/>
                      <a:pt x="6888" y="10495"/>
                    </a:cubicBezTo>
                    <a:cubicBezTo>
                      <a:pt x="6933" y="9765"/>
                      <a:pt x="6992" y="8813"/>
                      <a:pt x="7072" y="8108"/>
                    </a:cubicBezTo>
                    <a:cubicBezTo>
                      <a:pt x="7130" y="8632"/>
                      <a:pt x="7171" y="9283"/>
                      <a:pt x="7206" y="9828"/>
                    </a:cubicBezTo>
                    <a:cubicBezTo>
                      <a:pt x="7234" y="10257"/>
                      <a:pt x="7265" y="10701"/>
                      <a:pt x="7300" y="11138"/>
                    </a:cubicBezTo>
                    <a:cubicBezTo>
                      <a:pt x="7355" y="11811"/>
                      <a:pt x="7430" y="12670"/>
                      <a:pt x="7538" y="13325"/>
                    </a:cubicBezTo>
                    <a:cubicBezTo>
                      <a:pt x="7649" y="13995"/>
                      <a:pt x="7799" y="14650"/>
                      <a:pt x="8291" y="14650"/>
                    </a:cubicBezTo>
                    <a:cubicBezTo>
                      <a:pt x="8807" y="14650"/>
                      <a:pt x="8920" y="13936"/>
                      <a:pt x="8993" y="13463"/>
                    </a:cubicBezTo>
                    <a:cubicBezTo>
                      <a:pt x="9075" y="12940"/>
                      <a:pt x="9130" y="12285"/>
                      <a:pt x="9183" y="11651"/>
                    </a:cubicBezTo>
                    <a:cubicBezTo>
                      <a:pt x="9198" y="11475"/>
                      <a:pt x="9212" y="11303"/>
                      <a:pt x="9226" y="11141"/>
                    </a:cubicBezTo>
                    <a:cubicBezTo>
                      <a:pt x="9311" y="10194"/>
                      <a:pt x="9403" y="9541"/>
                      <a:pt x="9501" y="9185"/>
                    </a:cubicBezTo>
                    <a:cubicBezTo>
                      <a:pt x="9633" y="9696"/>
                      <a:pt x="9726" y="10669"/>
                      <a:pt x="9771" y="11144"/>
                    </a:cubicBezTo>
                    <a:cubicBezTo>
                      <a:pt x="9831" y="11767"/>
                      <a:pt x="9905" y="12254"/>
                      <a:pt x="9993" y="12594"/>
                    </a:cubicBezTo>
                    <a:cubicBezTo>
                      <a:pt x="10054" y="12832"/>
                      <a:pt x="10198" y="13391"/>
                      <a:pt x="10653" y="13391"/>
                    </a:cubicBezTo>
                    <a:cubicBezTo>
                      <a:pt x="11032" y="13391"/>
                      <a:pt x="11217" y="12975"/>
                      <a:pt x="11349" y="12567"/>
                    </a:cubicBezTo>
                    <a:cubicBezTo>
                      <a:pt x="11467" y="12203"/>
                      <a:pt x="11579" y="11704"/>
                      <a:pt x="11661" y="11165"/>
                    </a:cubicBezTo>
                    <a:cubicBezTo>
                      <a:pt x="11745" y="10615"/>
                      <a:pt x="11876" y="10261"/>
                      <a:pt x="11971" y="10086"/>
                    </a:cubicBezTo>
                    <a:cubicBezTo>
                      <a:pt x="12053" y="10269"/>
                      <a:pt x="12153" y="10639"/>
                      <a:pt x="12271" y="11188"/>
                    </a:cubicBezTo>
                    <a:cubicBezTo>
                      <a:pt x="12485" y="12183"/>
                      <a:pt x="12763" y="12626"/>
                      <a:pt x="13173" y="12626"/>
                    </a:cubicBezTo>
                    <a:cubicBezTo>
                      <a:pt x="13612" y="12626"/>
                      <a:pt x="13946" y="12143"/>
                      <a:pt x="14166" y="11193"/>
                    </a:cubicBezTo>
                    <a:cubicBezTo>
                      <a:pt x="14230" y="10915"/>
                      <a:pt x="14317" y="10721"/>
                      <a:pt x="14384" y="10609"/>
                    </a:cubicBezTo>
                    <a:cubicBezTo>
                      <a:pt x="14442" y="10712"/>
                      <a:pt x="14507" y="10855"/>
                      <a:pt x="14553" y="10955"/>
                    </a:cubicBezTo>
                    <a:cubicBezTo>
                      <a:pt x="14603" y="11064"/>
                      <a:pt x="14655" y="11175"/>
                      <a:pt x="14711" y="11283"/>
                    </a:cubicBezTo>
                    <a:cubicBezTo>
                      <a:pt x="14963" y="11766"/>
                      <a:pt x="15162" y="12149"/>
                      <a:pt x="15638" y="12149"/>
                    </a:cubicBezTo>
                    <a:cubicBezTo>
                      <a:pt x="16094" y="12149"/>
                      <a:pt x="16314" y="11747"/>
                      <a:pt x="16475" y="11453"/>
                    </a:cubicBezTo>
                    <a:cubicBezTo>
                      <a:pt x="16502" y="11402"/>
                      <a:pt x="16532" y="11350"/>
                      <a:pt x="16562" y="11300"/>
                    </a:cubicBezTo>
                    <a:cubicBezTo>
                      <a:pt x="16588" y="11255"/>
                      <a:pt x="16611" y="11213"/>
                      <a:pt x="16634" y="11173"/>
                    </a:cubicBezTo>
                    <a:cubicBezTo>
                      <a:pt x="16703" y="11053"/>
                      <a:pt x="16782" y="10918"/>
                      <a:pt x="16828" y="10864"/>
                    </a:cubicBezTo>
                    <a:cubicBezTo>
                      <a:pt x="16903" y="10914"/>
                      <a:pt x="17032" y="11105"/>
                      <a:pt x="17112" y="11224"/>
                    </a:cubicBezTo>
                    <a:lnTo>
                      <a:pt x="17155" y="11291"/>
                    </a:lnTo>
                    <a:cubicBezTo>
                      <a:pt x="17177" y="11324"/>
                      <a:pt x="17200" y="11356"/>
                      <a:pt x="17222" y="11389"/>
                    </a:cubicBezTo>
                    <a:cubicBezTo>
                      <a:pt x="17416" y="11682"/>
                      <a:pt x="17656" y="12047"/>
                      <a:pt x="18076" y="12047"/>
                    </a:cubicBezTo>
                    <a:cubicBezTo>
                      <a:pt x="18508" y="12047"/>
                      <a:pt x="18724" y="11727"/>
                      <a:pt x="18882" y="11494"/>
                    </a:cubicBezTo>
                    <a:cubicBezTo>
                      <a:pt x="18919" y="11439"/>
                      <a:pt x="18953" y="11387"/>
                      <a:pt x="18989" y="11340"/>
                    </a:cubicBezTo>
                    <a:cubicBezTo>
                      <a:pt x="19096" y="11202"/>
                      <a:pt x="19183" y="11125"/>
                      <a:pt x="19231" y="11090"/>
                    </a:cubicBezTo>
                    <a:cubicBezTo>
                      <a:pt x="19285" y="11117"/>
                      <a:pt x="19403" y="11188"/>
                      <a:pt x="19622" y="11387"/>
                    </a:cubicBezTo>
                    <a:cubicBezTo>
                      <a:pt x="19919" y="11658"/>
                      <a:pt x="20277" y="11689"/>
                      <a:pt x="20520" y="11689"/>
                    </a:cubicBezTo>
                    <a:cubicBezTo>
                      <a:pt x="20701" y="11689"/>
                      <a:pt x="20939" y="11612"/>
                      <a:pt x="21281" y="11494"/>
                    </a:cubicBezTo>
                    <a:cubicBezTo>
                      <a:pt x="21406" y="11451"/>
                      <a:pt x="21535" y="11406"/>
                      <a:pt x="21600" y="11391"/>
                    </a:cubicBezTo>
                    <a:lnTo>
                      <a:pt x="21429" y="10655"/>
                    </a:lnTo>
                    <a:cubicBezTo>
                      <a:pt x="21326" y="10679"/>
                      <a:pt x="21192" y="10724"/>
                      <a:pt x="21037" y="10778"/>
                    </a:cubicBezTo>
                    <a:cubicBezTo>
                      <a:pt x="20885" y="10831"/>
                      <a:pt x="20601" y="10929"/>
                      <a:pt x="20520" y="10933"/>
                    </a:cubicBezTo>
                    <a:cubicBezTo>
                      <a:pt x="20323" y="10933"/>
                      <a:pt x="20208" y="10903"/>
                      <a:pt x="20125" y="10827"/>
                    </a:cubicBezTo>
                    <a:cubicBezTo>
                      <a:pt x="19729" y="10468"/>
                      <a:pt x="19465" y="10321"/>
                      <a:pt x="19209" y="10321"/>
                    </a:cubicBezTo>
                    <a:cubicBezTo>
                      <a:pt x="18891" y="10321"/>
                      <a:pt x="18593" y="10623"/>
                      <a:pt x="18398" y="10876"/>
                    </a:cubicBezTo>
                    <a:cubicBezTo>
                      <a:pt x="18347" y="10942"/>
                      <a:pt x="18300" y="11009"/>
                      <a:pt x="18260" y="11068"/>
                    </a:cubicBezTo>
                    <a:cubicBezTo>
                      <a:pt x="18214" y="11137"/>
                      <a:pt x="18131" y="11262"/>
                      <a:pt x="18089" y="11288"/>
                    </a:cubicBezTo>
                    <a:cubicBezTo>
                      <a:pt x="18025" y="11240"/>
                      <a:pt x="17915" y="11074"/>
                      <a:pt x="17848" y="10972"/>
                    </a:cubicBezTo>
                    <a:cubicBezTo>
                      <a:pt x="17824" y="10936"/>
                      <a:pt x="17800" y="10899"/>
                      <a:pt x="17776" y="10864"/>
                    </a:cubicBezTo>
                    <a:lnTo>
                      <a:pt x="17734" y="10800"/>
                    </a:lnTo>
                    <a:cubicBezTo>
                      <a:pt x="17524" y="10488"/>
                      <a:pt x="17262" y="10100"/>
                      <a:pt x="16820" y="10100"/>
                    </a:cubicBezTo>
                    <a:cubicBezTo>
                      <a:pt x="16386" y="10100"/>
                      <a:pt x="16200" y="10421"/>
                      <a:pt x="15985" y="10793"/>
                    </a:cubicBezTo>
                    <a:cubicBezTo>
                      <a:pt x="15963" y="10832"/>
                      <a:pt x="15940" y="10873"/>
                      <a:pt x="15915" y="10916"/>
                    </a:cubicBezTo>
                    <a:cubicBezTo>
                      <a:pt x="15881" y="10974"/>
                      <a:pt x="15849" y="11031"/>
                      <a:pt x="15817" y="11089"/>
                    </a:cubicBezTo>
                    <a:cubicBezTo>
                      <a:pt x="15768" y="11179"/>
                      <a:pt x="15689" y="11322"/>
                      <a:pt x="15636" y="11379"/>
                    </a:cubicBezTo>
                    <a:cubicBezTo>
                      <a:pt x="15569" y="11303"/>
                      <a:pt x="15455" y="11083"/>
                      <a:pt x="15376" y="10932"/>
                    </a:cubicBezTo>
                    <a:cubicBezTo>
                      <a:pt x="15329" y="10841"/>
                      <a:pt x="15281" y="10738"/>
                      <a:pt x="15236" y="10638"/>
                    </a:cubicBezTo>
                    <a:cubicBezTo>
                      <a:pt x="15037" y="10207"/>
                      <a:pt x="14832" y="9760"/>
                      <a:pt x="14392" y="9760"/>
                    </a:cubicBezTo>
                    <a:cubicBezTo>
                      <a:pt x="14192" y="9760"/>
                      <a:pt x="13698" y="9883"/>
                      <a:pt x="13435" y="11021"/>
                    </a:cubicBezTo>
                    <a:cubicBezTo>
                      <a:pt x="13357" y="11357"/>
                      <a:pt x="13273" y="11579"/>
                      <a:pt x="13205" y="11715"/>
                    </a:cubicBezTo>
                    <a:cubicBezTo>
                      <a:pt x="13148" y="11575"/>
                      <a:pt x="13076" y="11355"/>
                      <a:pt x="13006" y="11028"/>
                    </a:cubicBezTo>
                    <a:cubicBezTo>
                      <a:pt x="12807" y="10105"/>
                      <a:pt x="12620" y="9232"/>
                      <a:pt x="11964" y="9232"/>
                    </a:cubicBezTo>
                    <a:cubicBezTo>
                      <a:pt x="11677" y="9232"/>
                      <a:pt x="11160" y="9468"/>
                      <a:pt x="10918" y="11050"/>
                    </a:cubicBezTo>
                    <a:cubicBezTo>
                      <a:pt x="10841" y="11554"/>
                      <a:pt x="10754" y="11935"/>
                      <a:pt x="10675" y="12204"/>
                    </a:cubicBezTo>
                    <a:cubicBezTo>
                      <a:pt x="10626" y="11959"/>
                      <a:pt x="10570" y="11599"/>
                      <a:pt x="10519" y="11072"/>
                    </a:cubicBezTo>
                    <a:cubicBezTo>
                      <a:pt x="10347" y="9278"/>
                      <a:pt x="10207" y="8177"/>
                      <a:pt x="9518" y="8177"/>
                    </a:cubicBezTo>
                    <a:cubicBezTo>
                      <a:pt x="8791" y="8177"/>
                      <a:pt x="8635" y="9324"/>
                      <a:pt x="8479" y="11073"/>
                    </a:cubicBezTo>
                    <a:cubicBezTo>
                      <a:pt x="8464" y="11237"/>
                      <a:pt x="8450" y="11410"/>
                      <a:pt x="8435" y="11586"/>
                    </a:cubicBezTo>
                    <a:cubicBezTo>
                      <a:pt x="8399" y="12017"/>
                      <a:pt x="8343" y="12660"/>
                      <a:pt x="8274" y="13176"/>
                    </a:cubicBezTo>
                    <a:cubicBezTo>
                      <a:pt x="8205" y="12735"/>
                      <a:pt x="8129" y="12070"/>
                      <a:pt x="8048" y="11077"/>
                    </a:cubicBezTo>
                    <a:cubicBezTo>
                      <a:pt x="8013" y="10647"/>
                      <a:pt x="7985" y="10205"/>
                      <a:pt x="7957" y="9779"/>
                    </a:cubicBezTo>
                    <a:cubicBezTo>
                      <a:pt x="7906" y="8996"/>
                      <a:pt x="7857" y="8257"/>
                      <a:pt x="7778" y="7708"/>
                    </a:cubicBezTo>
                    <a:cubicBezTo>
                      <a:pt x="7718" y="7289"/>
                      <a:pt x="7605" y="6511"/>
                      <a:pt x="7054" y="6511"/>
                    </a:cubicBezTo>
                    <a:cubicBezTo>
                      <a:pt x="6549" y="6511"/>
                      <a:pt x="6428" y="7160"/>
                      <a:pt x="6333" y="7946"/>
                    </a:cubicBezTo>
                    <a:cubicBezTo>
                      <a:pt x="6250" y="8624"/>
                      <a:pt x="6196" y="9510"/>
                      <a:pt x="6138" y="10447"/>
                    </a:cubicBezTo>
                    <a:cubicBezTo>
                      <a:pt x="6125" y="10659"/>
                      <a:pt x="6111" y="10872"/>
                      <a:pt x="6098" y="11084"/>
                    </a:cubicBezTo>
                    <a:cubicBezTo>
                      <a:pt x="6070" y="11517"/>
                      <a:pt x="6047" y="12003"/>
                      <a:pt x="6022" y="12518"/>
                    </a:cubicBezTo>
                    <a:cubicBezTo>
                      <a:pt x="5981" y="13382"/>
                      <a:pt x="5921" y="14640"/>
                      <a:pt x="5820" y="15463"/>
                    </a:cubicBezTo>
                    <a:cubicBezTo>
                      <a:pt x="5790" y="15243"/>
                      <a:pt x="5761" y="14961"/>
                      <a:pt x="5734" y="14601"/>
                    </a:cubicBezTo>
                    <a:cubicBezTo>
                      <a:pt x="5665" y="13683"/>
                      <a:pt x="5629" y="12532"/>
                      <a:pt x="5590" y="11315"/>
                    </a:cubicBezTo>
                    <a:lnTo>
                      <a:pt x="5581" y="11095"/>
                    </a:lnTo>
                    <a:cubicBezTo>
                      <a:pt x="5572" y="10811"/>
                      <a:pt x="5564" y="10521"/>
                      <a:pt x="5555" y="10230"/>
                    </a:cubicBezTo>
                    <a:cubicBezTo>
                      <a:pt x="5509" y="8720"/>
                      <a:pt x="5461" y="7158"/>
                      <a:pt x="5374" y="5970"/>
                    </a:cubicBezTo>
                    <a:cubicBezTo>
                      <a:pt x="5325" y="5317"/>
                      <a:pt x="5270" y="4832"/>
                      <a:pt x="5203" y="4489"/>
                    </a:cubicBezTo>
                    <a:cubicBezTo>
                      <a:pt x="5148" y="4212"/>
                      <a:pt x="5034" y="3635"/>
                      <a:pt x="4579" y="3635"/>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16" name="Brain"/>
              <p:cNvSpPr/>
              <p:nvPr/>
            </p:nvSpPr>
            <p:spPr>
              <a:xfrm>
                <a:off x="403026" y="86887191"/>
                <a:ext cx="2241218" cy="1719490"/>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17" name="Brain Front"/>
              <p:cNvSpPr/>
              <p:nvPr/>
            </p:nvSpPr>
            <p:spPr>
              <a:xfrm>
                <a:off x="485238" y="98471204"/>
                <a:ext cx="2076794" cy="1724667"/>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18" name="Dice"/>
              <p:cNvSpPr/>
              <p:nvPr/>
            </p:nvSpPr>
            <p:spPr>
              <a:xfrm>
                <a:off x="799875" y="60844638"/>
                <a:ext cx="1447521" cy="1685409"/>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19" name="Cards"/>
              <p:cNvSpPr/>
              <p:nvPr/>
            </p:nvSpPr>
            <p:spPr>
              <a:xfrm>
                <a:off x="799875" y="63551072"/>
                <a:ext cx="1447521" cy="2104288"/>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20" name="Cherry"/>
              <p:cNvSpPr/>
              <p:nvPr/>
            </p:nvSpPr>
            <p:spPr>
              <a:xfrm>
                <a:off x="922821" y="95580912"/>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21" name="10"/>
              <p:cNvSpPr/>
              <p:nvPr/>
            </p:nvSpPr>
            <p:spPr>
              <a:xfrm>
                <a:off x="12715" y="93531394"/>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522" name="Q"/>
              <p:cNvSpPr/>
              <p:nvPr/>
            </p:nvSpPr>
            <p:spPr>
              <a:xfrm>
                <a:off x="25427" y="73280996"/>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523" name="Tiara"/>
              <p:cNvSpPr/>
              <p:nvPr/>
            </p:nvSpPr>
            <p:spPr>
              <a:xfrm>
                <a:off x="1073452" y="72201620"/>
                <a:ext cx="900367" cy="473351"/>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24" name="K"/>
              <p:cNvSpPr/>
              <p:nvPr/>
            </p:nvSpPr>
            <p:spPr>
              <a:xfrm>
                <a:off x="25427" y="85289087"/>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K</a:t>
                </a:r>
              </a:p>
            </p:txBody>
          </p:sp>
          <p:sp>
            <p:nvSpPr>
              <p:cNvPr id="1525" name="Crown"/>
              <p:cNvSpPr/>
              <p:nvPr/>
            </p:nvSpPr>
            <p:spPr>
              <a:xfrm>
                <a:off x="489349" y="83795386"/>
                <a:ext cx="900366" cy="79234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206" y="0"/>
                      <a:pt x="9725" y="547"/>
                      <a:pt x="9725" y="1222"/>
                    </a:cubicBezTo>
                    <a:cubicBezTo>
                      <a:pt x="9725" y="1729"/>
                      <a:pt x="9996" y="2163"/>
                      <a:pt x="10383" y="2348"/>
                    </a:cubicBezTo>
                    <a:lnTo>
                      <a:pt x="7244" y="10951"/>
                    </a:lnTo>
                    <a:cubicBezTo>
                      <a:pt x="7156" y="11239"/>
                      <a:pt x="6826" y="11311"/>
                      <a:pt x="6648" y="11081"/>
                    </a:cubicBezTo>
                    <a:lnTo>
                      <a:pt x="1891" y="6438"/>
                    </a:lnTo>
                    <a:cubicBezTo>
                      <a:pt x="2053" y="6225"/>
                      <a:pt x="2151" y="5946"/>
                      <a:pt x="2151" y="5642"/>
                    </a:cubicBezTo>
                    <a:cubicBezTo>
                      <a:pt x="2151" y="4967"/>
                      <a:pt x="1669" y="4420"/>
                      <a:pt x="1075" y="4420"/>
                    </a:cubicBezTo>
                    <a:cubicBezTo>
                      <a:pt x="482" y="4420"/>
                      <a:pt x="0" y="4967"/>
                      <a:pt x="0" y="5642"/>
                    </a:cubicBezTo>
                    <a:cubicBezTo>
                      <a:pt x="0" y="6317"/>
                      <a:pt x="482" y="6864"/>
                      <a:pt x="1075" y="6864"/>
                    </a:cubicBezTo>
                    <a:cubicBezTo>
                      <a:pt x="1126" y="6864"/>
                      <a:pt x="1174" y="6858"/>
                      <a:pt x="1222" y="6851"/>
                    </a:cubicBezTo>
                    <a:lnTo>
                      <a:pt x="2938" y="20929"/>
                    </a:lnTo>
                    <a:cubicBezTo>
                      <a:pt x="2985" y="21312"/>
                      <a:pt x="3274" y="21600"/>
                      <a:pt x="3615" y="21600"/>
                    </a:cubicBezTo>
                    <a:lnTo>
                      <a:pt x="17987" y="21600"/>
                    </a:lnTo>
                    <a:cubicBezTo>
                      <a:pt x="18327" y="21600"/>
                      <a:pt x="18616" y="21316"/>
                      <a:pt x="18664" y="20934"/>
                    </a:cubicBezTo>
                    <a:lnTo>
                      <a:pt x="20378" y="6851"/>
                    </a:lnTo>
                    <a:cubicBezTo>
                      <a:pt x="20426" y="6858"/>
                      <a:pt x="20475" y="6864"/>
                      <a:pt x="20525" y="6864"/>
                    </a:cubicBezTo>
                    <a:cubicBezTo>
                      <a:pt x="21118" y="6864"/>
                      <a:pt x="21600" y="6317"/>
                      <a:pt x="21600" y="5642"/>
                    </a:cubicBezTo>
                    <a:cubicBezTo>
                      <a:pt x="21600" y="4967"/>
                      <a:pt x="21118" y="4420"/>
                      <a:pt x="20525" y="4420"/>
                    </a:cubicBezTo>
                    <a:cubicBezTo>
                      <a:pt x="19931" y="4420"/>
                      <a:pt x="19449" y="4967"/>
                      <a:pt x="19449" y="5642"/>
                    </a:cubicBezTo>
                    <a:cubicBezTo>
                      <a:pt x="19449" y="5953"/>
                      <a:pt x="19551" y="6234"/>
                      <a:pt x="19719" y="6450"/>
                    </a:cubicBezTo>
                    <a:lnTo>
                      <a:pt x="14952" y="11081"/>
                    </a:lnTo>
                    <a:cubicBezTo>
                      <a:pt x="14772" y="11298"/>
                      <a:pt x="14445" y="11230"/>
                      <a:pt x="14356" y="10951"/>
                    </a:cubicBezTo>
                    <a:lnTo>
                      <a:pt x="11200" y="2356"/>
                    </a:lnTo>
                    <a:cubicBezTo>
                      <a:pt x="11596" y="2176"/>
                      <a:pt x="11875" y="1736"/>
                      <a:pt x="11875" y="1222"/>
                    </a:cubicBezTo>
                    <a:cubicBezTo>
                      <a:pt x="11875" y="547"/>
                      <a:pt x="11394" y="0"/>
                      <a:pt x="10800" y="0"/>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26" name="10"/>
              <p:cNvSpPr/>
              <p:nvPr/>
            </p:nvSpPr>
            <p:spPr>
              <a:xfrm>
                <a:off x="12715" y="102214826"/>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527" name="Bell Curve"/>
              <p:cNvSpPr/>
              <p:nvPr/>
            </p:nvSpPr>
            <p:spPr>
              <a:xfrm>
                <a:off x="489349" y="104084182"/>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28" name="9"/>
              <p:cNvSpPr/>
              <p:nvPr/>
            </p:nvSpPr>
            <p:spPr>
              <a:xfrm>
                <a:off x="25427" y="76173222"/>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grpSp>
      </p:grpSp>
      <p:grpSp>
        <p:nvGrpSpPr>
          <p:cNvPr id="1578" name="Group"/>
          <p:cNvGrpSpPr/>
          <p:nvPr/>
        </p:nvGrpSpPr>
        <p:grpSpPr>
          <a:xfrm>
            <a:off x="6959100" y="1229193"/>
            <a:ext cx="3146496" cy="104912753"/>
            <a:chOff x="0" y="0"/>
            <a:chExt cx="3146494" cy="104912752"/>
          </a:xfrm>
        </p:grpSpPr>
        <p:grpSp>
          <p:nvGrpSpPr>
            <p:cNvPr id="1576" name="Group"/>
            <p:cNvGrpSpPr/>
            <p:nvPr/>
          </p:nvGrpSpPr>
          <p:grpSpPr>
            <a:xfrm>
              <a:off x="0" y="0"/>
              <a:ext cx="3146495" cy="104912754"/>
              <a:chOff x="0" y="0"/>
              <a:chExt cx="3146494" cy="104912753"/>
            </a:xfrm>
          </p:grpSpPr>
          <p:sp>
            <p:nvSpPr>
              <p:cNvPr id="1531" name="Q"/>
              <p:cNvSpPr txBox="1"/>
              <p:nvPr/>
            </p:nvSpPr>
            <p:spPr>
              <a:xfrm>
                <a:off x="0" y="2690443"/>
                <a:ext cx="2996415" cy="24638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532" name="Cards"/>
              <p:cNvSpPr/>
              <p:nvPr/>
            </p:nvSpPr>
            <p:spPr>
              <a:xfrm>
                <a:off x="876047" y="0"/>
                <a:ext cx="1447521" cy="2104288"/>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33" name="Function Graph"/>
              <p:cNvSpPr/>
              <p:nvPr/>
            </p:nvSpPr>
            <p:spPr>
              <a:xfrm>
                <a:off x="459810" y="5816461"/>
                <a:ext cx="2076795" cy="2063092"/>
              </a:xfrm>
              <a:custGeom>
                <a:avLst/>
                <a:gdLst/>
                <a:ahLst/>
                <a:cxnLst>
                  <a:cxn ang="0">
                    <a:pos x="wd2" y="hd2"/>
                  </a:cxn>
                  <a:cxn ang="5400000">
                    <a:pos x="wd2" y="hd2"/>
                  </a:cxn>
                  <a:cxn ang="10800000">
                    <a:pos x="wd2" y="hd2"/>
                  </a:cxn>
                  <a:cxn ang="16200000">
                    <a:pos x="wd2" y="hd2"/>
                  </a:cxn>
                </a:cxnLst>
                <a:rect l="0" t="0" r="r" b="b"/>
                <a:pathLst>
                  <a:path w="21600" h="21600" extrusionOk="0">
                    <a:moveTo>
                      <a:pt x="193" y="0"/>
                    </a:moveTo>
                    <a:cubicBezTo>
                      <a:pt x="87" y="0"/>
                      <a:pt x="0" y="87"/>
                      <a:pt x="0" y="194"/>
                    </a:cubicBezTo>
                    <a:lnTo>
                      <a:pt x="0" y="21404"/>
                    </a:lnTo>
                    <a:cubicBezTo>
                      <a:pt x="0" y="21511"/>
                      <a:pt x="87" y="21600"/>
                      <a:pt x="193" y="21600"/>
                    </a:cubicBezTo>
                    <a:lnTo>
                      <a:pt x="21322" y="21600"/>
                    </a:lnTo>
                    <a:cubicBezTo>
                      <a:pt x="21428" y="21600"/>
                      <a:pt x="21514" y="21511"/>
                      <a:pt x="21514" y="21404"/>
                    </a:cubicBezTo>
                    <a:lnTo>
                      <a:pt x="21514" y="20822"/>
                    </a:lnTo>
                    <a:cubicBezTo>
                      <a:pt x="21514" y="20715"/>
                      <a:pt x="21428" y="20628"/>
                      <a:pt x="21322" y="20628"/>
                    </a:cubicBezTo>
                    <a:lnTo>
                      <a:pt x="1159" y="20628"/>
                    </a:lnTo>
                    <a:cubicBezTo>
                      <a:pt x="1052" y="20628"/>
                      <a:pt x="966" y="20539"/>
                      <a:pt x="966" y="20432"/>
                    </a:cubicBezTo>
                    <a:lnTo>
                      <a:pt x="966" y="194"/>
                    </a:lnTo>
                    <a:cubicBezTo>
                      <a:pt x="966" y="87"/>
                      <a:pt x="879" y="0"/>
                      <a:pt x="773" y="0"/>
                    </a:cubicBezTo>
                    <a:lnTo>
                      <a:pt x="193" y="0"/>
                    </a:lnTo>
                    <a:close/>
                    <a:moveTo>
                      <a:pt x="4579" y="3635"/>
                    </a:moveTo>
                    <a:cubicBezTo>
                      <a:pt x="4069" y="3635"/>
                      <a:pt x="3973" y="4313"/>
                      <a:pt x="3893" y="5269"/>
                    </a:cubicBezTo>
                    <a:cubicBezTo>
                      <a:pt x="3826" y="6066"/>
                      <a:pt x="3789" y="7155"/>
                      <a:pt x="3747" y="8309"/>
                    </a:cubicBezTo>
                    <a:cubicBezTo>
                      <a:pt x="3722" y="9023"/>
                      <a:pt x="3694" y="9757"/>
                      <a:pt x="3660" y="10474"/>
                    </a:cubicBezTo>
                    <a:lnTo>
                      <a:pt x="1430" y="10474"/>
                    </a:lnTo>
                    <a:lnTo>
                      <a:pt x="1430" y="11230"/>
                    </a:lnTo>
                    <a:lnTo>
                      <a:pt x="4374" y="11230"/>
                    </a:lnTo>
                    <a:lnTo>
                      <a:pt x="4393" y="10873"/>
                    </a:lnTo>
                    <a:cubicBezTo>
                      <a:pt x="4437" y="10037"/>
                      <a:pt x="4467" y="9172"/>
                      <a:pt x="4497" y="8336"/>
                    </a:cubicBezTo>
                    <a:cubicBezTo>
                      <a:pt x="4526" y="7507"/>
                      <a:pt x="4560" y="6578"/>
                      <a:pt x="4607" y="5814"/>
                    </a:cubicBezTo>
                    <a:cubicBezTo>
                      <a:pt x="4621" y="5979"/>
                      <a:pt x="4635" y="6160"/>
                      <a:pt x="4648" y="6361"/>
                    </a:cubicBezTo>
                    <a:cubicBezTo>
                      <a:pt x="4720" y="7486"/>
                      <a:pt x="4764" y="8893"/>
                      <a:pt x="4805" y="10253"/>
                    </a:cubicBezTo>
                    <a:cubicBezTo>
                      <a:pt x="4814" y="10545"/>
                      <a:pt x="4823" y="10836"/>
                      <a:pt x="4832" y="11121"/>
                    </a:cubicBezTo>
                    <a:lnTo>
                      <a:pt x="4839" y="11340"/>
                    </a:lnTo>
                    <a:cubicBezTo>
                      <a:pt x="4882" y="12712"/>
                      <a:pt x="4923" y="14008"/>
                      <a:pt x="5011" y="14987"/>
                    </a:cubicBezTo>
                    <a:cubicBezTo>
                      <a:pt x="5108" y="16050"/>
                      <a:pt x="5236" y="16930"/>
                      <a:pt x="5835" y="16930"/>
                    </a:cubicBezTo>
                    <a:cubicBezTo>
                      <a:pt x="6373" y="16930"/>
                      <a:pt x="6497" y="16190"/>
                      <a:pt x="6594" y="15296"/>
                    </a:cubicBezTo>
                    <a:cubicBezTo>
                      <a:pt x="6678" y="14518"/>
                      <a:pt x="6726" y="13520"/>
                      <a:pt x="6772" y="12555"/>
                    </a:cubicBezTo>
                    <a:cubicBezTo>
                      <a:pt x="6796" y="12043"/>
                      <a:pt x="6820" y="11560"/>
                      <a:pt x="6847" y="11132"/>
                    </a:cubicBezTo>
                    <a:cubicBezTo>
                      <a:pt x="6861" y="10921"/>
                      <a:pt x="6874" y="10707"/>
                      <a:pt x="6888" y="10495"/>
                    </a:cubicBezTo>
                    <a:cubicBezTo>
                      <a:pt x="6933" y="9765"/>
                      <a:pt x="6992" y="8813"/>
                      <a:pt x="7072" y="8108"/>
                    </a:cubicBezTo>
                    <a:cubicBezTo>
                      <a:pt x="7130" y="8632"/>
                      <a:pt x="7171" y="9283"/>
                      <a:pt x="7206" y="9828"/>
                    </a:cubicBezTo>
                    <a:cubicBezTo>
                      <a:pt x="7234" y="10257"/>
                      <a:pt x="7265" y="10701"/>
                      <a:pt x="7300" y="11138"/>
                    </a:cubicBezTo>
                    <a:cubicBezTo>
                      <a:pt x="7355" y="11811"/>
                      <a:pt x="7430" y="12670"/>
                      <a:pt x="7538" y="13325"/>
                    </a:cubicBezTo>
                    <a:cubicBezTo>
                      <a:pt x="7649" y="13995"/>
                      <a:pt x="7799" y="14650"/>
                      <a:pt x="8291" y="14650"/>
                    </a:cubicBezTo>
                    <a:cubicBezTo>
                      <a:pt x="8807" y="14650"/>
                      <a:pt x="8920" y="13936"/>
                      <a:pt x="8993" y="13463"/>
                    </a:cubicBezTo>
                    <a:cubicBezTo>
                      <a:pt x="9075" y="12940"/>
                      <a:pt x="9130" y="12285"/>
                      <a:pt x="9183" y="11651"/>
                    </a:cubicBezTo>
                    <a:cubicBezTo>
                      <a:pt x="9198" y="11475"/>
                      <a:pt x="9212" y="11303"/>
                      <a:pt x="9226" y="11141"/>
                    </a:cubicBezTo>
                    <a:cubicBezTo>
                      <a:pt x="9311" y="10194"/>
                      <a:pt x="9403" y="9541"/>
                      <a:pt x="9501" y="9185"/>
                    </a:cubicBezTo>
                    <a:cubicBezTo>
                      <a:pt x="9633" y="9696"/>
                      <a:pt x="9726" y="10669"/>
                      <a:pt x="9771" y="11144"/>
                    </a:cubicBezTo>
                    <a:cubicBezTo>
                      <a:pt x="9831" y="11767"/>
                      <a:pt x="9905" y="12254"/>
                      <a:pt x="9993" y="12594"/>
                    </a:cubicBezTo>
                    <a:cubicBezTo>
                      <a:pt x="10054" y="12832"/>
                      <a:pt x="10198" y="13391"/>
                      <a:pt x="10653" y="13391"/>
                    </a:cubicBezTo>
                    <a:cubicBezTo>
                      <a:pt x="11032" y="13391"/>
                      <a:pt x="11217" y="12975"/>
                      <a:pt x="11349" y="12567"/>
                    </a:cubicBezTo>
                    <a:cubicBezTo>
                      <a:pt x="11467" y="12203"/>
                      <a:pt x="11579" y="11704"/>
                      <a:pt x="11661" y="11165"/>
                    </a:cubicBezTo>
                    <a:cubicBezTo>
                      <a:pt x="11745" y="10615"/>
                      <a:pt x="11876" y="10261"/>
                      <a:pt x="11971" y="10086"/>
                    </a:cubicBezTo>
                    <a:cubicBezTo>
                      <a:pt x="12053" y="10269"/>
                      <a:pt x="12153" y="10639"/>
                      <a:pt x="12271" y="11188"/>
                    </a:cubicBezTo>
                    <a:cubicBezTo>
                      <a:pt x="12485" y="12183"/>
                      <a:pt x="12763" y="12626"/>
                      <a:pt x="13173" y="12626"/>
                    </a:cubicBezTo>
                    <a:cubicBezTo>
                      <a:pt x="13612" y="12626"/>
                      <a:pt x="13946" y="12143"/>
                      <a:pt x="14166" y="11193"/>
                    </a:cubicBezTo>
                    <a:cubicBezTo>
                      <a:pt x="14230" y="10915"/>
                      <a:pt x="14317" y="10721"/>
                      <a:pt x="14384" y="10609"/>
                    </a:cubicBezTo>
                    <a:cubicBezTo>
                      <a:pt x="14442" y="10712"/>
                      <a:pt x="14507" y="10855"/>
                      <a:pt x="14553" y="10955"/>
                    </a:cubicBezTo>
                    <a:cubicBezTo>
                      <a:pt x="14603" y="11064"/>
                      <a:pt x="14655" y="11175"/>
                      <a:pt x="14711" y="11283"/>
                    </a:cubicBezTo>
                    <a:cubicBezTo>
                      <a:pt x="14963" y="11766"/>
                      <a:pt x="15162" y="12149"/>
                      <a:pt x="15638" y="12149"/>
                    </a:cubicBezTo>
                    <a:cubicBezTo>
                      <a:pt x="16094" y="12149"/>
                      <a:pt x="16314" y="11747"/>
                      <a:pt x="16475" y="11453"/>
                    </a:cubicBezTo>
                    <a:cubicBezTo>
                      <a:pt x="16502" y="11402"/>
                      <a:pt x="16532" y="11350"/>
                      <a:pt x="16562" y="11300"/>
                    </a:cubicBezTo>
                    <a:cubicBezTo>
                      <a:pt x="16588" y="11255"/>
                      <a:pt x="16611" y="11213"/>
                      <a:pt x="16634" y="11173"/>
                    </a:cubicBezTo>
                    <a:cubicBezTo>
                      <a:pt x="16703" y="11053"/>
                      <a:pt x="16782" y="10918"/>
                      <a:pt x="16828" y="10864"/>
                    </a:cubicBezTo>
                    <a:cubicBezTo>
                      <a:pt x="16903" y="10914"/>
                      <a:pt x="17032" y="11105"/>
                      <a:pt x="17112" y="11224"/>
                    </a:cubicBezTo>
                    <a:lnTo>
                      <a:pt x="17155" y="11291"/>
                    </a:lnTo>
                    <a:cubicBezTo>
                      <a:pt x="17177" y="11324"/>
                      <a:pt x="17200" y="11356"/>
                      <a:pt x="17222" y="11389"/>
                    </a:cubicBezTo>
                    <a:cubicBezTo>
                      <a:pt x="17416" y="11682"/>
                      <a:pt x="17656" y="12047"/>
                      <a:pt x="18076" y="12047"/>
                    </a:cubicBezTo>
                    <a:cubicBezTo>
                      <a:pt x="18508" y="12047"/>
                      <a:pt x="18724" y="11727"/>
                      <a:pt x="18882" y="11494"/>
                    </a:cubicBezTo>
                    <a:cubicBezTo>
                      <a:pt x="18919" y="11439"/>
                      <a:pt x="18953" y="11387"/>
                      <a:pt x="18989" y="11340"/>
                    </a:cubicBezTo>
                    <a:cubicBezTo>
                      <a:pt x="19096" y="11202"/>
                      <a:pt x="19183" y="11125"/>
                      <a:pt x="19231" y="11090"/>
                    </a:cubicBezTo>
                    <a:cubicBezTo>
                      <a:pt x="19285" y="11117"/>
                      <a:pt x="19403" y="11188"/>
                      <a:pt x="19622" y="11387"/>
                    </a:cubicBezTo>
                    <a:cubicBezTo>
                      <a:pt x="19919" y="11658"/>
                      <a:pt x="20277" y="11689"/>
                      <a:pt x="20520" y="11689"/>
                    </a:cubicBezTo>
                    <a:cubicBezTo>
                      <a:pt x="20701" y="11689"/>
                      <a:pt x="20939" y="11612"/>
                      <a:pt x="21281" y="11494"/>
                    </a:cubicBezTo>
                    <a:cubicBezTo>
                      <a:pt x="21406" y="11451"/>
                      <a:pt x="21535" y="11406"/>
                      <a:pt x="21600" y="11391"/>
                    </a:cubicBezTo>
                    <a:lnTo>
                      <a:pt x="21429" y="10655"/>
                    </a:lnTo>
                    <a:cubicBezTo>
                      <a:pt x="21326" y="10679"/>
                      <a:pt x="21192" y="10724"/>
                      <a:pt x="21037" y="10778"/>
                    </a:cubicBezTo>
                    <a:cubicBezTo>
                      <a:pt x="20885" y="10831"/>
                      <a:pt x="20601" y="10929"/>
                      <a:pt x="20520" y="10933"/>
                    </a:cubicBezTo>
                    <a:cubicBezTo>
                      <a:pt x="20323" y="10933"/>
                      <a:pt x="20208" y="10903"/>
                      <a:pt x="20125" y="10827"/>
                    </a:cubicBezTo>
                    <a:cubicBezTo>
                      <a:pt x="19729" y="10468"/>
                      <a:pt x="19465" y="10321"/>
                      <a:pt x="19209" y="10321"/>
                    </a:cubicBezTo>
                    <a:cubicBezTo>
                      <a:pt x="18891" y="10321"/>
                      <a:pt x="18593" y="10623"/>
                      <a:pt x="18398" y="10876"/>
                    </a:cubicBezTo>
                    <a:cubicBezTo>
                      <a:pt x="18347" y="10942"/>
                      <a:pt x="18300" y="11009"/>
                      <a:pt x="18260" y="11068"/>
                    </a:cubicBezTo>
                    <a:cubicBezTo>
                      <a:pt x="18214" y="11137"/>
                      <a:pt x="18131" y="11262"/>
                      <a:pt x="18089" y="11288"/>
                    </a:cubicBezTo>
                    <a:cubicBezTo>
                      <a:pt x="18025" y="11240"/>
                      <a:pt x="17915" y="11074"/>
                      <a:pt x="17848" y="10972"/>
                    </a:cubicBezTo>
                    <a:cubicBezTo>
                      <a:pt x="17824" y="10936"/>
                      <a:pt x="17800" y="10899"/>
                      <a:pt x="17776" y="10864"/>
                    </a:cubicBezTo>
                    <a:lnTo>
                      <a:pt x="17734" y="10800"/>
                    </a:lnTo>
                    <a:cubicBezTo>
                      <a:pt x="17524" y="10488"/>
                      <a:pt x="17262" y="10100"/>
                      <a:pt x="16820" y="10100"/>
                    </a:cubicBezTo>
                    <a:cubicBezTo>
                      <a:pt x="16386" y="10100"/>
                      <a:pt x="16200" y="10421"/>
                      <a:pt x="15985" y="10793"/>
                    </a:cubicBezTo>
                    <a:cubicBezTo>
                      <a:pt x="15963" y="10832"/>
                      <a:pt x="15940" y="10873"/>
                      <a:pt x="15915" y="10916"/>
                    </a:cubicBezTo>
                    <a:cubicBezTo>
                      <a:pt x="15881" y="10974"/>
                      <a:pt x="15849" y="11031"/>
                      <a:pt x="15817" y="11089"/>
                    </a:cubicBezTo>
                    <a:cubicBezTo>
                      <a:pt x="15768" y="11179"/>
                      <a:pt x="15689" y="11322"/>
                      <a:pt x="15636" y="11379"/>
                    </a:cubicBezTo>
                    <a:cubicBezTo>
                      <a:pt x="15569" y="11303"/>
                      <a:pt x="15455" y="11083"/>
                      <a:pt x="15376" y="10932"/>
                    </a:cubicBezTo>
                    <a:cubicBezTo>
                      <a:pt x="15329" y="10841"/>
                      <a:pt x="15281" y="10738"/>
                      <a:pt x="15236" y="10638"/>
                    </a:cubicBezTo>
                    <a:cubicBezTo>
                      <a:pt x="15037" y="10207"/>
                      <a:pt x="14832" y="9760"/>
                      <a:pt x="14392" y="9760"/>
                    </a:cubicBezTo>
                    <a:cubicBezTo>
                      <a:pt x="14192" y="9760"/>
                      <a:pt x="13698" y="9883"/>
                      <a:pt x="13435" y="11021"/>
                    </a:cubicBezTo>
                    <a:cubicBezTo>
                      <a:pt x="13357" y="11357"/>
                      <a:pt x="13273" y="11579"/>
                      <a:pt x="13205" y="11715"/>
                    </a:cubicBezTo>
                    <a:cubicBezTo>
                      <a:pt x="13148" y="11575"/>
                      <a:pt x="13076" y="11355"/>
                      <a:pt x="13006" y="11028"/>
                    </a:cubicBezTo>
                    <a:cubicBezTo>
                      <a:pt x="12807" y="10105"/>
                      <a:pt x="12620" y="9232"/>
                      <a:pt x="11964" y="9232"/>
                    </a:cubicBezTo>
                    <a:cubicBezTo>
                      <a:pt x="11677" y="9232"/>
                      <a:pt x="11160" y="9468"/>
                      <a:pt x="10918" y="11050"/>
                    </a:cubicBezTo>
                    <a:cubicBezTo>
                      <a:pt x="10841" y="11554"/>
                      <a:pt x="10754" y="11935"/>
                      <a:pt x="10675" y="12204"/>
                    </a:cubicBezTo>
                    <a:cubicBezTo>
                      <a:pt x="10626" y="11959"/>
                      <a:pt x="10570" y="11599"/>
                      <a:pt x="10519" y="11072"/>
                    </a:cubicBezTo>
                    <a:cubicBezTo>
                      <a:pt x="10347" y="9278"/>
                      <a:pt x="10207" y="8177"/>
                      <a:pt x="9518" y="8177"/>
                    </a:cubicBezTo>
                    <a:cubicBezTo>
                      <a:pt x="8791" y="8177"/>
                      <a:pt x="8635" y="9324"/>
                      <a:pt x="8479" y="11073"/>
                    </a:cubicBezTo>
                    <a:cubicBezTo>
                      <a:pt x="8464" y="11237"/>
                      <a:pt x="8450" y="11410"/>
                      <a:pt x="8435" y="11586"/>
                    </a:cubicBezTo>
                    <a:cubicBezTo>
                      <a:pt x="8399" y="12017"/>
                      <a:pt x="8343" y="12660"/>
                      <a:pt x="8274" y="13176"/>
                    </a:cubicBezTo>
                    <a:cubicBezTo>
                      <a:pt x="8205" y="12735"/>
                      <a:pt x="8129" y="12070"/>
                      <a:pt x="8048" y="11077"/>
                    </a:cubicBezTo>
                    <a:cubicBezTo>
                      <a:pt x="8013" y="10647"/>
                      <a:pt x="7985" y="10205"/>
                      <a:pt x="7957" y="9779"/>
                    </a:cubicBezTo>
                    <a:cubicBezTo>
                      <a:pt x="7906" y="8996"/>
                      <a:pt x="7857" y="8257"/>
                      <a:pt x="7778" y="7708"/>
                    </a:cubicBezTo>
                    <a:cubicBezTo>
                      <a:pt x="7718" y="7289"/>
                      <a:pt x="7605" y="6511"/>
                      <a:pt x="7054" y="6511"/>
                    </a:cubicBezTo>
                    <a:cubicBezTo>
                      <a:pt x="6549" y="6511"/>
                      <a:pt x="6428" y="7160"/>
                      <a:pt x="6333" y="7946"/>
                    </a:cubicBezTo>
                    <a:cubicBezTo>
                      <a:pt x="6250" y="8624"/>
                      <a:pt x="6196" y="9510"/>
                      <a:pt x="6138" y="10447"/>
                    </a:cubicBezTo>
                    <a:cubicBezTo>
                      <a:pt x="6125" y="10659"/>
                      <a:pt x="6111" y="10872"/>
                      <a:pt x="6098" y="11084"/>
                    </a:cubicBezTo>
                    <a:cubicBezTo>
                      <a:pt x="6070" y="11517"/>
                      <a:pt x="6047" y="12003"/>
                      <a:pt x="6022" y="12518"/>
                    </a:cubicBezTo>
                    <a:cubicBezTo>
                      <a:pt x="5981" y="13382"/>
                      <a:pt x="5921" y="14640"/>
                      <a:pt x="5820" y="15463"/>
                    </a:cubicBezTo>
                    <a:cubicBezTo>
                      <a:pt x="5790" y="15243"/>
                      <a:pt x="5761" y="14961"/>
                      <a:pt x="5734" y="14601"/>
                    </a:cubicBezTo>
                    <a:cubicBezTo>
                      <a:pt x="5665" y="13683"/>
                      <a:pt x="5629" y="12532"/>
                      <a:pt x="5590" y="11315"/>
                    </a:cubicBezTo>
                    <a:lnTo>
                      <a:pt x="5581" y="11095"/>
                    </a:lnTo>
                    <a:cubicBezTo>
                      <a:pt x="5572" y="10811"/>
                      <a:pt x="5564" y="10521"/>
                      <a:pt x="5555" y="10230"/>
                    </a:cubicBezTo>
                    <a:cubicBezTo>
                      <a:pt x="5509" y="8720"/>
                      <a:pt x="5461" y="7158"/>
                      <a:pt x="5374" y="5970"/>
                    </a:cubicBezTo>
                    <a:cubicBezTo>
                      <a:pt x="5325" y="5317"/>
                      <a:pt x="5270" y="4832"/>
                      <a:pt x="5203" y="4489"/>
                    </a:cubicBezTo>
                    <a:cubicBezTo>
                      <a:pt x="5148" y="4212"/>
                      <a:pt x="5034" y="3635"/>
                      <a:pt x="4579" y="3635"/>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nvGrpSpPr>
              <p:cNvPr id="1575" name="Group"/>
              <p:cNvGrpSpPr/>
              <p:nvPr/>
            </p:nvGrpSpPr>
            <p:grpSpPr>
              <a:xfrm>
                <a:off x="118318" y="8771843"/>
                <a:ext cx="3028177" cy="96140911"/>
                <a:chOff x="0" y="0"/>
                <a:chExt cx="3028176" cy="96140909"/>
              </a:xfrm>
            </p:grpSpPr>
            <p:sp>
              <p:nvSpPr>
                <p:cNvPr id="1534" name="Brain"/>
                <p:cNvSpPr/>
                <p:nvPr/>
              </p:nvSpPr>
              <p:spPr>
                <a:xfrm>
                  <a:off x="390312" y="34548979"/>
                  <a:ext cx="2241218" cy="1719490"/>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35" name="Brain Front"/>
                <p:cNvSpPr/>
                <p:nvPr/>
              </p:nvSpPr>
              <p:spPr>
                <a:xfrm>
                  <a:off x="472524" y="17250760"/>
                  <a:ext cx="2076794" cy="1724668"/>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36" name="Dice"/>
                <p:cNvSpPr/>
                <p:nvPr/>
              </p:nvSpPr>
              <p:spPr>
                <a:xfrm>
                  <a:off x="787160" y="37445546"/>
                  <a:ext cx="1447521" cy="1685409"/>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37" name="Neuron"/>
                <p:cNvSpPr/>
                <p:nvPr/>
              </p:nvSpPr>
              <p:spPr>
                <a:xfrm>
                  <a:off x="415652" y="28794267"/>
                  <a:ext cx="2190537"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38" name="Bell Curve"/>
                <p:cNvSpPr/>
                <p:nvPr/>
              </p:nvSpPr>
              <p:spPr>
                <a:xfrm>
                  <a:off x="476634" y="45920682"/>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39" name="Function Graph"/>
                <p:cNvSpPr/>
                <p:nvPr/>
              </p:nvSpPr>
              <p:spPr>
                <a:xfrm>
                  <a:off x="472523" y="43023147"/>
                  <a:ext cx="2076794" cy="2063092"/>
                </a:xfrm>
                <a:custGeom>
                  <a:avLst/>
                  <a:gdLst/>
                  <a:ahLst/>
                  <a:cxnLst>
                    <a:cxn ang="0">
                      <a:pos x="wd2" y="hd2"/>
                    </a:cxn>
                    <a:cxn ang="5400000">
                      <a:pos x="wd2" y="hd2"/>
                    </a:cxn>
                    <a:cxn ang="10800000">
                      <a:pos x="wd2" y="hd2"/>
                    </a:cxn>
                    <a:cxn ang="16200000">
                      <a:pos x="wd2" y="hd2"/>
                    </a:cxn>
                  </a:cxnLst>
                  <a:rect l="0" t="0" r="r" b="b"/>
                  <a:pathLst>
                    <a:path w="21600" h="21600" extrusionOk="0">
                      <a:moveTo>
                        <a:pt x="193" y="0"/>
                      </a:moveTo>
                      <a:cubicBezTo>
                        <a:pt x="87" y="0"/>
                        <a:pt x="0" y="87"/>
                        <a:pt x="0" y="194"/>
                      </a:cubicBezTo>
                      <a:lnTo>
                        <a:pt x="0" y="21404"/>
                      </a:lnTo>
                      <a:cubicBezTo>
                        <a:pt x="0" y="21511"/>
                        <a:pt x="87" y="21600"/>
                        <a:pt x="193" y="21600"/>
                      </a:cubicBezTo>
                      <a:lnTo>
                        <a:pt x="21322" y="21600"/>
                      </a:lnTo>
                      <a:cubicBezTo>
                        <a:pt x="21428" y="21600"/>
                        <a:pt x="21514" y="21511"/>
                        <a:pt x="21514" y="21404"/>
                      </a:cubicBezTo>
                      <a:lnTo>
                        <a:pt x="21514" y="20822"/>
                      </a:lnTo>
                      <a:cubicBezTo>
                        <a:pt x="21514" y="20715"/>
                        <a:pt x="21428" y="20628"/>
                        <a:pt x="21322" y="20628"/>
                      </a:cubicBezTo>
                      <a:lnTo>
                        <a:pt x="1159" y="20628"/>
                      </a:lnTo>
                      <a:cubicBezTo>
                        <a:pt x="1052" y="20628"/>
                        <a:pt x="966" y="20539"/>
                        <a:pt x="966" y="20432"/>
                      </a:cubicBezTo>
                      <a:lnTo>
                        <a:pt x="966" y="194"/>
                      </a:lnTo>
                      <a:cubicBezTo>
                        <a:pt x="966" y="87"/>
                        <a:pt x="879" y="0"/>
                        <a:pt x="773" y="0"/>
                      </a:cubicBezTo>
                      <a:lnTo>
                        <a:pt x="193" y="0"/>
                      </a:lnTo>
                      <a:close/>
                      <a:moveTo>
                        <a:pt x="4579" y="3635"/>
                      </a:moveTo>
                      <a:cubicBezTo>
                        <a:pt x="4069" y="3635"/>
                        <a:pt x="3973" y="4313"/>
                        <a:pt x="3893" y="5269"/>
                      </a:cubicBezTo>
                      <a:cubicBezTo>
                        <a:pt x="3826" y="6066"/>
                        <a:pt x="3789" y="7155"/>
                        <a:pt x="3747" y="8309"/>
                      </a:cubicBezTo>
                      <a:cubicBezTo>
                        <a:pt x="3722" y="9023"/>
                        <a:pt x="3694" y="9757"/>
                        <a:pt x="3660" y="10474"/>
                      </a:cubicBezTo>
                      <a:lnTo>
                        <a:pt x="1430" y="10474"/>
                      </a:lnTo>
                      <a:lnTo>
                        <a:pt x="1430" y="11230"/>
                      </a:lnTo>
                      <a:lnTo>
                        <a:pt x="4374" y="11230"/>
                      </a:lnTo>
                      <a:lnTo>
                        <a:pt x="4393" y="10873"/>
                      </a:lnTo>
                      <a:cubicBezTo>
                        <a:pt x="4437" y="10037"/>
                        <a:pt x="4467" y="9172"/>
                        <a:pt x="4497" y="8336"/>
                      </a:cubicBezTo>
                      <a:cubicBezTo>
                        <a:pt x="4526" y="7507"/>
                        <a:pt x="4560" y="6578"/>
                        <a:pt x="4607" y="5814"/>
                      </a:cubicBezTo>
                      <a:cubicBezTo>
                        <a:pt x="4621" y="5979"/>
                        <a:pt x="4635" y="6160"/>
                        <a:pt x="4648" y="6361"/>
                      </a:cubicBezTo>
                      <a:cubicBezTo>
                        <a:pt x="4720" y="7486"/>
                        <a:pt x="4764" y="8893"/>
                        <a:pt x="4805" y="10253"/>
                      </a:cubicBezTo>
                      <a:cubicBezTo>
                        <a:pt x="4814" y="10545"/>
                        <a:pt x="4823" y="10836"/>
                        <a:pt x="4832" y="11121"/>
                      </a:cubicBezTo>
                      <a:lnTo>
                        <a:pt x="4839" y="11340"/>
                      </a:lnTo>
                      <a:cubicBezTo>
                        <a:pt x="4882" y="12712"/>
                        <a:pt x="4923" y="14008"/>
                        <a:pt x="5011" y="14987"/>
                      </a:cubicBezTo>
                      <a:cubicBezTo>
                        <a:pt x="5108" y="16050"/>
                        <a:pt x="5236" y="16930"/>
                        <a:pt x="5835" y="16930"/>
                      </a:cubicBezTo>
                      <a:cubicBezTo>
                        <a:pt x="6373" y="16930"/>
                        <a:pt x="6497" y="16190"/>
                        <a:pt x="6594" y="15296"/>
                      </a:cubicBezTo>
                      <a:cubicBezTo>
                        <a:pt x="6678" y="14518"/>
                        <a:pt x="6726" y="13520"/>
                        <a:pt x="6772" y="12555"/>
                      </a:cubicBezTo>
                      <a:cubicBezTo>
                        <a:pt x="6796" y="12043"/>
                        <a:pt x="6820" y="11560"/>
                        <a:pt x="6847" y="11132"/>
                      </a:cubicBezTo>
                      <a:cubicBezTo>
                        <a:pt x="6861" y="10921"/>
                        <a:pt x="6874" y="10707"/>
                        <a:pt x="6888" y="10495"/>
                      </a:cubicBezTo>
                      <a:cubicBezTo>
                        <a:pt x="6933" y="9765"/>
                        <a:pt x="6992" y="8813"/>
                        <a:pt x="7072" y="8108"/>
                      </a:cubicBezTo>
                      <a:cubicBezTo>
                        <a:pt x="7130" y="8632"/>
                        <a:pt x="7171" y="9283"/>
                        <a:pt x="7206" y="9828"/>
                      </a:cubicBezTo>
                      <a:cubicBezTo>
                        <a:pt x="7234" y="10257"/>
                        <a:pt x="7265" y="10701"/>
                        <a:pt x="7300" y="11138"/>
                      </a:cubicBezTo>
                      <a:cubicBezTo>
                        <a:pt x="7355" y="11811"/>
                        <a:pt x="7430" y="12670"/>
                        <a:pt x="7538" y="13325"/>
                      </a:cubicBezTo>
                      <a:cubicBezTo>
                        <a:pt x="7649" y="13995"/>
                        <a:pt x="7799" y="14650"/>
                        <a:pt x="8291" y="14650"/>
                      </a:cubicBezTo>
                      <a:cubicBezTo>
                        <a:pt x="8807" y="14650"/>
                        <a:pt x="8920" y="13936"/>
                        <a:pt x="8993" y="13463"/>
                      </a:cubicBezTo>
                      <a:cubicBezTo>
                        <a:pt x="9075" y="12940"/>
                        <a:pt x="9130" y="12285"/>
                        <a:pt x="9183" y="11651"/>
                      </a:cubicBezTo>
                      <a:cubicBezTo>
                        <a:pt x="9198" y="11475"/>
                        <a:pt x="9212" y="11303"/>
                        <a:pt x="9226" y="11141"/>
                      </a:cubicBezTo>
                      <a:cubicBezTo>
                        <a:pt x="9311" y="10194"/>
                        <a:pt x="9403" y="9541"/>
                        <a:pt x="9501" y="9185"/>
                      </a:cubicBezTo>
                      <a:cubicBezTo>
                        <a:pt x="9633" y="9696"/>
                        <a:pt x="9726" y="10669"/>
                        <a:pt x="9771" y="11144"/>
                      </a:cubicBezTo>
                      <a:cubicBezTo>
                        <a:pt x="9831" y="11767"/>
                        <a:pt x="9905" y="12254"/>
                        <a:pt x="9993" y="12594"/>
                      </a:cubicBezTo>
                      <a:cubicBezTo>
                        <a:pt x="10054" y="12832"/>
                        <a:pt x="10198" y="13391"/>
                        <a:pt x="10653" y="13391"/>
                      </a:cubicBezTo>
                      <a:cubicBezTo>
                        <a:pt x="11032" y="13391"/>
                        <a:pt x="11217" y="12975"/>
                        <a:pt x="11349" y="12567"/>
                      </a:cubicBezTo>
                      <a:cubicBezTo>
                        <a:pt x="11467" y="12203"/>
                        <a:pt x="11579" y="11704"/>
                        <a:pt x="11661" y="11165"/>
                      </a:cubicBezTo>
                      <a:cubicBezTo>
                        <a:pt x="11745" y="10615"/>
                        <a:pt x="11876" y="10261"/>
                        <a:pt x="11971" y="10086"/>
                      </a:cubicBezTo>
                      <a:cubicBezTo>
                        <a:pt x="12053" y="10269"/>
                        <a:pt x="12153" y="10639"/>
                        <a:pt x="12271" y="11188"/>
                      </a:cubicBezTo>
                      <a:cubicBezTo>
                        <a:pt x="12485" y="12183"/>
                        <a:pt x="12763" y="12626"/>
                        <a:pt x="13173" y="12626"/>
                      </a:cubicBezTo>
                      <a:cubicBezTo>
                        <a:pt x="13612" y="12626"/>
                        <a:pt x="13946" y="12143"/>
                        <a:pt x="14166" y="11193"/>
                      </a:cubicBezTo>
                      <a:cubicBezTo>
                        <a:pt x="14230" y="10915"/>
                        <a:pt x="14317" y="10721"/>
                        <a:pt x="14384" y="10609"/>
                      </a:cubicBezTo>
                      <a:cubicBezTo>
                        <a:pt x="14442" y="10712"/>
                        <a:pt x="14507" y="10855"/>
                        <a:pt x="14553" y="10955"/>
                      </a:cubicBezTo>
                      <a:cubicBezTo>
                        <a:pt x="14603" y="11064"/>
                        <a:pt x="14655" y="11175"/>
                        <a:pt x="14711" y="11283"/>
                      </a:cubicBezTo>
                      <a:cubicBezTo>
                        <a:pt x="14963" y="11766"/>
                        <a:pt x="15162" y="12149"/>
                        <a:pt x="15638" y="12149"/>
                      </a:cubicBezTo>
                      <a:cubicBezTo>
                        <a:pt x="16094" y="12149"/>
                        <a:pt x="16314" y="11747"/>
                        <a:pt x="16475" y="11453"/>
                      </a:cubicBezTo>
                      <a:cubicBezTo>
                        <a:pt x="16502" y="11402"/>
                        <a:pt x="16532" y="11350"/>
                        <a:pt x="16562" y="11300"/>
                      </a:cubicBezTo>
                      <a:cubicBezTo>
                        <a:pt x="16588" y="11255"/>
                        <a:pt x="16611" y="11213"/>
                        <a:pt x="16634" y="11173"/>
                      </a:cubicBezTo>
                      <a:cubicBezTo>
                        <a:pt x="16703" y="11053"/>
                        <a:pt x="16782" y="10918"/>
                        <a:pt x="16828" y="10864"/>
                      </a:cubicBezTo>
                      <a:cubicBezTo>
                        <a:pt x="16903" y="10914"/>
                        <a:pt x="17032" y="11105"/>
                        <a:pt x="17112" y="11224"/>
                      </a:cubicBezTo>
                      <a:lnTo>
                        <a:pt x="17155" y="11291"/>
                      </a:lnTo>
                      <a:cubicBezTo>
                        <a:pt x="17177" y="11324"/>
                        <a:pt x="17200" y="11356"/>
                        <a:pt x="17222" y="11389"/>
                      </a:cubicBezTo>
                      <a:cubicBezTo>
                        <a:pt x="17416" y="11682"/>
                        <a:pt x="17656" y="12047"/>
                        <a:pt x="18076" y="12047"/>
                      </a:cubicBezTo>
                      <a:cubicBezTo>
                        <a:pt x="18508" y="12047"/>
                        <a:pt x="18724" y="11727"/>
                        <a:pt x="18882" y="11494"/>
                      </a:cubicBezTo>
                      <a:cubicBezTo>
                        <a:pt x="18919" y="11439"/>
                        <a:pt x="18953" y="11387"/>
                        <a:pt x="18989" y="11340"/>
                      </a:cubicBezTo>
                      <a:cubicBezTo>
                        <a:pt x="19096" y="11202"/>
                        <a:pt x="19183" y="11125"/>
                        <a:pt x="19231" y="11090"/>
                      </a:cubicBezTo>
                      <a:cubicBezTo>
                        <a:pt x="19285" y="11117"/>
                        <a:pt x="19403" y="11188"/>
                        <a:pt x="19622" y="11387"/>
                      </a:cubicBezTo>
                      <a:cubicBezTo>
                        <a:pt x="19919" y="11658"/>
                        <a:pt x="20277" y="11689"/>
                        <a:pt x="20520" y="11689"/>
                      </a:cubicBezTo>
                      <a:cubicBezTo>
                        <a:pt x="20701" y="11689"/>
                        <a:pt x="20939" y="11612"/>
                        <a:pt x="21281" y="11494"/>
                      </a:cubicBezTo>
                      <a:cubicBezTo>
                        <a:pt x="21406" y="11451"/>
                        <a:pt x="21535" y="11406"/>
                        <a:pt x="21600" y="11391"/>
                      </a:cubicBezTo>
                      <a:lnTo>
                        <a:pt x="21429" y="10655"/>
                      </a:lnTo>
                      <a:cubicBezTo>
                        <a:pt x="21326" y="10679"/>
                        <a:pt x="21192" y="10724"/>
                        <a:pt x="21037" y="10778"/>
                      </a:cubicBezTo>
                      <a:cubicBezTo>
                        <a:pt x="20885" y="10831"/>
                        <a:pt x="20601" y="10929"/>
                        <a:pt x="20520" y="10933"/>
                      </a:cubicBezTo>
                      <a:cubicBezTo>
                        <a:pt x="20323" y="10933"/>
                        <a:pt x="20208" y="10903"/>
                        <a:pt x="20125" y="10827"/>
                      </a:cubicBezTo>
                      <a:cubicBezTo>
                        <a:pt x="19729" y="10468"/>
                        <a:pt x="19465" y="10321"/>
                        <a:pt x="19209" y="10321"/>
                      </a:cubicBezTo>
                      <a:cubicBezTo>
                        <a:pt x="18891" y="10321"/>
                        <a:pt x="18593" y="10623"/>
                        <a:pt x="18398" y="10876"/>
                      </a:cubicBezTo>
                      <a:cubicBezTo>
                        <a:pt x="18347" y="10942"/>
                        <a:pt x="18300" y="11009"/>
                        <a:pt x="18260" y="11068"/>
                      </a:cubicBezTo>
                      <a:cubicBezTo>
                        <a:pt x="18214" y="11137"/>
                        <a:pt x="18131" y="11262"/>
                        <a:pt x="18089" y="11288"/>
                      </a:cubicBezTo>
                      <a:cubicBezTo>
                        <a:pt x="18025" y="11240"/>
                        <a:pt x="17915" y="11074"/>
                        <a:pt x="17848" y="10972"/>
                      </a:cubicBezTo>
                      <a:cubicBezTo>
                        <a:pt x="17824" y="10936"/>
                        <a:pt x="17800" y="10899"/>
                        <a:pt x="17776" y="10864"/>
                      </a:cubicBezTo>
                      <a:lnTo>
                        <a:pt x="17734" y="10800"/>
                      </a:lnTo>
                      <a:cubicBezTo>
                        <a:pt x="17524" y="10488"/>
                        <a:pt x="17262" y="10100"/>
                        <a:pt x="16820" y="10100"/>
                      </a:cubicBezTo>
                      <a:cubicBezTo>
                        <a:pt x="16386" y="10100"/>
                        <a:pt x="16200" y="10421"/>
                        <a:pt x="15985" y="10793"/>
                      </a:cubicBezTo>
                      <a:cubicBezTo>
                        <a:pt x="15963" y="10832"/>
                        <a:pt x="15940" y="10873"/>
                        <a:pt x="15915" y="10916"/>
                      </a:cubicBezTo>
                      <a:cubicBezTo>
                        <a:pt x="15881" y="10974"/>
                        <a:pt x="15849" y="11031"/>
                        <a:pt x="15817" y="11089"/>
                      </a:cubicBezTo>
                      <a:cubicBezTo>
                        <a:pt x="15768" y="11179"/>
                        <a:pt x="15689" y="11322"/>
                        <a:pt x="15636" y="11379"/>
                      </a:cubicBezTo>
                      <a:cubicBezTo>
                        <a:pt x="15569" y="11303"/>
                        <a:pt x="15455" y="11083"/>
                        <a:pt x="15376" y="10932"/>
                      </a:cubicBezTo>
                      <a:cubicBezTo>
                        <a:pt x="15329" y="10841"/>
                        <a:pt x="15281" y="10738"/>
                        <a:pt x="15236" y="10638"/>
                      </a:cubicBezTo>
                      <a:cubicBezTo>
                        <a:pt x="15037" y="10207"/>
                        <a:pt x="14832" y="9760"/>
                        <a:pt x="14392" y="9760"/>
                      </a:cubicBezTo>
                      <a:cubicBezTo>
                        <a:pt x="14192" y="9760"/>
                        <a:pt x="13698" y="9883"/>
                        <a:pt x="13435" y="11021"/>
                      </a:cubicBezTo>
                      <a:cubicBezTo>
                        <a:pt x="13357" y="11357"/>
                        <a:pt x="13273" y="11579"/>
                        <a:pt x="13205" y="11715"/>
                      </a:cubicBezTo>
                      <a:cubicBezTo>
                        <a:pt x="13148" y="11575"/>
                        <a:pt x="13076" y="11355"/>
                        <a:pt x="13006" y="11028"/>
                      </a:cubicBezTo>
                      <a:cubicBezTo>
                        <a:pt x="12807" y="10105"/>
                        <a:pt x="12620" y="9232"/>
                        <a:pt x="11964" y="9232"/>
                      </a:cubicBezTo>
                      <a:cubicBezTo>
                        <a:pt x="11677" y="9232"/>
                        <a:pt x="11160" y="9468"/>
                        <a:pt x="10918" y="11050"/>
                      </a:cubicBezTo>
                      <a:cubicBezTo>
                        <a:pt x="10841" y="11554"/>
                        <a:pt x="10754" y="11935"/>
                        <a:pt x="10675" y="12204"/>
                      </a:cubicBezTo>
                      <a:cubicBezTo>
                        <a:pt x="10626" y="11959"/>
                        <a:pt x="10570" y="11599"/>
                        <a:pt x="10519" y="11072"/>
                      </a:cubicBezTo>
                      <a:cubicBezTo>
                        <a:pt x="10347" y="9278"/>
                        <a:pt x="10207" y="8177"/>
                        <a:pt x="9518" y="8177"/>
                      </a:cubicBezTo>
                      <a:cubicBezTo>
                        <a:pt x="8791" y="8177"/>
                        <a:pt x="8635" y="9324"/>
                        <a:pt x="8479" y="11073"/>
                      </a:cubicBezTo>
                      <a:cubicBezTo>
                        <a:pt x="8464" y="11237"/>
                        <a:pt x="8450" y="11410"/>
                        <a:pt x="8435" y="11586"/>
                      </a:cubicBezTo>
                      <a:cubicBezTo>
                        <a:pt x="8399" y="12017"/>
                        <a:pt x="8343" y="12660"/>
                        <a:pt x="8274" y="13176"/>
                      </a:cubicBezTo>
                      <a:cubicBezTo>
                        <a:pt x="8205" y="12735"/>
                        <a:pt x="8129" y="12070"/>
                        <a:pt x="8048" y="11077"/>
                      </a:cubicBezTo>
                      <a:cubicBezTo>
                        <a:pt x="8013" y="10647"/>
                        <a:pt x="7985" y="10205"/>
                        <a:pt x="7957" y="9779"/>
                      </a:cubicBezTo>
                      <a:cubicBezTo>
                        <a:pt x="7906" y="8996"/>
                        <a:pt x="7857" y="8257"/>
                        <a:pt x="7778" y="7708"/>
                      </a:cubicBezTo>
                      <a:cubicBezTo>
                        <a:pt x="7718" y="7289"/>
                        <a:pt x="7605" y="6511"/>
                        <a:pt x="7054" y="6511"/>
                      </a:cubicBezTo>
                      <a:cubicBezTo>
                        <a:pt x="6549" y="6511"/>
                        <a:pt x="6428" y="7160"/>
                        <a:pt x="6333" y="7946"/>
                      </a:cubicBezTo>
                      <a:cubicBezTo>
                        <a:pt x="6250" y="8624"/>
                        <a:pt x="6196" y="9510"/>
                        <a:pt x="6138" y="10447"/>
                      </a:cubicBezTo>
                      <a:cubicBezTo>
                        <a:pt x="6125" y="10659"/>
                        <a:pt x="6111" y="10872"/>
                        <a:pt x="6098" y="11084"/>
                      </a:cubicBezTo>
                      <a:cubicBezTo>
                        <a:pt x="6070" y="11517"/>
                        <a:pt x="6047" y="12003"/>
                        <a:pt x="6022" y="12518"/>
                      </a:cubicBezTo>
                      <a:cubicBezTo>
                        <a:pt x="5981" y="13382"/>
                        <a:pt x="5921" y="14640"/>
                        <a:pt x="5820" y="15463"/>
                      </a:cubicBezTo>
                      <a:cubicBezTo>
                        <a:pt x="5790" y="15243"/>
                        <a:pt x="5761" y="14961"/>
                        <a:pt x="5734" y="14601"/>
                      </a:cubicBezTo>
                      <a:cubicBezTo>
                        <a:pt x="5665" y="13683"/>
                        <a:pt x="5629" y="12532"/>
                        <a:pt x="5590" y="11315"/>
                      </a:cubicBezTo>
                      <a:lnTo>
                        <a:pt x="5581" y="11095"/>
                      </a:lnTo>
                      <a:cubicBezTo>
                        <a:pt x="5572" y="10811"/>
                        <a:pt x="5564" y="10521"/>
                        <a:pt x="5555" y="10230"/>
                      </a:cubicBezTo>
                      <a:cubicBezTo>
                        <a:pt x="5509" y="8720"/>
                        <a:pt x="5461" y="7158"/>
                        <a:pt x="5374" y="5970"/>
                      </a:cubicBezTo>
                      <a:cubicBezTo>
                        <a:pt x="5325" y="5317"/>
                        <a:pt x="5270" y="4832"/>
                        <a:pt x="5203" y="4489"/>
                      </a:cubicBezTo>
                      <a:cubicBezTo>
                        <a:pt x="5148" y="4212"/>
                        <a:pt x="5034" y="3635"/>
                        <a:pt x="4579" y="3635"/>
                      </a:cubicBez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40" name="Cards"/>
                <p:cNvSpPr/>
                <p:nvPr/>
              </p:nvSpPr>
              <p:spPr>
                <a:xfrm>
                  <a:off x="787160" y="48811941"/>
                  <a:ext cx="1447521" cy="2104289"/>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41" name="Cherry"/>
                <p:cNvSpPr/>
                <p:nvPr/>
              </p:nvSpPr>
              <p:spPr>
                <a:xfrm>
                  <a:off x="910106" y="14358534"/>
                  <a:ext cx="1201629"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42" name="10"/>
                <p:cNvSpPr/>
                <p:nvPr/>
              </p:nvSpPr>
              <p:spPr>
                <a:xfrm>
                  <a:off x="0" y="23865216"/>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543" name="9"/>
                <p:cNvSpPr/>
                <p:nvPr/>
              </p:nvSpPr>
              <p:spPr>
                <a:xfrm>
                  <a:off x="12712" y="41163434"/>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1544" name="Q"/>
                <p:cNvSpPr/>
                <p:nvPr/>
              </p:nvSpPr>
              <p:spPr>
                <a:xfrm>
                  <a:off x="12713" y="12309009"/>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545" name="Tiara"/>
                <p:cNvSpPr/>
                <p:nvPr/>
              </p:nvSpPr>
              <p:spPr>
                <a:xfrm>
                  <a:off x="1060737" y="11229633"/>
                  <a:ext cx="900367"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46" name="K"/>
                <p:cNvSpPr/>
                <p:nvPr/>
              </p:nvSpPr>
              <p:spPr>
                <a:xfrm>
                  <a:off x="12712" y="32927881"/>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K</a:t>
                  </a:r>
                </a:p>
              </p:txBody>
            </p:sp>
            <p:sp>
              <p:nvSpPr>
                <p:cNvPr id="1547" name="Crown"/>
                <p:cNvSpPr/>
                <p:nvPr/>
              </p:nvSpPr>
              <p:spPr>
                <a:xfrm>
                  <a:off x="476634" y="31434180"/>
                  <a:ext cx="900367" cy="79234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206" y="0"/>
                        <a:pt x="9725" y="547"/>
                        <a:pt x="9725" y="1222"/>
                      </a:cubicBezTo>
                      <a:cubicBezTo>
                        <a:pt x="9725" y="1729"/>
                        <a:pt x="9996" y="2163"/>
                        <a:pt x="10383" y="2348"/>
                      </a:cubicBezTo>
                      <a:lnTo>
                        <a:pt x="7244" y="10951"/>
                      </a:lnTo>
                      <a:cubicBezTo>
                        <a:pt x="7156" y="11239"/>
                        <a:pt x="6826" y="11311"/>
                        <a:pt x="6648" y="11081"/>
                      </a:cubicBezTo>
                      <a:lnTo>
                        <a:pt x="1891" y="6438"/>
                      </a:lnTo>
                      <a:cubicBezTo>
                        <a:pt x="2053" y="6225"/>
                        <a:pt x="2151" y="5946"/>
                        <a:pt x="2151" y="5642"/>
                      </a:cubicBezTo>
                      <a:cubicBezTo>
                        <a:pt x="2151" y="4967"/>
                        <a:pt x="1669" y="4420"/>
                        <a:pt x="1075" y="4420"/>
                      </a:cubicBezTo>
                      <a:cubicBezTo>
                        <a:pt x="482" y="4420"/>
                        <a:pt x="0" y="4967"/>
                        <a:pt x="0" y="5642"/>
                      </a:cubicBezTo>
                      <a:cubicBezTo>
                        <a:pt x="0" y="6317"/>
                        <a:pt x="482" y="6864"/>
                        <a:pt x="1075" y="6864"/>
                      </a:cubicBezTo>
                      <a:cubicBezTo>
                        <a:pt x="1126" y="6864"/>
                        <a:pt x="1174" y="6858"/>
                        <a:pt x="1222" y="6851"/>
                      </a:cubicBezTo>
                      <a:lnTo>
                        <a:pt x="2938" y="20929"/>
                      </a:lnTo>
                      <a:cubicBezTo>
                        <a:pt x="2985" y="21312"/>
                        <a:pt x="3274" y="21600"/>
                        <a:pt x="3615" y="21600"/>
                      </a:cubicBezTo>
                      <a:lnTo>
                        <a:pt x="17987" y="21600"/>
                      </a:lnTo>
                      <a:cubicBezTo>
                        <a:pt x="18327" y="21600"/>
                        <a:pt x="18616" y="21316"/>
                        <a:pt x="18664" y="20934"/>
                      </a:cubicBezTo>
                      <a:lnTo>
                        <a:pt x="20378" y="6851"/>
                      </a:lnTo>
                      <a:cubicBezTo>
                        <a:pt x="20426" y="6858"/>
                        <a:pt x="20475" y="6864"/>
                        <a:pt x="20525" y="6864"/>
                      </a:cubicBezTo>
                      <a:cubicBezTo>
                        <a:pt x="21118" y="6864"/>
                        <a:pt x="21600" y="6317"/>
                        <a:pt x="21600" y="5642"/>
                      </a:cubicBezTo>
                      <a:cubicBezTo>
                        <a:pt x="21600" y="4967"/>
                        <a:pt x="21118" y="4420"/>
                        <a:pt x="20525" y="4420"/>
                      </a:cubicBezTo>
                      <a:cubicBezTo>
                        <a:pt x="19931" y="4420"/>
                        <a:pt x="19449" y="4967"/>
                        <a:pt x="19449" y="5642"/>
                      </a:cubicBezTo>
                      <a:cubicBezTo>
                        <a:pt x="19449" y="5953"/>
                        <a:pt x="19551" y="6234"/>
                        <a:pt x="19719" y="6450"/>
                      </a:cubicBezTo>
                      <a:lnTo>
                        <a:pt x="14952" y="11081"/>
                      </a:lnTo>
                      <a:cubicBezTo>
                        <a:pt x="14772" y="11298"/>
                        <a:pt x="14445" y="11230"/>
                        <a:pt x="14356" y="10951"/>
                      </a:cubicBezTo>
                      <a:lnTo>
                        <a:pt x="11200" y="2356"/>
                      </a:lnTo>
                      <a:cubicBezTo>
                        <a:pt x="11596" y="2176"/>
                        <a:pt x="11875" y="1736"/>
                        <a:pt x="11875" y="1222"/>
                      </a:cubicBezTo>
                      <a:cubicBezTo>
                        <a:pt x="11875" y="547"/>
                        <a:pt x="11394" y="0"/>
                        <a:pt x="10800" y="0"/>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48" name="10"/>
                <p:cNvSpPr/>
                <p:nvPr/>
              </p:nvSpPr>
              <p:spPr>
                <a:xfrm>
                  <a:off x="0" y="20985689"/>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549" name="9"/>
                <p:cNvSpPr/>
                <p:nvPr/>
              </p:nvSpPr>
              <p:spPr>
                <a:xfrm>
                  <a:off x="12712" y="9429483"/>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1550" name="K"/>
                <p:cNvSpPr/>
                <p:nvPr/>
              </p:nvSpPr>
              <p:spPr>
                <a:xfrm>
                  <a:off x="12712" y="27173169"/>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K</a:t>
                  </a:r>
                </a:p>
              </p:txBody>
            </p:sp>
            <p:sp>
              <p:nvSpPr>
                <p:cNvPr id="1551" name="Crown"/>
                <p:cNvSpPr/>
                <p:nvPr/>
              </p:nvSpPr>
              <p:spPr>
                <a:xfrm>
                  <a:off x="476634" y="25679462"/>
                  <a:ext cx="900367" cy="79234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206" y="0"/>
                        <a:pt x="9725" y="547"/>
                        <a:pt x="9725" y="1222"/>
                      </a:cubicBezTo>
                      <a:cubicBezTo>
                        <a:pt x="9725" y="1729"/>
                        <a:pt x="9996" y="2163"/>
                        <a:pt x="10383" y="2348"/>
                      </a:cubicBezTo>
                      <a:lnTo>
                        <a:pt x="7244" y="10951"/>
                      </a:lnTo>
                      <a:cubicBezTo>
                        <a:pt x="7156" y="11239"/>
                        <a:pt x="6826" y="11311"/>
                        <a:pt x="6648" y="11081"/>
                      </a:cubicBezTo>
                      <a:lnTo>
                        <a:pt x="1891" y="6438"/>
                      </a:lnTo>
                      <a:cubicBezTo>
                        <a:pt x="2053" y="6225"/>
                        <a:pt x="2151" y="5946"/>
                        <a:pt x="2151" y="5642"/>
                      </a:cubicBezTo>
                      <a:cubicBezTo>
                        <a:pt x="2151" y="4967"/>
                        <a:pt x="1669" y="4420"/>
                        <a:pt x="1075" y="4420"/>
                      </a:cubicBezTo>
                      <a:cubicBezTo>
                        <a:pt x="482" y="4420"/>
                        <a:pt x="0" y="4967"/>
                        <a:pt x="0" y="5642"/>
                      </a:cubicBezTo>
                      <a:cubicBezTo>
                        <a:pt x="0" y="6317"/>
                        <a:pt x="482" y="6864"/>
                        <a:pt x="1075" y="6864"/>
                      </a:cubicBezTo>
                      <a:cubicBezTo>
                        <a:pt x="1126" y="6864"/>
                        <a:pt x="1174" y="6858"/>
                        <a:pt x="1222" y="6851"/>
                      </a:cubicBezTo>
                      <a:lnTo>
                        <a:pt x="2938" y="20929"/>
                      </a:lnTo>
                      <a:cubicBezTo>
                        <a:pt x="2985" y="21312"/>
                        <a:pt x="3274" y="21600"/>
                        <a:pt x="3615" y="21600"/>
                      </a:cubicBezTo>
                      <a:lnTo>
                        <a:pt x="17987" y="21600"/>
                      </a:lnTo>
                      <a:cubicBezTo>
                        <a:pt x="18327" y="21600"/>
                        <a:pt x="18616" y="21316"/>
                        <a:pt x="18664" y="20934"/>
                      </a:cubicBezTo>
                      <a:lnTo>
                        <a:pt x="20378" y="6851"/>
                      </a:lnTo>
                      <a:cubicBezTo>
                        <a:pt x="20426" y="6858"/>
                        <a:pt x="20475" y="6864"/>
                        <a:pt x="20525" y="6864"/>
                      </a:cubicBezTo>
                      <a:cubicBezTo>
                        <a:pt x="21118" y="6864"/>
                        <a:pt x="21600" y="6317"/>
                        <a:pt x="21600" y="5642"/>
                      </a:cubicBezTo>
                      <a:cubicBezTo>
                        <a:pt x="21600" y="4967"/>
                        <a:pt x="21118" y="4420"/>
                        <a:pt x="20525" y="4420"/>
                      </a:cubicBezTo>
                      <a:cubicBezTo>
                        <a:pt x="19931" y="4420"/>
                        <a:pt x="19449" y="4967"/>
                        <a:pt x="19449" y="5642"/>
                      </a:cubicBezTo>
                      <a:cubicBezTo>
                        <a:pt x="19449" y="5953"/>
                        <a:pt x="19551" y="6234"/>
                        <a:pt x="19719" y="6450"/>
                      </a:cubicBezTo>
                      <a:lnTo>
                        <a:pt x="14952" y="11081"/>
                      </a:lnTo>
                      <a:cubicBezTo>
                        <a:pt x="14772" y="11298"/>
                        <a:pt x="14445" y="11230"/>
                        <a:pt x="14356" y="10951"/>
                      </a:cubicBezTo>
                      <a:lnTo>
                        <a:pt x="11200" y="2356"/>
                      </a:lnTo>
                      <a:cubicBezTo>
                        <a:pt x="11596" y="2176"/>
                        <a:pt x="11875" y="1736"/>
                        <a:pt x="11875" y="1222"/>
                      </a:cubicBezTo>
                      <a:cubicBezTo>
                        <a:pt x="11875" y="547"/>
                        <a:pt x="11394" y="0"/>
                        <a:pt x="10800" y="0"/>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52" name="Neuron"/>
                <p:cNvSpPr/>
                <p:nvPr/>
              </p:nvSpPr>
              <p:spPr>
                <a:xfrm>
                  <a:off x="415652" y="5694554"/>
                  <a:ext cx="2190537"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53" name="Brain Front"/>
                <p:cNvSpPr/>
                <p:nvPr/>
              </p:nvSpPr>
              <p:spPr>
                <a:xfrm>
                  <a:off x="472524" y="57689700"/>
                  <a:ext cx="2076794" cy="1724667"/>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54" name="Bell Curve"/>
                <p:cNvSpPr/>
                <p:nvPr/>
              </p:nvSpPr>
              <p:spPr>
                <a:xfrm>
                  <a:off x="476634" y="63289302"/>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55" name="Cherry"/>
                <p:cNvSpPr/>
                <p:nvPr/>
              </p:nvSpPr>
              <p:spPr>
                <a:xfrm>
                  <a:off x="910106" y="66374714"/>
                  <a:ext cx="1201629"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56" name="10"/>
                <p:cNvSpPr/>
                <p:nvPr/>
              </p:nvSpPr>
              <p:spPr>
                <a:xfrm>
                  <a:off x="0" y="55635835"/>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557" name="9"/>
                <p:cNvSpPr/>
                <p:nvPr/>
              </p:nvSpPr>
              <p:spPr>
                <a:xfrm>
                  <a:off x="12712" y="70109643"/>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1558" name="Q"/>
                <p:cNvSpPr/>
                <p:nvPr/>
              </p:nvSpPr>
              <p:spPr>
                <a:xfrm>
                  <a:off x="12713" y="52741022"/>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559" name="Tiara"/>
                <p:cNvSpPr/>
                <p:nvPr/>
              </p:nvSpPr>
              <p:spPr>
                <a:xfrm>
                  <a:off x="1060737" y="51661640"/>
                  <a:ext cx="900367"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60" name="K"/>
                <p:cNvSpPr/>
                <p:nvPr/>
              </p:nvSpPr>
              <p:spPr>
                <a:xfrm>
                  <a:off x="12712" y="61844349"/>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K</a:t>
                  </a:r>
                </a:p>
              </p:txBody>
            </p:sp>
            <p:sp>
              <p:nvSpPr>
                <p:cNvPr id="1561" name="Crown"/>
                <p:cNvSpPr/>
                <p:nvPr/>
              </p:nvSpPr>
              <p:spPr>
                <a:xfrm>
                  <a:off x="476634" y="60350641"/>
                  <a:ext cx="900367" cy="79234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206" y="0"/>
                        <a:pt x="9725" y="547"/>
                        <a:pt x="9725" y="1222"/>
                      </a:cubicBezTo>
                      <a:cubicBezTo>
                        <a:pt x="9725" y="1729"/>
                        <a:pt x="9996" y="2163"/>
                        <a:pt x="10383" y="2348"/>
                      </a:cubicBezTo>
                      <a:lnTo>
                        <a:pt x="7244" y="10951"/>
                      </a:lnTo>
                      <a:cubicBezTo>
                        <a:pt x="7156" y="11239"/>
                        <a:pt x="6826" y="11311"/>
                        <a:pt x="6648" y="11081"/>
                      </a:cubicBezTo>
                      <a:lnTo>
                        <a:pt x="1891" y="6438"/>
                      </a:lnTo>
                      <a:cubicBezTo>
                        <a:pt x="2053" y="6225"/>
                        <a:pt x="2151" y="5946"/>
                        <a:pt x="2151" y="5642"/>
                      </a:cubicBezTo>
                      <a:cubicBezTo>
                        <a:pt x="2151" y="4967"/>
                        <a:pt x="1669" y="4420"/>
                        <a:pt x="1075" y="4420"/>
                      </a:cubicBezTo>
                      <a:cubicBezTo>
                        <a:pt x="482" y="4420"/>
                        <a:pt x="0" y="4967"/>
                        <a:pt x="0" y="5642"/>
                      </a:cubicBezTo>
                      <a:cubicBezTo>
                        <a:pt x="0" y="6317"/>
                        <a:pt x="482" y="6864"/>
                        <a:pt x="1075" y="6864"/>
                      </a:cubicBezTo>
                      <a:cubicBezTo>
                        <a:pt x="1126" y="6864"/>
                        <a:pt x="1174" y="6858"/>
                        <a:pt x="1222" y="6851"/>
                      </a:cubicBezTo>
                      <a:lnTo>
                        <a:pt x="2938" y="20929"/>
                      </a:lnTo>
                      <a:cubicBezTo>
                        <a:pt x="2985" y="21312"/>
                        <a:pt x="3274" y="21600"/>
                        <a:pt x="3615" y="21600"/>
                      </a:cubicBezTo>
                      <a:lnTo>
                        <a:pt x="17987" y="21600"/>
                      </a:lnTo>
                      <a:cubicBezTo>
                        <a:pt x="18327" y="21600"/>
                        <a:pt x="18616" y="21316"/>
                        <a:pt x="18664" y="20934"/>
                      </a:cubicBezTo>
                      <a:lnTo>
                        <a:pt x="20378" y="6851"/>
                      </a:lnTo>
                      <a:cubicBezTo>
                        <a:pt x="20426" y="6858"/>
                        <a:pt x="20475" y="6864"/>
                        <a:pt x="20525" y="6864"/>
                      </a:cubicBezTo>
                      <a:cubicBezTo>
                        <a:pt x="21118" y="6864"/>
                        <a:pt x="21600" y="6317"/>
                        <a:pt x="21600" y="5642"/>
                      </a:cubicBezTo>
                      <a:cubicBezTo>
                        <a:pt x="21600" y="4967"/>
                        <a:pt x="21118" y="4420"/>
                        <a:pt x="20525" y="4420"/>
                      </a:cubicBezTo>
                      <a:cubicBezTo>
                        <a:pt x="19931" y="4420"/>
                        <a:pt x="19449" y="4967"/>
                        <a:pt x="19449" y="5642"/>
                      </a:cubicBezTo>
                      <a:cubicBezTo>
                        <a:pt x="19449" y="5953"/>
                        <a:pt x="19551" y="6234"/>
                        <a:pt x="19719" y="6450"/>
                      </a:cubicBezTo>
                      <a:lnTo>
                        <a:pt x="14952" y="11081"/>
                      </a:lnTo>
                      <a:cubicBezTo>
                        <a:pt x="14772" y="11298"/>
                        <a:pt x="14445" y="11230"/>
                        <a:pt x="14356" y="10951"/>
                      </a:cubicBezTo>
                      <a:lnTo>
                        <a:pt x="11200" y="2356"/>
                      </a:lnTo>
                      <a:cubicBezTo>
                        <a:pt x="11596" y="2176"/>
                        <a:pt x="11875" y="1736"/>
                        <a:pt x="11875" y="1222"/>
                      </a:cubicBezTo>
                      <a:cubicBezTo>
                        <a:pt x="11875" y="547"/>
                        <a:pt x="11394" y="0"/>
                        <a:pt x="10800" y="0"/>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62" name="Neuron"/>
                <p:cNvSpPr/>
                <p:nvPr/>
              </p:nvSpPr>
              <p:spPr>
                <a:xfrm>
                  <a:off x="434702" y="86620368"/>
                  <a:ext cx="2190537" cy="1685408"/>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63" name="Cherry"/>
                <p:cNvSpPr/>
                <p:nvPr/>
              </p:nvSpPr>
              <p:spPr>
                <a:xfrm>
                  <a:off x="929156" y="92404821"/>
                  <a:ext cx="1201629"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64" name="10"/>
                <p:cNvSpPr/>
                <p:nvPr/>
              </p:nvSpPr>
              <p:spPr>
                <a:xfrm>
                  <a:off x="19050" y="90355297"/>
                  <a:ext cx="266964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spc="-1440">
                      <a:latin typeface="Engravers MT"/>
                      <a:ea typeface="Engravers MT"/>
                      <a:cs typeface="Engravers MT"/>
                      <a:sym typeface="Engravers MT"/>
                    </a:defRPr>
                  </a:lvl1pPr>
                </a:lstStyle>
                <a:p>
                  <a:r>
                    <a:t>10</a:t>
                  </a:r>
                </a:p>
              </p:txBody>
            </p:sp>
            <p:sp>
              <p:nvSpPr>
                <p:cNvPr id="1565" name="9"/>
                <p:cNvSpPr/>
                <p:nvPr/>
              </p:nvSpPr>
              <p:spPr>
                <a:xfrm>
                  <a:off x="31762" y="96140909"/>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9</a:t>
                  </a:r>
                </a:p>
              </p:txBody>
            </p:sp>
            <p:sp>
              <p:nvSpPr>
                <p:cNvPr id="1566" name="Brain Front"/>
                <p:cNvSpPr/>
                <p:nvPr/>
              </p:nvSpPr>
              <p:spPr>
                <a:xfrm>
                  <a:off x="485224" y="77927510"/>
                  <a:ext cx="2076794" cy="1724667"/>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67" name="Bell Curve"/>
                <p:cNvSpPr/>
                <p:nvPr/>
              </p:nvSpPr>
              <p:spPr>
                <a:xfrm>
                  <a:off x="495684" y="83525438"/>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68" name="Q"/>
                <p:cNvSpPr/>
                <p:nvPr/>
              </p:nvSpPr>
              <p:spPr>
                <a:xfrm>
                  <a:off x="25413" y="72998458"/>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569" name="Tiara"/>
                <p:cNvSpPr/>
                <p:nvPr/>
              </p:nvSpPr>
              <p:spPr>
                <a:xfrm>
                  <a:off x="1073437" y="71919076"/>
                  <a:ext cx="900367"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70" name="Bell Curve"/>
                <p:cNvSpPr/>
                <p:nvPr/>
              </p:nvSpPr>
              <p:spPr>
                <a:xfrm>
                  <a:off x="489334" y="74846439"/>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71" name="Q"/>
                <p:cNvSpPr/>
                <p:nvPr/>
              </p:nvSpPr>
              <p:spPr>
                <a:xfrm>
                  <a:off x="25413" y="81663598"/>
                  <a:ext cx="29964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6000">
                      <a:latin typeface="Engravers MT"/>
                      <a:ea typeface="Engravers MT"/>
                      <a:cs typeface="Engravers MT"/>
                      <a:sym typeface="Engravers MT"/>
                    </a:defRPr>
                  </a:lvl1pPr>
                </a:lstStyle>
                <a:p>
                  <a:r>
                    <a:t>Q</a:t>
                  </a:r>
                </a:p>
              </p:txBody>
            </p:sp>
            <p:sp>
              <p:nvSpPr>
                <p:cNvPr id="1572" name="Tiara"/>
                <p:cNvSpPr/>
                <p:nvPr/>
              </p:nvSpPr>
              <p:spPr>
                <a:xfrm>
                  <a:off x="1073437" y="80584222"/>
                  <a:ext cx="900367" cy="473351"/>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73" name="Bell Curve"/>
                <p:cNvSpPr/>
                <p:nvPr/>
              </p:nvSpPr>
              <p:spPr>
                <a:xfrm>
                  <a:off x="371249" y="0"/>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74" name="Cards"/>
                <p:cNvSpPr/>
                <p:nvPr/>
              </p:nvSpPr>
              <p:spPr>
                <a:xfrm>
                  <a:off x="681774" y="2893336"/>
                  <a:ext cx="1447521" cy="2104289"/>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sp>
          <p:nvSpPr>
            <p:cNvPr id="1577" name="Tiara"/>
            <p:cNvSpPr/>
            <p:nvPr/>
          </p:nvSpPr>
          <p:spPr>
            <a:xfrm>
              <a:off x="1048024" y="2842961"/>
              <a:ext cx="900367"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grpSp>
        <p:nvGrpSpPr>
          <p:cNvPr id="1583" name="Group"/>
          <p:cNvGrpSpPr/>
          <p:nvPr/>
        </p:nvGrpSpPr>
        <p:grpSpPr>
          <a:xfrm>
            <a:off x="2854129" y="1145419"/>
            <a:ext cx="18479859" cy="4052294"/>
            <a:chOff x="0" y="7925"/>
            <a:chExt cx="18479857" cy="4052292"/>
          </a:xfrm>
        </p:grpSpPr>
        <p:sp>
          <p:nvSpPr>
            <p:cNvPr id="1579" name="Line"/>
            <p:cNvSpPr/>
            <p:nvPr/>
          </p:nvSpPr>
          <p:spPr>
            <a:xfrm flipH="1" flipV="1">
              <a:off x="5651434" y="22683"/>
              <a:ext cx="3609109" cy="4026560"/>
            </a:xfrm>
            <a:prstGeom prst="line">
              <a:avLst/>
            </a:prstGeom>
            <a:noFill/>
            <a:ln w="63500" cap="flat">
              <a:solidFill>
                <a:srgbClr val="E8D451"/>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80" name="Line"/>
            <p:cNvSpPr/>
            <p:nvPr/>
          </p:nvSpPr>
          <p:spPr>
            <a:xfrm flipV="1">
              <a:off x="9232860" y="7925"/>
              <a:ext cx="3634979" cy="4052294"/>
            </a:xfrm>
            <a:prstGeom prst="line">
              <a:avLst/>
            </a:prstGeom>
            <a:noFill/>
            <a:ln w="63500" cap="flat">
              <a:solidFill>
                <a:srgbClr val="E8D451"/>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81" name="Line"/>
            <p:cNvSpPr/>
            <p:nvPr/>
          </p:nvSpPr>
          <p:spPr>
            <a:xfrm flipV="1">
              <a:off x="0" y="34903"/>
              <a:ext cx="5678249" cy="695"/>
            </a:xfrm>
            <a:prstGeom prst="line">
              <a:avLst/>
            </a:prstGeom>
            <a:noFill/>
            <a:ln w="63500" cap="flat">
              <a:solidFill>
                <a:srgbClr val="E8D451"/>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582" name="Line"/>
            <p:cNvSpPr/>
            <p:nvPr/>
          </p:nvSpPr>
          <p:spPr>
            <a:xfrm>
              <a:off x="12843070" y="16587"/>
              <a:ext cx="5636788" cy="1"/>
            </a:xfrm>
            <a:prstGeom prst="line">
              <a:avLst/>
            </a:prstGeom>
            <a:noFill/>
            <a:ln w="63500" cap="flat">
              <a:solidFill>
                <a:srgbClr val="E8D451"/>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sp>
        <p:nvSpPr>
          <p:cNvPr id="1584" name="Rectangle"/>
          <p:cNvSpPr/>
          <p:nvPr/>
        </p:nvSpPr>
        <p:spPr>
          <a:xfrm>
            <a:off x="-472536" y="-3694145"/>
            <a:ext cx="25141949" cy="4502168"/>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585" name="Rectangle"/>
          <p:cNvSpPr/>
          <p:nvPr/>
        </p:nvSpPr>
        <p:spPr>
          <a:xfrm>
            <a:off x="-285413" y="9495050"/>
            <a:ext cx="25141949" cy="4502168"/>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586" name="Rectangle"/>
          <p:cNvSpPr/>
          <p:nvPr/>
        </p:nvSpPr>
        <p:spPr>
          <a:xfrm>
            <a:off x="2005039" y="9853549"/>
            <a:ext cx="20186800" cy="3240052"/>
          </a:xfrm>
          <a:prstGeom prst="rect">
            <a:avLst/>
          </a:prstGeom>
          <a:ln w="63500">
            <a:solidFill>
              <a:srgbClr val="00000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587" name="TOTAL BET"/>
          <p:cNvSpPr txBox="1"/>
          <p:nvPr/>
        </p:nvSpPr>
        <p:spPr>
          <a:xfrm>
            <a:off x="10273458" y="101265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TOTAL BET</a:t>
            </a:r>
          </a:p>
        </p:txBody>
      </p:sp>
      <p:sp>
        <p:nvSpPr>
          <p:cNvPr id="1588" name="LINES"/>
          <p:cNvSpPr txBox="1"/>
          <p:nvPr/>
        </p:nvSpPr>
        <p:spPr>
          <a:xfrm>
            <a:off x="3100538" y="101265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LINES</a:t>
            </a:r>
          </a:p>
        </p:txBody>
      </p:sp>
      <p:sp>
        <p:nvSpPr>
          <p:cNvPr id="1589" name="BET"/>
          <p:cNvSpPr txBox="1"/>
          <p:nvPr/>
        </p:nvSpPr>
        <p:spPr>
          <a:xfrm>
            <a:off x="6686998" y="101265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BET</a:t>
            </a:r>
          </a:p>
        </p:txBody>
      </p:sp>
      <p:sp>
        <p:nvSpPr>
          <p:cNvPr id="1590" name="WIN"/>
          <p:cNvSpPr txBox="1"/>
          <p:nvPr/>
        </p:nvSpPr>
        <p:spPr>
          <a:xfrm>
            <a:off x="13859918" y="101265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WIN</a:t>
            </a:r>
          </a:p>
        </p:txBody>
      </p:sp>
      <p:sp>
        <p:nvSpPr>
          <p:cNvPr id="1591" name="Rounded Rectangle"/>
          <p:cNvSpPr/>
          <p:nvPr/>
        </p:nvSpPr>
        <p:spPr>
          <a:xfrm>
            <a:off x="7508098" y="11943474"/>
            <a:ext cx="681190" cy="736601"/>
          </a:xfrm>
          <a:prstGeom prst="roundRect">
            <a:avLst>
              <a:gd name="adj" fmla="val 15874"/>
            </a:avLst>
          </a:prstGeom>
          <a:solidFill>
            <a:srgbClr val="00000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592" name="–"/>
          <p:cNvSpPr txBox="1"/>
          <p:nvPr/>
        </p:nvSpPr>
        <p:spPr>
          <a:xfrm>
            <a:off x="7609013" y="11803774"/>
            <a:ext cx="485131" cy="939801"/>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5500">
                <a:solidFill>
                  <a:srgbClr val="FFFFFF"/>
                </a:solidFill>
                <a:latin typeface="Helvetica"/>
                <a:ea typeface="Helvetica"/>
                <a:cs typeface="Helvetica"/>
                <a:sym typeface="Helvetica"/>
              </a:defRPr>
            </a:lvl1pPr>
          </a:lstStyle>
          <a:p>
            <a:r>
              <a:t>–</a:t>
            </a:r>
          </a:p>
        </p:txBody>
      </p:sp>
      <p:sp>
        <p:nvSpPr>
          <p:cNvPr id="1593" name="Rounded Rectangle"/>
          <p:cNvSpPr/>
          <p:nvPr/>
        </p:nvSpPr>
        <p:spPr>
          <a:xfrm>
            <a:off x="8834666" y="11943474"/>
            <a:ext cx="681191" cy="736601"/>
          </a:xfrm>
          <a:prstGeom prst="roundRect">
            <a:avLst>
              <a:gd name="adj" fmla="val 15874"/>
            </a:avLst>
          </a:prstGeom>
          <a:solidFill>
            <a:srgbClr val="00000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594" name="+"/>
          <p:cNvSpPr txBox="1"/>
          <p:nvPr/>
        </p:nvSpPr>
        <p:spPr>
          <a:xfrm>
            <a:off x="8922881" y="11816474"/>
            <a:ext cx="485131" cy="863601"/>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5000">
                <a:solidFill>
                  <a:srgbClr val="FFFFFF"/>
                </a:solidFill>
                <a:latin typeface="Helvetica"/>
                <a:ea typeface="Helvetica"/>
                <a:cs typeface="Helvetica"/>
                <a:sym typeface="Helvetica"/>
              </a:defRPr>
            </a:lvl1pPr>
          </a:lstStyle>
          <a:p>
            <a:r>
              <a:t>+</a:t>
            </a:r>
          </a:p>
        </p:txBody>
      </p:sp>
      <p:sp>
        <p:nvSpPr>
          <p:cNvPr id="1595" name="Rounded Rectangle"/>
          <p:cNvSpPr/>
          <p:nvPr/>
        </p:nvSpPr>
        <p:spPr>
          <a:xfrm>
            <a:off x="3921638" y="11955399"/>
            <a:ext cx="681191" cy="736601"/>
          </a:xfrm>
          <a:prstGeom prst="roundRect">
            <a:avLst>
              <a:gd name="adj" fmla="val 15874"/>
            </a:avLst>
          </a:prstGeom>
          <a:solidFill>
            <a:srgbClr val="00000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596" name="–"/>
          <p:cNvSpPr txBox="1"/>
          <p:nvPr/>
        </p:nvSpPr>
        <p:spPr>
          <a:xfrm>
            <a:off x="4022553" y="11815699"/>
            <a:ext cx="485131" cy="939801"/>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5500">
                <a:solidFill>
                  <a:srgbClr val="FFFFFF"/>
                </a:solidFill>
                <a:latin typeface="Helvetica"/>
                <a:ea typeface="Helvetica"/>
                <a:cs typeface="Helvetica"/>
                <a:sym typeface="Helvetica"/>
              </a:defRPr>
            </a:lvl1pPr>
          </a:lstStyle>
          <a:p>
            <a:r>
              <a:t>–</a:t>
            </a:r>
          </a:p>
        </p:txBody>
      </p:sp>
      <p:sp>
        <p:nvSpPr>
          <p:cNvPr id="1597" name="Rounded Rectangle"/>
          <p:cNvSpPr/>
          <p:nvPr/>
        </p:nvSpPr>
        <p:spPr>
          <a:xfrm>
            <a:off x="5248208" y="11955399"/>
            <a:ext cx="681190" cy="736601"/>
          </a:xfrm>
          <a:prstGeom prst="roundRect">
            <a:avLst>
              <a:gd name="adj" fmla="val 15874"/>
            </a:avLst>
          </a:prstGeom>
          <a:solidFill>
            <a:srgbClr val="00000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598" name="+"/>
          <p:cNvSpPr txBox="1"/>
          <p:nvPr/>
        </p:nvSpPr>
        <p:spPr>
          <a:xfrm>
            <a:off x="5336423" y="11828399"/>
            <a:ext cx="485131" cy="863601"/>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5000">
                <a:solidFill>
                  <a:srgbClr val="FFFFFF"/>
                </a:solidFill>
                <a:latin typeface="Helvetica"/>
                <a:ea typeface="Helvetica"/>
                <a:cs typeface="Helvetica"/>
                <a:sym typeface="Helvetica"/>
              </a:defRPr>
            </a:lvl1pPr>
          </a:lstStyle>
          <a:p>
            <a:r>
              <a:t>+</a:t>
            </a:r>
          </a:p>
        </p:txBody>
      </p:sp>
      <p:sp>
        <p:nvSpPr>
          <p:cNvPr id="1599" name="Shape"/>
          <p:cNvSpPr/>
          <p:nvPr/>
        </p:nvSpPr>
        <p:spPr>
          <a:xfrm>
            <a:off x="18226867" y="10393178"/>
            <a:ext cx="2276108" cy="2030028"/>
          </a:xfrm>
          <a:custGeom>
            <a:avLst/>
            <a:gdLst/>
            <a:ahLst/>
            <a:cxnLst>
              <a:cxn ang="0">
                <a:pos x="wd2" y="hd2"/>
              </a:cxn>
              <a:cxn ang="5400000">
                <a:pos x="wd2" y="hd2"/>
              </a:cxn>
              <a:cxn ang="10800000">
                <a:pos x="wd2" y="hd2"/>
              </a:cxn>
              <a:cxn ang="16200000">
                <a:pos x="wd2" y="hd2"/>
              </a:cxn>
            </a:cxnLst>
            <a:rect l="0" t="0" r="r" b="b"/>
            <a:pathLst>
              <a:path w="21600" h="21597" extrusionOk="0">
                <a:moveTo>
                  <a:pt x="10811" y="0"/>
                </a:moveTo>
                <a:cubicBezTo>
                  <a:pt x="13088" y="2400"/>
                  <a:pt x="15108" y="5152"/>
                  <a:pt x="16823" y="8189"/>
                </a:cubicBezTo>
                <a:cubicBezTo>
                  <a:pt x="18908" y="11883"/>
                  <a:pt x="20520" y="15956"/>
                  <a:pt x="21600" y="20265"/>
                </a:cubicBezTo>
                <a:cubicBezTo>
                  <a:pt x="18043" y="21148"/>
                  <a:pt x="14424" y="21594"/>
                  <a:pt x="10796" y="21597"/>
                </a:cubicBezTo>
                <a:cubicBezTo>
                  <a:pt x="7172" y="21600"/>
                  <a:pt x="3556" y="21160"/>
                  <a:pt x="0" y="20285"/>
                </a:cubicBezTo>
                <a:cubicBezTo>
                  <a:pt x="1060" y="15931"/>
                  <a:pt x="2676" y="11818"/>
                  <a:pt x="4787" y="8104"/>
                </a:cubicBezTo>
                <a:cubicBezTo>
                  <a:pt x="6502" y="5087"/>
                  <a:pt x="8527" y="2362"/>
                  <a:pt x="10811" y="0"/>
                </a:cubicBezTo>
                <a:close/>
              </a:path>
            </a:pathLst>
          </a:custGeom>
          <a:solidFill>
            <a:srgbClr val="2FD584"/>
          </a:solidFill>
          <a:ln w="25400">
            <a:solidFill>
              <a:srgbClr val="FFFFFF"/>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600" name="PLAY"/>
          <p:cNvSpPr txBox="1"/>
          <p:nvPr/>
        </p:nvSpPr>
        <p:spPr>
          <a:xfrm>
            <a:off x="18647269" y="11239058"/>
            <a:ext cx="1422500" cy="711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000">
                <a:solidFill>
                  <a:srgbClr val="FFFFFF"/>
                </a:solidFill>
                <a:latin typeface="Helvetica"/>
                <a:ea typeface="Helvetica"/>
                <a:cs typeface="Helvetica"/>
                <a:sym typeface="Helvetica"/>
              </a:defRPr>
            </a:lvl1pPr>
          </a:lstStyle>
          <a:p>
            <a:r>
              <a:t>PLAY</a:t>
            </a:r>
          </a:p>
        </p:txBody>
      </p:sp>
      <p:sp>
        <p:nvSpPr>
          <p:cNvPr id="1601" name="Rectangle"/>
          <p:cNvSpPr/>
          <p:nvPr/>
        </p:nvSpPr>
        <p:spPr>
          <a:xfrm>
            <a:off x="-1479540" y="-167383"/>
            <a:ext cx="3799039" cy="9976483"/>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602" name="Rectangle"/>
          <p:cNvSpPr/>
          <p:nvPr/>
        </p:nvSpPr>
        <p:spPr>
          <a:xfrm>
            <a:off x="-472536" y="-3694145"/>
            <a:ext cx="25141949" cy="4502168"/>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603" name="Rounded Rectangle"/>
          <p:cNvSpPr/>
          <p:nvPr/>
        </p:nvSpPr>
        <p:spPr>
          <a:xfrm>
            <a:off x="2340336" y="4928199"/>
            <a:ext cx="655791" cy="494597"/>
          </a:xfrm>
          <a:prstGeom prst="roundRect">
            <a:avLst>
              <a:gd name="adj" fmla="val 24036"/>
            </a:avLst>
          </a:prstGeom>
          <a:solidFill>
            <a:srgbClr val="74E3F2"/>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604" name="1"/>
          <p:cNvSpPr txBox="1"/>
          <p:nvPr/>
        </p:nvSpPr>
        <p:spPr>
          <a:xfrm>
            <a:off x="2505163" y="4882573"/>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a:t>
            </a:r>
          </a:p>
        </p:txBody>
      </p:sp>
      <p:sp>
        <p:nvSpPr>
          <p:cNvPr id="1605" name="Rounded Rectangle"/>
          <p:cNvSpPr/>
          <p:nvPr/>
        </p:nvSpPr>
        <p:spPr>
          <a:xfrm>
            <a:off x="2340336" y="5611141"/>
            <a:ext cx="655791" cy="494598"/>
          </a:xfrm>
          <a:prstGeom prst="roundRect">
            <a:avLst>
              <a:gd name="adj" fmla="val 24036"/>
            </a:avLst>
          </a:prstGeom>
          <a:solidFill>
            <a:srgbClr val="8D26B7"/>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606" name="9"/>
          <p:cNvSpPr txBox="1"/>
          <p:nvPr/>
        </p:nvSpPr>
        <p:spPr>
          <a:xfrm>
            <a:off x="2505163" y="5565515"/>
            <a:ext cx="326137"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9</a:t>
            </a:r>
          </a:p>
        </p:txBody>
      </p:sp>
      <p:sp>
        <p:nvSpPr>
          <p:cNvPr id="1607" name="Rounded Rectangle"/>
          <p:cNvSpPr/>
          <p:nvPr/>
        </p:nvSpPr>
        <p:spPr>
          <a:xfrm>
            <a:off x="2340336" y="6294084"/>
            <a:ext cx="655791" cy="494597"/>
          </a:xfrm>
          <a:prstGeom prst="roundRect">
            <a:avLst>
              <a:gd name="adj" fmla="val 24036"/>
            </a:avLst>
          </a:prstGeom>
          <a:solidFill>
            <a:srgbClr val="794DDF"/>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608" name="17"/>
          <p:cNvSpPr txBox="1"/>
          <p:nvPr/>
        </p:nvSpPr>
        <p:spPr>
          <a:xfrm>
            <a:off x="2399245" y="6248457"/>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17</a:t>
            </a:r>
          </a:p>
        </p:txBody>
      </p:sp>
      <p:sp>
        <p:nvSpPr>
          <p:cNvPr id="1609" name="Rounded Rectangle"/>
          <p:cNvSpPr/>
          <p:nvPr/>
        </p:nvSpPr>
        <p:spPr>
          <a:xfrm>
            <a:off x="2340336" y="6977026"/>
            <a:ext cx="655791" cy="494598"/>
          </a:xfrm>
          <a:prstGeom prst="roundRect">
            <a:avLst>
              <a:gd name="adj" fmla="val 24036"/>
            </a:avLst>
          </a:prstGeom>
          <a:solidFill>
            <a:srgbClr val="40E7AD"/>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610" name="19"/>
          <p:cNvSpPr txBox="1"/>
          <p:nvPr/>
        </p:nvSpPr>
        <p:spPr>
          <a:xfrm>
            <a:off x="2399245" y="6931400"/>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19</a:t>
            </a:r>
          </a:p>
        </p:txBody>
      </p:sp>
      <p:sp>
        <p:nvSpPr>
          <p:cNvPr id="1611" name="Rounded Rectangle"/>
          <p:cNvSpPr/>
          <p:nvPr/>
        </p:nvSpPr>
        <p:spPr>
          <a:xfrm>
            <a:off x="2340336" y="7659968"/>
            <a:ext cx="655791" cy="494598"/>
          </a:xfrm>
          <a:prstGeom prst="roundRect">
            <a:avLst>
              <a:gd name="adj" fmla="val 24036"/>
            </a:avLst>
          </a:prstGeom>
          <a:solidFill>
            <a:srgbClr val="D753EE"/>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612" name="11"/>
          <p:cNvSpPr txBox="1"/>
          <p:nvPr/>
        </p:nvSpPr>
        <p:spPr>
          <a:xfrm>
            <a:off x="2399245" y="7614342"/>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11</a:t>
            </a:r>
          </a:p>
        </p:txBody>
      </p:sp>
      <p:sp>
        <p:nvSpPr>
          <p:cNvPr id="1613" name="Rounded Rectangle"/>
          <p:cNvSpPr/>
          <p:nvPr/>
        </p:nvSpPr>
        <p:spPr>
          <a:xfrm>
            <a:off x="2340336" y="8342911"/>
            <a:ext cx="655791" cy="494597"/>
          </a:xfrm>
          <a:prstGeom prst="roundRect">
            <a:avLst>
              <a:gd name="adj" fmla="val 24036"/>
            </a:avLst>
          </a:prstGeom>
          <a:solidFill>
            <a:srgbClr val="F82F5A"/>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614" name="23"/>
          <p:cNvSpPr txBox="1"/>
          <p:nvPr/>
        </p:nvSpPr>
        <p:spPr>
          <a:xfrm>
            <a:off x="2399245" y="8297285"/>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23</a:t>
            </a:r>
          </a:p>
        </p:txBody>
      </p:sp>
      <p:sp>
        <p:nvSpPr>
          <p:cNvPr id="1615" name="Rounded Rectangle"/>
          <p:cNvSpPr/>
          <p:nvPr/>
        </p:nvSpPr>
        <p:spPr>
          <a:xfrm>
            <a:off x="2340336" y="2879371"/>
            <a:ext cx="655791" cy="494597"/>
          </a:xfrm>
          <a:prstGeom prst="roundRect">
            <a:avLst>
              <a:gd name="adj" fmla="val 24036"/>
            </a:avLst>
          </a:prstGeom>
          <a:solidFill>
            <a:srgbClr val="F5458F"/>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616" name="18"/>
          <p:cNvSpPr txBox="1"/>
          <p:nvPr/>
        </p:nvSpPr>
        <p:spPr>
          <a:xfrm>
            <a:off x="2399245" y="2833745"/>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18</a:t>
            </a:r>
          </a:p>
        </p:txBody>
      </p:sp>
      <p:sp>
        <p:nvSpPr>
          <p:cNvPr id="1617" name="Rounded Rectangle"/>
          <p:cNvSpPr/>
          <p:nvPr/>
        </p:nvSpPr>
        <p:spPr>
          <a:xfrm>
            <a:off x="2340336" y="3562313"/>
            <a:ext cx="655791" cy="494597"/>
          </a:xfrm>
          <a:prstGeom prst="roundRect">
            <a:avLst>
              <a:gd name="adj" fmla="val 24036"/>
            </a:avLst>
          </a:prstGeom>
          <a:solidFill>
            <a:srgbClr val="C86A7F"/>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618" name="16"/>
          <p:cNvSpPr txBox="1"/>
          <p:nvPr/>
        </p:nvSpPr>
        <p:spPr>
          <a:xfrm>
            <a:off x="2399245" y="3516687"/>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16</a:t>
            </a:r>
          </a:p>
        </p:txBody>
      </p:sp>
      <p:sp>
        <p:nvSpPr>
          <p:cNvPr id="1619" name="Rounded Rectangle"/>
          <p:cNvSpPr/>
          <p:nvPr/>
        </p:nvSpPr>
        <p:spPr>
          <a:xfrm>
            <a:off x="2340336" y="4245256"/>
            <a:ext cx="655791" cy="494597"/>
          </a:xfrm>
          <a:prstGeom prst="roundRect">
            <a:avLst>
              <a:gd name="adj" fmla="val 24036"/>
            </a:avLst>
          </a:prstGeom>
          <a:solidFill>
            <a:srgbClr val="FFFD38"/>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620" name="21"/>
          <p:cNvSpPr txBox="1"/>
          <p:nvPr/>
        </p:nvSpPr>
        <p:spPr>
          <a:xfrm>
            <a:off x="2399245" y="4199630"/>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21</a:t>
            </a:r>
          </a:p>
        </p:txBody>
      </p:sp>
      <p:sp>
        <p:nvSpPr>
          <p:cNvPr id="1621" name="Rounded Rectangle"/>
          <p:cNvSpPr/>
          <p:nvPr/>
        </p:nvSpPr>
        <p:spPr>
          <a:xfrm>
            <a:off x="2340336" y="830543"/>
            <a:ext cx="655791" cy="494598"/>
          </a:xfrm>
          <a:prstGeom prst="roundRect">
            <a:avLst>
              <a:gd name="adj" fmla="val 24036"/>
            </a:avLst>
          </a:prstGeom>
          <a:solidFill>
            <a:srgbClr val="65EF67"/>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622" name="4"/>
          <p:cNvSpPr txBox="1"/>
          <p:nvPr/>
        </p:nvSpPr>
        <p:spPr>
          <a:xfrm>
            <a:off x="2505163" y="784917"/>
            <a:ext cx="326137"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4</a:t>
            </a:r>
          </a:p>
        </p:txBody>
      </p:sp>
      <p:sp>
        <p:nvSpPr>
          <p:cNvPr id="1623" name="Rounded Rectangle"/>
          <p:cNvSpPr/>
          <p:nvPr/>
        </p:nvSpPr>
        <p:spPr>
          <a:xfrm>
            <a:off x="2340336" y="1513486"/>
            <a:ext cx="655791" cy="494597"/>
          </a:xfrm>
          <a:prstGeom prst="roundRect">
            <a:avLst>
              <a:gd name="adj" fmla="val 24036"/>
            </a:avLst>
          </a:prstGeom>
          <a:solidFill>
            <a:srgbClr val="FC7B02"/>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624" name="24"/>
          <p:cNvSpPr txBox="1"/>
          <p:nvPr/>
        </p:nvSpPr>
        <p:spPr>
          <a:xfrm>
            <a:off x="2399245" y="1467860"/>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24</a:t>
            </a:r>
          </a:p>
        </p:txBody>
      </p:sp>
      <p:sp>
        <p:nvSpPr>
          <p:cNvPr id="1625" name="Rounded Rectangle"/>
          <p:cNvSpPr/>
          <p:nvPr/>
        </p:nvSpPr>
        <p:spPr>
          <a:xfrm>
            <a:off x="2340336" y="2196429"/>
            <a:ext cx="655791" cy="494597"/>
          </a:xfrm>
          <a:prstGeom prst="roundRect">
            <a:avLst>
              <a:gd name="adj" fmla="val 24036"/>
            </a:avLst>
          </a:prstGeom>
          <a:solidFill>
            <a:srgbClr val="2D23E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626" name="10"/>
          <p:cNvSpPr txBox="1"/>
          <p:nvPr/>
        </p:nvSpPr>
        <p:spPr>
          <a:xfrm>
            <a:off x="2399245" y="2150803"/>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10</a:t>
            </a:r>
          </a:p>
        </p:txBody>
      </p:sp>
      <p:sp>
        <p:nvSpPr>
          <p:cNvPr id="1627" name="Rounded Rectangle"/>
          <p:cNvSpPr/>
          <p:nvPr/>
        </p:nvSpPr>
        <p:spPr>
          <a:xfrm>
            <a:off x="2340336" y="9025854"/>
            <a:ext cx="655791" cy="494597"/>
          </a:xfrm>
          <a:prstGeom prst="roundRect">
            <a:avLst>
              <a:gd name="adj" fmla="val 24036"/>
            </a:avLst>
          </a:prstGeom>
          <a:solidFill>
            <a:srgbClr val="418A44"/>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628" name="5"/>
          <p:cNvSpPr txBox="1"/>
          <p:nvPr/>
        </p:nvSpPr>
        <p:spPr>
          <a:xfrm>
            <a:off x="2505163" y="8980228"/>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5</a:t>
            </a:r>
          </a:p>
        </p:txBody>
      </p:sp>
      <p:sp>
        <p:nvSpPr>
          <p:cNvPr id="1629" name="Rounded Rectangle"/>
          <p:cNvSpPr/>
          <p:nvPr/>
        </p:nvSpPr>
        <p:spPr>
          <a:xfrm>
            <a:off x="21200750" y="4928199"/>
            <a:ext cx="655791" cy="494597"/>
          </a:xfrm>
          <a:prstGeom prst="roundRect">
            <a:avLst>
              <a:gd name="adj" fmla="val 24036"/>
            </a:avLst>
          </a:prstGeom>
          <a:solidFill>
            <a:srgbClr val="74E3F2"/>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630" name="1"/>
          <p:cNvSpPr txBox="1"/>
          <p:nvPr/>
        </p:nvSpPr>
        <p:spPr>
          <a:xfrm>
            <a:off x="21365577" y="4882573"/>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a:t>
            </a:r>
          </a:p>
        </p:txBody>
      </p:sp>
      <p:sp>
        <p:nvSpPr>
          <p:cNvPr id="1631" name="Rounded Rectangle"/>
          <p:cNvSpPr/>
          <p:nvPr/>
        </p:nvSpPr>
        <p:spPr>
          <a:xfrm>
            <a:off x="21200750" y="5611141"/>
            <a:ext cx="655791" cy="494598"/>
          </a:xfrm>
          <a:prstGeom prst="roundRect">
            <a:avLst>
              <a:gd name="adj" fmla="val 24036"/>
            </a:avLst>
          </a:prstGeom>
          <a:solidFill>
            <a:srgbClr val="5487D8"/>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632" name="8"/>
          <p:cNvSpPr txBox="1"/>
          <p:nvPr/>
        </p:nvSpPr>
        <p:spPr>
          <a:xfrm>
            <a:off x="21365577" y="5565515"/>
            <a:ext cx="326137"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8</a:t>
            </a:r>
          </a:p>
        </p:txBody>
      </p:sp>
      <p:sp>
        <p:nvSpPr>
          <p:cNvPr id="1633" name="Rounded Rectangle"/>
          <p:cNvSpPr/>
          <p:nvPr/>
        </p:nvSpPr>
        <p:spPr>
          <a:xfrm>
            <a:off x="21200750" y="6294084"/>
            <a:ext cx="655791" cy="494597"/>
          </a:xfrm>
          <a:prstGeom prst="roundRect">
            <a:avLst>
              <a:gd name="adj" fmla="val 24036"/>
            </a:avLst>
          </a:prstGeom>
          <a:solidFill>
            <a:srgbClr val="EDB39B"/>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634" name="15"/>
          <p:cNvSpPr txBox="1"/>
          <p:nvPr/>
        </p:nvSpPr>
        <p:spPr>
          <a:xfrm>
            <a:off x="21259659" y="6248457"/>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15</a:t>
            </a:r>
          </a:p>
        </p:txBody>
      </p:sp>
      <p:sp>
        <p:nvSpPr>
          <p:cNvPr id="1635" name="Rounded Rectangle"/>
          <p:cNvSpPr/>
          <p:nvPr/>
        </p:nvSpPr>
        <p:spPr>
          <a:xfrm>
            <a:off x="21200750" y="6977026"/>
            <a:ext cx="655791" cy="494598"/>
          </a:xfrm>
          <a:prstGeom prst="roundRect">
            <a:avLst>
              <a:gd name="adj" fmla="val 24036"/>
            </a:avLst>
          </a:prstGeom>
          <a:solidFill>
            <a:srgbClr val="AE4D0E"/>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636" name="13"/>
          <p:cNvSpPr txBox="1"/>
          <p:nvPr/>
        </p:nvSpPr>
        <p:spPr>
          <a:xfrm>
            <a:off x="21259659" y="6931400"/>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13</a:t>
            </a:r>
          </a:p>
        </p:txBody>
      </p:sp>
      <p:sp>
        <p:nvSpPr>
          <p:cNvPr id="1637" name="Rounded Rectangle"/>
          <p:cNvSpPr/>
          <p:nvPr/>
        </p:nvSpPr>
        <p:spPr>
          <a:xfrm>
            <a:off x="21200750" y="7659968"/>
            <a:ext cx="655791" cy="494598"/>
          </a:xfrm>
          <a:prstGeom prst="roundRect">
            <a:avLst>
              <a:gd name="adj" fmla="val 24036"/>
            </a:avLst>
          </a:prstGeom>
          <a:solidFill>
            <a:srgbClr val="E90001"/>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638" name="3"/>
          <p:cNvSpPr txBox="1"/>
          <p:nvPr/>
        </p:nvSpPr>
        <p:spPr>
          <a:xfrm>
            <a:off x="21365577" y="7614342"/>
            <a:ext cx="326137"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3</a:t>
            </a:r>
          </a:p>
        </p:txBody>
      </p:sp>
      <p:sp>
        <p:nvSpPr>
          <p:cNvPr id="1639" name="Rounded Rectangle"/>
          <p:cNvSpPr/>
          <p:nvPr/>
        </p:nvSpPr>
        <p:spPr>
          <a:xfrm>
            <a:off x="21200750" y="8342911"/>
            <a:ext cx="655791" cy="494597"/>
          </a:xfrm>
          <a:prstGeom prst="roundRect">
            <a:avLst>
              <a:gd name="adj" fmla="val 24036"/>
            </a:avLst>
          </a:prstGeom>
          <a:solidFill>
            <a:srgbClr val="FA94F8"/>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640" name="25"/>
          <p:cNvSpPr txBox="1"/>
          <p:nvPr/>
        </p:nvSpPr>
        <p:spPr>
          <a:xfrm>
            <a:off x="21259659" y="8297285"/>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25</a:t>
            </a:r>
          </a:p>
        </p:txBody>
      </p:sp>
      <p:sp>
        <p:nvSpPr>
          <p:cNvPr id="1641" name="Rounded Rectangle"/>
          <p:cNvSpPr/>
          <p:nvPr/>
        </p:nvSpPr>
        <p:spPr>
          <a:xfrm>
            <a:off x="21200750" y="2879370"/>
            <a:ext cx="655791" cy="494597"/>
          </a:xfrm>
          <a:prstGeom prst="roundRect">
            <a:avLst>
              <a:gd name="adj" fmla="val 24036"/>
            </a:avLst>
          </a:prstGeom>
          <a:solidFill>
            <a:srgbClr val="9FA29C"/>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642" name="12"/>
          <p:cNvSpPr txBox="1"/>
          <p:nvPr/>
        </p:nvSpPr>
        <p:spPr>
          <a:xfrm>
            <a:off x="21259659" y="2833744"/>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12</a:t>
            </a:r>
          </a:p>
        </p:txBody>
      </p:sp>
      <p:sp>
        <p:nvSpPr>
          <p:cNvPr id="1643" name="Rounded Rectangle"/>
          <p:cNvSpPr/>
          <p:nvPr/>
        </p:nvSpPr>
        <p:spPr>
          <a:xfrm>
            <a:off x="21200750" y="3562313"/>
            <a:ext cx="655791" cy="494597"/>
          </a:xfrm>
          <a:prstGeom prst="roundRect">
            <a:avLst>
              <a:gd name="adj" fmla="val 24036"/>
            </a:avLst>
          </a:prstGeom>
          <a:solidFill>
            <a:srgbClr val="26B1E9"/>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644" name="14"/>
          <p:cNvSpPr txBox="1"/>
          <p:nvPr/>
        </p:nvSpPr>
        <p:spPr>
          <a:xfrm>
            <a:off x="21259659" y="3516687"/>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14</a:t>
            </a:r>
          </a:p>
        </p:txBody>
      </p:sp>
      <p:sp>
        <p:nvSpPr>
          <p:cNvPr id="1645" name="Rounded Rectangle"/>
          <p:cNvSpPr/>
          <p:nvPr/>
        </p:nvSpPr>
        <p:spPr>
          <a:xfrm>
            <a:off x="21200750" y="4245256"/>
            <a:ext cx="655791" cy="494597"/>
          </a:xfrm>
          <a:prstGeom prst="roundRect">
            <a:avLst>
              <a:gd name="adj" fmla="val 24036"/>
            </a:avLst>
          </a:prstGeom>
          <a:solidFill>
            <a:srgbClr val="C0D74E"/>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646" name="20"/>
          <p:cNvSpPr txBox="1"/>
          <p:nvPr/>
        </p:nvSpPr>
        <p:spPr>
          <a:xfrm>
            <a:off x="21259659" y="4199630"/>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20</a:t>
            </a:r>
          </a:p>
        </p:txBody>
      </p:sp>
      <p:sp>
        <p:nvSpPr>
          <p:cNvPr id="1647" name="Rounded Rectangle"/>
          <p:cNvSpPr/>
          <p:nvPr/>
        </p:nvSpPr>
        <p:spPr>
          <a:xfrm>
            <a:off x="21200750" y="830543"/>
            <a:ext cx="655791" cy="494597"/>
          </a:xfrm>
          <a:prstGeom prst="roundRect">
            <a:avLst>
              <a:gd name="adj" fmla="val 24036"/>
            </a:avLst>
          </a:prstGeom>
          <a:solidFill>
            <a:srgbClr val="E8D451"/>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648" name="6"/>
          <p:cNvSpPr txBox="1"/>
          <p:nvPr/>
        </p:nvSpPr>
        <p:spPr>
          <a:xfrm>
            <a:off x="21365577" y="784917"/>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6</a:t>
            </a:r>
          </a:p>
        </p:txBody>
      </p:sp>
      <p:sp>
        <p:nvSpPr>
          <p:cNvPr id="1649" name="Rounded Rectangle"/>
          <p:cNvSpPr/>
          <p:nvPr/>
        </p:nvSpPr>
        <p:spPr>
          <a:xfrm>
            <a:off x="21200750" y="1513485"/>
            <a:ext cx="655791" cy="494598"/>
          </a:xfrm>
          <a:prstGeom prst="roundRect">
            <a:avLst>
              <a:gd name="adj" fmla="val 24036"/>
            </a:avLst>
          </a:prstGeom>
          <a:solidFill>
            <a:srgbClr val="7CEA7E"/>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650" name="22"/>
          <p:cNvSpPr txBox="1"/>
          <p:nvPr/>
        </p:nvSpPr>
        <p:spPr>
          <a:xfrm>
            <a:off x="21259659" y="1467859"/>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22</a:t>
            </a:r>
          </a:p>
        </p:txBody>
      </p:sp>
      <p:sp>
        <p:nvSpPr>
          <p:cNvPr id="1651" name="Rounded Rectangle"/>
          <p:cNvSpPr/>
          <p:nvPr/>
        </p:nvSpPr>
        <p:spPr>
          <a:xfrm>
            <a:off x="21200750" y="2196428"/>
            <a:ext cx="655791" cy="494597"/>
          </a:xfrm>
          <a:prstGeom prst="roundRect">
            <a:avLst>
              <a:gd name="adj" fmla="val 24036"/>
            </a:avLst>
          </a:prstGeom>
          <a:solidFill>
            <a:srgbClr val="EB6DE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652" name="2"/>
          <p:cNvSpPr txBox="1"/>
          <p:nvPr/>
        </p:nvSpPr>
        <p:spPr>
          <a:xfrm>
            <a:off x="21365577" y="2150802"/>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a:t>
            </a:r>
          </a:p>
        </p:txBody>
      </p:sp>
      <p:sp>
        <p:nvSpPr>
          <p:cNvPr id="1653" name="Rounded Rectangle"/>
          <p:cNvSpPr/>
          <p:nvPr/>
        </p:nvSpPr>
        <p:spPr>
          <a:xfrm>
            <a:off x="21200750" y="9025854"/>
            <a:ext cx="655791" cy="494597"/>
          </a:xfrm>
          <a:prstGeom prst="roundRect">
            <a:avLst>
              <a:gd name="adj" fmla="val 24036"/>
            </a:avLst>
          </a:prstGeom>
          <a:solidFill>
            <a:srgbClr val="E98A44"/>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654" name="7"/>
          <p:cNvSpPr txBox="1"/>
          <p:nvPr/>
        </p:nvSpPr>
        <p:spPr>
          <a:xfrm>
            <a:off x="21365577" y="8980228"/>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7</a:t>
            </a:r>
          </a:p>
        </p:txBody>
      </p:sp>
      <p:sp>
        <p:nvSpPr>
          <p:cNvPr id="1655" name="$0.01"/>
          <p:cNvSpPr txBox="1"/>
          <p:nvPr/>
        </p:nvSpPr>
        <p:spPr>
          <a:xfrm>
            <a:off x="668699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$0.01</a:t>
            </a:r>
          </a:p>
        </p:txBody>
      </p:sp>
      <p:sp>
        <p:nvSpPr>
          <p:cNvPr id="1656" name="$0.25"/>
          <p:cNvSpPr txBox="1"/>
          <p:nvPr/>
        </p:nvSpPr>
        <p:spPr>
          <a:xfrm>
            <a:off x="10256346" y="10908338"/>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$0.25</a:t>
            </a:r>
          </a:p>
        </p:txBody>
      </p:sp>
      <p:sp>
        <p:nvSpPr>
          <p:cNvPr id="1657" name="25"/>
          <p:cNvSpPr txBox="1"/>
          <p:nvPr/>
        </p:nvSpPr>
        <p:spPr>
          <a:xfrm>
            <a:off x="310053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25</a:t>
            </a:r>
          </a:p>
        </p:txBody>
      </p:sp>
      <p:sp>
        <p:nvSpPr>
          <p:cNvPr id="1658" name="$0.01"/>
          <p:cNvSpPr txBox="1"/>
          <p:nvPr/>
        </p:nvSpPr>
        <p:spPr>
          <a:xfrm>
            <a:off x="13848044" y="10909156"/>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$0.01</a:t>
            </a:r>
          </a:p>
        </p:txBody>
      </p:sp>
      <p:sp>
        <p:nvSpPr>
          <p:cNvPr id="1659" name="$0.02"/>
          <p:cNvSpPr txBox="1"/>
          <p:nvPr/>
        </p:nvSpPr>
        <p:spPr>
          <a:xfrm>
            <a:off x="13843723" y="10909156"/>
            <a:ext cx="3649962"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$0.02</a:t>
            </a:r>
          </a:p>
        </p:txBody>
      </p:sp>
      <p:sp>
        <p:nvSpPr>
          <p:cNvPr id="1660" name="$0.03"/>
          <p:cNvSpPr txBox="1"/>
          <p:nvPr/>
        </p:nvSpPr>
        <p:spPr>
          <a:xfrm>
            <a:off x="13843723" y="10909156"/>
            <a:ext cx="3649962"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$0.03</a:t>
            </a:r>
          </a:p>
        </p:txBody>
      </p:sp>
      <p:sp>
        <p:nvSpPr>
          <p:cNvPr id="1661" name="$0.04"/>
          <p:cNvSpPr txBox="1"/>
          <p:nvPr/>
        </p:nvSpPr>
        <p:spPr>
          <a:xfrm>
            <a:off x="13843723" y="10909156"/>
            <a:ext cx="3649962"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$0.04</a:t>
            </a:r>
          </a:p>
        </p:txBody>
      </p:sp>
      <p:sp>
        <p:nvSpPr>
          <p:cNvPr id="1662" name="$0.05"/>
          <p:cNvSpPr txBox="1"/>
          <p:nvPr/>
        </p:nvSpPr>
        <p:spPr>
          <a:xfrm>
            <a:off x="13843723" y="10909156"/>
            <a:ext cx="3649962"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$0.05</a:t>
            </a:r>
          </a:p>
        </p:txBody>
      </p:sp>
      <p:sp>
        <p:nvSpPr>
          <p:cNvPr id="1663" name="$0.08"/>
          <p:cNvSpPr txBox="1"/>
          <p:nvPr/>
        </p:nvSpPr>
        <p:spPr>
          <a:xfrm>
            <a:off x="13843723" y="10909156"/>
            <a:ext cx="3649962"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$0.08</a:t>
            </a:r>
          </a:p>
        </p:txBody>
      </p:sp>
      <p:sp>
        <p:nvSpPr>
          <p:cNvPr id="1664" name="$0.09"/>
          <p:cNvSpPr txBox="1"/>
          <p:nvPr/>
        </p:nvSpPr>
        <p:spPr>
          <a:xfrm>
            <a:off x="13843723" y="10909156"/>
            <a:ext cx="3649962"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$0.09</a:t>
            </a:r>
          </a:p>
        </p:txBody>
      </p:sp>
      <p:sp>
        <p:nvSpPr>
          <p:cNvPr id="1665" name="$0.06"/>
          <p:cNvSpPr txBox="1"/>
          <p:nvPr/>
        </p:nvSpPr>
        <p:spPr>
          <a:xfrm>
            <a:off x="13843723" y="10909156"/>
            <a:ext cx="3649962"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$0.06</a:t>
            </a:r>
          </a:p>
        </p:txBody>
      </p:sp>
      <p:sp>
        <p:nvSpPr>
          <p:cNvPr id="1666" name="$0.07"/>
          <p:cNvSpPr txBox="1"/>
          <p:nvPr/>
        </p:nvSpPr>
        <p:spPr>
          <a:xfrm>
            <a:off x="13843723" y="10909156"/>
            <a:ext cx="3649962"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$0.07</a:t>
            </a:r>
          </a:p>
        </p:txBody>
      </p:sp>
      <p:sp>
        <p:nvSpPr>
          <p:cNvPr id="1667" name="$0.10"/>
          <p:cNvSpPr txBox="1"/>
          <p:nvPr/>
        </p:nvSpPr>
        <p:spPr>
          <a:xfrm>
            <a:off x="13843723" y="10909156"/>
            <a:ext cx="3649962"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$0.10</a:t>
            </a:r>
          </a:p>
        </p:txBody>
      </p:sp>
      <p:sp>
        <p:nvSpPr>
          <p:cNvPr id="1668" name="$0.11"/>
          <p:cNvSpPr txBox="1"/>
          <p:nvPr/>
        </p:nvSpPr>
        <p:spPr>
          <a:xfrm>
            <a:off x="13843723" y="10909156"/>
            <a:ext cx="3649962"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$0.11</a:t>
            </a:r>
          </a:p>
        </p:txBody>
      </p:sp>
      <p:sp>
        <p:nvSpPr>
          <p:cNvPr id="1669" name="$0.12"/>
          <p:cNvSpPr txBox="1"/>
          <p:nvPr/>
        </p:nvSpPr>
        <p:spPr>
          <a:xfrm>
            <a:off x="13843723" y="10909156"/>
            <a:ext cx="3649962"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$0.12</a:t>
            </a:r>
          </a:p>
        </p:txBody>
      </p:sp>
      <p:sp>
        <p:nvSpPr>
          <p:cNvPr id="1670" name="$0.13"/>
          <p:cNvSpPr txBox="1"/>
          <p:nvPr/>
        </p:nvSpPr>
        <p:spPr>
          <a:xfrm>
            <a:off x="13843723" y="10909156"/>
            <a:ext cx="3649962"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$0.13</a:t>
            </a:r>
          </a:p>
        </p:txBody>
      </p:sp>
      <p:sp>
        <p:nvSpPr>
          <p:cNvPr id="1671" name="$0.14"/>
          <p:cNvSpPr txBox="1"/>
          <p:nvPr/>
        </p:nvSpPr>
        <p:spPr>
          <a:xfrm>
            <a:off x="13843723" y="10909156"/>
            <a:ext cx="3649962"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$0.14</a:t>
            </a:r>
          </a:p>
        </p:txBody>
      </p:sp>
      <p:sp>
        <p:nvSpPr>
          <p:cNvPr id="1672" name="$0.15"/>
          <p:cNvSpPr txBox="1"/>
          <p:nvPr/>
        </p:nvSpPr>
        <p:spPr>
          <a:xfrm>
            <a:off x="13843723" y="10909156"/>
            <a:ext cx="3649962"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rPr dirty="0"/>
              <a:t>$0.15</a:t>
            </a:r>
          </a:p>
        </p:txBody>
      </p:sp>
      <p:grpSp>
        <p:nvGrpSpPr>
          <p:cNvPr id="1688" name="Group"/>
          <p:cNvGrpSpPr/>
          <p:nvPr/>
        </p:nvGrpSpPr>
        <p:grpSpPr>
          <a:xfrm>
            <a:off x="3132288" y="844946"/>
            <a:ext cx="17919602" cy="8663981"/>
            <a:chOff x="0" y="0"/>
            <a:chExt cx="17919600" cy="8663979"/>
          </a:xfrm>
        </p:grpSpPr>
        <p:sp>
          <p:nvSpPr>
            <p:cNvPr id="1673" name="Rectangle"/>
            <p:cNvSpPr/>
            <p:nvPr/>
          </p:nvSpPr>
          <p:spPr>
            <a:xfrm>
              <a:off x="0"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674" name="Rectangle"/>
            <p:cNvSpPr/>
            <p:nvPr/>
          </p:nvSpPr>
          <p:spPr>
            <a:xfrm>
              <a:off x="3586459"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675" name="Rectangle"/>
            <p:cNvSpPr/>
            <p:nvPr/>
          </p:nvSpPr>
          <p:spPr>
            <a:xfrm>
              <a:off x="10759380"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676" name="Rectangle"/>
            <p:cNvSpPr/>
            <p:nvPr/>
          </p:nvSpPr>
          <p:spPr>
            <a:xfrm>
              <a:off x="14333140"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677" name="Rectangle"/>
            <p:cNvSpPr/>
            <p:nvPr/>
          </p:nvSpPr>
          <p:spPr>
            <a:xfrm>
              <a:off x="0"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678" name="Rectangle"/>
            <p:cNvSpPr/>
            <p:nvPr/>
          </p:nvSpPr>
          <p:spPr>
            <a:xfrm>
              <a:off x="3586459"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679" name="Rectangle"/>
            <p:cNvSpPr/>
            <p:nvPr/>
          </p:nvSpPr>
          <p:spPr>
            <a:xfrm>
              <a:off x="10759380"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680" name="Rectangle"/>
            <p:cNvSpPr/>
            <p:nvPr/>
          </p:nvSpPr>
          <p:spPr>
            <a:xfrm>
              <a:off x="14333140"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681" name="Rectangle"/>
            <p:cNvSpPr/>
            <p:nvPr/>
          </p:nvSpPr>
          <p:spPr>
            <a:xfrm>
              <a:off x="7172920"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682" name="Rectangle"/>
            <p:cNvSpPr/>
            <p:nvPr/>
          </p:nvSpPr>
          <p:spPr>
            <a:xfrm>
              <a:off x="7172920"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683" name="Rectangle"/>
            <p:cNvSpPr/>
            <p:nvPr/>
          </p:nvSpPr>
          <p:spPr>
            <a:xfrm>
              <a:off x="0"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684" name="Rectangle"/>
            <p:cNvSpPr/>
            <p:nvPr/>
          </p:nvSpPr>
          <p:spPr>
            <a:xfrm>
              <a:off x="3586459"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685" name="Rectangle"/>
            <p:cNvSpPr/>
            <p:nvPr/>
          </p:nvSpPr>
          <p:spPr>
            <a:xfrm>
              <a:off x="10759380"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686" name="Rectangle"/>
            <p:cNvSpPr/>
            <p:nvPr/>
          </p:nvSpPr>
          <p:spPr>
            <a:xfrm>
              <a:off x="14333140"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687" name="Rectangle"/>
            <p:cNvSpPr/>
            <p:nvPr/>
          </p:nvSpPr>
          <p:spPr>
            <a:xfrm>
              <a:off x="7172920"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sp>
        <p:nvSpPr>
          <p:cNvPr id="1689"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9</a:t>
            </a:fld>
            <a:endParaRPr/>
          </a:p>
        </p:txBody>
      </p:sp>
      <p:sp>
        <p:nvSpPr>
          <p:cNvPr id="3" name="$0.15">
            <a:extLst>
              <a:ext uri="{FF2B5EF4-FFF2-40B4-BE49-F238E27FC236}">
                <a16:creationId xmlns:a16="http://schemas.microsoft.com/office/drawing/2014/main" id="{1EC25AB1-361D-84F4-7657-86FD8B0C0ACF}"/>
              </a:ext>
            </a:extLst>
          </p:cNvPr>
          <p:cNvSpPr txBox="1"/>
          <p:nvPr/>
        </p:nvSpPr>
        <p:spPr>
          <a:xfrm>
            <a:off x="13853248" y="10918681"/>
            <a:ext cx="3649962"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rPr dirty="0"/>
              <a:t>$0.</a:t>
            </a:r>
            <a:r>
              <a:rPr lang="en-AU" dirty="0"/>
              <a:t>00</a:t>
            </a:r>
            <a:endParaRPr dirty="0"/>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xit" presetSubtype="4" fill="hold" grpId="1" nodeType="clickEffect">
                                  <p:stCondLst>
                                    <p:cond delay="0"/>
                                  </p:stCondLst>
                                  <p:iterate>
                                    <p:tmAbs val="0"/>
                                  </p:iterate>
                                  <p:childTnLst>
                                    <p:anim calcmode="lin" valueType="num">
                                      <p:cBhvr>
                                        <p:cTn id="6" dur="400" fill="hold"/>
                                        <p:tgtEl>
                                          <p:spTgt spid="1321"/>
                                        </p:tgtEl>
                                        <p:attrNameLst>
                                          <p:attrName>ppt_x</p:attrName>
                                        </p:attrNameLst>
                                      </p:cBhvr>
                                      <p:tavLst>
                                        <p:tav tm="0">
                                          <p:val>
                                            <p:strVal val="ppt_x"/>
                                          </p:val>
                                        </p:tav>
                                        <p:tav tm="100000">
                                          <p:val>
                                            <p:strVal val="ppt_x"/>
                                          </p:val>
                                        </p:tav>
                                      </p:tavLst>
                                    </p:anim>
                                    <p:anim calcmode="lin" valueType="num">
                                      <p:cBhvr>
                                        <p:cTn id="7" dur="400" fill="hold"/>
                                        <p:tgtEl>
                                          <p:spTgt spid="1321"/>
                                        </p:tgtEl>
                                        <p:attrNameLst>
                                          <p:attrName>ppt_y</p:attrName>
                                        </p:attrNameLst>
                                      </p:cBhvr>
                                      <p:tavLst>
                                        <p:tav tm="0">
                                          <p:val>
                                            <p:strVal val="ppt_y"/>
                                          </p:val>
                                        </p:tav>
                                        <p:tav tm="100000">
                                          <p:val>
                                            <p:strVal val="1+ppt_h/2"/>
                                          </p:val>
                                        </p:tav>
                                      </p:tavLst>
                                    </p:anim>
                                    <p:set>
                                      <p:cBhvr>
                                        <p:cTn id="8" fill="hold">
                                          <p:stCondLst>
                                            <p:cond delay="398"/>
                                          </p:stCondLst>
                                        </p:cTn>
                                        <p:tgtEl>
                                          <p:spTgt spid="1321"/>
                                        </p:tgtEl>
                                        <p:attrNameLst>
                                          <p:attrName>style.visibility</p:attrName>
                                        </p:attrNameLst>
                                      </p:cBhvr>
                                      <p:to>
                                        <p:strVal val="hidden"/>
                                      </p:to>
                                    </p:set>
                                  </p:childTnLst>
                                </p:cTn>
                              </p:par>
                              <p:par>
                                <p:cTn id="9" presetID="7" presetClass="entr" presetSubtype="1" fill="hold" grpId="2" nodeType="withEffect">
                                  <p:stCondLst>
                                    <p:cond delay="0"/>
                                  </p:stCondLst>
                                  <p:iterate>
                                    <p:tmAbs val="0"/>
                                  </p:iterate>
                                  <p:childTnLst>
                                    <p:set>
                                      <p:cBhvr>
                                        <p:cTn id="10" fill="hold"/>
                                        <p:tgtEl>
                                          <p:spTgt spid="1413"/>
                                        </p:tgtEl>
                                        <p:attrNameLst>
                                          <p:attrName>style.visibility</p:attrName>
                                        </p:attrNameLst>
                                      </p:cBhvr>
                                      <p:to>
                                        <p:strVal val="visible"/>
                                      </p:to>
                                    </p:set>
                                    <p:anim calcmode="lin" valueType="num">
                                      <p:cBhvr>
                                        <p:cTn id="11" dur="1800" fill="hold"/>
                                        <p:tgtEl>
                                          <p:spTgt spid="1413"/>
                                        </p:tgtEl>
                                        <p:attrNameLst>
                                          <p:attrName>ppt_x</p:attrName>
                                        </p:attrNameLst>
                                      </p:cBhvr>
                                      <p:tavLst>
                                        <p:tav tm="0">
                                          <p:val>
                                            <p:strVal val="#ppt_x"/>
                                          </p:val>
                                        </p:tav>
                                        <p:tav tm="100000">
                                          <p:val>
                                            <p:strVal val="#ppt_x"/>
                                          </p:val>
                                        </p:tav>
                                      </p:tavLst>
                                    </p:anim>
                                    <p:anim calcmode="lin" valueType="num">
                                      <p:cBhvr>
                                        <p:cTn id="12" dur="1800" fill="hold"/>
                                        <p:tgtEl>
                                          <p:spTgt spid="1413"/>
                                        </p:tgtEl>
                                        <p:attrNameLst>
                                          <p:attrName>ppt_y</p:attrName>
                                        </p:attrNameLst>
                                      </p:cBhvr>
                                      <p:tavLst>
                                        <p:tav tm="0">
                                          <p:val>
                                            <p:strVal val="0-#ppt_h/2"/>
                                          </p:val>
                                        </p:tav>
                                        <p:tav tm="100000">
                                          <p:val>
                                            <p:strVal val="#ppt_y"/>
                                          </p:val>
                                        </p:tav>
                                      </p:tavLst>
                                    </p:anim>
                                  </p:childTnLst>
                                </p:cTn>
                              </p:par>
                              <p:par>
                                <p:cTn id="13" presetID="7" presetClass="entr" presetSubtype="1" fill="hold" grpId="3" nodeType="withEffect">
                                  <p:stCondLst>
                                    <p:cond delay="0"/>
                                  </p:stCondLst>
                                  <p:iterate>
                                    <p:tmAbs val="0"/>
                                  </p:iterate>
                                  <p:childTnLst>
                                    <p:set>
                                      <p:cBhvr>
                                        <p:cTn id="14" fill="hold"/>
                                        <p:tgtEl>
                                          <p:spTgt spid="1578"/>
                                        </p:tgtEl>
                                        <p:attrNameLst>
                                          <p:attrName>style.visibility</p:attrName>
                                        </p:attrNameLst>
                                      </p:cBhvr>
                                      <p:to>
                                        <p:strVal val="visible"/>
                                      </p:to>
                                    </p:set>
                                    <p:anim calcmode="lin" valueType="num">
                                      <p:cBhvr>
                                        <p:cTn id="15" dur="2250" fill="hold"/>
                                        <p:tgtEl>
                                          <p:spTgt spid="1578"/>
                                        </p:tgtEl>
                                        <p:attrNameLst>
                                          <p:attrName>ppt_x</p:attrName>
                                        </p:attrNameLst>
                                      </p:cBhvr>
                                      <p:tavLst>
                                        <p:tav tm="0">
                                          <p:val>
                                            <p:strVal val="#ppt_x"/>
                                          </p:val>
                                        </p:tav>
                                        <p:tav tm="100000">
                                          <p:val>
                                            <p:strVal val="#ppt_x"/>
                                          </p:val>
                                        </p:tav>
                                      </p:tavLst>
                                    </p:anim>
                                    <p:anim calcmode="lin" valueType="num">
                                      <p:cBhvr>
                                        <p:cTn id="16" dur="2250" fill="hold"/>
                                        <p:tgtEl>
                                          <p:spTgt spid="1578"/>
                                        </p:tgtEl>
                                        <p:attrNameLst>
                                          <p:attrName>ppt_y</p:attrName>
                                        </p:attrNameLst>
                                      </p:cBhvr>
                                      <p:tavLst>
                                        <p:tav tm="0">
                                          <p:val>
                                            <p:strVal val="0-#ppt_h/2"/>
                                          </p:val>
                                        </p:tav>
                                        <p:tav tm="100000">
                                          <p:val>
                                            <p:strVal val="#ppt_y"/>
                                          </p:val>
                                        </p:tav>
                                      </p:tavLst>
                                    </p:anim>
                                  </p:childTnLst>
                                </p:cTn>
                              </p:par>
                              <p:par>
                                <p:cTn id="17" presetID="7" presetClass="entr" presetSubtype="1" fill="hold" grpId="4" nodeType="withEffect">
                                  <p:stCondLst>
                                    <p:cond delay="0"/>
                                  </p:stCondLst>
                                  <p:iterate>
                                    <p:tmAbs val="0"/>
                                  </p:iterate>
                                  <p:childTnLst>
                                    <p:set>
                                      <p:cBhvr>
                                        <p:cTn id="18" fill="hold"/>
                                        <p:tgtEl>
                                          <p:spTgt spid="1373"/>
                                        </p:tgtEl>
                                        <p:attrNameLst>
                                          <p:attrName>style.visibility</p:attrName>
                                        </p:attrNameLst>
                                      </p:cBhvr>
                                      <p:to>
                                        <p:strVal val="visible"/>
                                      </p:to>
                                    </p:set>
                                    <p:anim calcmode="lin" valueType="num">
                                      <p:cBhvr>
                                        <p:cTn id="19" dur="2750" fill="hold"/>
                                        <p:tgtEl>
                                          <p:spTgt spid="1373"/>
                                        </p:tgtEl>
                                        <p:attrNameLst>
                                          <p:attrName>ppt_x</p:attrName>
                                        </p:attrNameLst>
                                      </p:cBhvr>
                                      <p:tavLst>
                                        <p:tav tm="0">
                                          <p:val>
                                            <p:strVal val="#ppt_x"/>
                                          </p:val>
                                        </p:tav>
                                        <p:tav tm="100000">
                                          <p:val>
                                            <p:strVal val="#ppt_x"/>
                                          </p:val>
                                        </p:tav>
                                      </p:tavLst>
                                    </p:anim>
                                    <p:anim calcmode="lin" valueType="num">
                                      <p:cBhvr>
                                        <p:cTn id="20" dur="2750" fill="hold"/>
                                        <p:tgtEl>
                                          <p:spTgt spid="1373"/>
                                        </p:tgtEl>
                                        <p:attrNameLst>
                                          <p:attrName>ppt_y</p:attrName>
                                        </p:attrNameLst>
                                      </p:cBhvr>
                                      <p:tavLst>
                                        <p:tav tm="0">
                                          <p:val>
                                            <p:strVal val="0-#ppt_h/2"/>
                                          </p:val>
                                        </p:tav>
                                        <p:tav tm="100000">
                                          <p:val>
                                            <p:strVal val="#ppt_y"/>
                                          </p:val>
                                        </p:tav>
                                      </p:tavLst>
                                    </p:anim>
                                  </p:childTnLst>
                                </p:cTn>
                              </p:par>
                              <p:par>
                                <p:cTn id="21" presetID="7" presetClass="entr" presetSubtype="1" fill="hold" grpId="5" nodeType="withEffect">
                                  <p:stCondLst>
                                    <p:cond delay="0"/>
                                  </p:stCondLst>
                                  <p:iterate>
                                    <p:tmAbs val="0"/>
                                  </p:iterate>
                                  <p:childTnLst>
                                    <p:set>
                                      <p:cBhvr>
                                        <p:cTn id="22" fill="hold"/>
                                        <p:tgtEl>
                                          <p:spTgt spid="1469"/>
                                        </p:tgtEl>
                                        <p:attrNameLst>
                                          <p:attrName>style.visibility</p:attrName>
                                        </p:attrNameLst>
                                      </p:cBhvr>
                                      <p:to>
                                        <p:strVal val="visible"/>
                                      </p:to>
                                    </p:set>
                                    <p:anim calcmode="lin" valueType="num">
                                      <p:cBhvr>
                                        <p:cTn id="23" dur="3350" fill="hold"/>
                                        <p:tgtEl>
                                          <p:spTgt spid="1469"/>
                                        </p:tgtEl>
                                        <p:attrNameLst>
                                          <p:attrName>ppt_x</p:attrName>
                                        </p:attrNameLst>
                                      </p:cBhvr>
                                      <p:tavLst>
                                        <p:tav tm="0">
                                          <p:val>
                                            <p:strVal val="#ppt_x"/>
                                          </p:val>
                                        </p:tav>
                                        <p:tav tm="100000">
                                          <p:val>
                                            <p:strVal val="#ppt_x"/>
                                          </p:val>
                                        </p:tav>
                                      </p:tavLst>
                                    </p:anim>
                                    <p:anim calcmode="lin" valueType="num">
                                      <p:cBhvr>
                                        <p:cTn id="24" dur="3350" fill="hold"/>
                                        <p:tgtEl>
                                          <p:spTgt spid="1469"/>
                                        </p:tgtEl>
                                        <p:attrNameLst>
                                          <p:attrName>ppt_y</p:attrName>
                                        </p:attrNameLst>
                                      </p:cBhvr>
                                      <p:tavLst>
                                        <p:tav tm="0">
                                          <p:val>
                                            <p:strVal val="0-#ppt_h/2"/>
                                          </p:val>
                                        </p:tav>
                                        <p:tav tm="100000">
                                          <p:val>
                                            <p:strVal val="#ppt_y"/>
                                          </p:val>
                                        </p:tav>
                                      </p:tavLst>
                                    </p:anim>
                                  </p:childTnLst>
                                </p:cTn>
                              </p:par>
                              <p:par>
                                <p:cTn id="25" presetID="7" presetClass="entr" presetSubtype="1" fill="hold" grpId="6" nodeType="withEffect">
                                  <p:stCondLst>
                                    <p:cond delay="0"/>
                                  </p:stCondLst>
                                  <p:iterate>
                                    <p:tmAbs val="0"/>
                                  </p:iterate>
                                  <p:childTnLst>
                                    <p:set>
                                      <p:cBhvr>
                                        <p:cTn id="26" fill="hold"/>
                                        <p:tgtEl>
                                          <p:spTgt spid="1530"/>
                                        </p:tgtEl>
                                        <p:attrNameLst>
                                          <p:attrName>style.visibility</p:attrName>
                                        </p:attrNameLst>
                                      </p:cBhvr>
                                      <p:to>
                                        <p:strVal val="visible"/>
                                      </p:to>
                                    </p:set>
                                    <p:anim calcmode="lin" valueType="num">
                                      <p:cBhvr>
                                        <p:cTn id="27" dur="4000" fill="hold"/>
                                        <p:tgtEl>
                                          <p:spTgt spid="1530"/>
                                        </p:tgtEl>
                                        <p:attrNameLst>
                                          <p:attrName>ppt_x</p:attrName>
                                        </p:attrNameLst>
                                      </p:cBhvr>
                                      <p:tavLst>
                                        <p:tav tm="0">
                                          <p:val>
                                            <p:strVal val="#ppt_x"/>
                                          </p:val>
                                        </p:tav>
                                        <p:tav tm="100000">
                                          <p:val>
                                            <p:strVal val="#ppt_x"/>
                                          </p:val>
                                        </p:tav>
                                      </p:tavLst>
                                    </p:anim>
                                    <p:anim calcmode="lin" valueType="num">
                                      <p:cBhvr>
                                        <p:cTn id="28" dur="4000" fill="hold"/>
                                        <p:tgtEl>
                                          <p:spTgt spid="1530"/>
                                        </p:tgtEl>
                                        <p:attrNameLst>
                                          <p:attrName>ppt_y</p:attrName>
                                        </p:attrNameLst>
                                      </p:cBhvr>
                                      <p:tavLst>
                                        <p:tav tm="0">
                                          <p:val>
                                            <p:strVal val="0-#ppt_h/2"/>
                                          </p:val>
                                        </p:tav>
                                        <p:tav tm="100000">
                                          <p:val>
                                            <p:strVal val="#ppt_y"/>
                                          </p:val>
                                        </p:tav>
                                      </p:tavLst>
                                    </p:anim>
                                  </p:childTnLst>
                                </p:cTn>
                              </p:par>
                            </p:childTnLst>
                          </p:cTn>
                        </p:par>
                        <p:par>
                          <p:cTn id="29" fill="hold">
                            <p:stCondLst>
                              <p:cond delay="4000"/>
                            </p:stCondLst>
                            <p:childTnLst>
                              <p:par>
                                <p:cTn id="30" presetID="22" presetClass="entr" presetSubtype="8" fill="hold" grpId="7" nodeType="afterEffect">
                                  <p:stCondLst>
                                    <p:cond delay="0"/>
                                  </p:stCondLst>
                                  <p:iterate>
                                    <p:tmAbs val="0"/>
                                  </p:iterate>
                                  <p:childTnLst>
                                    <p:set>
                                      <p:cBhvr>
                                        <p:cTn id="31" fill="hold"/>
                                        <p:tgtEl>
                                          <p:spTgt spid="1583"/>
                                        </p:tgtEl>
                                        <p:attrNameLst>
                                          <p:attrName>style.visibility</p:attrName>
                                        </p:attrNameLst>
                                      </p:cBhvr>
                                      <p:to>
                                        <p:strVal val="visible"/>
                                      </p:to>
                                    </p:set>
                                    <p:animEffect transition="in" filter="wipe(left)">
                                      <p:cBhvr>
                                        <p:cTn id="32" dur="750"/>
                                        <p:tgtEl>
                                          <p:spTgt spid="1583"/>
                                        </p:tgtEl>
                                      </p:cBhvr>
                                    </p:animEffect>
                                  </p:childTnLst>
                                </p:cTn>
                              </p:par>
                            </p:childTnLst>
                          </p:cTn>
                        </p:par>
                        <p:par>
                          <p:cTn id="33" fill="hold">
                            <p:stCondLst>
                              <p:cond delay="4750"/>
                            </p:stCondLst>
                            <p:childTnLst>
                              <p:par>
                                <p:cTn id="34" presetID="35" presetClass="emph" presetSubtype="0" repeatCount="4000" fill="hold" grpId="8" nodeType="afterEffect">
                                  <p:stCondLst>
                                    <p:cond delay="0"/>
                                  </p:stCondLst>
                                  <p:childTnLst>
                                    <p:anim calcmode="discrete" valueType="str">
                                      <p:cBhvr>
                                        <p:cTn id="35" dur="250" fill="hold"/>
                                        <p:tgtEl>
                                          <p:spTgt spid="1583"/>
                                        </p:tgtEl>
                                        <p:attrNameLst>
                                          <p:attrName>style.visibility</p:attrName>
                                        </p:attrNameLst>
                                      </p:cBhvr>
                                      <p:tavLst>
                                        <p:tav tm="0">
                                          <p:val>
                                            <p:strVal val="hidden"/>
                                          </p:val>
                                        </p:tav>
                                        <p:tav tm="50000">
                                          <p:val>
                                            <p:strVal val="visible"/>
                                          </p:val>
                                        </p:tav>
                                      </p:tavLst>
                                    </p:anim>
                                  </p:childTnLst>
                                </p:cTn>
                              </p:par>
                            </p:childTnLst>
                          </p:cTn>
                        </p:par>
                        <p:par>
                          <p:cTn id="36" fill="hold">
                            <p:stCondLst>
                              <p:cond delay="5750"/>
                            </p:stCondLst>
                            <p:childTnLst>
                              <p:par>
                                <p:cTn id="37" presetID="1" presetClass="exit" presetSubtype="0" fill="hold" grpId="2" nodeType="afterEffect">
                                  <p:stCondLst>
                                    <p:cond delay="10"/>
                                  </p:stCondLst>
                                  <p:childTnLst>
                                    <p:set>
                                      <p:cBhvr>
                                        <p:cTn id="38" dur="1" fill="hold">
                                          <p:stCondLst>
                                            <p:cond delay="0"/>
                                          </p:stCondLst>
                                        </p:cTn>
                                        <p:tgtEl>
                                          <p:spTgt spid="3"/>
                                        </p:tgtEl>
                                        <p:attrNameLst>
                                          <p:attrName>style.visibility</p:attrName>
                                        </p:attrNameLst>
                                      </p:cBhvr>
                                      <p:to>
                                        <p:strVal val="hidden"/>
                                      </p:to>
                                    </p:set>
                                  </p:childTnLst>
                                </p:cTn>
                              </p:par>
                            </p:childTnLst>
                          </p:cTn>
                        </p:par>
                        <p:par>
                          <p:cTn id="39" fill="hold">
                            <p:stCondLst>
                              <p:cond delay="5760"/>
                            </p:stCondLst>
                            <p:childTnLst>
                              <p:par>
                                <p:cTn id="40" presetID="1" presetClass="entr" presetSubtype="0" fill="hold" grpId="9" nodeType="afterEffect">
                                  <p:stCondLst>
                                    <p:cond delay="10"/>
                                  </p:stCondLst>
                                  <p:iterate>
                                    <p:tmAbs val="0"/>
                                  </p:iterate>
                                  <p:childTnLst>
                                    <p:set>
                                      <p:cBhvr>
                                        <p:cTn id="41" fill="hold"/>
                                        <p:tgtEl>
                                          <p:spTgt spid="1658"/>
                                        </p:tgtEl>
                                        <p:attrNameLst>
                                          <p:attrName>style.visibility</p:attrName>
                                        </p:attrNameLst>
                                      </p:cBhvr>
                                      <p:to>
                                        <p:strVal val="visible"/>
                                      </p:to>
                                    </p:set>
                                  </p:childTnLst>
                                </p:cTn>
                              </p:par>
                            </p:childTnLst>
                          </p:cTn>
                        </p:par>
                        <p:par>
                          <p:cTn id="42" fill="hold">
                            <p:stCondLst>
                              <p:cond delay="5770"/>
                            </p:stCondLst>
                            <p:childTnLst>
                              <p:par>
                                <p:cTn id="43" presetID="1" presetClass="entr" presetSubtype="0" fill="hold" grpId="10" nodeType="afterEffect">
                                  <p:stCondLst>
                                    <p:cond delay="10"/>
                                  </p:stCondLst>
                                  <p:iterate>
                                    <p:tmAbs val="0"/>
                                  </p:iterate>
                                  <p:childTnLst>
                                    <p:set>
                                      <p:cBhvr>
                                        <p:cTn id="44" fill="hold"/>
                                        <p:tgtEl>
                                          <p:spTgt spid="1659"/>
                                        </p:tgtEl>
                                        <p:attrNameLst>
                                          <p:attrName>style.visibility</p:attrName>
                                        </p:attrNameLst>
                                      </p:cBhvr>
                                      <p:to>
                                        <p:strVal val="visible"/>
                                      </p:to>
                                    </p:set>
                                  </p:childTnLst>
                                </p:cTn>
                              </p:par>
                            </p:childTnLst>
                          </p:cTn>
                        </p:par>
                        <p:par>
                          <p:cTn id="45" fill="hold">
                            <p:stCondLst>
                              <p:cond delay="5780"/>
                            </p:stCondLst>
                            <p:childTnLst>
                              <p:par>
                                <p:cTn id="46" presetID="1" presetClass="exit" presetSubtype="0" fill="hold" grpId="11" nodeType="afterEffect">
                                  <p:stCondLst>
                                    <p:cond delay="10"/>
                                  </p:stCondLst>
                                  <p:iterate>
                                    <p:tmAbs val="0"/>
                                  </p:iterate>
                                  <p:childTnLst>
                                    <p:set>
                                      <p:cBhvr>
                                        <p:cTn id="47" fill="hold">
                                          <p:stCondLst>
                                            <p:cond delay="0"/>
                                          </p:stCondLst>
                                        </p:cTn>
                                        <p:tgtEl>
                                          <p:spTgt spid="1658"/>
                                        </p:tgtEl>
                                        <p:attrNameLst>
                                          <p:attrName>style.visibility</p:attrName>
                                        </p:attrNameLst>
                                      </p:cBhvr>
                                      <p:to>
                                        <p:strVal val="hidden"/>
                                      </p:to>
                                    </p:set>
                                  </p:childTnLst>
                                </p:cTn>
                              </p:par>
                            </p:childTnLst>
                          </p:cTn>
                        </p:par>
                        <p:par>
                          <p:cTn id="48" fill="hold">
                            <p:stCondLst>
                              <p:cond delay="5790"/>
                            </p:stCondLst>
                            <p:childTnLst>
                              <p:par>
                                <p:cTn id="49" presetID="1" presetClass="entr" presetSubtype="0" fill="hold" grpId="12" nodeType="afterEffect">
                                  <p:stCondLst>
                                    <p:cond delay="10"/>
                                  </p:stCondLst>
                                  <p:iterate>
                                    <p:tmAbs val="0"/>
                                  </p:iterate>
                                  <p:childTnLst>
                                    <p:set>
                                      <p:cBhvr>
                                        <p:cTn id="50" fill="hold"/>
                                        <p:tgtEl>
                                          <p:spTgt spid="1660"/>
                                        </p:tgtEl>
                                        <p:attrNameLst>
                                          <p:attrName>style.visibility</p:attrName>
                                        </p:attrNameLst>
                                      </p:cBhvr>
                                      <p:to>
                                        <p:strVal val="visible"/>
                                      </p:to>
                                    </p:set>
                                  </p:childTnLst>
                                </p:cTn>
                              </p:par>
                            </p:childTnLst>
                          </p:cTn>
                        </p:par>
                        <p:par>
                          <p:cTn id="51" fill="hold">
                            <p:stCondLst>
                              <p:cond delay="5800"/>
                            </p:stCondLst>
                            <p:childTnLst>
                              <p:par>
                                <p:cTn id="52" presetID="1" presetClass="exit" presetSubtype="0" fill="hold" grpId="13" nodeType="afterEffect">
                                  <p:stCondLst>
                                    <p:cond delay="10"/>
                                  </p:stCondLst>
                                  <p:iterate>
                                    <p:tmAbs val="0"/>
                                  </p:iterate>
                                  <p:childTnLst>
                                    <p:set>
                                      <p:cBhvr>
                                        <p:cTn id="53" fill="hold">
                                          <p:stCondLst>
                                            <p:cond delay="0"/>
                                          </p:stCondLst>
                                        </p:cTn>
                                        <p:tgtEl>
                                          <p:spTgt spid="1659"/>
                                        </p:tgtEl>
                                        <p:attrNameLst>
                                          <p:attrName>style.visibility</p:attrName>
                                        </p:attrNameLst>
                                      </p:cBhvr>
                                      <p:to>
                                        <p:strVal val="hidden"/>
                                      </p:to>
                                    </p:set>
                                  </p:childTnLst>
                                </p:cTn>
                              </p:par>
                            </p:childTnLst>
                          </p:cTn>
                        </p:par>
                        <p:par>
                          <p:cTn id="54" fill="hold">
                            <p:stCondLst>
                              <p:cond delay="5810"/>
                            </p:stCondLst>
                            <p:childTnLst>
                              <p:par>
                                <p:cTn id="55" presetID="1" presetClass="entr" presetSubtype="0" fill="hold" grpId="14" nodeType="afterEffect">
                                  <p:stCondLst>
                                    <p:cond delay="10"/>
                                  </p:stCondLst>
                                  <p:iterate>
                                    <p:tmAbs val="0"/>
                                  </p:iterate>
                                  <p:childTnLst>
                                    <p:set>
                                      <p:cBhvr>
                                        <p:cTn id="56" fill="hold"/>
                                        <p:tgtEl>
                                          <p:spTgt spid="1661"/>
                                        </p:tgtEl>
                                        <p:attrNameLst>
                                          <p:attrName>style.visibility</p:attrName>
                                        </p:attrNameLst>
                                      </p:cBhvr>
                                      <p:to>
                                        <p:strVal val="visible"/>
                                      </p:to>
                                    </p:set>
                                  </p:childTnLst>
                                </p:cTn>
                              </p:par>
                            </p:childTnLst>
                          </p:cTn>
                        </p:par>
                        <p:par>
                          <p:cTn id="57" fill="hold">
                            <p:stCondLst>
                              <p:cond delay="5820"/>
                            </p:stCondLst>
                            <p:childTnLst>
                              <p:par>
                                <p:cTn id="58" presetID="1" presetClass="exit" presetSubtype="0" fill="hold" grpId="15" nodeType="afterEffect">
                                  <p:stCondLst>
                                    <p:cond delay="10"/>
                                  </p:stCondLst>
                                  <p:iterate>
                                    <p:tmAbs val="0"/>
                                  </p:iterate>
                                  <p:childTnLst>
                                    <p:set>
                                      <p:cBhvr>
                                        <p:cTn id="59" fill="hold">
                                          <p:stCondLst>
                                            <p:cond delay="0"/>
                                          </p:stCondLst>
                                        </p:cTn>
                                        <p:tgtEl>
                                          <p:spTgt spid="1660"/>
                                        </p:tgtEl>
                                        <p:attrNameLst>
                                          <p:attrName>style.visibility</p:attrName>
                                        </p:attrNameLst>
                                      </p:cBhvr>
                                      <p:to>
                                        <p:strVal val="hidden"/>
                                      </p:to>
                                    </p:set>
                                  </p:childTnLst>
                                </p:cTn>
                              </p:par>
                            </p:childTnLst>
                          </p:cTn>
                        </p:par>
                        <p:par>
                          <p:cTn id="60" fill="hold">
                            <p:stCondLst>
                              <p:cond delay="5830"/>
                            </p:stCondLst>
                            <p:childTnLst>
                              <p:par>
                                <p:cTn id="61" presetID="1" presetClass="entr" presetSubtype="0" fill="hold" grpId="16" nodeType="afterEffect">
                                  <p:stCondLst>
                                    <p:cond delay="10"/>
                                  </p:stCondLst>
                                  <p:iterate>
                                    <p:tmAbs val="0"/>
                                  </p:iterate>
                                  <p:childTnLst>
                                    <p:set>
                                      <p:cBhvr>
                                        <p:cTn id="62" fill="hold"/>
                                        <p:tgtEl>
                                          <p:spTgt spid="1662"/>
                                        </p:tgtEl>
                                        <p:attrNameLst>
                                          <p:attrName>style.visibility</p:attrName>
                                        </p:attrNameLst>
                                      </p:cBhvr>
                                      <p:to>
                                        <p:strVal val="visible"/>
                                      </p:to>
                                    </p:set>
                                  </p:childTnLst>
                                </p:cTn>
                              </p:par>
                            </p:childTnLst>
                          </p:cTn>
                        </p:par>
                        <p:par>
                          <p:cTn id="63" fill="hold">
                            <p:stCondLst>
                              <p:cond delay="5840"/>
                            </p:stCondLst>
                            <p:childTnLst>
                              <p:par>
                                <p:cTn id="64" presetID="1" presetClass="exit" presetSubtype="0" fill="hold" grpId="17" nodeType="afterEffect">
                                  <p:stCondLst>
                                    <p:cond delay="10"/>
                                  </p:stCondLst>
                                  <p:iterate>
                                    <p:tmAbs val="0"/>
                                  </p:iterate>
                                  <p:childTnLst>
                                    <p:set>
                                      <p:cBhvr>
                                        <p:cTn id="65" fill="hold">
                                          <p:stCondLst>
                                            <p:cond delay="0"/>
                                          </p:stCondLst>
                                        </p:cTn>
                                        <p:tgtEl>
                                          <p:spTgt spid="1661"/>
                                        </p:tgtEl>
                                        <p:attrNameLst>
                                          <p:attrName>style.visibility</p:attrName>
                                        </p:attrNameLst>
                                      </p:cBhvr>
                                      <p:to>
                                        <p:strVal val="hidden"/>
                                      </p:to>
                                    </p:set>
                                  </p:childTnLst>
                                </p:cTn>
                              </p:par>
                            </p:childTnLst>
                          </p:cTn>
                        </p:par>
                        <p:par>
                          <p:cTn id="66" fill="hold">
                            <p:stCondLst>
                              <p:cond delay="5850"/>
                            </p:stCondLst>
                            <p:childTnLst>
                              <p:par>
                                <p:cTn id="67" presetID="1" presetClass="entr" presetSubtype="0" fill="hold" grpId="18" nodeType="afterEffect">
                                  <p:stCondLst>
                                    <p:cond delay="10"/>
                                  </p:stCondLst>
                                  <p:iterate>
                                    <p:tmAbs val="0"/>
                                  </p:iterate>
                                  <p:childTnLst>
                                    <p:set>
                                      <p:cBhvr>
                                        <p:cTn id="68" fill="hold"/>
                                        <p:tgtEl>
                                          <p:spTgt spid="1665"/>
                                        </p:tgtEl>
                                        <p:attrNameLst>
                                          <p:attrName>style.visibility</p:attrName>
                                        </p:attrNameLst>
                                      </p:cBhvr>
                                      <p:to>
                                        <p:strVal val="visible"/>
                                      </p:to>
                                    </p:set>
                                  </p:childTnLst>
                                </p:cTn>
                              </p:par>
                            </p:childTnLst>
                          </p:cTn>
                        </p:par>
                        <p:par>
                          <p:cTn id="69" fill="hold">
                            <p:stCondLst>
                              <p:cond delay="5860"/>
                            </p:stCondLst>
                            <p:childTnLst>
                              <p:par>
                                <p:cTn id="70" presetID="1" presetClass="exit" presetSubtype="0" fill="hold" grpId="19" nodeType="afterEffect">
                                  <p:stCondLst>
                                    <p:cond delay="10"/>
                                  </p:stCondLst>
                                  <p:iterate>
                                    <p:tmAbs val="0"/>
                                  </p:iterate>
                                  <p:childTnLst>
                                    <p:set>
                                      <p:cBhvr>
                                        <p:cTn id="71" fill="hold">
                                          <p:stCondLst>
                                            <p:cond delay="0"/>
                                          </p:stCondLst>
                                        </p:cTn>
                                        <p:tgtEl>
                                          <p:spTgt spid="1662"/>
                                        </p:tgtEl>
                                        <p:attrNameLst>
                                          <p:attrName>style.visibility</p:attrName>
                                        </p:attrNameLst>
                                      </p:cBhvr>
                                      <p:to>
                                        <p:strVal val="hidden"/>
                                      </p:to>
                                    </p:set>
                                  </p:childTnLst>
                                </p:cTn>
                              </p:par>
                            </p:childTnLst>
                          </p:cTn>
                        </p:par>
                        <p:par>
                          <p:cTn id="72" fill="hold">
                            <p:stCondLst>
                              <p:cond delay="5870"/>
                            </p:stCondLst>
                            <p:childTnLst>
                              <p:par>
                                <p:cTn id="73" presetID="1" presetClass="entr" presetSubtype="0" fill="hold" grpId="20" nodeType="afterEffect">
                                  <p:stCondLst>
                                    <p:cond delay="10"/>
                                  </p:stCondLst>
                                  <p:iterate>
                                    <p:tmAbs val="0"/>
                                  </p:iterate>
                                  <p:childTnLst>
                                    <p:set>
                                      <p:cBhvr>
                                        <p:cTn id="74" fill="hold"/>
                                        <p:tgtEl>
                                          <p:spTgt spid="1666"/>
                                        </p:tgtEl>
                                        <p:attrNameLst>
                                          <p:attrName>style.visibility</p:attrName>
                                        </p:attrNameLst>
                                      </p:cBhvr>
                                      <p:to>
                                        <p:strVal val="visible"/>
                                      </p:to>
                                    </p:set>
                                  </p:childTnLst>
                                </p:cTn>
                              </p:par>
                            </p:childTnLst>
                          </p:cTn>
                        </p:par>
                        <p:par>
                          <p:cTn id="75" fill="hold">
                            <p:stCondLst>
                              <p:cond delay="5880"/>
                            </p:stCondLst>
                            <p:childTnLst>
                              <p:par>
                                <p:cTn id="76" presetID="1" presetClass="exit" presetSubtype="0" fill="hold" grpId="21" nodeType="afterEffect">
                                  <p:stCondLst>
                                    <p:cond delay="10"/>
                                  </p:stCondLst>
                                  <p:iterate>
                                    <p:tmAbs val="0"/>
                                  </p:iterate>
                                  <p:childTnLst>
                                    <p:set>
                                      <p:cBhvr>
                                        <p:cTn id="77" fill="hold">
                                          <p:stCondLst>
                                            <p:cond delay="0"/>
                                          </p:stCondLst>
                                        </p:cTn>
                                        <p:tgtEl>
                                          <p:spTgt spid="1665"/>
                                        </p:tgtEl>
                                        <p:attrNameLst>
                                          <p:attrName>style.visibility</p:attrName>
                                        </p:attrNameLst>
                                      </p:cBhvr>
                                      <p:to>
                                        <p:strVal val="hidden"/>
                                      </p:to>
                                    </p:set>
                                  </p:childTnLst>
                                </p:cTn>
                              </p:par>
                            </p:childTnLst>
                          </p:cTn>
                        </p:par>
                        <p:par>
                          <p:cTn id="78" fill="hold">
                            <p:stCondLst>
                              <p:cond delay="5890"/>
                            </p:stCondLst>
                            <p:childTnLst>
                              <p:par>
                                <p:cTn id="79" presetID="1" presetClass="entr" presetSubtype="0" fill="hold" grpId="22" nodeType="afterEffect">
                                  <p:stCondLst>
                                    <p:cond delay="10"/>
                                  </p:stCondLst>
                                  <p:iterate>
                                    <p:tmAbs val="0"/>
                                  </p:iterate>
                                  <p:childTnLst>
                                    <p:set>
                                      <p:cBhvr>
                                        <p:cTn id="80" fill="hold"/>
                                        <p:tgtEl>
                                          <p:spTgt spid="1663"/>
                                        </p:tgtEl>
                                        <p:attrNameLst>
                                          <p:attrName>style.visibility</p:attrName>
                                        </p:attrNameLst>
                                      </p:cBhvr>
                                      <p:to>
                                        <p:strVal val="visible"/>
                                      </p:to>
                                    </p:set>
                                  </p:childTnLst>
                                </p:cTn>
                              </p:par>
                            </p:childTnLst>
                          </p:cTn>
                        </p:par>
                        <p:par>
                          <p:cTn id="81" fill="hold">
                            <p:stCondLst>
                              <p:cond delay="5900"/>
                            </p:stCondLst>
                            <p:childTnLst>
                              <p:par>
                                <p:cTn id="82" presetID="1" presetClass="exit" presetSubtype="0" fill="hold" grpId="23" nodeType="afterEffect">
                                  <p:stCondLst>
                                    <p:cond delay="10"/>
                                  </p:stCondLst>
                                  <p:iterate>
                                    <p:tmAbs val="0"/>
                                  </p:iterate>
                                  <p:childTnLst>
                                    <p:set>
                                      <p:cBhvr>
                                        <p:cTn id="83" fill="hold">
                                          <p:stCondLst>
                                            <p:cond delay="0"/>
                                          </p:stCondLst>
                                        </p:cTn>
                                        <p:tgtEl>
                                          <p:spTgt spid="1666"/>
                                        </p:tgtEl>
                                        <p:attrNameLst>
                                          <p:attrName>style.visibility</p:attrName>
                                        </p:attrNameLst>
                                      </p:cBhvr>
                                      <p:to>
                                        <p:strVal val="hidden"/>
                                      </p:to>
                                    </p:set>
                                  </p:childTnLst>
                                </p:cTn>
                              </p:par>
                            </p:childTnLst>
                          </p:cTn>
                        </p:par>
                        <p:par>
                          <p:cTn id="84" fill="hold">
                            <p:stCondLst>
                              <p:cond delay="5910"/>
                            </p:stCondLst>
                            <p:childTnLst>
                              <p:par>
                                <p:cTn id="85" presetID="1" presetClass="entr" presetSubtype="0" fill="hold" grpId="24" nodeType="afterEffect">
                                  <p:stCondLst>
                                    <p:cond delay="10"/>
                                  </p:stCondLst>
                                  <p:iterate>
                                    <p:tmAbs val="0"/>
                                  </p:iterate>
                                  <p:childTnLst>
                                    <p:set>
                                      <p:cBhvr>
                                        <p:cTn id="86" fill="hold"/>
                                        <p:tgtEl>
                                          <p:spTgt spid="1664"/>
                                        </p:tgtEl>
                                        <p:attrNameLst>
                                          <p:attrName>style.visibility</p:attrName>
                                        </p:attrNameLst>
                                      </p:cBhvr>
                                      <p:to>
                                        <p:strVal val="visible"/>
                                      </p:to>
                                    </p:set>
                                  </p:childTnLst>
                                </p:cTn>
                              </p:par>
                            </p:childTnLst>
                          </p:cTn>
                        </p:par>
                        <p:par>
                          <p:cTn id="87" fill="hold">
                            <p:stCondLst>
                              <p:cond delay="5920"/>
                            </p:stCondLst>
                            <p:childTnLst>
                              <p:par>
                                <p:cTn id="88" presetID="1" presetClass="exit" presetSubtype="0" fill="hold" grpId="25" nodeType="afterEffect">
                                  <p:stCondLst>
                                    <p:cond delay="10"/>
                                  </p:stCondLst>
                                  <p:iterate>
                                    <p:tmAbs val="0"/>
                                  </p:iterate>
                                  <p:childTnLst>
                                    <p:set>
                                      <p:cBhvr>
                                        <p:cTn id="89" fill="hold">
                                          <p:stCondLst>
                                            <p:cond delay="0"/>
                                          </p:stCondLst>
                                        </p:cTn>
                                        <p:tgtEl>
                                          <p:spTgt spid="1663"/>
                                        </p:tgtEl>
                                        <p:attrNameLst>
                                          <p:attrName>style.visibility</p:attrName>
                                        </p:attrNameLst>
                                      </p:cBhvr>
                                      <p:to>
                                        <p:strVal val="hidden"/>
                                      </p:to>
                                    </p:set>
                                  </p:childTnLst>
                                </p:cTn>
                              </p:par>
                            </p:childTnLst>
                          </p:cTn>
                        </p:par>
                        <p:par>
                          <p:cTn id="90" fill="hold">
                            <p:stCondLst>
                              <p:cond delay="5930"/>
                            </p:stCondLst>
                            <p:childTnLst>
                              <p:par>
                                <p:cTn id="91" presetID="1" presetClass="entr" presetSubtype="0" fill="hold" grpId="26" nodeType="afterEffect">
                                  <p:stCondLst>
                                    <p:cond delay="10"/>
                                  </p:stCondLst>
                                  <p:iterate>
                                    <p:tmAbs val="0"/>
                                  </p:iterate>
                                  <p:childTnLst>
                                    <p:set>
                                      <p:cBhvr>
                                        <p:cTn id="92" fill="hold"/>
                                        <p:tgtEl>
                                          <p:spTgt spid="1667"/>
                                        </p:tgtEl>
                                        <p:attrNameLst>
                                          <p:attrName>style.visibility</p:attrName>
                                        </p:attrNameLst>
                                      </p:cBhvr>
                                      <p:to>
                                        <p:strVal val="visible"/>
                                      </p:to>
                                    </p:set>
                                  </p:childTnLst>
                                </p:cTn>
                              </p:par>
                            </p:childTnLst>
                          </p:cTn>
                        </p:par>
                        <p:par>
                          <p:cTn id="93" fill="hold">
                            <p:stCondLst>
                              <p:cond delay="5940"/>
                            </p:stCondLst>
                            <p:childTnLst>
                              <p:par>
                                <p:cTn id="94" presetID="1" presetClass="exit" presetSubtype="0" fill="hold" grpId="27" nodeType="afterEffect">
                                  <p:stCondLst>
                                    <p:cond delay="10"/>
                                  </p:stCondLst>
                                  <p:iterate>
                                    <p:tmAbs val="0"/>
                                  </p:iterate>
                                  <p:childTnLst>
                                    <p:set>
                                      <p:cBhvr>
                                        <p:cTn id="95" fill="hold">
                                          <p:stCondLst>
                                            <p:cond delay="0"/>
                                          </p:stCondLst>
                                        </p:cTn>
                                        <p:tgtEl>
                                          <p:spTgt spid="1664"/>
                                        </p:tgtEl>
                                        <p:attrNameLst>
                                          <p:attrName>style.visibility</p:attrName>
                                        </p:attrNameLst>
                                      </p:cBhvr>
                                      <p:to>
                                        <p:strVal val="hidden"/>
                                      </p:to>
                                    </p:set>
                                  </p:childTnLst>
                                </p:cTn>
                              </p:par>
                            </p:childTnLst>
                          </p:cTn>
                        </p:par>
                        <p:par>
                          <p:cTn id="96" fill="hold">
                            <p:stCondLst>
                              <p:cond delay="5950"/>
                            </p:stCondLst>
                            <p:childTnLst>
                              <p:par>
                                <p:cTn id="97" presetID="1" presetClass="entr" presetSubtype="0" fill="hold" grpId="28" nodeType="afterEffect">
                                  <p:stCondLst>
                                    <p:cond delay="10"/>
                                  </p:stCondLst>
                                  <p:iterate>
                                    <p:tmAbs val="0"/>
                                  </p:iterate>
                                  <p:childTnLst>
                                    <p:set>
                                      <p:cBhvr>
                                        <p:cTn id="98" fill="hold"/>
                                        <p:tgtEl>
                                          <p:spTgt spid="1668"/>
                                        </p:tgtEl>
                                        <p:attrNameLst>
                                          <p:attrName>style.visibility</p:attrName>
                                        </p:attrNameLst>
                                      </p:cBhvr>
                                      <p:to>
                                        <p:strVal val="visible"/>
                                      </p:to>
                                    </p:set>
                                  </p:childTnLst>
                                </p:cTn>
                              </p:par>
                            </p:childTnLst>
                          </p:cTn>
                        </p:par>
                        <p:par>
                          <p:cTn id="99" fill="hold">
                            <p:stCondLst>
                              <p:cond delay="5960"/>
                            </p:stCondLst>
                            <p:childTnLst>
                              <p:par>
                                <p:cTn id="100" presetID="1" presetClass="exit" presetSubtype="0" fill="hold" grpId="29" nodeType="afterEffect">
                                  <p:stCondLst>
                                    <p:cond delay="10"/>
                                  </p:stCondLst>
                                  <p:iterate>
                                    <p:tmAbs val="0"/>
                                  </p:iterate>
                                  <p:childTnLst>
                                    <p:set>
                                      <p:cBhvr>
                                        <p:cTn id="101" fill="hold">
                                          <p:stCondLst>
                                            <p:cond delay="0"/>
                                          </p:stCondLst>
                                        </p:cTn>
                                        <p:tgtEl>
                                          <p:spTgt spid="1667"/>
                                        </p:tgtEl>
                                        <p:attrNameLst>
                                          <p:attrName>style.visibility</p:attrName>
                                        </p:attrNameLst>
                                      </p:cBhvr>
                                      <p:to>
                                        <p:strVal val="hidden"/>
                                      </p:to>
                                    </p:set>
                                  </p:childTnLst>
                                </p:cTn>
                              </p:par>
                            </p:childTnLst>
                          </p:cTn>
                        </p:par>
                        <p:par>
                          <p:cTn id="102" fill="hold">
                            <p:stCondLst>
                              <p:cond delay="5970"/>
                            </p:stCondLst>
                            <p:childTnLst>
                              <p:par>
                                <p:cTn id="103" presetID="1" presetClass="entr" presetSubtype="0" fill="hold" grpId="30" nodeType="afterEffect">
                                  <p:stCondLst>
                                    <p:cond delay="10"/>
                                  </p:stCondLst>
                                  <p:iterate>
                                    <p:tmAbs val="0"/>
                                  </p:iterate>
                                  <p:childTnLst>
                                    <p:set>
                                      <p:cBhvr>
                                        <p:cTn id="104" fill="hold"/>
                                        <p:tgtEl>
                                          <p:spTgt spid="1669"/>
                                        </p:tgtEl>
                                        <p:attrNameLst>
                                          <p:attrName>style.visibility</p:attrName>
                                        </p:attrNameLst>
                                      </p:cBhvr>
                                      <p:to>
                                        <p:strVal val="visible"/>
                                      </p:to>
                                    </p:set>
                                  </p:childTnLst>
                                </p:cTn>
                              </p:par>
                            </p:childTnLst>
                          </p:cTn>
                        </p:par>
                        <p:par>
                          <p:cTn id="105" fill="hold">
                            <p:stCondLst>
                              <p:cond delay="5980"/>
                            </p:stCondLst>
                            <p:childTnLst>
                              <p:par>
                                <p:cTn id="106" presetID="1" presetClass="exit" presetSubtype="0" fill="hold" grpId="31" nodeType="afterEffect">
                                  <p:stCondLst>
                                    <p:cond delay="10"/>
                                  </p:stCondLst>
                                  <p:iterate>
                                    <p:tmAbs val="0"/>
                                  </p:iterate>
                                  <p:childTnLst>
                                    <p:set>
                                      <p:cBhvr>
                                        <p:cTn id="107" fill="hold">
                                          <p:stCondLst>
                                            <p:cond delay="0"/>
                                          </p:stCondLst>
                                        </p:cTn>
                                        <p:tgtEl>
                                          <p:spTgt spid="1668"/>
                                        </p:tgtEl>
                                        <p:attrNameLst>
                                          <p:attrName>style.visibility</p:attrName>
                                        </p:attrNameLst>
                                      </p:cBhvr>
                                      <p:to>
                                        <p:strVal val="hidden"/>
                                      </p:to>
                                    </p:set>
                                  </p:childTnLst>
                                </p:cTn>
                              </p:par>
                            </p:childTnLst>
                          </p:cTn>
                        </p:par>
                        <p:par>
                          <p:cTn id="108" fill="hold">
                            <p:stCondLst>
                              <p:cond delay="5990"/>
                            </p:stCondLst>
                            <p:childTnLst>
                              <p:par>
                                <p:cTn id="109" presetID="1" presetClass="entr" presetSubtype="0" fill="hold" grpId="32" nodeType="afterEffect">
                                  <p:stCondLst>
                                    <p:cond delay="10"/>
                                  </p:stCondLst>
                                  <p:iterate>
                                    <p:tmAbs val="0"/>
                                  </p:iterate>
                                  <p:childTnLst>
                                    <p:set>
                                      <p:cBhvr>
                                        <p:cTn id="110" fill="hold"/>
                                        <p:tgtEl>
                                          <p:spTgt spid="1670"/>
                                        </p:tgtEl>
                                        <p:attrNameLst>
                                          <p:attrName>style.visibility</p:attrName>
                                        </p:attrNameLst>
                                      </p:cBhvr>
                                      <p:to>
                                        <p:strVal val="visible"/>
                                      </p:to>
                                    </p:set>
                                  </p:childTnLst>
                                </p:cTn>
                              </p:par>
                            </p:childTnLst>
                          </p:cTn>
                        </p:par>
                        <p:par>
                          <p:cTn id="111" fill="hold">
                            <p:stCondLst>
                              <p:cond delay="6000"/>
                            </p:stCondLst>
                            <p:childTnLst>
                              <p:par>
                                <p:cTn id="112" presetID="1" presetClass="exit" presetSubtype="0" fill="hold" grpId="33" nodeType="afterEffect">
                                  <p:stCondLst>
                                    <p:cond delay="10"/>
                                  </p:stCondLst>
                                  <p:iterate>
                                    <p:tmAbs val="0"/>
                                  </p:iterate>
                                  <p:childTnLst>
                                    <p:set>
                                      <p:cBhvr>
                                        <p:cTn id="113" fill="hold">
                                          <p:stCondLst>
                                            <p:cond delay="0"/>
                                          </p:stCondLst>
                                        </p:cTn>
                                        <p:tgtEl>
                                          <p:spTgt spid="1669"/>
                                        </p:tgtEl>
                                        <p:attrNameLst>
                                          <p:attrName>style.visibility</p:attrName>
                                        </p:attrNameLst>
                                      </p:cBhvr>
                                      <p:to>
                                        <p:strVal val="hidden"/>
                                      </p:to>
                                    </p:set>
                                  </p:childTnLst>
                                </p:cTn>
                              </p:par>
                            </p:childTnLst>
                          </p:cTn>
                        </p:par>
                        <p:par>
                          <p:cTn id="114" fill="hold">
                            <p:stCondLst>
                              <p:cond delay="6010"/>
                            </p:stCondLst>
                            <p:childTnLst>
                              <p:par>
                                <p:cTn id="115" presetID="1" presetClass="entr" presetSubtype="0" fill="hold" grpId="34" nodeType="afterEffect">
                                  <p:stCondLst>
                                    <p:cond delay="10"/>
                                  </p:stCondLst>
                                  <p:iterate>
                                    <p:tmAbs val="0"/>
                                  </p:iterate>
                                  <p:childTnLst>
                                    <p:set>
                                      <p:cBhvr>
                                        <p:cTn id="116" fill="hold"/>
                                        <p:tgtEl>
                                          <p:spTgt spid="1671"/>
                                        </p:tgtEl>
                                        <p:attrNameLst>
                                          <p:attrName>style.visibility</p:attrName>
                                        </p:attrNameLst>
                                      </p:cBhvr>
                                      <p:to>
                                        <p:strVal val="visible"/>
                                      </p:to>
                                    </p:set>
                                  </p:childTnLst>
                                </p:cTn>
                              </p:par>
                            </p:childTnLst>
                          </p:cTn>
                        </p:par>
                        <p:par>
                          <p:cTn id="117" fill="hold">
                            <p:stCondLst>
                              <p:cond delay="6020"/>
                            </p:stCondLst>
                            <p:childTnLst>
                              <p:par>
                                <p:cTn id="118" presetID="1" presetClass="exit" presetSubtype="0" fill="hold" grpId="35" nodeType="afterEffect">
                                  <p:stCondLst>
                                    <p:cond delay="10"/>
                                  </p:stCondLst>
                                  <p:iterate>
                                    <p:tmAbs val="0"/>
                                  </p:iterate>
                                  <p:childTnLst>
                                    <p:set>
                                      <p:cBhvr>
                                        <p:cTn id="119" fill="hold">
                                          <p:stCondLst>
                                            <p:cond delay="0"/>
                                          </p:stCondLst>
                                        </p:cTn>
                                        <p:tgtEl>
                                          <p:spTgt spid="1670"/>
                                        </p:tgtEl>
                                        <p:attrNameLst>
                                          <p:attrName>style.visibility</p:attrName>
                                        </p:attrNameLst>
                                      </p:cBhvr>
                                      <p:to>
                                        <p:strVal val="hidden"/>
                                      </p:to>
                                    </p:set>
                                  </p:childTnLst>
                                </p:cTn>
                              </p:par>
                            </p:childTnLst>
                          </p:cTn>
                        </p:par>
                        <p:par>
                          <p:cTn id="120" fill="hold">
                            <p:stCondLst>
                              <p:cond delay="6030"/>
                            </p:stCondLst>
                            <p:childTnLst>
                              <p:par>
                                <p:cTn id="121" presetID="1" presetClass="entr" presetSubtype="0" fill="hold" grpId="36" nodeType="afterEffect">
                                  <p:stCondLst>
                                    <p:cond delay="10"/>
                                  </p:stCondLst>
                                  <p:iterate>
                                    <p:tmAbs val="0"/>
                                  </p:iterate>
                                  <p:childTnLst>
                                    <p:set>
                                      <p:cBhvr>
                                        <p:cTn id="122" fill="hold"/>
                                        <p:tgtEl>
                                          <p:spTgt spid="1672"/>
                                        </p:tgtEl>
                                        <p:attrNameLst>
                                          <p:attrName>style.visibility</p:attrName>
                                        </p:attrNameLst>
                                      </p:cBhvr>
                                      <p:to>
                                        <p:strVal val="visible"/>
                                      </p:to>
                                    </p:set>
                                  </p:childTnLst>
                                </p:cTn>
                              </p:par>
                            </p:childTnLst>
                          </p:cTn>
                        </p:par>
                        <p:par>
                          <p:cTn id="123" fill="hold">
                            <p:stCondLst>
                              <p:cond delay="6040"/>
                            </p:stCondLst>
                            <p:childTnLst>
                              <p:par>
                                <p:cTn id="124" presetID="1" presetClass="exit" presetSubtype="0" fill="hold" grpId="37" nodeType="afterEffect">
                                  <p:stCondLst>
                                    <p:cond delay="10"/>
                                  </p:stCondLst>
                                  <p:iterate>
                                    <p:tmAbs val="0"/>
                                  </p:iterate>
                                  <p:childTnLst>
                                    <p:set>
                                      <p:cBhvr>
                                        <p:cTn id="125" fill="hold">
                                          <p:stCondLst>
                                            <p:cond delay="0"/>
                                          </p:stCondLst>
                                        </p:cTn>
                                        <p:tgtEl>
                                          <p:spTgt spid="1671"/>
                                        </p:tgtEl>
                                        <p:attrNameLst>
                                          <p:attrName>style.visibility</p:attrName>
                                        </p:attrNameLst>
                                      </p:cBhvr>
                                      <p:to>
                                        <p:strVal val="hidden"/>
                                      </p:to>
                                    </p:set>
                                  </p:childTnLst>
                                </p:cTn>
                              </p:par>
                              <p:par>
                                <p:cTn id="126" presetID="35" presetClass="emph" presetSubtype="0" repeatCount="4000" fill="hold" grpId="39" nodeType="withEffect">
                                  <p:stCondLst>
                                    <p:cond delay="0"/>
                                  </p:stCondLst>
                                  <p:childTnLst>
                                    <p:anim calcmode="discrete" valueType="str">
                                      <p:cBhvr>
                                        <p:cTn id="127" dur="250" fill="hold"/>
                                        <p:tgtEl>
                                          <p:spTgt spid="167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 grpId="1" animBg="1" advAuto="0"/>
      <p:bldP spid="1373" grpId="4" animBg="1" advAuto="0"/>
      <p:bldP spid="1413" grpId="2" animBg="1" advAuto="0"/>
      <p:bldP spid="1469" grpId="5" animBg="1" advAuto="0"/>
      <p:bldP spid="1530" grpId="6" animBg="1" advAuto="0"/>
      <p:bldP spid="1578" grpId="3" animBg="1" advAuto="0"/>
      <p:bldP spid="1583" grpId="7" animBg="1" advAuto="0"/>
      <p:bldP spid="1583" grpId="8" animBg="1" advAuto="0"/>
      <p:bldP spid="1658" grpId="9" animBg="1" advAuto="0"/>
      <p:bldP spid="1658" grpId="11" animBg="1" advAuto="0"/>
      <p:bldP spid="1659" grpId="10" animBg="1" advAuto="0"/>
      <p:bldP spid="1659" grpId="13" animBg="1" advAuto="0"/>
      <p:bldP spid="1660" grpId="12" animBg="1" advAuto="0"/>
      <p:bldP spid="1660" grpId="15" animBg="1" advAuto="0"/>
      <p:bldP spid="1661" grpId="14" animBg="1" advAuto="0"/>
      <p:bldP spid="1661" grpId="17" animBg="1" advAuto="0"/>
      <p:bldP spid="1662" grpId="16" animBg="1" advAuto="0"/>
      <p:bldP spid="1662" grpId="19" animBg="1" advAuto="0"/>
      <p:bldP spid="1663" grpId="22" animBg="1" advAuto="0"/>
      <p:bldP spid="1663" grpId="25" animBg="1" advAuto="0"/>
      <p:bldP spid="1664" grpId="24" animBg="1" advAuto="0"/>
      <p:bldP spid="1664" grpId="27" animBg="1" advAuto="0"/>
      <p:bldP spid="1665" grpId="18" animBg="1" advAuto="0"/>
      <p:bldP spid="1665" grpId="21" animBg="1" advAuto="0"/>
      <p:bldP spid="1666" grpId="20" animBg="1" advAuto="0"/>
      <p:bldP spid="1666" grpId="23" animBg="1" advAuto="0"/>
      <p:bldP spid="1667" grpId="26" animBg="1" advAuto="0"/>
      <p:bldP spid="1667" grpId="29" animBg="1" advAuto="0"/>
      <p:bldP spid="1668" grpId="28" animBg="1" advAuto="0"/>
      <p:bldP spid="1668" grpId="31" animBg="1" advAuto="0"/>
      <p:bldP spid="1669" grpId="30" animBg="1" advAuto="0"/>
      <p:bldP spid="1669" grpId="33" animBg="1" advAuto="0"/>
      <p:bldP spid="1670" grpId="32" animBg="1" advAuto="0"/>
      <p:bldP spid="1670" grpId="35" animBg="1" advAuto="0"/>
      <p:bldP spid="1671" grpId="34" animBg="1" advAuto="0"/>
      <p:bldP spid="1671" grpId="37" animBg="1" advAuto="0"/>
      <p:bldP spid="1672" grpId="36" animBg="1" advAuto="0"/>
      <p:bldP spid="1672" grpId="39" animBg="1" advAuto="0"/>
      <p:bldP spid="3" grpId="2"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3" name="Cards"/>
          <p:cNvSpPr/>
          <p:nvPr/>
        </p:nvSpPr>
        <p:spPr>
          <a:xfrm>
            <a:off x="11366399" y="4072154"/>
            <a:ext cx="1447521" cy="2104289"/>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694" name="9"/>
          <p:cNvSpPr txBox="1"/>
          <p:nvPr/>
        </p:nvSpPr>
        <p:spPr>
          <a:xfrm>
            <a:off x="10500086" y="6857999"/>
            <a:ext cx="2996415" cy="2463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16000">
                <a:latin typeface="Engravers MT"/>
                <a:ea typeface="Engravers MT"/>
                <a:cs typeface="Engravers MT"/>
                <a:sym typeface="Engravers MT"/>
              </a:defRPr>
            </a:lvl1pPr>
          </a:lstStyle>
          <a:p>
            <a:r>
              <a:t>9</a:t>
            </a:r>
          </a:p>
        </p:txBody>
      </p:sp>
      <p:sp>
        <p:nvSpPr>
          <p:cNvPr id="1695" name="Q"/>
          <p:cNvSpPr txBox="1"/>
          <p:nvPr/>
        </p:nvSpPr>
        <p:spPr>
          <a:xfrm>
            <a:off x="3418115" y="6845299"/>
            <a:ext cx="2996415" cy="2463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16000">
                <a:latin typeface="Engravers MT"/>
                <a:ea typeface="Engravers MT"/>
                <a:cs typeface="Engravers MT"/>
                <a:sym typeface="Engravers MT"/>
              </a:defRPr>
            </a:lvl1pPr>
          </a:lstStyle>
          <a:p>
            <a:r>
              <a:t>Q</a:t>
            </a:r>
          </a:p>
        </p:txBody>
      </p:sp>
      <p:sp>
        <p:nvSpPr>
          <p:cNvPr id="1696" name="Cards"/>
          <p:cNvSpPr/>
          <p:nvPr/>
        </p:nvSpPr>
        <p:spPr>
          <a:xfrm>
            <a:off x="4177548" y="1229192"/>
            <a:ext cx="1447521" cy="2104289"/>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697" name="Tiara"/>
          <p:cNvSpPr/>
          <p:nvPr/>
        </p:nvSpPr>
        <p:spPr>
          <a:xfrm>
            <a:off x="4466139" y="6997817"/>
            <a:ext cx="900367"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698" name="Neuron"/>
          <p:cNvSpPr/>
          <p:nvPr/>
        </p:nvSpPr>
        <p:spPr>
          <a:xfrm>
            <a:off x="3704440" y="4348345"/>
            <a:ext cx="2190536" cy="1685409"/>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699" name="9"/>
          <p:cNvSpPr txBox="1"/>
          <p:nvPr/>
        </p:nvSpPr>
        <p:spPr>
          <a:xfrm>
            <a:off x="14186692" y="3919636"/>
            <a:ext cx="2996415" cy="2463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16000">
                <a:latin typeface="Engravers MT"/>
                <a:ea typeface="Engravers MT"/>
                <a:cs typeface="Engravers MT"/>
                <a:sym typeface="Engravers MT"/>
              </a:defRPr>
            </a:lvl1pPr>
          </a:lstStyle>
          <a:p>
            <a:r>
              <a:t>9</a:t>
            </a:r>
          </a:p>
        </p:txBody>
      </p:sp>
      <p:sp>
        <p:nvSpPr>
          <p:cNvPr id="1700" name="Dice"/>
          <p:cNvSpPr/>
          <p:nvPr/>
        </p:nvSpPr>
        <p:spPr>
          <a:xfrm>
            <a:off x="14961137" y="1456098"/>
            <a:ext cx="1447521" cy="1685408"/>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701" name="Bell Curve"/>
          <p:cNvSpPr/>
          <p:nvPr/>
        </p:nvSpPr>
        <p:spPr>
          <a:xfrm>
            <a:off x="14650612" y="7031267"/>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702" name="Brain"/>
          <p:cNvSpPr/>
          <p:nvPr/>
        </p:nvSpPr>
        <p:spPr>
          <a:xfrm>
            <a:off x="18247242" y="7268717"/>
            <a:ext cx="2241219" cy="1719490"/>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703" name="\"/>
          <p:cNvSpPr/>
          <p:nvPr/>
        </p:nvSpPr>
        <p:spPr>
          <a:xfrm>
            <a:off x="18285342" y="4348345"/>
            <a:ext cx="2076795" cy="1724668"/>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r>
              <a:t>\</a:t>
            </a:r>
          </a:p>
        </p:txBody>
      </p:sp>
      <p:sp>
        <p:nvSpPr>
          <p:cNvPr id="1704" name="Dice"/>
          <p:cNvSpPr/>
          <p:nvPr/>
        </p:nvSpPr>
        <p:spPr>
          <a:xfrm>
            <a:off x="18644091" y="1456098"/>
            <a:ext cx="1447521" cy="1685408"/>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705" name="Q"/>
          <p:cNvSpPr txBox="1"/>
          <p:nvPr/>
        </p:nvSpPr>
        <p:spPr>
          <a:xfrm>
            <a:off x="6959100" y="3919636"/>
            <a:ext cx="2996415" cy="2463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16000">
                <a:latin typeface="Engravers MT"/>
                <a:ea typeface="Engravers MT"/>
                <a:cs typeface="Engravers MT"/>
                <a:sym typeface="Engravers MT"/>
              </a:defRPr>
            </a:lvl1pPr>
          </a:lstStyle>
          <a:p>
            <a:r>
              <a:t>Q</a:t>
            </a:r>
          </a:p>
        </p:txBody>
      </p:sp>
      <p:sp>
        <p:nvSpPr>
          <p:cNvPr id="1706" name="Cards"/>
          <p:cNvSpPr/>
          <p:nvPr/>
        </p:nvSpPr>
        <p:spPr>
          <a:xfrm>
            <a:off x="7835148" y="1229192"/>
            <a:ext cx="1447521" cy="2104289"/>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707" name="Function Graph"/>
          <p:cNvSpPr/>
          <p:nvPr/>
        </p:nvSpPr>
        <p:spPr>
          <a:xfrm>
            <a:off x="7418911" y="7045654"/>
            <a:ext cx="2076794" cy="2063092"/>
          </a:xfrm>
          <a:custGeom>
            <a:avLst/>
            <a:gdLst/>
            <a:ahLst/>
            <a:cxnLst>
              <a:cxn ang="0">
                <a:pos x="wd2" y="hd2"/>
              </a:cxn>
              <a:cxn ang="5400000">
                <a:pos x="wd2" y="hd2"/>
              </a:cxn>
              <a:cxn ang="10800000">
                <a:pos x="wd2" y="hd2"/>
              </a:cxn>
              <a:cxn ang="16200000">
                <a:pos x="wd2" y="hd2"/>
              </a:cxn>
            </a:cxnLst>
            <a:rect l="0" t="0" r="r" b="b"/>
            <a:pathLst>
              <a:path w="21600" h="21600" extrusionOk="0">
                <a:moveTo>
                  <a:pt x="193" y="0"/>
                </a:moveTo>
                <a:cubicBezTo>
                  <a:pt x="87" y="0"/>
                  <a:pt x="0" y="87"/>
                  <a:pt x="0" y="194"/>
                </a:cubicBezTo>
                <a:lnTo>
                  <a:pt x="0" y="21404"/>
                </a:lnTo>
                <a:cubicBezTo>
                  <a:pt x="0" y="21511"/>
                  <a:pt x="87" y="21600"/>
                  <a:pt x="193" y="21600"/>
                </a:cubicBezTo>
                <a:lnTo>
                  <a:pt x="21322" y="21600"/>
                </a:lnTo>
                <a:cubicBezTo>
                  <a:pt x="21428" y="21600"/>
                  <a:pt x="21514" y="21511"/>
                  <a:pt x="21514" y="21404"/>
                </a:cubicBezTo>
                <a:lnTo>
                  <a:pt x="21514" y="20822"/>
                </a:lnTo>
                <a:cubicBezTo>
                  <a:pt x="21514" y="20715"/>
                  <a:pt x="21428" y="20628"/>
                  <a:pt x="21322" y="20628"/>
                </a:cubicBezTo>
                <a:lnTo>
                  <a:pt x="1159" y="20628"/>
                </a:lnTo>
                <a:cubicBezTo>
                  <a:pt x="1052" y="20628"/>
                  <a:pt x="966" y="20539"/>
                  <a:pt x="966" y="20432"/>
                </a:cubicBezTo>
                <a:lnTo>
                  <a:pt x="966" y="194"/>
                </a:lnTo>
                <a:cubicBezTo>
                  <a:pt x="966" y="87"/>
                  <a:pt x="879" y="0"/>
                  <a:pt x="773" y="0"/>
                </a:cubicBezTo>
                <a:lnTo>
                  <a:pt x="193" y="0"/>
                </a:lnTo>
                <a:close/>
                <a:moveTo>
                  <a:pt x="4579" y="3635"/>
                </a:moveTo>
                <a:cubicBezTo>
                  <a:pt x="4069" y="3635"/>
                  <a:pt x="3973" y="4313"/>
                  <a:pt x="3893" y="5269"/>
                </a:cubicBezTo>
                <a:cubicBezTo>
                  <a:pt x="3826" y="6066"/>
                  <a:pt x="3789" y="7155"/>
                  <a:pt x="3747" y="8309"/>
                </a:cubicBezTo>
                <a:cubicBezTo>
                  <a:pt x="3722" y="9023"/>
                  <a:pt x="3694" y="9757"/>
                  <a:pt x="3660" y="10474"/>
                </a:cubicBezTo>
                <a:lnTo>
                  <a:pt x="1430" y="10474"/>
                </a:lnTo>
                <a:lnTo>
                  <a:pt x="1430" y="11230"/>
                </a:lnTo>
                <a:lnTo>
                  <a:pt x="4374" y="11230"/>
                </a:lnTo>
                <a:lnTo>
                  <a:pt x="4393" y="10873"/>
                </a:lnTo>
                <a:cubicBezTo>
                  <a:pt x="4437" y="10037"/>
                  <a:pt x="4467" y="9172"/>
                  <a:pt x="4497" y="8336"/>
                </a:cubicBezTo>
                <a:cubicBezTo>
                  <a:pt x="4526" y="7507"/>
                  <a:pt x="4560" y="6578"/>
                  <a:pt x="4607" y="5814"/>
                </a:cubicBezTo>
                <a:cubicBezTo>
                  <a:pt x="4621" y="5979"/>
                  <a:pt x="4635" y="6160"/>
                  <a:pt x="4648" y="6361"/>
                </a:cubicBezTo>
                <a:cubicBezTo>
                  <a:pt x="4720" y="7486"/>
                  <a:pt x="4764" y="8893"/>
                  <a:pt x="4805" y="10253"/>
                </a:cubicBezTo>
                <a:cubicBezTo>
                  <a:pt x="4814" y="10545"/>
                  <a:pt x="4823" y="10836"/>
                  <a:pt x="4832" y="11121"/>
                </a:cubicBezTo>
                <a:lnTo>
                  <a:pt x="4839" y="11340"/>
                </a:lnTo>
                <a:cubicBezTo>
                  <a:pt x="4882" y="12712"/>
                  <a:pt x="4923" y="14008"/>
                  <a:pt x="5011" y="14987"/>
                </a:cubicBezTo>
                <a:cubicBezTo>
                  <a:pt x="5108" y="16050"/>
                  <a:pt x="5236" y="16930"/>
                  <a:pt x="5835" y="16930"/>
                </a:cubicBezTo>
                <a:cubicBezTo>
                  <a:pt x="6373" y="16930"/>
                  <a:pt x="6497" y="16190"/>
                  <a:pt x="6594" y="15296"/>
                </a:cubicBezTo>
                <a:cubicBezTo>
                  <a:pt x="6678" y="14518"/>
                  <a:pt x="6726" y="13520"/>
                  <a:pt x="6772" y="12555"/>
                </a:cubicBezTo>
                <a:cubicBezTo>
                  <a:pt x="6796" y="12043"/>
                  <a:pt x="6820" y="11560"/>
                  <a:pt x="6847" y="11132"/>
                </a:cubicBezTo>
                <a:cubicBezTo>
                  <a:pt x="6861" y="10921"/>
                  <a:pt x="6874" y="10707"/>
                  <a:pt x="6888" y="10495"/>
                </a:cubicBezTo>
                <a:cubicBezTo>
                  <a:pt x="6933" y="9765"/>
                  <a:pt x="6992" y="8813"/>
                  <a:pt x="7072" y="8108"/>
                </a:cubicBezTo>
                <a:cubicBezTo>
                  <a:pt x="7130" y="8632"/>
                  <a:pt x="7171" y="9283"/>
                  <a:pt x="7206" y="9828"/>
                </a:cubicBezTo>
                <a:cubicBezTo>
                  <a:pt x="7234" y="10257"/>
                  <a:pt x="7265" y="10701"/>
                  <a:pt x="7300" y="11138"/>
                </a:cubicBezTo>
                <a:cubicBezTo>
                  <a:pt x="7355" y="11811"/>
                  <a:pt x="7430" y="12670"/>
                  <a:pt x="7538" y="13325"/>
                </a:cubicBezTo>
                <a:cubicBezTo>
                  <a:pt x="7649" y="13995"/>
                  <a:pt x="7799" y="14650"/>
                  <a:pt x="8291" y="14650"/>
                </a:cubicBezTo>
                <a:cubicBezTo>
                  <a:pt x="8807" y="14650"/>
                  <a:pt x="8920" y="13936"/>
                  <a:pt x="8993" y="13463"/>
                </a:cubicBezTo>
                <a:cubicBezTo>
                  <a:pt x="9075" y="12940"/>
                  <a:pt x="9130" y="12285"/>
                  <a:pt x="9183" y="11651"/>
                </a:cubicBezTo>
                <a:cubicBezTo>
                  <a:pt x="9198" y="11475"/>
                  <a:pt x="9212" y="11303"/>
                  <a:pt x="9226" y="11141"/>
                </a:cubicBezTo>
                <a:cubicBezTo>
                  <a:pt x="9311" y="10194"/>
                  <a:pt x="9403" y="9541"/>
                  <a:pt x="9501" y="9185"/>
                </a:cubicBezTo>
                <a:cubicBezTo>
                  <a:pt x="9633" y="9696"/>
                  <a:pt x="9726" y="10669"/>
                  <a:pt x="9771" y="11144"/>
                </a:cubicBezTo>
                <a:cubicBezTo>
                  <a:pt x="9831" y="11767"/>
                  <a:pt x="9905" y="12254"/>
                  <a:pt x="9993" y="12594"/>
                </a:cubicBezTo>
                <a:cubicBezTo>
                  <a:pt x="10054" y="12832"/>
                  <a:pt x="10198" y="13391"/>
                  <a:pt x="10653" y="13391"/>
                </a:cubicBezTo>
                <a:cubicBezTo>
                  <a:pt x="11032" y="13391"/>
                  <a:pt x="11217" y="12975"/>
                  <a:pt x="11349" y="12567"/>
                </a:cubicBezTo>
                <a:cubicBezTo>
                  <a:pt x="11467" y="12203"/>
                  <a:pt x="11579" y="11704"/>
                  <a:pt x="11661" y="11165"/>
                </a:cubicBezTo>
                <a:cubicBezTo>
                  <a:pt x="11745" y="10615"/>
                  <a:pt x="11876" y="10261"/>
                  <a:pt x="11971" y="10086"/>
                </a:cubicBezTo>
                <a:cubicBezTo>
                  <a:pt x="12053" y="10269"/>
                  <a:pt x="12153" y="10639"/>
                  <a:pt x="12271" y="11188"/>
                </a:cubicBezTo>
                <a:cubicBezTo>
                  <a:pt x="12485" y="12183"/>
                  <a:pt x="12763" y="12626"/>
                  <a:pt x="13173" y="12626"/>
                </a:cubicBezTo>
                <a:cubicBezTo>
                  <a:pt x="13612" y="12626"/>
                  <a:pt x="13946" y="12143"/>
                  <a:pt x="14166" y="11193"/>
                </a:cubicBezTo>
                <a:cubicBezTo>
                  <a:pt x="14230" y="10915"/>
                  <a:pt x="14317" y="10721"/>
                  <a:pt x="14384" y="10609"/>
                </a:cubicBezTo>
                <a:cubicBezTo>
                  <a:pt x="14442" y="10712"/>
                  <a:pt x="14507" y="10855"/>
                  <a:pt x="14553" y="10955"/>
                </a:cubicBezTo>
                <a:cubicBezTo>
                  <a:pt x="14603" y="11064"/>
                  <a:pt x="14655" y="11175"/>
                  <a:pt x="14711" y="11283"/>
                </a:cubicBezTo>
                <a:cubicBezTo>
                  <a:pt x="14963" y="11766"/>
                  <a:pt x="15162" y="12149"/>
                  <a:pt x="15638" y="12149"/>
                </a:cubicBezTo>
                <a:cubicBezTo>
                  <a:pt x="16094" y="12149"/>
                  <a:pt x="16314" y="11747"/>
                  <a:pt x="16475" y="11453"/>
                </a:cubicBezTo>
                <a:cubicBezTo>
                  <a:pt x="16502" y="11402"/>
                  <a:pt x="16532" y="11350"/>
                  <a:pt x="16562" y="11300"/>
                </a:cubicBezTo>
                <a:cubicBezTo>
                  <a:pt x="16588" y="11255"/>
                  <a:pt x="16611" y="11213"/>
                  <a:pt x="16634" y="11173"/>
                </a:cubicBezTo>
                <a:cubicBezTo>
                  <a:pt x="16703" y="11053"/>
                  <a:pt x="16782" y="10918"/>
                  <a:pt x="16828" y="10864"/>
                </a:cubicBezTo>
                <a:cubicBezTo>
                  <a:pt x="16903" y="10914"/>
                  <a:pt x="17032" y="11105"/>
                  <a:pt x="17112" y="11224"/>
                </a:cubicBezTo>
                <a:lnTo>
                  <a:pt x="17155" y="11291"/>
                </a:lnTo>
                <a:cubicBezTo>
                  <a:pt x="17177" y="11324"/>
                  <a:pt x="17200" y="11356"/>
                  <a:pt x="17222" y="11389"/>
                </a:cubicBezTo>
                <a:cubicBezTo>
                  <a:pt x="17416" y="11682"/>
                  <a:pt x="17656" y="12047"/>
                  <a:pt x="18076" y="12047"/>
                </a:cubicBezTo>
                <a:cubicBezTo>
                  <a:pt x="18508" y="12047"/>
                  <a:pt x="18724" y="11727"/>
                  <a:pt x="18882" y="11494"/>
                </a:cubicBezTo>
                <a:cubicBezTo>
                  <a:pt x="18919" y="11439"/>
                  <a:pt x="18953" y="11387"/>
                  <a:pt x="18989" y="11340"/>
                </a:cubicBezTo>
                <a:cubicBezTo>
                  <a:pt x="19096" y="11202"/>
                  <a:pt x="19183" y="11125"/>
                  <a:pt x="19231" y="11090"/>
                </a:cubicBezTo>
                <a:cubicBezTo>
                  <a:pt x="19285" y="11117"/>
                  <a:pt x="19403" y="11188"/>
                  <a:pt x="19622" y="11387"/>
                </a:cubicBezTo>
                <a:cubicBezTo>
                  <a:pt x="19919" y="11658"/>
                  <a:pt x="20277" y="11689"/>
                  <a:pt x="20520" y="11689"/>
                </a:cubicBezTo>
                <a:cubicBezTo>
                  <a:pt x="20701" y="11689"/>
                  <a:pt x="20939" y="11612"/>
                  <a:pt x="21281" y="11494"/>
                </a:cubicBezTo>
                <a:cubicBezTo>
                  <a:pt x="21406" y="11451"/>
                  <a:pt x="21535" y="11406"/>
                  <a:pt x="21600" y="11391"/>
                </a:cubicBezTo>
                <a:lnTo>
                  <a:pt x="21429" y="10655"/>
                </a:lnTo>
                <a:cubicBezTo>
                  <a:pt x="21326" y="10679"/>
                  <a:pt x="21192" y="10724"/>
                  <a:pt x="21037" y="10778"/>
                </a:cubicBezTo>
                <a:cubicBezTo>
                  <a:pt x="20885" y="10831"/>
                  <a:pt x="20601" y="10929"/>
                  <a:pt x="20520" y="10933"/>
                </a:cubicBezTo>
                <a:cubicBezTo>
                  <a:pt x="20323" y="10933"/>
                  <a:pt x="20208" y="10903"/>
                  <a:pt x="20125" y="10827"/>
                </a:cubicBezTo>
                <a:cubicBezTo>
                  <a:pt x="19729" y="10468"/>
                  <a:pt x="19465" y="10321"/>
                  <a:pt x="19209" y="10321"/>
                </a:cubicBezTo>
                <a:cubicBezTo>
                  <a:pt x="18891" y="10321"/>
                  <a:pt x="18593" y="10623"/>
                  <a:pt x="18398" y="10876"/>
                </a:cubicBezTo>
                <a:cubicBezTo>
                  <a:pt x="18347" y="10942"/>
                  <a:pt x="18300" y="11009"/>
                  <a:pt x="18260" y="11068"/>
                </a:cubicBezTo>
                <a:cubicBezTo>
                  <a:pt x="18214" y="11137"/>
                  <a:pt x="18131" y="11262"/>
                  <a:pt x="18089" y="11288"/>
                </a:cubicBezTo>
                <a:cubicBezTo>
                  <a:pt x="18025" y="11240"/>
                  <a:pt x="17915" y="11074"/>
                  <a:pt x="17848" y="10972"/>
                </a:cubicBezTo>
                <a:cubicBezTo>
                  <a:pt x="17824" y="10936"/>
                  <a:pt x="17800" y="10899"/>
                  <a:pt x="17776" y="10864"/>
                </a:cubicBezTo>
                <a:lnTo>
                  <a:pt x="17734" y="10800"/>
                </a:lnTo>
                <a:cubicBezTo>
                  <a:pt x="17524" y="10488"/>
                  <a:pt x="17262" y="10100"/>
                  <a:pt x="16820" y="10100"/>
                </a:cubicBezTo>
                <a:cubicBezTo>
                  <a:pt x="16386" y="10100"/>
                  <a:pt x="16200" y="10421"/>
                  <a:pt x="15985" y="10793"/>
                </a:cubicBezTo>
                <a:cubicBezTo>
                  <a:pt x="15963" y="10832"/>
                  <a:pt x="15940" y="10873"/>
                  <a:pt x="15915" y="10916"/>
                </a:cubicBezTo>
                <a:cubicBezTo>
                  <a:pt x="15881" y="10974"/>
                  <a:pt x="15849" y="11031"/>
                  <a:pt x="15817" y="11089"/>
                </a:cubicBezTo>
                <a:cubicBezTo>
                  <a:pt x="15768" y="11179"/>
                  <a:pt x="15689" y="11322"/>
                  <a:pt x="15636" y="11379"/>
                </a:cubicBezTo>
                <a:cubicBezTo>
                  <a:pt x="15569" y="11303"/>
                  <a:pt x="15455" y="11083"/>
                  <a:pt x="15376" y="10932"/>
                </a:cubicBezTo>
                <a:cubicBezTo>
                  <a:pt x="15329" y="10841"/>
                  <a:pt x="15281" y="10738"/>
                  <a:pt x="15236" y="10638"/>
                </a:cubicBezTo>
                <a:cubicBezTo>
                  <a:pt x="15037" y="10207"/>
                  <a:pt x="14832" y="9760"/>
                  <a:pt x="14392" y="9760"/>
                </a:cubicBezTo>
                <a:cubicBezTo>
                  <a:pt x="14192" y="9760"/>
                  <a:pt x="13698" y="9883"/>
                  <a:pt x="13435" y="11021"/>
                </a:cubicBezTo>
                <a:cubicBezTo>
                  <a:pt x="13357" y="11357"/>
                  <a:pt x="13273" y="11579"/>
                  <a:pt x="13205" y="11715"/>
                </a:cubicBezTo>
                <a:cubicBezTo>
                  <a:pt x="13148" y="11575"/>
                  <a:pt x="13076" y="11355"/>
                  <a:pt x="13006" y="11028"/>
                </a:cubicBezTo>
                <a:cubicBezTo>
                  <a:pt x="12807" y="10105"/>
                  <a:pt x="12620" y="9232"/>
                  <a:pt x="11964" y="9232"/>
                </a:cubicBezTo>
                <a:cubicBezTo>
                  <a:pt x="11677" y="9232"/>
                  <a:pt x="11160" y="9468"/>
                  <a:pt x="10918" y="11050"/>
                </a:cubicBezTo>
                <a:cubicBezTo>
                  <a:pt x="10841" y="11554"/>
                  <a:pt x="10754" y="11935"/>
                  <a:pt x="10675" y="12204"/>
                </a:cubicBezTo>
                <a:cubicBezTo>
                  <a:pt x="10626" y="11959"/>
                  <a:pt x="10570" y="11599"/>
                  <a:pt x="10519" y="11072"/>
                </a:cubicBezTo>
                <a:cubicBezTo>
                  <a:pt x="10347" y="9278"/>
                  <a:pt x="10207" y="8177"/>
                  <a:pt x="9518" y="8177"/>
                </a:cubicBezTo>
                <a:cubicBezTo>
                  <a:pt x="8791" y="8177"/>
                  <a:pt x="8635" y="9324"/>
                  <a:pt x="8479" y="11073"/>
                </a:cubicBezTo>
                <a:cubicBezTo>
                  <a:pt x="8464" y="11237"/>
                  <a:pt x="8450" y="11410"/>
                  <a:pt x="8435" y="11586"/>
                </a:cubicBezTo>
                <a:cubicBezTo>
                  <a:pt x="8399" y="12017"/>
                  <a:pt x="8343" y="12660"/>
                  <a:pt x="8274" y="13176"/>
                </a:cubicBezTo>
                <a:cubicBezTo>
                  <a:pt x="8205" y="12735"/>
                  <a:pt x="8129" y="12070"/>
                  <a:pt x="8048" y="11077"/>
                </a:cubicBezTo>
                <a:cubicBezTo>
                  <a:pt x="8013" y="10647"/>
                  <a:pt x="7985" y="10205"/>
                  <a:pt x="7957" y="9779"/>
                </a:cubicBezTo>
                <a:cubicBezTo>
                  <a:pt x="7906" y="8996"/>
                  <a:pt x="7857" y="8257"/>
                  <a:pt x="7778" y="7708"/>
                </a:cubicBezTo>
                <a:cubicBezTo>
                  <a:pt x="7718" y="7289"/>
                  <a:pt x="7605" y="6511"/>
                  <a:pt x="7054" y="6511"/>
                </a:cubicBezTo>
                <a:cubicBezTo>
                  <a:pt x="6549" y="6511"/>
                  <a:pt x="6428" y="7160"/>
                  <a:pt x="6333" y="7946"/>
                </a:cubicBezTo>
                <a:cubicBezTo>
                  <a:pt x="6250" y="8624"/>
                  <a:pt x="6196" y="9510"/>
                  <a:pt x="6138" y="10447"/>
                </a:cubicBezTo>
                <a:cubicBezTo>
                  <a:pt x="6125" y="10659"/>
                  <a:pt x="6111" y="10872"/>
                  <a:pt x="6098" y="11084"/>
                </a:cubicBezTo>
                <a:cubicBezTo>
                  <a:pt x="6070" y="11517"/>
                  <a:pt x="6047" y="12003"/>
                  <a:pt x="6022" y="12518"/>
                </a:cubicBezTo>
                <a:cubicBezTo>
                  <a:pt x="5981" y="13382"/>
                  <a:pt x="5921" y="14640"/>
                  <a:pt x="5820" y="15463"/>
                </a:cubicBezTo>
                <a:cubicBezTo>
                  <a:pt x="5790" y="15243"/>
                  <a:pt x="5761" y="14961"/>
                  <a:pt x="5734" y="14601"/>
                </a:cubicBezTo>
                <a:cubicBezTo>
                  <a:pt x="5665" y="13683"/>
                  <a:pt x="5629" y="12532"/>
                  <a:pt x="5590" y="11315"/>
                </a:cubicBezTo>
                <a:lnTo>
                  <a:pt x="5581" y="11095"/>
                </a:lnTo>
                <a:cubicBezTo>
                  <a:pt x="5572" y="10811"/>
                  <a:pt x="5564" y="10521"/>
                  <a:pt x="5555" y="10230"/>
                </a:cubicBezTo>
                <a:cubicBezTo>
                  <a:pt x="5509" y="8720"/>
                  <a:pt x="5461" y="7158"/>
                  <a:pt x="5374" y="5970"/>
                </a:cubicBezTo>
                <a:cubicBezTo>
                  <a:pt x="5325" y="5317"/>
                  <a:pt x="5270" y="4832"/>
                  <a:pt x="5203" y="4489"/>
                </a:cubicBezTo>
                <a:cubicBezTo>
                  <a:pt x="5148" y="4212"/>
                  <a:pt x="5034" y="3635"/>
                  <a:pt x="4579" y="3635"/>
                </a:cubicBezTo>
                <a:close/>
              </a:path>
            </a:pathLst>
          </a:custGeom>
          <a:solidFill>
            <a:schemeClr val="accent1"/>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708" name="Tiara"/>
          <p:cNvSpPr/>
          <p:nvPr/>
        </p:nvSpPr>
        <p:spPr>
          <a:xfrm>
            <a:off x="8007125" y="4072154"/>
            <a:ext cx="900366"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grpSp>
        <p:nvGrpSpPr>
          <p:cNvPr id="1713" name="Group"/>
          <p:cNvGrpSpPr/>
          <p:nvPr/>
        </p:nvGrpSpPr>
        <p:grpSpPr>
          <a:xfrm>
            <a:off x="2854129" y="1145419"/>
            <a:ext cx="18479859" cy="4052294"/>
            <a:chOff x="0" y="7925"/>
            <a:chExt cx="18479857" cy="4052292"/>
          </a:xfrm>
        </p:grpSpPr>
        <p:sp>
          <p:nvSpPr>
            <p:cNvPr id="1709" name="Line"/>
            <p:cNvSpPr/>
            <p:nvPr/>
          </p:nvSpPr>
          <p:spPr>
            <a:xfrm flipH="1" flipV="1">
              <a:off x="5651434" y="22683"/>
              <a:ext cx="3609109" cy="4026560"/>
            </a:xfrm>
            <a:prstGeom prst="line">
              <a:avLst/>
            </a:prstGeom>
            <a:noFill/>
            <a:ln w="63500" cap="flat">
              <a:solidFill>
                <a:srgbClr val="E8D451"/>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710" name="Line"/>
            <p:cNvSpPr/>
            <p:nvPr/>
          </p:nvSpPr>
          <p:spPr>
            <a:xfrm flipV="1">
              <a:off x="9232860" y="7925"/>
              <a:ext cx="3634979" cy="4052294"/>
            </a:xfrm>
            <a:prstGeom prst="line">
              <a:avLst/>
            </a:prstGeom>
            <a:noFill/>
            <a:ln w="63500" cap="flat">
              <a:solidFill>
                <a:srgbClr val="E8D451"/>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711" name="Line"/>
            <p:cNvSpPr/>
            <p:nvPr/>
          </p:nvSpPr>
          <p:spPr>
            <a:xfrm flipV="1">
              <a:off x="0" y="34903"/>
              <a:ext cx="5678249" cy="695"/>
            </a:xfrm>
            <a:prstGeom prst="line">
              <a:avLst/>
            </a:prstGeom>
            <a:noFill/>
            <a:ln w="63500" cap="flat">
              <a:solidFill>
                <a:srgbClr val="E8D451"/>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712" name="Line"/>
            <p:cNvSpPr/>
            <p:nvPr/>
          </p:nvSpPr>
          <p:spPr>
            <a:xfrm>
              <a:off x="12843070" y="16587"/>
              <a:ext cx="5636788" cy="1"/>
            </a:xfrm>
            <a:prstGeom prst="line">
              <a:avLst/>
            </a:prstGeom>
            <a:noFill/>
            <a:ln w="63500" cap="flat">
              <a:solidFill>
                <a:srgbClr val="E8D451"/>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sp>
        <p:nvSpPr>
          <p:cNvPr id="1714" name="Rectangle"/>
          <p:cNvSpPr/>
          <p:nvPr/>
        </p:nvSpPr>
        <p:spPr>
          <a:xfrm>
            <a:off x="-472536" y="-3694145"/>
            <a:ext cx="25141949" cy="4502168"/>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715" name="Rectangle"/>
          <p:cNvSpPr/>
          <p:nvPr/>
        </p:nvSpPr>
        <p:spPr>
          <a:xfrm>
            <a:off x="-285413" y="9495050"/>
            <a:ext cx="25141949" cy="4502168"/>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716" name="Rectangle"/>
          <p:cNvSpPr/>
          <p:nvPr/>
        </p:nvSpPr>
        <p:spPr>
          <a:xfrm>
            <a:off x="2005039" y="9853549"/>
            <a:ext cx="20186800" cy="3240052"/>
          </a:xfrm>
          <a:prstGeom prst="rect">
            <a:avLst/>
          </a:prstGeom>
          <a:ln w="63500">
            <a:solidFill>
              <a:srgbClr val="00000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717" name="TOTAL BET"/>
          <p:cNvSpPr txBox="1"/>
          <p:nvPr/>
        </p:nvSpPr>
        <p:spPr>
          <a:xfrm>
            <a:off x="10273458" y="101265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TOTAL BET</a:t>
            </a:r>
          </a:p>
        </p:txBody>
      </p:sp>
      <p:sp>
        <p:nvSpPr>
          <p:cNvPr id="1718" name="LINES"/>
          <p:cNvSpPr txBox="1"/>
          <p:nvPr/>
        </p:nvSpPr>
        <p:spPr>
          <a:xfrm>
            <a:off x="3100538" y="101265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LINES</a:t>
            </a:r>
          </a:p>
        </p:txBody>
      </p:sp>
      <p:sp>
        <p:nvSpPr>
          <p:cNvPr id="1719" name="BET"/>
          <p:cNvSpPr txBox="1"/>
          <p:nvPr/>
        </p:nvSpPr>
        <p:spPr>
          <a:xfrm>
            <a:off x="6686998" y="101265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BET</a:t>
            </a:r>
          </a:p>
        </p:txBody>
      </p:sp>
      <p:sp>
        <p:nvSpPr>
          <p:cNvPr id="1720" name="WIN"/>
          <p:cNvSpPr txBox="1"/>
          <p:nvPr/>
        </p:nvSpPr>
        <p:spPr>
          <a:xfrm>
            <a:off x="13859918" y="101265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WIN</a:t>
            </a:r>
          </a:p>
        </p:txBody>
      </p:sp>
      <p:sp>
        <p:nvSpPr>
          <p:cNvPr id="1721" name="Rounded Rectangle"/>
          <p:cNvSpPr/>
          <p:nvPr/>
        </p:nvSpPr>
        <p:spPr>
          <a:xfrm>
            <a:off x="7508098" y="11943474"/>
            <a:ext cx="681190" cy="736601"/>
          </a:xfrm>
          <a:prstGeom prst="roundRect">
            <a:avLst>
              <a:gd name="adj" fmla="val 15874"/>
            </a:avLst>
          </a:prstGeom>
          <a:solidFill>
            <a:srgbClr val="00000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722" name="–"/>
          <p:cNvSpPr txBox="1"/>
          <p:nvPr/>
        </p:nvSpPr>
        <p:spPr>
          <a:xfrm>
            <a:off x="7609013" y="11803774"/>
            <a:ext cx="485131" cy="939801"/>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5500">
                <a:solidFill>
                  <a:srgbClr val="FFFFFF"/>
                </a:solidFill>
                <a:latin typeface="Helvetica"/>
                <a:ea typeface="Helvetica"/>
                <a:cs typeface="Helvetica"/>
                <a:sym typeface="Helvetica"/>
              </a:defRPr>
            </a:lvl1pPr>
          </a:lstStyle>
          <a:p>
            <a:r>
              <a:t>–</a:t>
            </a:r>
          </a:p>
        </p:txBody>
      </p:sp>
      <p:sp>
        <p:nvSpPr>
          <p:cNvPr id="1723" name="Rounded Rectangle"/>
          <p:cNvSpPr/>
          <p:nvPr/>
        </p:nvSpPr>
        <p:spPr>
          <a:xfrm>
            <a:off x="8834666" y="11943474"/>
            <a:ext cx="681191" cy="736601"/>
          </a:xfrm>
          <a:prstGeom prst="roundRect">
            <a:avLst>
              <a:gd name="adj" fmla="val 15874"/>
            </a:avLst>
          </a:prstGeom>
          <a:solidFill>
            <a:srgbClr val="00000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724" name="+"/>
          <p:cNvSpPr txBox="1"/>
          <p:nvPr/>
        </p:nvSpPr>
        <p:spPr>
          <a:xfrm>
            <a:off x="8922881" y="11816474"/>
            <a:ext cx="485131" cy="863601"/>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5000">
                <a:solidFill>
                  <a:srgbClr val="FFFFFF"/>
                </a:solidFill>
                <a:latin typeface="Helvetica"/>
                <a:ea typeface="Helvetica"/>
                <a:cs typeface="Helvetica"/>
                <a:sym typeface="Helvetica"/>
              </a:defRPr>
            </a:lvl1pPr>
          </a:lstStyle>
          <a:p>
            <a:r>
              <a:t>+</a:t>
            </a:r>
          </a:p>
        </p:txBody>
      </p:sp>
      <p:sp>
        <p:nvSpPr>
          <p:cNvPr id="1725" name="Rounded Rectangle"/>
          <p:cNvSpPr/>
          <p:nvPr/>
        </p:nvSpPr>
        <p:spPr>
          <a:xfrm>
            <a:off x="3921638" y="11955399"/>
            <a:ext cx="681191" cy="736601"/>
          </a:xfrm>
          <a:prstGeom prst="roundRect">
            <a:avLst>
              <a:gd name="adj" fmla="val 15874"/>
            </a:avLst>
          </a:prstGeom>
          <a:solidFill>
            <a:srgbClr val="00000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726" name="–"/>
          <p:cNvSpPr txBox="1"/>
          <p:nvPr/>
        </p:nvSpPr>
        <p:spPr>
          <a:xfrm>
            <a:off x="4022553" y="11815699"/>
            <a:ext cx="485131" cy="939801"/>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5500">
                <a:solidFill>
                  <a:srgbClr val="FFFFFF"/>
                </a:solidFill>
                <a:latin typeface="Helvetica"/>
                <a:ea typeface="Helvetica"/>
                <a:cs typeface="Helvetica"/>
                <a:sym typeface="Helvetica"/>
              </a:defRPr>
            </a:lvl1pPr>
          </a:lstStyle>
          <a:p>
            <a:r>
              <a:t>–</a:t>
            </a:r>
          </a:p>
        </p:txBody>
      </p:sp>
      <p:sp>
        <p:nvSpPr>
          <p:cNvPr id="1727" name="Rounded Rectangle"/>
          <p:cNvSpPr/>
          <p:nvPr/>
        </p:nvSpPr>
        <p:spPr>
          <a:xfrm>
            <a:off x="5248208" y="11955399"/>
            <a:ext cx="681190" cy="736601"/>
          </a:xfrm>
          <a:prstGeom prst="roundRect">
            <a:avLst>
              <a:gd name="adj" fmla="val 15874"/>
            </a:avLst>
          </a:prstGeom>
          <a:solidFill>
            <a:srgbClr val="00000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728" name="+"/>
          <p:cNvSpPr txBox="1"/>
          <p:nvPr/>
        </p:nvSpPr>
        <p:spPr>
          <a:xfrm>
            <a:off x="5336423" y="11828399"/>
            <a:ext cx="485131" cy="863601"/>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5000">
                <a:solidFill>
                  <a:srgbClr val="FFFFFF"/>
                </a:solidFill>
                <a:latin typeface="Helvetica"/>
                <a:ea typeface="Helvetica"/>
                <a:cs typeface="Helvetica"/>
                <a:sym typeface="Helvetica"/>
              </a:defRPr>
            </a:lvl1pPr>
          </a:lstStyle>
          <a:p>
            <a:r>
              <a:t>+</a:t>
            </a:r>
          </a:p>
        </p:txBody>
      </p:sp>
      <p:sp>
        <p:nvSpPr>
          <p:cNvPr id="1729" name="Shape"/>
          <p:cNvSpPr/>
          <p:nvPr/>
        </p:nvSpPr>
        <p:spPr>
          <a:xfrm>
            <a:off x="18226867" y="10393178"/>
            <a:ext cx="2276108" cy="2030028"/>
          </a:xfrm>
          <a:custGeom>
            <a:avLst/>
            <a:gdLst/>
            <a:ahLst/>
            <a:cxnLst>
              <a:cxn ang="0">
                <a:pos x="wd2" y="hd2"/>
              </a:cxn>
              <a:cxn ang="5400000">
                <a:pos x="wd2" y="hd2"/>
              </a:cxn>
              <a:cxn ang="10800000">
                <a:pos x="wd2" y="hd2"/>
              </a:cxn>
              <a:cxn ang="16200000">
                <a:pos x="wd2" y="hd2"/>
              </a:cxn>
            </a:cxnLst>
            <a:rect l="0" t="0" r="r" b="b"/>
            <a:pathLst>
              <a:path w="21600" h="21597" extrusionOk="0">
                <a:moveTo>
                  <a:pt x="10811" y="0"/>
                </a:moveTo>
                <a:cubicBezTo>
                  <a:pt x="13088" y="2400"/>
                  <a:pt x="15108" y="5152"/>
                  <a:pt x="16823" y="8189"/>
                </a:cubicBezTo>
                <a:cubicBezTo>
                  <a:pt x="18908" y="11883"/>
                  <a:pt x="20520" y="15956"/>
                  <a:pt x="21600" y="20265"/>
                </a:cubicBezTo>
                <a:cubicBezTo>
                  <a:pt x="18043" y="21148"/>
                  <a:pt x="14424" y="21594"/>
                  <a:pt x="10796" y="21597"/>
                </a:cubicBezTo>
                <a:cubicBezTo>
                  <a:pt x="7172" y="21600"/>
                  <a:pt x="3556" y="21160"/>
                  <a:pt x="0" y="20285"/>
                </a:cubicBezTo>
                <a:cubicBezTo>
                  <a:pt x="1060" y="15931"/>
                  <a:pt x="2676" y="11818"/>
                  <a:pt x="4787" y="8104"/>
                </a:cubicBezTo>
                <a:cubicBezTo>
                  <a:pt x="6502" y="5087"/>
                  <a:pt x="8527" y="2362"/>
                  <a:pt x="10811" y="0"/>
                </a:cubicBezTo>
                <a:close/>
              </a:path>
            </a:pathLst>
          </a:custGeom>
          <a:solidFill>
            <a:srgbClr val="2FD584"/>
          </a:solidFill>
          <a:ln w="25400">
            <a:solidFill>
              <a:srgbClr val="FFFFFF"/>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730" name="PLAY"/>
          <p:cNvSpPr txBox="1"/>
          <p:nvPr/>
        </p:nvSpPr>
        <p:spPr>
          <a:xfrm>
            <a:off x="18647269" y="11239058"/>
            <a:ext cx="1422500" cy="711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000">
                <a:solidFill>
                  <a:srgbClr val="FFFFFF"/>
                </a:solidFill>
                <a:latin typeface="Helvetica"/>
                <a:ea typeface="Helvetica"/>
                <a:cs typeface="Helvetica"/>
                <a:sym typeface="Helvetica"/>
              </a:defRPr>
            </a:lvl1pPr>
          </a:lstStyle>
          <a:p>
            <a:r>
              <a:t>PLAY</a:t>
            </a:r>
          </a:p>
        </p:txBody>
      </p:sp>
      <p:sp>
        <p:nvSpPr>
          <p:cNvPr id="1731" name="Rectangle"/>
          <p:cNvSpPr/>
          <p:nvPr/>
        </p:nvSpPr>
        <p:spPr>
          <a:xfrm>
            <a:off x="-1479540" y="-167383"/>
            <a:ext cx="3799039" cy="9976483"/>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732" name="Rectangle"/>
          <p:cNvSpPr/>
          <p:nvPr/>
        </p:nvSpPr>
        <p:spPr>
          <a:xfrm>
            <a:off x="-472536" y="-3694145"/>
            <a:ext cx="25141949" cy="4502168"/>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733" name="Rounded Rectangle"/>
          <p:cNvSpPr/>
          <p:nvPr/>
        </p:nvSpPr>
        <p:spPr>
          <a:xfrm>
            <a:off x="2340336" y="4928199"/>
            <a:ext cx="655791" cy="494597"/>
          </a:xfrm>
          <a:prstGeom prst="roundRect">
            <a:avLst>
              <a:gd name="adj" fmla="val 24036"/>
            </a:avLst>
          </a:prstGeom>
          <a:solidFill>
            <a:srgbClr val="74E3F2"/>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734" name="1"/>
          <p:cNvSpPr txBox="1"/>
          <p:nvPr/>
        </p:nvSpPr>
        <p:spPr>
          <a:xfrm>
            <a:off x="2505163" y="4882573"/>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a:t>
            </a:r>
          </a:p>
        </p:txBody>
      </p:sp>
      <p:sp>
        <p:nvSpPr>
          <p:cNvPr id="1735" name="Rounded Rectangle"/>
          <p:cNvSpPr/>
          <p:nvPr/>
        </p:nvSpPr>
        <p:spPr>
          <a:xfrm>
            <a:off x="2340336" y="5611141"/>
            <a:ext cx="655791" cy="494598"/>
          </a:xfrm>
          <a:prstGeom prst="roundRect">
            <a:avLst>
              <a:gd name="adj" fmla="val 24036"/>
            </a:avLst>
          </a:prstGeom>
          <a:solidFill>
            <a:srgbClr val="8D26B7"/>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736" name="9"/>
          <p:cNvSpPr txBox="1"/>
          <p:nvPr/>
        </p:nvSpPr>
        <p:spPr>
          <a:xfrm>
            <a:off x="2505163" y="5565515"/>
            <a:ext cx="326137"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9</a:t>
            </a:r>
          </a:p>
        </p:txBody>
      </p:sp>
      <p:sp>
        <p:nvSpPr>
          <p:cNvPr id="1737" name="Rounded Rectangle"/>
          <p:cNvSpPr/>
          <p:nvPr/>
        </p:nvSpPr>
        <p:spPr>
          <a:xfrm>
            <a:off x="2340336" y="6294084"/>
            <a:ext cx="655791" cy="494597"/>
          </a:xfrm>
          <a:prstGeom prst="roundRect">
            <a:avLst>
              <a:gd name="adj" fmla="val 24036"/>
            </a:avLst>
          </a:prstGeom>
          <a:solidFill>
            <a:srgbClr val="794DDF"/>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738" name="17"/>
          <p:cNvSpPr txBox="1"/>
          <p:nvPr/>
        </p:nvSpPr>
        <p:spPr>
          <a:xfrm>
            <a:off x="2399245" y="6248457"/>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17</a:t>
            </a:r>
          </a:p>
        </p:txBody>
      </p:sp>
      <p:sp>
        <p:nvSpPr>
          <p:cNvPr id="1739" name="Rounded Rectangle"/>
          <p:cNvSpPr/>
          <p:nvPr/>
        </p:nvSpPr>
        <p:spPr>
          <a:xfrm>
            <a:off x="2340336" y="6977026"/>
            <a:ext cx="655791" cy="494598"/>
          </a:xfrm>
          <a:prstGeom prst="roundRect">
            <a:avLst>
              <a:gd name="adj" fmla="val 24036"/>
            </a:avLst>
          </a:prstGeom>
          <a:solidFill>
            <a:srgbClr val="40E7AD"/>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740" name="19"/>
          <p:cNvSpPr txBox="1"/>
          <p:nvPr/>
        </p:nvSpPr>
        <p:spPr>
          <a:xfrm>
            <a:off x="2399245" y="6931400"/>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19</a:t>
            </a:r>
          </a:p>
        </p:txBody>
      </p:sp>
      <p:sp>
        <p:nvSpPr>
          <p:cNvPr id="1741" name="Rounded Rectangle"/>
          <p:cNvSpPr/>
          <p:nvPr/>
        </p:nvSpPr>
        <p:spPr>
          <a:xfrm>
            <a:off x="2340336" y="7659968"/>
            <a:ext cx="655791" cy="494598"/>
          </a:xfrm>
          <a:prstGeom prst="roundRect">
            <a:avLst>
              <a:gd name="adj" fmla="val 24036"/>
            </a:avLst>
          </a:prstGeom>
          <a:solidFill>
            <a:srgbClr val="D753EE"/>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742" name="11"/>
          <p:cNvSpPr txBox="1"/>
          <p:nvPr/>
        </p:nvSpPr>
        <p:spPr>
          <a:xfrm>
            <a:off x="2399245" y="7614342"/>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11</a:t>
            </a:r>
          </a:p>
        </p:txBody>
      </p:sp>
      <p:sp>
        <p:nvSpPr>
          <p:cNvPr id="1743" name="Rounded Rectangle"/>
          <p:cNvSpPr/>
          <p:nvPr/>
        </p:nvSpPr>
        <p:spPr>
          <a:xfrm>
            <a:off x="2340336" y="8342911"/>
            <a:ext cx="655791" cy="494597"/>
          </a:xfrm>
          <a:prstGeom prst="roundRect">
            <a:avLst>
              <a:gd name="adj" fmla="val 24036"/>
            </a:avLst>
          </a:prstGeom>
          <a:solidFill>
            <a:srgbClr val="F82F5A"/>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744" name="23"/>
          <p:cNvSpPr txBox="1"/>
          <p:nvPr/>
        </p:nvSpPr>
        <p:spPr>
          <a:xfrm>
            <a:off x="2399245" y="8297285"/>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23</a:t>
            </a:r>
          </a:p>
        </p:txBody>
      </p:sp>
      <p:sp>
        <p:nvSpPr>
          <p:cNvPr id="1745" name="Rounded Rectangle"/>
          <p:cNvSpPr/>
          <p:nvPr/>
        </p:nvSpPr>
        <p:spPr>
          <a:xfrm>
            <a:off x="2340336" y="2879371"/>
            <a:ext cx="655791" cy="494597"/>
          </a:xfrm>
          <a:prstGeom prst="roundRect">
            <a:avLst>
              <a:gd name="adj" fmla="val 24036"/>
            </a:avLst>
          </a:prstGeom>
          <a:solidFill>
            <a:srgbClr val="F5458F"/>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746" name="18"/>
          <p:cNvSpPr txBox="1"/>
          <p:nvPr/>
        </p:nvSpPr>
        <p:spPr>
          <a:xfrm>
            <a:off x="2399245" y="2833745"/>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18</a:t>
            </a:r>
          </a:p>
        </p:txBody>
      </p:sp>
      <p:sp>
        <p:nvSpPr>
          <p:cNvPr id="1747" name="Rounded Rectangle"/>
          <p:cNvSpPr/>
          <p:nvPr/>
        </p:nvSpPr>
        <p:spPr>
          <a:xfrm>
            <a:off x="2340336" y="3562313"/>
            <a:ext cx="655791" cy="494597"/>
          </a:xfrm>
          <a:prstGeom prst="roundRect">
            <a:avLst>
              <a:gd name="adj" fmla="val 24036"/>
            </a:avLst>
          </a:prstGeom>
          <a:solidFill>
            <a:srgbClr val="C86A7F"/>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748" name="16"/>
          <p:cNvSpPr txBox="1"/>
          <p:nvPr/>
        </p:nvSpPr>
        <p:spPr>
          <a:xfrm>
            <a:off x="2399245" y="3516687"/>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16</a:t>
            </a:r>
          </a:p>
        </p:txBody>
      </p:sp>
      <p:sp>
        <p:nvSpPr>
          <p:cNvPr id="1749" name="Rounded Rectangle"/>
          <p:cNvSpPr/>
          <p:nvPr/>
        </p:nvSpPr>
        <p:spPr>
          <a:xfrm>
            <a:off x="2340336" y="4245256"/>
            <a:ext cx="655791" cy="494597"/>
          </a:xfrm>
          <a:prstGeom prst="roundRect">
            <a:avLst>
              <a:gd name="adj" fmla="val 24036"/>
            </a:avLst>
          </a:prstGeom>
          <a:solidFill>
            <a:srgbClr val="FFFD38"/>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750" name="21"/>
          <p:cNvSpPr txBox="1"/>
          <p:nvPr/>
        </p:nvSpPr>
        <p:spPr>
          <a:xfrm>
            <a:off x="2399245" y="4199630"/>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21</a:t>
            </a:r>
          </a:p>
        </p:txBody>
      </p:sp>
      <p:sp>
        <p:nvSpPr>
          <p:cNvPr id="1751" name="Rounded Rectangle"/>
          <p:cNvSpPr/>
          <p:nvPr/>
        </p:nvSpPr>
        <p:spPr>
          <a:xfrm>
            <a:off x="2340336" y="830543"/>
            <a:ext cx="655791" cy="494598"/>
          </a:xfrm>
          <a:prstGeom prst="roundRect">
            <a:avLst>
              <a:gd name="adj" fmla="val 24036"/>
            </a:avLst>
          </a:prstGeom>
          <a:solidFill>
            <a:srgbClr val="65EF67"/>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752" name="4"/>
          <p:cNvSpPr txBox="1"/>
          <p:nvPr/>
        </p:nvSpPr>
        <p:spPr>
          <a:xfrm>
            <a:off x="2505163" y="784917"/>
            <a:ext cx="326137"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4</a:t>
            </a:r>
          </a:p>
        </p:txBody>
      </p:sp>
      <p:sp>
        <p:nvSpPr>
          <p:cNvPr id="1753" name="Rounded Rectangle"/>
          <p:cNvSpPr/>
          <p:nvPr/>
        </p:nvSpPr>
        <p:spPr>
          <a:xfrm>
            <a:off x="2340336" y="1513486"/>
            <a:ext cx="655791" cy="494597"/>
          </a:xfrm>
          <a:prstGeom prst="roundRect">
            <a:avLst>
              <a:gd name="adj" fmla="val 24036"/>
            </a:avLst>
          </a:prstGeom>
          <a:solidFill>
            <a:srgbClr val="FC7B02"/>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754" name="24"/>
          <p:cNvSpPr txBox="1"/>
          <p:nvPr/>
        </p:nvSpPr>
        <p:spPr>
          <a:xfrm>
            <a:off x="2399245" y="1467860"/>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24</a:t>
            </a:r>
          </a:p>
        </p:txBody>
      </p:sp>
      <p:sp>
        <p:nvSpPr>
          <p:cNvPr id="1755" name="Rounded Rectangle"/>
          <p:cNvSpPr/>
          <p:nvPr/>
        </p:nvSpPr>
        <p:spPr>
          <a:xfrm>
            <a:off x="2340336" y="2196429"/>
            <a:ext cx="655791" cy="494597"/>
          </a:xfrm>
          <a:prstGeom prst="roundRect">
            <a:avLst>
              <a:gd name="adj" fmla="val 24036"/>
            </a:avLst>
          </a:prstGeom>
          <a:solidFill>
            <a:srgbClr val="2D23E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756" name="10"/>
          <p:cNvSpPr txBox="1"/>
          <p:nvPr/>
        </p:nvSpPr>
        <p:spPr>
          <a:xfrm>
            <a:off x="2399245" y="2150803"/>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10</a:t>
            </a:r>
          </a:p>
        </p:txBody>
      </p:sp>
      <p:sp>
        <p:nvSpPr>
          <p:cNvPr id="1757" name="Rounded Rectangle"/>
          <p:cNvSpPr/>
          <p:nvPr/>
        </p:nvSpPr>
        <p:spPr>
          <a:xfrm>
            <a:off x="2340336" y="9025854"/>
            <a:ext cx="655791" cy="494597"/>
          </a:xfrm>
          <a:prstGeom prst="roundRect">
            <a:avLst>
              <a:gd name="adj" fmla="val 24036"/>
            </a:avLst>
          </a:prstGeom>
          <a:solidFill>
            <a:srgbClr val="418A44"/>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758" name="5"/>
          <p:cNvSpPr txBox="1"/>
          <p:nvPr/>
        </p:nvSpPr>
        <p:spPr>
          <a:xfrm>
            <a:off x="2505163" y="8980228"/>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5</a:t>
            </a:r>
          </a:p>
        </p:txBody>
      </p:sp>
      <p:sp>
        <p:nvSpPr>
          <p:cNvPr id="1759" name="Rounded Rectangle"/>
          <p:cNvSpPr/>
          <p:nvPr/>
        </p:nvSpPr>
        <p:spPr>
          <a:xfrm>
            <a:off x="21200750" y="4928199"/>
            <a:ext cx="655791" cy="494597"/>
          </a:xfrm>
          <a:prstGeom prst="roundRect">
            <a:avLst>
              <a:gd name="adj" fmla="val 24036"/>
            </a:avLst>
          </a:prstGeom>
          <a:solidFill>
            <a:srgbClr val="74E3F2"/>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760" name="1"/>
          <p:cNvSpPr txBox="1"/>
          <p:nvPr/>
        </p:nvSpPr>
        <p:spPr>
          <a:xfrm>
            <a:off x="21365577" y="4882573"/>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a:t>
            </a:r>
          </a:p>
        </p:txBody>
      </p:sp>
      <p:sp>
        <p:nvSpPr>
          <p:cNvPr id="1761" name="Rounded Rectangle"/>
          <p:cNvSpPr/>
          <p:nvPr/>
        </p:nvSpPr>
        <p:spPr>
          <a:xfrm>
            <a:off x="21200750" y="5611141"/>
            <a:ext cx="655791" cy="494598"/>
          </a:xfrm>
          <a:prstGeom prst="roundRect">
            <a:avLst>
              <a:gd name="adj" fmla="val 24036"/>
            </a:avLst>
          </a:prstGeom>
          <a:solidFill>
            <a:srgbClr val="5487D8"/>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762" name="8"/>
          <p:cNvSpPr txBox="1"/>
          <p:nvPr/>
        </p:nvSpPr>
        <p:spPr>
          <a:xfrm>
            <a:off x="21365577" y="5565515"/>
            <a:ext cx="326137"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8</a:t>
            </a:r>
          </a:p>
        </p:txBody>
      </p:sp>
      <p:sp>
        <p:nvSpPr>
          <p:cNvPr id="1763" name="Rounded Rectangle"/>
          <p:cNvSpPr/>
          <p:nvPr/>
        </p:nvSpPr>
        <p:spPr>
          <a:xfrm>
            <a:off x="21200750" y="6294084"/>
            <a:ext cx="655791" cy="494597"/>
          </a:xfrm>
          <a:prstGeom prst="roundRect">
            <a:avLst>
              <a:gd name="adj" fmla="val 24036"/>
            </a:avLst>
          </a:prstGeom>
          <a:solidFill>
            <a:srgbClr val="EDB39B"/>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764" name="15"/>
          <p:cNvSpPr txBox="1"/>
          <p:nvPr/>
        </p:nvSpPr>
        <p:spPr>
          <a:xfrm>
            <a:off x="21259659" y="6248457"/>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15</a:t>
            </a:r>
          </a:p>
        </p:txBody>
      </p:sp>
      <p:sp>
        <p:nvSpPr>
          <p:cNvPr id="1765" name="Rounded Rectangle"/>
          <p:cNvSpPr/>
          <p:nvPr/>
        </p:nvSpPr>
        <p:spPr>
          <a:xfrm>
            <a:off x="21200750" y="6977026"/>
            <a:ext cx="655791" cy="494598"/>
          </a:xfrm>
          <a:prstGeom prst="roundRect">
            <a:avLst>
              <a:gd name="adj" fmla="val 24036"/>
            </a:avLst>
          </a:prstGeom>
          <a:solidFill>
            <a:srgbClr val="AE4D0E"/>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766" name="13"/>
          <p:cNvSpPr txBox="1"/>
          <p:nvPr/>
        </p:nvSpPr>
        <p:spPr>
          <a:xfrm>
            <a:off x="21259659" y="6931400"/>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13</a:t>
            </a:r>
          </a:p>
        </p:txBody>
      </p:sp>
      <p:sp>
        <p:nvSpPr>
          <p:cNvPr id="1767" name="Rounded Rectangle"/>
          <p:cNvSpPr/>
          <p:nvPr/>
        </p:nvSpPr>
        <p:spPr>
          <a:xfrm>
            <a:off x="21200750" y="7659968"/>
            <a:ext cx="655791" cy="494598"/>
          </a:xfrm>
          <a:prstGeom prst="roundRect">
            <a:avLst>
              <a:gd name="adj" fmla="val 24036"/>
            </a:avLst>
          </a:prstGeom>
          <a:solidFill>
            <a:srgbClr val="E90001"/>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768" name="3"/>
          <p:cNvSpPr txBox="1"/>
          <p:nvPr/>
        </p:nvSpPr>
        <p:spPr>
          <a:xfrm>
            <a:off x="21365577" y="7614342"/>
            <a:ext cx="326137"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3</a:t>
            </a:r>
          </a:p>
        </p:txBody>
      </p:sp>
      <p:sp>
        <p:nvSpPr>
          <p:cNvPr id="1769" name="Rounded Rectangle"/>
          <p:cNvSpPr/>
          <p:nvPr/>
        </p:nvSpPr>
        <p:spPr>
          <a:xfrm>
            <a:off x="21200750" y="8342911"/>
            <a:ext cx="655791" cy="494597"/>
          </a:xfrm>
          <a:prstGeom prst="roundRect">
            <a:avLst>
              <a:gd name="adj" fmla="val 24036"/>
            </a:avLst>
          </a:prstGeom>
          <a:solidFill>
            <a:srgbClr val="FA94F8"/>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770" name="25"/>
          <p:cNvSpPr txBox="1"/>
          <p:nvPr/>
        </p:nvSpPr>
        <p:spPr>
          <a:xfrm>
            <a:off x="21259659" y="8297285"/>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25</a:t>
            </a:r>
          </a:p>
        </p:txBody>
      </p:sp>
      <p:sp>
        <p:nvSpPr>
          <p:cNvPr id="1771" name="Rounded Rectangle"/>
          <p:cNvSpPr/>
          <p:nvPr/>
        </p:nvSpPr>
        <p:spPr>
          <a:xfrm>
            <a:off x="21200750" y="2879370"/>
            <a:ext cx="655791" cy="494597"/>
          </a:xfrm>
          <a:prstGeom prst="roundRect">
            <a:avLst>
              <a:gd name="adj" fmla="val 24036"/>
            </a:avLst>
          </a:prstGeom>
          <a:solidFill>
            <a:srgbClr val="9FA29C"/>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772" name="12"/>
          <p:cNvSpPr txBox="1"/>
          <p:nvPr/>
        </p:nvSpPr>
        <p:spPr>
          <a:xfrm>
            <a:off x="21259659" y="2833744"/>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12</a:t>
            </a:r>
          </a:p>
        </p:txBody>
      </p:sp>
      <p:sp>
        <p:nvSpPr>
          <p:cNvPr id="1773" name="Rounded Rectangle"/>
          <p:cNvSpPr/>
          <p:nvPr/>
        </p:nvSpPr>
        <p:spPr>
          <a:xfrm>
            <a:off x="21200750" y="3562313"/>
            <a:ext cx="655791" cy="494597"/>
          </a:xfrm>
          <a:prstGeom prst="roundRect">
            <a:avLst>
              <a:gd name="adj" fmla="val 24036"/>
            </a:avLst>
          </a:prstGeom>
          <a:solidFill>
            <a:srgbClr val="26B1E9"/>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774" name="14"/>
          <p:cNvSpPr txBox="1"/>
          <p:nvPr/>
        </p:nvSpPr>
        <p:spPr>
          <a:xfrm>
            <a:off x="21259659" y="3516687"/>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14</a:t>
            </a:r>
          </a:p>
        </p:txBody>
      </p:sp>
      <p:sp>
        <p:nvSpPr>
          <p:cNvPr id="1775" name="Rounded Rectangle"/>
          <p:cNvSpPr/>
          <p:nvPr/>
        </p:nvSpPr>
        <p:spPr>
          <a:xfrm>
            <a:off x="21200750" y="4245256"/>
            <a:ext cx="655791" cy="494597"/>
          </a:xfrm>
          <a:prstGeom prst="roundRect">
            <a:avLst>
              <a:gd name="adj" fmla="val 24036"/>
            </a:avLst>
          </a:prstGeom>
          <a:solidFill>
            <a:srgbClr val="C0D74E"/>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776" name="20"/>
          <p:cNvSpPr txBox="1"/>
          <p:nvPr/>
        </p:nvSpPr>
        <p:spPr>
          <a:xfrm>
            <a:off x="21259659" y="4199630"/>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20</a:t>
            </a:r>
          </a:p>
        </p:txBody>
      </p:sp>
      <p:sp>
        <p:nvSpPr>
          <p:cNvPr id="1777" name="Rounded Rectangle"/>
          <p:cNvSpPr/>
          <p:nvPr/>
        </p:nvSpPr>
        <p:spPr>
          <a:xfrm>
            <a:off x="21200750" y="830543"/>
            <a:ext cx="655791" cy="494597"/>
          </a:xfrm>
          <a:prstGeom prst="roundRect">
            <a:avLst>
              <a:gd name="adj" fmla="val 24036"/>
            </a:avLst>
          </a:prstGeom>
          <a:solidFill>
            <a:srgbClr val="E8D451"/>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778" name="6"/>
          <p:cNvSpPr txBox="1"/>
          <p:nvPr/>
        </p:nvSpPr>
        <p:spPr>
          <a:xfrm>
            <a:off x="21365577" y="784917"/>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6</a:t>
            </a:r>
          </a:p>
        </p:txBody>
      </p:sp>
      <p:sp>
        <p:nvSpPr>
          <p:cNvPr id="1779" name="Rounded Rectangle"/>
          <p:cNvSpPr/>
          <p:nvPr/>
        </p:nvSpPr>
        <p:spPr>
          <a:xfrm>
            <a:off x="21200750" y="1513485"/>
            <a:ext cx="655791" cy="494598"/>
          </a:xfrm>
          <a:prstGeom prst="roundRect">
            <a:avLst>
              <a:gd name="adj" fmla="val 24036"/>
            </a:avLst>
          </a:prstGeom>
          <a:solidFill>
            <a:srgbClr val="7CEA7E"/>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780" name="22"/>
          <p:cNvSpPr txBox="1"/>
          <p:nvPr/>
        </p:nvSpPr>
        <p:spPr>
          <a:xfrm>
            <a:off x="21259659" y="1467859"/>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22</a:t>
            </a:r>
          </a:p>
        </p:txBody>
      </p:sp>
      <p:sp>
        <p:nvSpPr>
          <p:cNvPr id="1781" name="Rounded Rectangle"/>
          <p:cNvSpPr/>
          <p:nvPr/>
        </p:nvSpPr>
        <p:spPr>
          <a:xfrm>
            <a:off x="21200750" y="2196428"/>
            <a:ext cx="655791" cy="494597"/>
          </a:xfrm>
          <a:prstGeom prst="roundRect">
            <a:avLst>
              <a:gd name="adj" fmla="val 24036"/>
            </a:avLst>
          </a:prstGeom>
          <a:solidFill>
            <a:srgbClr val="EB6DE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782" name="2"/>
          <p:cNvSpPr txBox="1"/>
          <p:nvPr/>
        </p:nvSpPr>
        <p:spPr>
          <a:xfrm>
            <a:off x="21365577" y="2150802"/>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a:t>
            </a:r>
          </a:p>
        </p:txBody>
      </p:sp>
      <p:sp>
        <p:nvSpPr>
          <p:cNvPr id="1783" name="Rounded Rectangle"/>
          <p:cNvSpPr/>
          <p:nvPr/>
        </p:nvSpPr>
        <p:spPr>
          <a:xfrm>
            <a:off x="21200750" y="9025854"/>
            <a:ext cx="655791" cy="494597"/>
          </a:xfrm>
          <a:prstGeom prst="roundRect">
            <a:avLst>
              <a:gd name="adj" fmla="val 24036"/>
            </a:avLst>
          </a:prstGeom>
          <a:solidFill>
            <a:srgbClr val="E98A44"/>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784" name="7"/>
          <p:cNvSpPr txBox="1"/>
          <p:nvPr/>
        </p:nvSpPr>
        <p:spPr>
          <a:xfrm>
            <a:off x="21365577" y="8980228"/>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7</a:t>
            </a:r>
          </a:p>
        </p:txBody>
      </p:sp>
      <p:sp>
        <p:nvSpPr>
          <p:cNvPr id="1785" name="$0.01"/>
          <p:cNvSpPr txBox="1"/>
          <p:nvPr/>
        </p:nvSpPr>
        <p:spPr>
          <a:xfrm>
            <a:off x="668699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$0.01</a:t>
            </a:r>
          </a:p>
        </p:txBody>
      </p:sp>
      <p:sp>
        <p:nvSpPr>
          <p:cNvPr id="1786" name="$0.25"/>
          <p:cNvSpPr txBox="1"/>
          <p:nvPr/>
        </p:nvSpPr>
        <p:spPr>
          <a:xfrm>
            <a:off x="10256346" y="10908338"/>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$0.25</a:t>
            </a:r>
          </a:p>
        </p:txBody>
      </p:sp>
      <p:sp>
        <p:nvSpPr>
          <p:cNvPr id="1787" name="25"/>
          <p:cNvSpPr txBox="1"/>
          <p:nvPr/>
        </p:nvSpPr>
        <p:spPr>
          <a:xfrm>
            <a:off x="310053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25</a:t>
            </a:r>
          </a:p>
        </p:txBody>
      </p:sp>
      <p:grpSp>
        <p:nvGrpSpPr>
          <p:cNvPr id="1791" name="Group"/>
          <p:cNvGrpSpPr/>
          <p:nvPr/>
        </p:nvGrpSpPr>
        <p:grpSpPr>
          <a:xfrm>
            <a:off x="12888277" y="11149638"/>
            <a:ext cx="4605408" cy="1143001"/>
            <a:chOff x="0" y="0"/>
            <a:chExt cx="4605406" cy="1143000"/>
          </a:xfrm>
        </p:grpSpPr>
        <p:sp>
          <p:nvSpPr>
            <p:cNvPr id="1788" name="$0.25"/>
            <p:cNvSpPr txBox="1"/>
            <p:nvPr/>
          </p:nvSpPr>
          <p:spPr>
            <a:xfrm>
              <a:off x="955446" y="342899"/>
              <a:ext cx="3649961" cy="7874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4500">
                  <a:latin typeface="Helvetica"/>
                  <a:ea typeface="Helvetica"/>
                  <a:cs typeface="Helvetica"/>
                  <a:sym typeface="Helvetica"/>
                </a:defRPr>
              </a:lvl1pPr>
            </a:lstStyle>
            <a:p>
              <a:r>
                <a:t>$0.25</a:t>
              </a:r>
            </a:p>
          </p:txBody>
        </p:sp>
        <p:sp>
          <p:nvSpPr>
            <p:cNvPr id="1789" name="Line"/>
            <p:cNvSpPr/>
            <p:nvPr/>
          </p:nvSpPr>
          <p:spPr>
            <a:xfrm>
              <a:off x="1899046" y="1143000"/>
              <a:ext cx="1776314" cy="0"/>
            </a:xfrm>
            <a:prstGeom prst="line">
              <a:avLst/>
            </a:prstGeom>
            <a:noFill/>
            <a:ln w="254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790" name="-"/>
            <p:cNvSpPr txBox="1"/>
            <p:nvPr/>
          </p:nvSpPr>
          <p:spPr>
            <a:xfrm>
              <a:off x="0" y="-1"/>
              <a:ext cx="3649961" cy="7874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4500">
                  <a:latin typeface="Helvetica"/>
                  <a:ea typeface="Helvetica"/>
                  <a:cs typeface="Helvetica"/>
                  <a:sym typeface="Helvetica"/>
                </a:defRPr>
              </a:lvl1pPr>
            </a:lstStyle>
            <a:p>
              <a:r>
                <a:t>-</a:t>
              </a:r>
            </a:p>
          </p:txBody>
        </p:sp>
      </p:grpSp>
      <p:sp>
        <p:nvSpPr>
          <p:cNvPr id="1792" name="- $0.10"/>
          <p:cNvSpPr txBox="1"/>
          <p:nvPr/>
        </p:nvSpPr>
        <p:spPr>
          <a:xfrm>
            <a:off x="13704023" y="12203738"/>
            <a:ext cx="3649962"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solidFill>
                  <a:srgbClr val="E90001"/>
                </a:solidFill>
                <a:latin typeface="Helvetica"/>
                <a:ea typeface="Helvetica"/>
                <a:cs typeface="Helvetica"/>
                <a:sym typeface="Helvetica"/>
              </a:defRPr>
            </a:lvl1pPr>
          </a:lstStyle>
          <a:p>
            <a:r>
              <a:t>- $0.10</a:t>
            </a:r>
          </a:p>
        </p:txBody>
      </p:sp>
      <p:sp>
        <p:nvSpPr>
          <p:cNvPr id="1793" name="Line"/>
          <p:cNvSpPr/>
          <p:nvPr/>
        </p:nvSpPr>
        <p:spPr>
          <a:xfrm>
            <a:off x="12350627" y="11716808"/>
            <a:ext cx="2380307" cy="509082"/>
          </a:xfrm>
          <a:custGeom>
            <a:avLst/>
            <a:gdLst/>
            <a:ahLst/>
            <a:cxnLst>
              <a:cxn ang="0">
                <a:pos x="wd2" y="hd2"/>
              </a:cxn>
              <a:cxn ang="5400000">
                <a:pos x="wd2" y="hd2"/>
              </a:cxn>
              <a:cxn ang="10800000">
                <a:pos x="wd2" y="hd2"/>
              </a:cxn>
              <a:cxn ang="16200000">
                <a:pos x="wd2" y="hd2"/>
              </a:cxn>
            </a:cxnLst>
            <a:rect l="0" t="0" r="r" b="b"/>
            <a:pathLst>
              <a:path w="21600" h="20734" extrusionOk="0">
                <a:moveTo>
                  <a:pt x="0" y="0"/>
                </a:moveTo>
                <a:cubicBezTo>
                  <a:pt x="932" y="10649"/>
                  <a:pt x="3024" y="18383"/>
                  <a:pt x="5525" y="20269"/>
                </a:cubicBezTo>
                <a:cubicBezTo>
                  <a:pt x="7292" y="21600"/>
                  <a:pt x="9072" y="19854"/>
                  <a:pt x="10801" y="17807"/>
                </a:cubicBezTo>
                <a:cubicBezTo>
                  <a:pt x="12332" y="15993"/>
                  <a:pt x="13846" y="13958"/>
                  <a:pt x="15375" y="12605"/>
                </a:cubicBezTo>
                <a:cubicBezTo>
                  <a:pt x="17435" y="10782"/>
                  <a:pt x="19504" y="10200"/>
                  <a:pt x="21600" y="10429"/>
                </a:cubicBezTo>
              </a:path>
            </a:pathLst>
          </a:custGeom>
          <a:ln w="63500">
            <a:solidFill>
              <a:srgbClr val="000000"/>
            </a:solidFill>
            <a:miter lim="400000"/>
            <a:tailEnd type="triangle"/>
          </a:ln>
        </p:spPr>
        <p:txBody>
          <a:bodyPr lIns="0" tIns="0" rIns="0" bIns="0" anchor="ctr"/>
          <a:lstStyle/>
          <a:p>
            <a:pPr>
              <a:defRPr sz="3200" b="0">
                <a:solidFill>
                  <a:srgbClr val="FFFFFF"/>
                </a:solidFill>
                <a:latin typeface="+mn-lt"/>
                <a:ea typeface="+mn-ea"/>
                <a:cs typeface="+mn-cs"/>
                <a:sym typeface="Helvetica Neue Medium"/>
              </a:defRPr>
            </a:pPr>
            <a:endParaRPr/>
          </a:p>
        </p:txBody>
      </p:sp>
      <p:grpSp>
        <p:nvGrpSpPr>
          <p:cNvPr id="1809" name="Group"/>
          <p:cNvGrpSpPr/>
          <p:nvPr/>
        </p:nvGrpSpPr>
        <p:grpSpPr>
          <a:xfrm>
            <a:off x="3132288" y="844946"/>
            <a:ext cx="17919602" cy="8663981"/>
            <a:chOff x="0" y="0"/>
            <a:chExt cx="17919600" cy="8663979"/>
          </a:xfrm>
        </p:grpSpPr>
        <p:sp>
          <p:nvSpPr>
            <p:cNvPr id="1794" name="Rectangle"/>
            <p:cNvSpPr/>
            <p:nvPr/>
          </p:nvSpPr>
          <p:spPr>
            <a:xfrm>
              <a:off x="0"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795" name="Rectangle"/>
            <p:cNvSpPr/>
            <p:nvPr/>
          </p:nvSpPr>
          <p:spPr>
            <a:xfrm>
              <a:off x="3586459"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796" name="Rectangle"/>
            <p:cNvSpPr/>
            <p:nvPr/>
          </p:nvSpPr>
          <p:spPr>
            <a:xfrm>
              <a:off x="10759380"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797" name="Rectangle"/>
            <p:cNvSpPr/>
            <p:nvPr/>
          </p:nvSpPr>
          <p:spPr>
            <a:xfrm>
              <a:off x="14333140"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798" name="Rectangle"/>
            <p:cNvSpPr/>
            <p:nvPr/>
          </p:nvSpPr>
          <p:spPr>
            <a:xfrm>
              <a:off x="0"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799" name="Rectangle"/>
            <p:cNvSpPr/>
            <p:nvPr/>
          </p:nvSpPr>
          <p:spPr>
            <a:xfrm>
              <a:off x="3586459"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800" name="Rectangle"/>
            <p:cNvSpPr/>
            <p:nvPr/>
          </p:nvSpPr>
          <p:spPr>
            <a:xfrm>
              <a:off x="10759380"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801" name="Rectangle"/>
            <p:cNvSpPr/>
            <p:nvPr/>
          </p:nvSpPr>
          <p:spPr>
            <a:xfrm>
              <a:off x="14333140"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802" name="Rectangle"/>
            <p:cNvSpPr/>
            <p:nvPr/>
          </p:nvSpPr>
          <p:spPr>
            <a:xfrm>
              <a:off x="7172920"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803" name="Rectangle"/>
            <p:cNvSpPr/>
            <p:nvPr/>
          </p:nvSpPr>
          <p:spPr>
            <a:xfrm>
              <a:off x="7172920"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804" name="Rectangle"/>
            <p:cNvSpPr/>
            <p:nvPr/>
          </p:nvSpPr>
          <p:spPr>
            <a:xfrm>
              <a:off x="0"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805" name="Rectangle"/>
            <p:cNvSpPr/>
            <p:nvPr/>
          </p:nvSpPr>
          <p:spPr>
            <a:xfrm>
              <a:off x="3586459"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806" name="Rectangle"/>
            <p:cNvSpPr/>
            <p:nvPr/>
          </p:nvSpPr>
          <p:spPr>
            <a:xfrm>
              <a:off x="10759380"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807" name="Rectangle"/>
            <p:cNvSpPr/>
            <p:nvPr/>
          </p:nvSpPr>
          <p:spPr>
            <a:xfrm>
              <a:off x="14333140"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808" name="Rectangle"/>
            <p:cNvSpPr/>
            <p:nvPr/>
          </p:nvSpPr>
          <p:spPr>
            <a:xfrm>
              <a:off x="7172920"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sp>
        <p:nvSpPr>
          <p:cNvPr id="1810" name="$0.15"/>
          <p:cNvSpPr txBox="1"/>
          <p:nvPr/>
        </p:nvSpPr>
        <p:spPr>
          <a:xfrm>
            <a:off x="13843723" y="10909156"/>
            <a:ext cx="3649962"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$0.15</a:t>
            </a:r>
          </a:p>
        </p:txBody>
      </p:sp>
      <p:sp>
        <p:nvSpPr>
          <p:cNvPr id="1811" name="X"/>
          <p:cNvSpPr/>
          <p:nvPr/>
        </p:nvSpPr>
        <p:spPr>
          <a:xfrm>
            <a:off x="11480512" y="1353725"/>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r>
              <a:t>X</a:t>
            </a:r>
          </a:p>
        </p:txBody>
      </p:sp>
      <p:sp>
        <p:nvSpPr>
          <p:cNvPr id="181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10</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79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2" nodeType="afterEffect">
                                  <p:stCondLst>
                                    <p:cond delay="500"/>
                                  </p:stCondLst>
                                  <p:iterate>
                                    <p:tmAbs val="0"/>
                                  </p:iterate>
                                  <p:childTnLst>
                                    <p:set>
                                      <p:cBhvr>
                                        <p:cTn id="9" fill="hold"/>
                                        <p:tgtEl>
                                          <p:spTgt spid="1791"/>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3" nodeType="clickEffect">
                                  <p:stCondLst>
                                    <p:cond delay="0"/>
                                  </p:stCondLst>
                                  <p:iterate>
                                    <p:tmAbs val="0"/>
                                  </p:iterate>
                                  <p:childTnLst>
                                    <p:set>
                                      <p:cBhvr>
                                        <p:cTn id="13" fill="hold"/>
                                        <p:tgtEl>
                                          <p:spTgt spid="17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1" grpId="2" animBg="1" advAuto="0"/>
      <p:bldP spid="1792" grpId="3" animBg="1" advAuto="0"/>
      <p:bldP spid="1793" grpId="1"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6" name="Cards"/>
          <p:cNvSpPr/>
          <p:nvPr/>
        </p:nvSpPr>
        <p:spPr>
          <a:xfrm>
            <a:off x="11366399" y="4072154"/>
            <a:ext cx="1447521" cy="2104289"/>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817" name="9"/>
          <p:cNvSpPr txBox="1"/>
          <p:nvPr/>
        </p:nvSpPr>
        <p:spPr>
          <a:xfrm>
            <a:off x="10500086" y="6857999"/>
            <a:ext cx="2996415" cy="2463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16000">
                <a:latin typeface="Engravers MT"/>
                <a:ea typeface="Engravers MT"/>
                <a:cs typeface="Engravers MT"/>
                <a:sym typeface="Engravers MT"/>
              </a:defRPr>
            </a:lvl1pPr>
          </a:lstStyle>
          <a:p>
            <a:r>
              <a:t>9</a:t>
            </a:r>
          </a:p>
        </p:txBody>
      </p:sp>
      <p:sp>
        <p:nvSpPr>
          <p:cNvPr id="1818" name="Q"/>
          <p:cNvSpPr txBox="1"/>
          <p:nvPr/>
        </p:nvSpPr>
        <p:spPr>
          <a:xfrm>
            <a:off x="3418115" y="6845299"/>
            <a:ext cx="2996415" cy="2463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16000">
                <a:latin typeface="Engravers MT"/>
                <a:ea typeface="Engravers MT"/>
                <a:cs typeface="Engravers MT"/>
                <a:sym typeface="Engravers MT"/>
              </a:defRPr>
            </a:lvl1pPr>
          </a:lstStyle>
          <a:p>
            <a:r>
              <a:t>Q</a:t>
            </a:r>
          </a:p>
        </p:txBody>
      </p:sp>
      <p:sp>
        <p:nvSpPr>
          <p:cNvPr id="1819" name="Cards"/>
          <p:cNvSpPr/>
          <p:nvPr/>
        </p:nvSpPr>
        <p:spPr>
          <a:xfrm>
            <a:off x="4177548" y="1229192"/>
            <a:ext cx="1447521" cy="2104289"/>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820" name="Tiara"/>
          <p:cNvSpPr/>
          <p:nvPr/>
        </p:nvSpPr>
        <p:spPr>
          <a:xfrm>
            <a:off x="4466139" y="6997817"/>
            <a:ext cx="900367"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821" name="Neuron"/>
          <p:cNvSpPr/>
          <p:nvPr/>
        </p:nvSpPr>
        <p:spPr>
          <a:xfrm>
            <a:off x="3704440" y="4348345"/>
            <a:ext cx="2190536" cy="1685409"/>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FFBC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822" name="9"/>
          <p:cNvSpPr txBox="1"/>
          <p:nvPr/>
        </p:nvSpPr>
        <p:spPr>
          <a:xfrm>
            <a:off x="14186692" y="3919636"/>
            <a:ext cx="2996415" cy="2463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16000">
                <a:latin typeface="Engravers MT"/>
                <a:ea typeface="Engravers MT"/>
                <a:cs typeface="Engravers MT"/>
                <a:sym typeface="Engravers MT"/>
              </a:defRPr>
            </a:lvl1pPr>
          </a:lstStyle>
          <a:p>
            <a:r>
              <a:t>9</a:t>
            </a:r>
          </a:p>
        </p:txBody>
      </p:sp>
      <p:sp>
        <p:nvSpPr>
          <p:cNvPr id="1823" name="Dice"/>
          <p:cNvSpPr/>
          <p:nvPr/>
        </p:nvSpPr>
        <p:spPr>
          <a:xfrm>
            <a:off x="14961137" y="1456098"/>
            <a:ext cx="1447521" cy="1685408"/>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824" name="Bell Curve"/>
          <p:cNvSpPr/>
          <p:nvPr/>
        </p:nvSpPr>
        <p:spPr>
          <a:xfrm>
            <a:off x="14650612" y="7031267"/>
            <a:ext cx="2068573" cy="2063092"/>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2165" y="20628"/>
                </a:lnTo>
                <a:lnTo>
                  <a:pt x="12165" y="19779"/>
                </a:lnTo>
                <a:lnTo>
                  <a:pt x="11626" y="19779"/>
                </a:lnTo>
                <a:lnTo>
                  <a:pt x="11626" y="20628"/>
                </a:lnTo>
                <a:lnTo>
                  <a:pt x="1163" y="20628"/>
                </a:lnTo>
                <a:cubicBezTo>
                  <a:pt x="1057" y="20628"/>
                  <a:pt x="970" y="20539"/>
                  <a:pt x="970" y="20432"/>
                </a:cubicBezTo>
                <a:lnTo>
                  <a:pt x="970" y="194"/>
                </a:lnTo>
                <a:cubicBezTo>
                  <a:pt x="970" y="87"/>
                  <a:pt x="883" y="0"/>
                  <a:pt x="776" y="0"/>
                </a:cubicBezTo>
                <a:lnTo>
                  <a:pt x="194" y="0"/>
                </a:lnTo>
                <a:close/>
                <a:moveTo>
                  <a:pt x="11876" y="5159"/>
                </a:moveTo>
                <a:cubicBezTo>
                  <a:pt x="10741" y="5159"/>
                  <a:pt x="10243" y="6260"/>
                  <a:pt x="10080" y="6621"/>
                </a:cubicBezTo>
                <a:cubicBezTo>
                  <a:pt x="9717" y="7423"/>
                  <a:pt x="9465" y="8488"/>
                  <a:pt x="9172" y="9720"/>
                </a:cubicBezTo>
                <a:cubicBezTo>
                  <a:pt x="8905" y="10847"/>
                  <a:pt x="8601" y="12125"/>
                  <a:pt x="8166" y="13338"/>
                </a:cubicBezTo>
                <a:cubicBezTo>
                  <a:pt x="7432" y="15385"/>
                  <a:pt x="6483" y="16961"/>
                  <a:pt x="5344" y="18024"/>
                </a:cubicBezTo>
                <a:cubicBezTo>
                  <a:pt x="4185" y="19106"/>
                  <a:pt x="2822" y="19654"/>
                  <a:pt x="1293" y="19654"/>
                </a:cubicBezTo>
                <a:lnTo>
                  <a:pt x="1293" y="20410"/>
                </a:lnTo>
                <a:cubicBezTo>
                  <a:pt x="4654" y="20410"/>
                  <a:pt x="7277" y="18053"/>
                  <a:pt x="8876" y="13593"/>
                </a:cubicBezTo>
                <a:cubicBezTo>
                  <a:pt x="9325" y="12340"/>
                  <a:pt x="9634" y="11040"/>
                  <a:pt x="9906" y="9894"/>
                </a:cubicBezTo>
                <a:cubicBezTo>
                  <a:pt x="10433" y="7671"/>
                  <a:pt x="10849" y="5916"/>
                  <a:pt x="11876" y="5916"/>
                </a:cubicBezTo>
                <a:cubicBezTo>
                  <a:pt x="12815" y="5916"/>
                  <a:pt x="13161" y="7265"/>
                  <a:pt x="13648" y="9467"/>
                </a:cubicBezTo>
                <a:cubicBezTo>
                  <a:pt x="13935" y="10763"/>
                  <a:pt x="14259" y="12232"/>
                  <a:pt x="14842" y="13651"/>
                </a:cubicBezTo>
                <a:cubicBezTo>
                  <a:pt x="16579" y="17884"/>
                  <a:pt x="19106" y="20410"/>
                  <a:pt x="21600" y="20410"/>
                </a:cubicBezTo>
                <a:lnTo>
                  <a:pt x="21600" y="19654"/>
                </a:lnTo>
                <a:cubicBezTo>
                  <a:pt x="20557" y="19654"/>
                  <a:pt x="19457" y="19095"/>
                  <a:pt x="18417" y="18035"/>
                </a:cubicBezTo>
                <a:cubicBezTo>
                  <a:pt x="17339" y="16937"/>
                  <a:pt x="16343" y="15322"/>
                  <a:pt x="15538" y="13362"/>
                </a:cubicBezTo>
                <a:cubicBezTo>
                  <a:pt x="14981" y="12004"/>
                  <a:pt x="14664" y="10569"/>
                  <a:pt x="14384" y="9303"/>
                </a:cubicBezTo>
                <a:cubicBezTo>
                  <a:pt x="14136" y="8183"/>
                  <a:pt x="13923" y="7216"/>
                  <a:pt x="13593" y="6489"/>
                </a:cubicBezTo>
                <a:cubicBezTo>
                  <a:pt x="13186" y="5595"/>
                  <a:pt x="12624" y="5159"/>
                  <a:pt x="11876" y="5159"/>
                </a:cubicBezTo>
                <a:close/>
                <a:moveTo>
                  <a:pt x="11626" y="6692"/>
                </a:moveTo>
                <a:lnTo>
                  <a:pt x="11626" y="7703"/>
                </a:lnTo>
                <a:lnTo>
                  <a:pt x="12165" y="7703"/>
                </a:lnTo>
                <a:lnTo>
                  <a:pt x="12165" y="6692"/>
                </a:lnTo>
                <a:lnTo>
                  <a:pt x="11626" y="6692"/>
                </a:lnTo>
                <a:close/>
                <a:moveTo>
                  <a:pt x="11596" y="8905"/>
                </a:moveTo>
                <a:lnTo>
                  <a:pt x="11596" y="9916"/>
                </a:lnTo>
                <a:lnTo>
                  <a:pt x="12135" y="9916"/>
                </a:lnTo>
                <a:lnTo>
                  <a:pt x="12135" y="8905"/>
                </a:lnTo>
                <a:lnTo>
                  <a:pt x="11596" y="8905"/>
                </a:lnTo>
                <a:close/>
                <a:moveTo>
                  <a:pt x="11626" y="11293"/>
                </a:moveTo>
                <a:lnTo>
                  <a:pt x="11626" y="12305"/>
                </a:lnTo>
                <a:lnTo>
                  <a:pt x="12165" y="12305"/>
                </a:lnTo>
                <a:lnTo>
                  <a:pt x="12165" y="11293"/>
                </a:lnTo>
                <a:lnTo>
                  <a:pt x="11626" y="11293"/>
                </a:lnTo>
                <a:close/>
                <a:moveTo>
                  <a:pt x="11596" y="13316"/>
                </a:moveTo>
                <a:lnTo>
                  <a:pt x="11596" y="14327"/>
                </a:lnTo>
                <a:lnTo>
                  <a:pt x="12135" y="14327"/>
                </a:lnTo>
                <a:lnTo>
                  <a:pt x="12135" y="13316"/>
                </a:lnTo>
                <a:lnTo>
                  <a:pt x="11596" y="13316"/>
                </a:lnTo>
                <a:close/>
                <a:moveTo>
                  <a:pt x="11626" y="15435"/>
                </a:moveTo>
                <a:lnTo>
                  <a:pt x="11626" y="16446"/>
                </a:lnTo>
                <a:lnTo>
                  <a:pt x="12165" y="16446"/>
                </a:lnTo>
                <a:lnTo>
                  <a:pt x="12165" y="15435"/>
                </a:lnTo>
                <a:lnTo>
                  <a:pt x="11626" y="15435"/>
                </a:lnTo>
                <a:close/>
                <a:moveTo>
                  <a:pt x="11596" y="17590"/>
                </a:moveTo>
                <a:lnTo>
                  <a:pt x="11596" y="18601"/>
                </a:lnTo>
                <a:lnTo>
                  <a:pt x="12135" y="18601"/>
                </a:lnTo>
                <a:lnTo>
                  <a:pt x="12135" y="17590"/>
                </a:lnTo>
                <a:lnTo>
                  <a:pt x="11596" y="17590"/>
                </a:lnTo>
                <a:close/>
              </a:path>
            </a:pathLst>
          </a:custGeom>
          <a:solidFill>
            <a:schemeClr val="accent1"/>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825" name="Brain"/>
          <p:cNvSpPr/>
          <p:nvPr/>
        </p:nvSpPr>
        <p:spPr>
          <a:xfrm>
            <a:off x="18247242" y="7268717"/>
            <a:ext cx="2241219" cy="1719490"/>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6"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3"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2FD58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826" name="\"/>
          <p:cNvSpPr/>
          <p:nvPr/>
        </p:nvSpPr>
        <p:spPr>
          <a:xfrm>
            <a:off x="18285342" y="4348345"/>
            <a:ext cx="2076795" cy="1724668"/>
          </a:xfrm>
          <a:custGeom>
            <a:avLst/>
            <a:gdLst/>
            <a:ahLst/>
            <a:cxnLst>
              <a:cxn ang="0">
                <a:pos x="wd2" y="hd2"/>
              </a:cxn>
              <a:cxn ang="5400000">
                <a:pos x="wd2" y="hd2"/>
              </a:cxn>
              <a:cxn ang="10800000">
                <a:pos x="wd2" y="hd2"/>
              </a:cxn>
              <a:cxn ang="16200000">
                <a:pos x="wd2" y="hd2"/>
              </a:cxn>
            </a:cxnLst>
            <a:rect l="0" t="0" r="r" b="b"/>
            <a:pathLst>
              <a:path w="21600" h="21596"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900"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solidFill>
            <a:srgbClr val="FFBC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r>
              <a:t>\</a:t>
            </a:r>
          </a:p>
        </p:txBody>
      </p:sp>
      <p:sp>
        <p:nvSpPr>
          <p:cNvPr id="1827" name="Dice"/>
          <p:cNvSpPr/>
          <p:nvPr/>
        </p:nvSpPr>
        <p:spPr>
          <a:xfrm>
            <a:off x="18644091" y="1456098"/>
            <a:ext cx="1447521" cy="1685408"/>
          </a:xfrm>
          <a:custGeom>
            <a:avLst/>
            <a:gdLst/>
            <a:ahLst/>
            <a:cxnLst>
              <a:cxn ang="0">
                <a:pos x="wd2" y="hd2"/>
              </a:cxn>
              <a:cxn ang="5400000">
                <a:pos x="wd2" y="hd2"/>
              </a:cxn>
              <a:cxn ang="10800000">
                <a:pos x="wd2" y="hd2"/>
              </a:cxn>
              <a:cxn ang="16200000">
                <a:pos x="wd2" y="hd2"/>
              </a:cxn>
            </a:cxnLst>
            <a:rect l="0" t="0" r="r" b="b"/>
            <a:pathLst>
              <a:path w="21600" h="21429" extrusionOk="0">
                <a:moveTo>
                  <a:pt x="10801" y="0"/>
                </a:moveTo>
                <a:cubicBezTo>
                  <a:pt x="11251" y="0"/>
                  <a:pt x="11699" y="98"/>
                  <a:pt x="12104" y="293"/>
                </a:cubicBezTo>
                <a:lnTo>
                  <a:pt x="20421" y="4309"/>
                </a:lnTo>
                <a:cubicBezTo>
                  <a:pt x="20940" y="4560"/>
                  <a:pt x="20940" y="5199"/>
                  <a:pt x="20421" y="5449"/>
                </a:cubicBezTo>
                <a:lnTo>
                  <a:pt x="12475" y="9287"/>
                </a:lnTo>
                <a:cubicBezTo>
                  <a:pt x="11436" y="9788"/>
                  <a:pt x="10165" y="9788"/>
                  <a:pt x="9127" y="9287"/>
                </a:cubicBezTo>
                <a:lnTo>
                  <a:pt x="1181" y="5449"/>
                </a:lnTo>
                <a:cubicBezTo>
                  <a:pt x="661" y="5199"/>
                  <a:pt x="661" y="4560"/>
                  <a:pt x="1181" y="4309"/>
                </a:cubicBezTo>
                <a:lnTo>
                  <a:pt x="9496" y="293"/>
                </a:lnTo>
                <a:cubicBezTo>
                  <a:pt x="9901" y="98"/>
                  <a:pt x="10351" y="0"/>
                  <a:pt x="10801" y="0"/>
                </a:cubicBezTo>
                <a:close/>
                <a:moveTo>
                  <a:pt x="10801" y="1150"/>
                </a:moveTo>
                <a:cubicBezTo>
                  <a:pt x="10467" y="1150"/>
                  <a:pt x="10133" y="1213"/>
                  <a:pt x="9877" y="1336"/>
                </a:cubicBezTo>
                <a:cubicBezTo>
                  <a:pt x="9367" y="1582"/>
                  <a:pt x="9367" y="1980"/>
                  <a:pt x="9877" y="2227"/>
                </a:cubicBezTo>
                <a:cubicBezTo>
                  <a:pt x="10388" y="2473"/>
                  <a:pt x="11214" y="2473"/>
                  <a:pt x="11724" y="2227"/>
                </a:cubicBezTo>
                <a:cubicBezTo>
                  <a:pt x="12235" y="1980"/>
                  <a:pt x="12235" y="1582"/>
                  <a:pt x="11724" y="1336"/>
                </a:cubicBezTo>
                <a:cubicBezTo>
                  <a:pt x="11469" y="1213"/>
                  <a:pt x="11135" y="1150"/>
                  <a:pt x="10801" y="1150"/>
                </a:cubicBezTo>
                <a:close/>
                <a:moveTo>
                  <a:pt x="16975" y="4132"/>
                </a:moveTo>
                <a:cubicBezTo>
                  <a:pt x="16640" y="4132"/>
                  <a:pt x="16306" y="4195"/>
                  <a:pt x="16051" y="4318"/>
                </a:cubicBezTo>
                <a:cubicBezTo>
                  <a:pt x="15541" y="4564"/>
                  <a:pt x="15541" y="4964"/>
                  <a:pt x="16051" y="5210"/>
                </a:cubicBezTo>
                <a:cubicBezTo>
                  <a:pt x="16561" y="5456"/>
                  <a:pt x="17388" y="5456"/>
                  <a:pt x="17898" y="5210"/>
                </a:cubicBezTo>
                <a:cubicBezTo>
                  <a:pt x="18408" y="4964"/>
                  <a:pt x="18408" y="4564"/>
                  <a:pt x="17898" y="4318"/>
                </a:cubicBezTo>
                <a:cubicBezTo>
                  <a:pt x="17643" y="4195"/>
                  <a:pt x="17309" y="4132"/>
                  <a:pt x="16975" y="4132"/>
                </a:cubicBezTo>
                <a:close/>
                <a:moveTo>
                  <a:pt x="10801" y="4132"/>
                </a:moveTo>
                <a:cubicBezTo>
                  <a:pt x="10467" y="4132"/>
                  <a:pt x="10133" y="4195"/>
                  <a:pt x="9877" y="4318"/>
                </a:cubicBezTo>
                <a:cubicBezTo>
                  <a:pt x="9367" y="4564"/>
                  <a:pt x="9367" y="4964"/>
                  <a:pt x="9877" y="5210"/>
                </a:cubicBezTo>
                <a:cubicBezTo>
                  <a:pt x="10388" y="5456"/>
                  <a:pt x="11214" y="5456"/>
                  <a:pt x="11724" y="5210"/>
                </a:cubicBezTo>
                <a:cubicBezTo>
                  <a:pt x="12235" y="4964"/>
                  <a:pt x="12235" y="4564"/>
                  <a:pt x="11724" y="4318"/>
                </a:cubicBezTo>
                <a:cubicBezTo>
                  <a:pt x="11469" y="4195"/>
                  <a:pt x="11135" y="4132"/>
                  <a:pt x="10801" y="4132"/>
                </a:cubicBezTo>
                <a:close/>
                <a:moveTo>
                  <a:pt x="4627" y="4132"/>
                </a:moveTo>
                <a:cubicBezTo>
                  <a:pt x="4293" y="4132"/>
                  <a:pt x="3959" y="4195"/>
                  <a:pt x="3704" y="4318"/>
                </a:cubicBezTo>
                <a:cubicBezTo>
                  <a:pt x="3194" y="4564"/>
                  <a:pt x="3194" y="4964"/>
                  <a:pt x="3704" y="5210"/>
                </a:cubicBezTo>
                <a:cubicBezTo>
                  <a:pt x="4214" y="5456"/>
                  <a:pt x="5041" y="5456"/>
                  <a:pt x="5551" y="5210"/>
                </a:cubicBezTo>
                <a:cubicBezTo>
                  <a:pt x="6061" y="4964"/>
                  <a:pt x="6061" y="4564"/>
                  <a:pt x="5551" y="4318"/>
                </a:cubicBezTo>
                <a:cubicBezTo>
                  <a:pt x="5296" y="4195"/>
                  <a:pt x="4962" y="4132"/>
                  <a:pt x="4627" y="4132"/>
                </a:cubicBezTo>
                <a:close/>
                <a:moveTo>
                  <a:pt x="20849" y="6059"/>
                </a:moveTo>
                <a:cubicBezTo>
                  <a:pt x="21244" y="6067"/>
                  <a:pt x="21600" y="6338"/>
                  <a:pt x="21600" y="6713"/>
                </a:cubicBezTo>
                <a:lnTo>
                  <a:pt x="21600" y="15191"/>
                </a:lnTo>
                <a:cubicBezTo>
                  <a:pt x="21600" y="15970"/>
                  <a:pt x="21129" y="16694"/>
                  <a:pt x="20352" y="17105"/>
                </a:cubicBezTo>
                <a:lnTo>
                  <a:pt x="12375" y="21329"/>
                </a:lnTo>
                <a:cubicBezTo>
                  <a:pt x="11863" y="21600"/>
                  <a:pt x="11202" y="21287"/>
                  <a:pt x="11202" y="20773"/>
                </a:cubicBezTo>
                <a:lnTo>
                  <a:pt x="11202" y="12278"/>
                </a:lnTo>
                <a:cubicBezTo>
                  <a:pt x="11202" y="11234"/>
                  <a:pt x="11861" y="10271"/>
                  <a:pt x="12929" y="9759"/>
                </a:cubicBezTo>
                <a:lnTo>
                  <a:pt x="20454" y="6144"/>
                </a:lnTo>
                <a:cubicBezTo>
                  <a:pt x="20583" y="6083"/>
                  <a:pt x="20718" y="6056"/>
                  <a:pt x="20849" y="6059"/>
                </a:cubicBezTo>
                <a:close/>
                <a:moveTo>
                  <a:pt x="753" y="6059"/>
                </a:moveTo>
                <a:cubicBezTo>
                  <a:pt x="884" y="6056"/>
                  <a:pt x="1019" y="6083"/>
                  <a:pt x="1147" y="6144"/>
                </a:cubicBezTo>
                <a:lnTo>
                  <a:pt x="8673" y="9759"/>
                </a:lnTo>
                <a:cubicBezTo>
                  <a:pt x="9741" y="10271"/>
                  <a:pt x="10400" y="11234"/>
                  <a:pt x="10400" y="12278"/>
                </a:cubicBezTo>
                <a:lnTo>
                  <a:pt x="10400" y="20773"/>
                </a:lnTo>
                <a:cubicBezTo>
                  <a:pt x="10400" y="21287"/>
                  <a:pt x="9737" y="21600"/>
                  <a:pt x="9225" y="21329"/>
                </a:cubicBezTo>
                <a:lnTo>
                  <a:pt x="1250" y="17105"/>
                </a:lnTo>
                <a:cubicBezTo>
                  <a:pt x="473" y="16694"/>
                  <a:pt x="0" y="15970"/>
                  <a:pt x="0" y="15191"/>
                </a:cubicBezTo>
                <a:lnTo>
                  <a:pt x="0" y="6713"/>
                </a:lnTo>
                <a:cubicBezTo>
                  <a:pt x="0" y="6338"/>
                  <a:pt x="358" y="6067"/>
                  <a:pt x="753" y="6059"/>
                </a:cubicBezTo>
                <a:close/>
                <a:moveTo>
                  <a:pt x="10801" y="7115"/>
                </a:moveTo>
                <a:cubicBezTo>
                  <a:pt x="10467" y="7115"/>
                  <a:pt x="10133" y="7176"/>
                  <a:pt x="9877" y="7299"/>
                </a:cubicBezTo>
                <a:cubicBezTo>
                  <a:pt x="9367" y="7546"/>
                  <a:pt x="9367" y="7945"/>
                  <a:pt x="9877" y="8192"/>
                </a:cubicBezTo>
                <a:cubicBezTo>
                  <a:pt x="10388" y="8438"/>
                  <a:pt x="11214" y="8438"/>
                  <a:pt x="11724" y="8192"/>
                </a:cubicBezTo>
                <a:cubicBezTo>
                  <a:pt x="12235" y="7945"/>
                  <a:pt x="12235" y="7546"/>
                  <a:pt x="11724" y="7299"/>
                </a:cubicBezTo>
                <a:cubicBezTo>
                  <a:pt x="11469" y="7176"/>
                  <a:pt x="11135" y="7115"/>
                  <a:pt x="10801" y="7115"/>
                </a:cubicBezTo>
                <a:close/>
                <a:moveTo>
                  <a:pt x="19855" y="8061"/>
                </a:moveTo>
                <a:cubicBezTo>
                  <a:pt x="19749" y="8064"/>
                  <a:pt x="19632" y="8093"/>
                  <a:pt x="19509" y="8152"/>
                </a:cubicBezTo>
                <a:cubicBezTo>
                  <a:pt x="19018" y="8385"/>
                  <a:pt x="18621" y="8996"/>
                  <a:pt x="18621" y="9516"/>
                </a:cubicBezTo>
                <a:cubicBezTo>
                  <a:pt x="18621" y="10036"/>
                  <a:pt x="19018" y="10264"/>
                  <a:pt x="19509" y="10027"/>
                </a:cubicBezTo>
                <a:cubicBezTo>
                  <a:pt x="20000" y="9790"/>
                  <a:pt x="20399" y="9181"/>
                  <a:pt x="20399" y="8665"/>
                </a:cubicBezTo>
                <a:cubicBezTo>
                  <a:pt x="20399" y="8279"/>
                  <a:pt x="20174" y="8052"/>
                  <a:pt x="19855" y="8061"/>
                </a:cubicBezTo>
                <a:close/>
                <a:moveTo>
                  <a:pt x="1745" y="8061"/>
                </a:moveTo>
                <a:cubicBezTo>
                  <a:pt x="1426" y="8052"/>
                  <a:pt x="1203" y="8279"/>
                  <a:pt x="1203" y="8665"/>
                </a:cubicBezTo>
                <a:cubicBezTo>
                  <a:pt x="1203" y="9181"/>
                  <a:pt x="1601" y="9790"/>
                  <a:pt x="2093" y="10027"/>
                </a:cubicBezTo>
                <a:cubicBezTo>
                  <a:pt x="2584" y="10264"/>
                  <a:pt x="2981" y="10036"/>
                  <a:pt x="2981" y="9516"/>
                </a:cubicBezTo>
                <a:cubicBezTo>
                  <a:pt x="2981" y="8996"/>
                  <a:pt x="2584" y="8385"/>
                  <a:pt x="2093" y="8152"/>
                </a:cubicBezTo>
                <a:cubicBezTo>
                  <a:pt x="1970" y="8093"/>
                  <a:pt x="1851" y="8064"/>
                  <a:pt x="1745" y="8061"/>
                </a:cubicBezTo>
                <a:close/>
                <a:moveTo>
                  <a:pt x="13911" y="10947"/>
                </a:moveTo>
                <a:cubicBezTo>
                  <a:pt x="13805" y="10952"/>
                  <a:pt x="13688" y="10983"/>
                  <a:pt x="13566" y="11044"/>
                </a:cubicBezTo>
                <a:cubicBezTo>
                  <a:pt x="13074" y="11290"/>
                  <a:pt x="12675" y="11922"/>
                  <a:pt x="12675" y="12456"/>
                </a:cubicBezTo>
                <a:cubicBezTo>
                  <a:pt x="12675" y="12989"/>
                  <a:pt x="13074" y="13219"/>
                  <a:pt x="13566" y="12970"/>
                </a:cubicBezTo>
                <a:cubicBezTo>
                  <a:pt x="14057" y="12721"/>
                  <a:pt x="14454" y="12090"/>
                  <a:pt x="14454" y="11560"/>
                </a:cubicBezTo>
                <a:cubicBezTo>
                  <a:pt x="14454" y="11163"/>
                  <a:pt x="14231" y="10934"/>
                  <a:pt x="13911" y="10947"/>
                </a:cubicBezTo>
                <a:close/>
                <a:moveTo>
                  <a:pt x="7691" y="10947"/>
                </a:moveTo>
                <a:cubicBezTo>
                  <a:pt x="7371" y="10934"/>
                  <a:pt x="7148" y="11163"/>
                  <a:pt x="7148" y="11560"/>
                </a:cubicBezTo>
                <a:cubicBezTo>
                  <a:pt x="7148" y="12090"/>
                  <a:pt x="7545" y="12721"/>
                  <a:pt x="8036" y="12970"/>
                </a:cubicBezTo>
                <a:cubicBezTo>
                  <a:pt x="8528" y="13219"/>
                  <a:pt x="8926" y="12989"/>
                  <a:pt x="8926" y="12456"/>
                </a:cubicBezTo>
                <a:cubicBezTo>
                  <a:pt x="8926" y="11922"/>
                  <a:pt x="8528" y="11290"/>
                  <a:pt x="8036" y="11044"/>
                </a:cubicBezTo>
                <a:cubicBezTo>
                  <a:pt x="7914" y="10983"/>
                  <a:pt x="7797" y="10952"/>
                  <a:pt x="7691" y="10947"/>
                </a:cubicBezTo>
                <a:close/>
                <a:moveTo>
                  <a:pt x="19855" y="11188"/>
                </a:moveTo>
                <a:cubicBezTo>
                  <a:pt x="19749" y="11193"/>
                  <a:pt x="19632" y="11224"/>
                  <a:pt x="19509" y="11284"/>
                </a:cubicBezTo>
                <a:cubicBezTo>
                  <a:pt x="19018" y="11524"/>
                  <a:pt x="18621" y="12142"/>
                  <a:pt x="18621" y="12662"/>
                </a:cubicBezTo>
                <a:cubicBezTo>
                  <a:pt x="18621" y="13181"/>
                  <a:pt x="19018" y="13403"/>
                  <a:pt x="19509" y="13159"/>
                </a:cubicBezTo>
                <a:cubicBezTo>
                  <a:pt x="20000" y="12915"/>
                  <a:pt x="20399" y="12300"/>
                  <a:pt x="20399" y="11784"/>
                </a:cubicBezTo>
                <a:cubicBezTo>
                  <a:pt x="20399" y="11398"/>
                  <a:pt x="20174" y="11175"/>
                  <a:pt x="19855" y="11188"/>
                </a:cubicBezTo>
                <a:close/>
                <a:moveTo>
                  <a:pt x="13911" y="14158"/>
                </a:moveTo>
                <a:cubicBezTo>
                  <a:pt x="13805" y="14164"/>
                  <a:pt x="13688" y="14198"/>
                  <a:pt x="13566" y="14261"/>
                </a:cubicBezTo>
                <a:cubicBezTo>
                  <a:pt x="13074" y="14513"/>
                  <a:pt x="12675" y="15152"/>
                  <a:pt x="12675" y="15685"/>
                </a:cubicBezTo>
                <a:cubicBezTo>
                  <a:pt x="12675" y="16219"/>
                  <a:pt x="13074" y="16443"/>
                  <a:pt x="13566" y="16186"/>
                </a:cubicBezTo>
                <a:cubicBezTo>
                  <a:pt x="14057" y="15930"/>
                  <a:pt x="14454" y="15294"/>
                  <a:pt x="14454" y="14764"/>
                </a:cubicBezTo>
                <a:cubicBezTo>
                  <a:pt x="14454" y="14367"/>
                  <a:pt x="14231" y="14141"/>
                  <a:pt x="13911" y="14158"/>
                </a:cubicBezTo>
                <a:close/>
                <a:moveTo>
                  <a:pt x="19855" y="14317"/>
                </a:moveTo>
                <a:cubicBezTo>
                  <a:pt x="19749" y="14324"/>
                  <a:pt x="19632" y="14356"/>
                  <a:pt x="19509" y="14418"/>
                </a:cubicBezTo>
                <a:cubicBezTo>
                  <a:pt x="19018" y="14665"/>
                  <a:pt x="18621" y="15288"/>
                  <a:pt x="18621" y="15807"/>
                </a:cubicBezTo>
                <a:cubicBezTo>
                  <a:pt x="18621" y="16327"/>
                  <a:pt x="19018" y="16543"/>
                  <a:pt x="19509" y="16291"/>
                </a:cubicBezTo>
                <a:cubicBezTo>
                  <a:pt x="20000" y="16041"/>
                  <a:pt x="20399" y="15421"/>
                  <a:pt x="20399" y="14905"/>
                </a:cubicBezTo>
                <a:cubicBezTo>
                  <a:pt x="20399" y="14518"/>
                  <a:pt x="20174" y="14299"/>
                  <a:pt x="19855" y="14317"/>
                </a:cubicBezTo>
                <a:close/>
                <a:moveTo>
                  <a:pt x="1745" y="14317"/>
                </a:moveTo>
                <a:cubicBezTo>
                  <a:pt x="1426" y="14299"/>
                  <a:pt x="1203" y="14518"/>
                  <a:pt x="1203" y="14905"/>
                </a:cubicBezTo>
                <a:cubicBezTo>
                  <a:pt x="1203" y="15421"/>
                  <a:pt x="1601" y="16041"/>
                  <a:pt x="2093" y="16291"/>
                </a:cubicBezTo>
                <a:cubicBezTo>
                  <a:pt x="2584" y="16543"/>
                  <a:pt x="2981" y="16326"/>
                  <a:pt x="2981" y="15806"/>
                </a:cubicBezTo>
                <a:cubicBezTo>
                  <a:pt x="2981" y="15286"/>
                  <a:pt x="2584" y="14665"/>
                  <a:pt x="2093" y="14418"/>
                </a:cubicBezTo>
                <a:cubicBezTo>
                  <a:pt x="1970" y="14356"/>
                  <a:pt x="1851" y="14324"/>
                  <a:pt x="1745" y="14317"/>
                </a:cubicBezTo>
                <a:close/>
                <a:moveTo>
                  <a:pt x="13911" y="17371"/>
                </a:moveTo>
                <a:cubicBezTo>
                  <a:pt x="13805" y="17379"/>
                  <a:pt x="13688" y="17414"/>
                  <a:pt x="13566" y="17478"/>
                </a:cubicBezTo>
                <a:cubicBezTo>
                  <a:pt x="13074" y="17738"/>
                  <a:pt x="12675" y="18381"/>
                  <a:pt x="12675" y="18915"/>
                </a:cubicBezTo>
                <a:cubicBezTo>
                  <a:pt x="12675" y="19448"/>
                  <a:pt x="13074" y="19665"/>
                  <a:pt x="13566" y="19402"/>
                </a:cubicBezTo>
                <a:cubicBezTo>
                  <a:pt x="14057" y="19139"/>
                  <a:pt x="14454" y="18498"/>
                  <a:pt x="14454" y="17969"/>
                </a:cubicBezTo>
                <a:cubicBezTo>
                  <a:pt x="14454" y="17572"/>
                  <a:pt x="14231" y="17349"/>
                  <a:pt x="13911" y="17371"/>
                </a:cubicBezTo>
                <a:close/>
                <a:moveTo>
                  <a:pt x="7691" y="17371"/>
                </a:moveTo>
                <a:cubicBezTo>
                  <a:pt x="7371" y="17349"/>
                  <a:pt x="7148" y="17572"/>
                  <a:pt x="7148" y="17969"/>
                </a:cubicBezTo>
                <a:cubicBezTo>
                  <a:pt x="7148" y="18498"/>
                  <a:pt x="7545" y="19139"/>
                  <a:pt x="8036" y="19402"/>
                </a:cubicBezTo>
                <a:cubicBezTo>
                  <a:pt x="8528" y="19666"/>
                  <a:pt x="8926" y="19448"/>
                  <a:pt x="8926" y="18915"/>
                </a:cubicBezTo>
                <a:cubicBezTo>
                  <a:pt x="8926" y="18381"/>
                  <a:pt x="8528" y="17738"/>
                  <a:pt x="8036" y="17478"/>
                </a:cubicBezTo>
                <a:cubicBezTo>
                  <a:pt x="7914" y="17414"/>
                  <a:pt x="7797" y="17379"/>
                  <a:pt x="7691" y="17371"/>
                </a:cubicBezTo>
                <a:close/>
              </a:path>
            </a:pathLst>
          </a:custGeom>
          <a:solidFill>
            <a:schemeClr val="accent1"/>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828" name="Q"/>
          <p:cNvSpPr txBox="1"/>
          <p:nvPr/>
        </p:nvSpPr>
        <p:spPr>
          <a:xfrm>
            <a:off x="6959100" y="3919636"/>
            <a:ext cx="2996415" cy="2463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16000">
                <a:latin typeface="Engravers MT"/>
                <a:ea typeface="Engravers MT"/>
                <a:cs typeface="Engravers MT"/>
                <a:sym typeface="Engravers MT"/>
              </a:defRPr>
            </a:lvl1pPr>
          </a:lstStyle>
          <a:p>
            <a:r>
              <a:t>Q</a:t>
            </a:r>
          </a:p>
        </p:txBody>
      </p:sp>
      <p:sp>
        <p:nvSpPr>
          <p:cNvPr id="1829" name="Cards"/>
          <p:cNvSpPr/>
          <p:nvPr/>
        </p:nvSpPr>
        <p:spPr>
          <a:xfrm>
            <a:off x="7835148" y="1229192"/>
            <a:ext cx="1447521" cy="2104289"/>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663" y="0"/>
                  <a:pt x="0" y="456"/>
                  <a:pt x="0" y="1018"/>
                </a:cubicBezTo>
                <a:lnTo>
                  <a:pt x="0" y="20582"/>
                </a:lnTo>
                <a:cubicBezTo>
                  <a:pt x="0" y="21144"/>
                  <a:pt x="663" y="21600"/>
                  <a:pt x="1479" y="21600"/>
                </a:cubicBezTo>
                <a:lnTo>
                  <a:pt x="20121" y="21600"/>
                </a:lnTo>
                <a:cubicBezTo>
                  <a:pt x="20937" y="21600"/>
                  <a:pt x="21600" y="21144"/>
                  <a:pt x="21600" y="20582"/>
                </a:cubicBezTo>
                <a:lnTo>
                  <a:pt x="21600" y="1018"/>
                </a:lnTo>
                <a:cubicBezTo>
                  <a:pt x="21600" y="456"/>
                  <a:pt x="20940" y="0"/>
                  <a:pt x="20123" y="0"/>
                </a:cubicBezTo>
                <a:lnTo>
                  <a:pt x="1479" y="0"/>
                </a:lnTo>
                <a:close/>
                <a:moveTo>
                  <a:pt x="2721" y="1061"/>
                </a:moveTo>
                <a:lnTo>
                  <a:pt x="3282" y="1061"/>
                </a:lnTo>
                <a:lnTo>
                  <a:pt x="4217" y="2779"/>
                </a:lnTo>
                <a:lnTo>
                  <a:pt x="3645" y="2779"/>
                </a:lnTo>
                <a:lnTo>
                  <a:pt x="3456" y="2398"/>
                </a:lnTo>
                <a:lnTo>
                  <a:pt x="2524" y="2398"/>
                </a:lnTo>
                <a:lnTo>
                  <a:pt x="2328" y="2779"/>
                </a:lnTo>
                <a:lnTo>
                  <a:pt x="1771" y="2779"/>
                </a:lnTo>
                <a:lnTo>
                  <a:pt x="2721" y="1061"/>
                </a:lnTo>
                <a:close/>
                <a:moveTo>
                  <a:pt x="2993" y="1485"/>
                </a:moveTo>
                <a:lnTo>
                  <a:pt x="2667" y="2116"/>
                </a:lnTo>
                <a:lnTo>
                  <a:pt x="3314" y="2116"/>
                </a:lnTo>
                <a:lnTo>
                  <a:pt x="3000" y="1485"/>
                </a:lnTo>
                <a:lnTo>
                  <a:pt x="2993" y="1485"/>
                </a:lnTo>
                <a:close/>
                <a:moveTo>
                  <a:pt x="2995" y="3350"/>
                </a:moveTo>
                <a:cubicBezTo>
                  <a:pt x="3633" y="3689"/>
                  <a:pt x="3954" y="3878"/>
                  <a:pt x="4161" y="4129"/>
                </a:cubicBezTo>
                <a:cubicBezTo>
                  <a:pt x="4451" y="4483"/>
                  <a:pt x="4275" y="4783"/>
                  <a:pt x="3908" y="4901"/>
                </a:cubicBezTo>
                <a:cubicBezTo>
                  <a:pt x="3640" y="4986"/>
                  <a:pt x="3336" y="4942"/>
                  <a:pt x="3138" y="4808"/>
                </a:cubicBezTo>
                <a:cubicBezTo>
                  <a:pt x="3219" y="5119"/>
                  <a:pt x="3701" y="5392"/>
                  <a:pt x="3707" y="5395"/>
                </a:cubicBezTo>
                <a:cubicBezTo>
                  <a:pt x="3723" y="5404"/>
                  <a:pt x="3728" y="5419"/>
                  <a:pt x="3721" y="5432"/>
                </a:cubicBezTo>
                <a:cubicBezTo>
                  <a:pt x="3715" y="5445"/>
                  <a:pt x="3698" y="5454"/>
                  <a:pt x="3677" y="5454"/>
                </a:cubicBezTo>
                <a:lnTo>
                  <a:pt x="2311" y="5454"/>
                </a:lnTo>
                <a:cubicBezTo>
                  <a:pt x="2291" y="5454"/>
                  <a:pt x="2274" y="5445"/>
                  <a:pt x="2267" y="5432"/>
                </a:cubicBezTo>
                <a:cubicBezTo>
                  <a:pt x="2260" y="5419"/>
                  <a:pt x="2265" y="5404"/>
                  <a:pt x="2281" y="5395"/>
                </a:cubicBezTo>
                <a:cubicBezTo>
                  <a:pt x="2287" y="5392"/>
                  <a:pt x="2770" y="5118"/>
                  <a:pt x="2851" y="4806"/>
                </a:cubicBezTo>
                <a:cubicBezTo>
                  <a:pt x="2652" y="4940"/>
                  <a:pt x="2348" y="4986"/>
                  <a:pt x="2080" y="4901"/>
                </a:cubicBezTo>
                <a:cubicBezTo>
                  <a:pt x="1713" y="4783"/>
                  <a:pt x="1537" y="4483"/>
                  <a:pt x="1828" y="4129"/>
                </a:cubicBezTo>
                <a:cubicBezTo>
                  <a:pt x="2034" y="3878"/>
                  <a:pt x="2358" y="3689"/>
                  <a:pt x="2995" y="3350"/>
                </a:cubicBezTo>
                <a:close/>
                <a:moveTo>
                  <a:pt x="10801" y="6504"/>
                </a:moveTo>
                <a:cubicBezTo>
                  <a:pt x="13297" y="7834"/>
                  <a:pt x="14562" y="8578"/>
                  <a:pt x="15369" y="9561"/>
                </a:cubicBezTo>
                <a:cubicBezTo>
                  <a:pt x="16505" y="10945"/>
                  <a:pt x="15817" y="12118"/>
                  <a:pt x="14378" y="12577"/>
                </a:cubicBezTo>
                <a:cubicBezTo>
                  <a:pt x="13331" y="12911"/>
                  <a:pt x="12138" y="12738"/>
                  <a:pt x="11361" y="12212"/>
                </a:cubicBezTo>
                <a:cubicBezTo>
                  <a:pt x="11678" y="13431"/>
                  <a:pt x="13572" y="14503"/>
                  <a:pt x="13593" y="14514"/>
                </a:cubicBezTo>
                <a:cubicBezTo>
                  <a:pt x="13655" y="14549"/>
                  <a:pt x="13679" y="14606"/>
                  <a:pt x="13652" y="14658"/>
                </a:cubicBezTo>
                <a:cubicBezTo>
                  <a:pt x="13625" y="14710"/>
                  <a:pt x="13553" y="14745"/>
                  <a:pt x="13473" y="14745"/>
                </a:cubicBezTo>
                <a:lnTo>
                  <a:pt x="8127" y="14745"/>
                </a:lnTo>
                <a:cubicBezTo>
                  <a:pt x="8047" y="14745"/>
                  <a:pt x="7978" y="14710"/>
                  <a:pt x="7951" y="14658"/>
                </a:cubicBezTo>
                <a:cubicBezTo>
                  <a:pt x="7924" y="14606"/>
                  <a:pt x="7947" y="14549"/>
                  <a:pt x="8010" y="14514"/>
                </a:cubicBezTo>
                <a:cubicBezTo>
                  <a:pt x="8031" y="14503"/>
                  <a:pt x="9925" y="13434"/>
                  <a:pt x="10242" y="12212"/>
                </a:cubicBezTo>
                <a:cubicBezTo>
                  <a:pt x="9465" y="12739"/>
                  <a:pt x="8270" y="12911"/>
                  <a:pt x="7222" y="12577"/>
                </a:cubicBezTo>
                <a:cubicBezTo>
                  <a:pt x="5783" y="12118"/>
                  <a:pt x="5095" y="10945"/>
                  <a:pt x="6231" y="9561"/>
                </a:cubicBezTo>
                <a:cubicBezTo>
                  <a:pt x="7038" y="8578"/>
                  <a:pt x="8305" y="7834"/>
                  <a:pt x="10801" y="6504"/>
                </a:cubicBezTo>
                <a:close/>
                <a:moveTo>
                  <a:pt x="18055" y="16163"/>
                </a:moveTo>
                <a:lnTo>
                  <a:pt x="19419" y="16163"/>
                </a:lnTo>
                <a:cubicBezTo>
                  <a:pt x="19440" y="16163"/>
                  <a:pt x="19459" y="16172"/>
                  <a:pt x="19466" y="16185"/>
                </a:cubicBezTo>
                <a:cubicBezTo>
                  <a:pt x="19473" y="16198"/>
                  <a:pt x="19467" y="16213"/>
                  <a:pt x="19451" y="16222"/>
                </a:cubicBezTo>
                <a:cubicBezTo>
                  <a:pt x="19446" y="16225"/>
                  <a:pt x="18960" y="16499"/>
                  <a:pt x="18879" y="16811"/>
                </a:cubicBezTo>
                <a:cubicBezTo>
                  <a:pt x="19078" y="16677"/>
                  <a:pt x="19385" y="16631"/>
                  <a:pt x="19652" y="16716"/>
                </a:cubicBezTo>
                <a:cubicBezTo>
                  <a:pt x="20020" y="16833"/>
                  <a:pt x="20195" y="17134"/>
                  <a:pt x="19905" y="17488"/>
                </a:cubicBezTo>
                <a:cubicBezTo>
                  <a:pt x="19699" y="17739"/>
                  <a:pt x="19375" y="17929"/>
                  <a:pt x="18737" y="18269"/>
                </a:cubicBezTo>
                <a:cubicBezTo>
                  <a:pt x="18100" y="17929"/>
                  <a:pt x="17776" y="17739"/>
                  <a:pt x="17569" y="17488"/>
                </a:cubicBezTo>
                <a:cubicBezTo>
                  <a:pt x="17279" y="17134"/>
                  <a:pt x="17457" y="16834"/>
                  <a:pt x="17825" y="16716"/>
                </a:cubicBezTo>
                <a:cubicBezTo>
                  <a:pt x="18092" y="16631"/>
                  <a:pt x="18396" y="16677"/>
                  <a:pt x="18595" y="16811"/>
                </a:cubicBezTo>
                <a:cubicBezTo>
                  <a:pt x="18514" y="16500"/>
                  <a:pt x="18031" y="16225"/>
                  <a:pt x="18026" y="16222"/>
                </a:cubicBezTo>
                <a:cubicBezTo>
                  <a:pt x="18010" y="16213"/>
                  <a:pt x="18002" y="16198"/>
                  <a:pt x="18009" y="16185"/>
                </a:cubicBezTo>
                <a:cubicBezTo>
                  <a:pt x="18015" y="16172"/>
                  <a:pt x="18035" y="16163"/>
                  <a:pt x="18055" y="16163"/>
                </a:cubicBezTo>
                <a:close/>
                <a:moveTo>
                  <a:pt x="17516" y="18838"/>
                </a:moveTo>
                <a:lnTo>
                  <a:pt x="18085" y="18838"/>
                </a:lnTo>
                <a:lnTo>
                  <a:pt x="18274" y="19221"/>
                </a:lnTo>
                <a:lnTo>
                  <a:pt x="19208" y="19221"/>
                </a:lnTo>
                <a:lnTo>
                  <a:pt x="19404" y="18838"/>
                </a:lnTo>
                <a:lnTo>
                  <a:pt x="19959" y="18838"/>
                </a:lnTo>
                <a:lnTo>
                  <a:pt x="19012" y="20555"/>
                </a:lnTo>
                <a:lnTo>
                  <a:pt x="18450" y="20555"/>
                </a:lnTo>
                <a:lnTo>
                  <a:pt x="17516" y="18838"/>
                </a:lnTo>
                <a:close/>
                <a:moveTo>
                  <a:pt x="18418" y="19501"/>
                </a:moveTo>
                <a:lnTo>
                  <a:pt x="18732" y="20132"/>
                </a:lnTo>
                <a:lnTo>
                  <a:pt x="18740" y="20132"/>
                </a:lnTo>
                <a:lnTo>
                  <a:pt x="19063" y="19501"/>
                </a:lnTo>
                <a:lnTo>
                  <a:pt x="18418" y="19501"/>
                </a:lnTo>
                <a:close/>
              </a:path>
            </a:pathLst>
          </a:custGeom>
          <a:solidFill>
            <a:srgbClr val="0000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830" name="Function Graph"/>
          <p:cNvSpPr/>
          <p:nvPr/>
        </p:nvSpPr>
        <p:spPr>
          <a:xfrm>
            <a:off x="7418911" y="7045654"/>
            <a:ext cx="2076794" cy="2063092"/>
          </a:xfrm>
          <a:custGeom>
            <a:avLst/>
            <a:gdLst/>
            <a:ahLst/>
            <a:cxnLst>
              <a:cxn ang="0">
                <a:pos x="wd2" y="hd2"/>
              </a:cxn>
              <a:cxn ang="5400000">
                <a:pos x="wd2" y="hd2"/>
              </a:cxn>
              <a:cxn ang="10800000">
                <a:pos x="wd2" y="hd2"/>
              </a:cxn>
              <a:cxn ang="16200000">
                <a:pos x="wd2" y="hd2"/>
              </a:cxn>
            </a:cxnLst>
            <a:rect l="0" t="0" r="r" b="b"/>
            <a:pathLst>
              <a:path w="21600" h="21600" extrusionOk="0">
                <a:moveTo>
                  <a:pt x="193" y="0"/>
                </a:moveTo>
                <a:cubicBezTo>
                  <a:pt x="87" y="0"/>
                  <a:pt x="0" y="87"/>
                  <a:pt x="0" y="194"/>
                </a:cubicBezTo>
                <a:lnTo>
                  <a:pt x="0" y="21404"/>
                </a:lnTo>
                <a:cubicBezTo>
                  <a:pt x="0" y="21511"/>
                  <a:pt x="87" y="21600"/>
                  <a:pt x="193" y="21600"/>
                </a:cubicBezTo>
                <a:lnTo>
                  <a:pt x="21322" y="21600"/>
                </a:lnTo>
                <a:cubicBezTo>
                  <a:pt x="21428" y="21600"/>
                  <a:pt x="21514" y="21511"/>
                  <a:pt x="21514" y="21404"/>
                </a:cubicBezTo>
                <a:lnTo>
                  <a:pt x="21514" y="20822"/>
                </a:lnTo>
                <a:cubicBezTo>
                  <a:pt x="21514" y="20715"/>
                  <a:pt x="21428" y="20628"/>
                  <a:pt x="21322" y="20628"/>
                </a:cubicBezTo>
                <a:lnTo>
                  <a:pt x="1159" y="20628"/>
                </a:lnTo>
                <a:cubicBezTo>
                  <a:pt x="1052" y="20628"/>
                  <a:pt x="966" y="20539"/>
                  <a:pt x="966" y="20432"/>
                </a:cubicBezTo>
                <a:lnTo>
                  <a:pt x="966" y="194"/>
                </a:lnTo>
                <a:cubicBezTo>
                  <a:pt x="966" y="87"/>
                  <a:pt x="879" y="0"/>
                  <a:pt x="773" y="0"/>
                </a:cubicBezTo>
                <a:lnTo>
                  <a:pt x="193" y="0"/>
                </a:lnTo>
                <a:close/>
                <a:moveTo>
                  <a:pt x="4579" y="3635"/>
                </a:moveTo>
                <a:cubicBezTo>
                  <a:pt x="4069" y="3635"/>
                  <a:pt x="3973" y="4313"/>
                  <a:pt x="3893" y="5269"/>
                </a:cubicBezTo>
                <a:cubicBezTo>
                  <a:pt x="3826" y="6066"/>
                  <a:pt x="3789" y="7155"/>
                  <a:pt x="3747" y="8309"/>
                </a:cubicBezTo>
                <a:cubicBezTo>
                  <a:pt x="3722" y="9023"/>
                  <a:pt x="3694" y="9757"/>
                  <a:pt x="3660" y="10474"/>
                </a:cubicBezTo>
                <a:lnTo>
                  <a:pt x="1430" y="10474"/>
                </a:lnTo>
                <a:lnTo>
                  <a:pt x="1430" y="11230"/>
                </a:lnTo>
                <a:lnTo>
                  <a:pt x="4374" y="11230"/>
                </a:lnTo>
                <a:lnTo>
                  <a:pt x="4393" y="10873"/>
                </a:lnTo>
                <a:cubicBezTo>
                  <a:pt x="4437" y="10037"/>
                  <a:pt x="4467" y="9172"/>
                  <a:pt x="4497" y="8336"/>
                </a:cubicBezTo>
                <a:cubicBezTo>
                  <a:pt x="4526" y="7507"/>
                  <a:pt x="4560" y="6578"/>
                  <a:pt x="4607" y="5814"/>
                </a:cubicBezTo>
                <a:cubicBezTo>
                  <a:pt x="4621" y="5979"/>
                  <a:pt x="4635" y="6160"/>
                  <a:pt x="4648" y="6361"/>
                </a:cubicBezTo>
                <a:cubicBezTo>
                  <a:pt x="4720" y="7486"/>
                  <a:pt x="4764" y="8893"/>
                  <a:pt x="4805" y="10253"/>
                </a:cubicBezTo>
                <a:cubicBezTo>
                  <a:pt x="4814" y="10545"/>
                  <a:pt x="4823" y="10836"/>
                  <a:pt x="4832" y="11121"/>
                </a:cubicBezTo>
                <a:lnTo>
                  <a:pt x="4839" y="11340"/>
                </a:lnTo>
                <a:cubicBezTo>
                  <a:pt x="4882" y="12712"/>
                  <a:pt x="4923" y="14008"/>
                  <a:pt x="5011" y="14987"/>
                </a:cubicBezTo>
                <a:cubicBezTo>
                  <a:pt x="5108" y="16050"/>
                  <a:pt x="5236" y="16930"/>
                  <a:pt x="5835" y="16930"/>
                </a:cubicBezTo>
                <a:cubicBezTo>
                  <a:pt x="6373" y="16930"/>
                  <a:pt x="6497" y="16190"/>
                  <a:pt x="6594" y="15296"/>
                </a:cubicBezTo>
                <a:cubicBezTo>
                  <a:pt x="6678" y="14518"/>
                  <a:pt x="6726" y="13520"/>
                  <a:pt x="6772" y="12555"/>
                </a:cubicBezTo>
                <a:cubicBezTo>
                  <a:pt x="6796" y="12043"/>
                  <a:pt x="6820" y="11560"/>
                  <a:pt x="6847" y="11132"/>
                </a:cubicBezTo>
                <a:cubicBezTo>
                  <a:pt x="6861" y="10921"/>
                  <a:pt x="6874" y="10707"/>
                  <a:pt x="6888" y="10495"/>
                </a:cubicBezTo>
                <a:cubicBezTo>
                  <a:pt x="6933" y="9765"/>
                  <a:pt x="6992" y="8813"/>
                  <a:pt x="7072" y="8108"/>
                </a:cubicBezTo>
                <a:cubicBezTo>
                  <a:pt x="7130" y="8632"/>
                  <a:pt x="7171" y="9283"/>
                  <a:pt x="7206" y="9828"/>
                </a:cubicBezTo>
                <a:cubicBezTo>
                  <a:pt x="7234" y="10257"/>
                  <a:pt x="7265" y="10701"/>
                  <a:pt x="7300" y="11138"/>
                </a:cubicBezTo>
                <a:cubicBezTo>
                  <a:pt x="7355" y="11811"/>
                  <a:pt x="7430" y="12670"/>
                  <a:pt x="7538" y="13325"/>
                </a:cubicBezTo>
                <a:cubicBezTo>
                  <a:pt x="7649" y="13995"/>
                  <a:pt x="7799" y="14650"/>
                  <a:pt x="8291" y="14650"/>
                </a:cubicBezTo>
                <a:cubicBezTo>
                  <a:pt x="8807" y="14650"/>
                  <a:pt x="8920" y="13936"/>
                  <a:pt x="8993" y="13463"/>
                </a:cubicBezTo>
                <a:cubicBezTo>
                  <a:pt x="9075" y="12940"/>
                  <a:pt x="9130" y="12285"/>
                  <a:pt x="9183" y="11651"/>
                </a:cubicBezTo>
                <a:cubicBezTo>
                  <a:pt x="9198" y="11475"/>
                  <a:pt x="9212" y="11303"/>
                  <a:pt x="9226" y="11141"/>
                </a:cubicBezTo>
                <a:cubicBezTo>
                  <a:pt x="9311" y="10194"/>
                  <a:pt x="9403" y="9541"/>
                  <a:pt x="9501" y="9185"/>
                </a:cubicBezTo>
                <a:cubicBezTo>
                  <a:pt x="9633" y="9696"/>
                  <a:pt x="9726" y="10669"/>
                  <a:pt x="9771" y="11144"/>
                </a:cubicBezTo>
                <a:cubicBezTo>
                  <a:pt x="9831" y="11767"/>
                  <a:pt x="9905" y="12254"/>
                  <a:pt x="9993" y="12594"/>
                </a:cubicBezTo>
                <a:cubicBezTo>
                  <a:pt x="10054" y="12832"/>
                  <a:pt x="10198" y="13391"/>
                  <a:pt x="10653" y="13391"/>
                </a:cubicBezTo>
                <a:cubicBezTo>
                  <a:pt x="11032" y="13391"/>
                  <a:pt x="11217" y="12975"/>
                  <a:pt x="11349" y="12567"/>
                </a:cubicBezTo>
                <a:cubicBezTo>
                  <a:pt x="11467" y="12203"/>
                  <a:pt x="11579" y="11704"/>
                  <a:pt x="11661" y="11165"/>
                </a:cubicBezTo>
                <a:cubicBezTo>
                  <a:pt x="11745" y="10615"/>
                  <a:pt x="11876" y="10261"/>
                  <a:pt x="11971" y="10086"/>
                </a:cubicBezTo>
                <a:cubicBezTo>
                  <a:pt x="12053" y="10269"/>
                  <a:pt x="12153" y="10639"/>
                  <a:pt x="12271" y="11188"/>
                </a:cubicBezTo>
                <a:cubicBezTo>
                  <a:pt x="12485" y="12183"/>
                  <a:pt x="12763" y="12626"/>
                  <a:pt x="13173" y="12626"/>
                </a:cubicBezTo>
                <a:cubicBezTo>
                  <a:pt x="13612" y="12626"/>
                  <a:pt x="13946" y="12143"/>
                  <a:pt x="14166" y="11193"/>
                </a:cubicBezTo>
                <a:cubicBezTo>
                  <a:pt x="14230" y="10915"/>
                  <a:pt x="14317" y="10721"/>
                  <a:pt x="14384" y="10609"/>
                </a:cubicBezTo>
                <a:cubicBezTo>
                  <a:pt x="14442" y="10712"/>
                  <a:pt x="14507" y="10855"/>
                  <a:pt x="14553" y="10955"/>
                </a:cubicBezTo>
                <a:cubicBezTo>
                  <a:pt x="14603" y="11064"/>
                  <a:pt x="14655" y="11175"/>
                  <a:pt x="14711" y="11283"/>
                </a:cubicBezTo>
                <a:cubicBezTo>
                  <a:pt x="14963" y="11766"/>
                  <a:pt x="15162" y="12149"/>
                  <a:pt x="15638" y="12149"/>
                </a:cubicBezTo>
                <a:cubicBezTo>
                  <a:pt x="16094" y="12149"/>
                  <a:pt x="16314" y="11747"/>
                  <a:pt x="16475" y="11453"/>
                </a:cubicBezTo>
                <a:cubicBezTo>
                  <a:pt x="16502" y="11402"/>
                  <a:pt x="16532" y="11350"/>
                  <a:pt x="16562" y="11300"/>
                </a:cubicBezTo>
                <a:cubicBezTo>
                  <a:pt x="16588" y="11255"/>
                  <a:pt x="16611" y="11213"/>
                  <a:pt x="16634" y="11173"/>
                </a:cubicBezTo>
                <a:cubicBezTo>
                  <a:pt x="16703" y="11053"/>
                  <a:pt x="16782" y="10918"/>
                  <a:pt x="16828" y="10864"/>
                </a:cubicBezTo>
                <a:cubicBezTo>
                  <a:pt x="16903" y="10914"/>
                  <a:pt x="17032" y="11105"/>
                  <a:pt x="17112" y="11224"/>
                </a:cubicBezTo>
                <a:lnTo>
                  <a:pt x="17155" y="11291"/>
                </a:lnTo>
                <a:cubicBezTo>
                  <a:pt x="17177" y="11324"/>
                  <a:pt x="17200" y="11356"/>
                  <a:pt x="17222" y="11389"/>
                </a:cubicBezTo>
                <a:cubicBezTo>
                  <a:pt x="17416" y="11682"/>
                  <a:pt x="17656" y="12047"/>
                  <a:pt x="18076" y="12047"/>
                </a:cubicBezTo>
                <a:cubicBezTo>
                  <a:pt x="18508" y="12047"/>
                  <a:pt x="18724" y="11727"/>
                  <a:pt x="18882" y="11494"/>
                </a:cubicBezTo>
                <a:cubicBezTo>
                  <a:pt x="18919" y="11439"/>
                  <a:pt x="18953" y="11387"/>
                  <a:pt x="18989" y="11340"/>
                </a:cubicBezTo>
                <a:cubicBezTo>
                  <a:pt x="19096" y="11202"/>
                  <a:pt x="19183" y="11125"/>
                  <a:pt x="19231" y="11090"/>
                </a:cubicBezTo>
                <a:cubicBezTo>
                  <a:pt x="19285" y="11117"/>
                  <a:pt x="19403" y="11188"/>
                  <a:pt x="19622" y="11387"/>
                </a:cubicBezTo>
                <a:cubicBezTo>
                  <a:pt x="19919" y="11658"/>
                  <a:pt x="20277" y="11689"/>
                  <a:pt x="20520" y="11689"/>
                </a:cubicBezTo>
                <a:cubicBezTo>
                  <a:pt x="20701" y="11689"/>
                  <a:pt x="20939" y="11612"/>
                  <a:pt x="21281" y="11494"/>
                </a:cubicBezTo>
                <a:cubicBezTo>
                  <a:pt x="21406" y="11451"/>
                  <a:pt x="21535" y="11406"/>
                  <a:pt x="21600" y="11391"/>
                </a:cubicBezTo>
                <a:lnTo>
                  <a:pt x="21429" y="10655"/>
                </a:lnTo>
                <a:cubicBezTo>
                  <a:pt x="21326" y="10679"/>
                  <a:pt x="21192" y="10724"/>
                  <a:pt x="21037" y="10778"/>
                </a:cubicBezTo>
                <a:cubicBezTo>
                  <a:pt x="20885" y="10831"/>
                  <a:pt x="20601" y="10929"/>
                  <a:pt x="20520" y="10933"/>
                </a:cubicBezTo>
                <a:cubicBezTo>
                  <a:pt x="20323" y="10933"/>
                  <a:pt x="20208" y="10903"/>
                  <a:pt x="20125" y="10827"/>
                </a:cubicBezTo>
                <a:cubicBezTo>
                  <a:pt x="19729" y="10468"/>
                  <a:pt x="19465" y="10321"/>
                  <a:pt x="19209" y="10321"/>
                </a:cubicBezTo>
                <a:cubicBezTo>
                  <a:pt x="18891" y="10321"/>
                  <a:pt x="18593" y="10623"/>
                  <a:pt x="18398" y="10876"/>
                </a:cubicBezTo>
                <a:cubicBezTo>
                  <a:pt x="18347" y="10942"/>
                  <a:pt x="18300" y="11009"/>
                  <a:pt x="18260" y="11068"/>
                </a:cubicBezTo>
                <a:cubicBezTo>
                  <a:pt x="18214" y="11137"/>
                  <a:pt x="18131" y="11262"/>
                  <a:pt x="18089" y="11288"/>
                </a:cubicBezTo>
                <a:cubicBezTo>
                  <a:pt x="18025" y="11240"/>
                  <a:pt x="17915" y="11074"/>
                  <a:pt x="17848" y="10972"/>
                </a:cubicBezTo>
                <a:cubicBezTo>
                  <a:pt x="17824" y="10936"/>
                  <a:pt x="17800" y="10899"/>
                  <a:pt x="17776" y="10864"/>
                </a:cubicBezTo>
                <a:lnTo>
                  <a:pt x="17734" y="10800"/>
                </a:lnTo>
                <a:cubicBezTo>
                  <a:pt x="17524" y="10488"/>
                  <a:pt x="17262" y="10100"/>
                  <a:pt x="16820" y="10100"/>
                </a:cubicBezTo>
                <a:cubicBezTo>
                  <a:pt x="16386" y="10100"/>
                  <a:pt x="16200" y="10421"/>
                  <a:pt x="15985" y="10793"/>
                </a:cubicBezTo>
                <a:cubicBezTo>
                  <a:pt x="15963" y="10832"/>
                  <a:pt x="15940" y="10873"/>
                  <a:pt x="15915" y="10916"/>
                </a:cubicBezTo>
                <a:cubicBezTo>
                  <a:pt x="15881" y="10974"/>
                  <a:pt x="15849" y="11031"/>
                  <a:pt x="15817" y="11089"/>
                </a:cubicBezTo>
                <a:cubicBezTo>
                  <a:pt x="15768" y="11179"/>
                  <a:pt x="15689" y="11322"/>
                  <a:pt x="15636" y="11379"/>
                </a:cubicBezTo>
                <a:cubicBezTo>
                  <a:pt x="15569" y="11303"/>
                  <a:pt x="15455" y="11083"/>
                  <a:pt x="15376" y="10932"/>
                </a:cubicBezTo>
                <a:cubicBezTo>
                  <a:pt x="15329" y="10841"/>
                  <a:pt x="15281" y="10738"/>
                  <a:pt x="15236" y="10638"/>
                </a:cubicBezTo>
                <a:cubicBezTo>
                  <a:pt x="15037" y="10207"/>
                  <a:pt x="14832" y="9760"/>
                  <a:pt x="14392" y="9760"/>
                </a:cubicBezTo>
                <a:cubicBezTo>
                  <a:pt x="14192" y="9760"/>
                  <a:pt x="13698" y="9883"/>
                  <a:pt x="13435" y="11021"/>
                </a:cubicBezTo>
                <a:cubicBezTo>
                  <a:pt x="13357" y="11357"/>
                  <a:pt x="13273" y="11579"/>
                  <a:pt x="13205" y="11715"/>
                </a:cubicBezTo>
                <a:cubicBezTo>
                  <a:pt x="13148" y="11575"/>
                  <a:pt x="13076" y="11355"/>
                  <a:pt x="13006" y="11028"/>
                </a:cubicBezTo>
                <a:cubicBezTo>
                  <a:pt x="12807" y="10105"/>
                  <a:pt x="12620" y="9232"/>
                  <a:pt x="11964" y="9232"/>
                </a:cubicBezTo>
                <a:cubicBezTo>
                  <a:pt x="11677" y="9232"/>
                  <a:pt x="11160" y="9468"/>
                  <a:pt x="10918" y="11050"/>
                </a:cubicBezTo>
                <a:cubicBezTo>
                  <a:pt x="10841" y="11554"/>
                  <a:pt x="10754" y="11935"/>
                  <a:pt x="10675" y="12204"/>
                </a:cubicBezTo>
                <a:cubicBezTo>
                  <a:pt x="10626" y="11959"/>
                  <a:pt x="10570" y="11599"/>
                  <a:pt x="10519" y="11072"/>
                </a:cubicBezTo>
                <a:cubicBezTo>
                  <a:pt x="10347" y="9278"/>
                  <a:pt x="10207" y="8177"/>
                  <a:pt x="9518" y="8177"/>
                </a:cubicBezTo>
                <a:cubicBezTo>
                  <a:pt x="8791" y="8177"/>
                  <a:pt x="8635" y="9324"/>
                  <a:pt x="8479" y="11073"/>
                </a:cubicBezTo>
                <a:cubicBezTo>
                  <a:pt x="8464" y="11237"/>
                  <a:pt x="8450" y="11410"/>
                  <a:pt x="8435" y="11586"/>
                </a:cubicBezTo>
                <a:cubicBezTo>
                  <a:pt x="8399" y="12017"/>
                  <a:pt x="8343" y="12660"/>
                  <a:pt x="8274" y="13176"/>
                </a:cubicBezTo>
                <a:cubicBezTo>
                  <a:pt x="8205" y="12735"/>
                  <a:pt x="8129" y="12070"/>
                  <a:pt x="8048" y="11077"/>
                </a:cubicBezTo>
                <a:cubicBezTo>
                  <a:pt x="8013" y="10647"/>
                  <a:pt x="7985" y="10205"/>
                  <a:pt x="7957" y="9779"/>
                </a:cubicBezTo>
                <a:cubicBezTo>
                  <a:pt x="7906" y="8996"/>
                  <a:pt x="7857" y="8257"/>
                  <a:pt x="7778" y="7708"/>
                </a:cubicBezTo>
                <a:cubicBezTo>
                  <a:pt x="7718" y="7289"/>
                  <a:pt x="7605" y="6511"/>
                  <a:pt x="7054" y="6511"/>
                </a:cubicBezTo>
                <a:cubicBezTo>
                  <a:pt x="6549" y="6511"/>
                  <a:pt x="6428" y="7160"/>
                  <a:pt x="6333" y="7946"/>
                </a:cubicBezTo>
                <a:cubicBezTo>
                  <a:pt x="6250" y="8624"/>
                  <a:pt x="6196" y="9510"/>
                  <a:pt x="6138" y="10447"/>
                </a:cubicBezTo>
                <a:cubicBezTo>
                  <a:pt x="6125" y="10659"/>
                  <a:pt x="6111" y="10872"/>
                  <a:pt x="6098" y="11084"/>
                </a:cubicBezTo>
                <a:cubicBezTo>
                  <a:pt x="6070" y="11517"/>
                  <a:pt x="6047" y="12003"/>
                  <a:pt x="6022" y="12518"/>
                </a:cubicBezTo>
                <a:cubicBezTo>
                  <a:pt x="5981" y="13382"/>
                  <a:pt x="5921" y="14640"/>
                  <a:pt x="5820" y="15463"/>
                </a:cubicBezTo>
                <a:cubicBezTo>
                  <a:pt x="5790" y="15243"/>
                  <a:pt x="5761" y="14961"/>
                  <a:pt x="5734" y="14601"/>
                </a:cubicBezTo>
                <a:cubicBezTo>
                  <a:pt x="5665" y="13683"/>
                  <a:pt x="5629" y="12532"/>
                  <a:pt x="5590" y="11315"/>
                </a:cubicBezTo>
                <a:lnTo>
                  <a:pt x="5581" y="11095"/>
                </a:lnTo>
                <a:cubicBezTo>
                  <a:pt x="5572" y="10811"/>
                  <a:pt x="5564" y="10521"/>
                  <a:pt x="5555" y="10230"/>
                </a:cubicBezTo>
                <a:cubicBezTo>
                  <a:pt x="5509" y="8720"/>
                  <a:pt x="5461" y="7158"/>
                  <a:pt x="5374" y="5970"/>
                </a:cubicBezTo>
                <a:cubicBezTo>
                  <a:pt x="5325" y="5317"/>
                  <a:pt x="5270" y="4832"/>
                  <a:pt x="5203" y="4489"/>
                </a:cubicBezTo>
                <a:cubicBezTo>
                  <a:pt x="5148" y="4212"/>
                  <a:pt x="5034" y="3635"/>
                  <a:pt x="4579" y="3635"/>
                </a:cubicBezTo>
                <a:close/>
              </a:path>
            </a:pathLst>
          </a:custGeom>
          <a:solidFill>
            <a:schemeClr val="accent1"/>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831" name="Tiara"/>
          <p:cNvSpPr/>
          <p:nvPr/>
        </p:nvSpPr>
        <p:spPr>
          <a:xfrm>
            <a:off x="8007125" y="4072154"/>
            <a:ext cx="900366" cy="473352"/>
          </a:xfrm>
          <a:custGeom>
            <a:avLst/>
            <a:gdLst/>
            <a:ahLst/>
            <a:cxnLst>
              <a:cxn ang="0">
                <a:pos x="wd2" y="hd2"/>
              </a:cxn>
              <a:cxn ang="5400000">
                <a:pos x="wd2" y="hd2"/>
              </a:cxn>
              <a:cxn ang="10800000">
                <a:pos x="wd2" y="hd2"/>
              </a:cxn>
              <a:cxn ang="16200000">
                <a:pos x="wd2" y="hd2"/>
              </a:cxn>
            </a:cxnLst>
            <a:rect l="0" t="0" r="r" b="b"/>
            <a:pathLst>
              <a:path w="21095" h="21189" extrusionOk="0">
                <a:moveTo>
                  <a:pt x="10548" y="0"/>
                </a:moveTo>
                <a:cubicBezTo>
                  <a:pt x="10216" y="0"/>
                  <a:pt x="9946" y="512"/>
                  <a:pt x="9946" y="1147"/>
                </a:cubicBezTo>
                <a:cubicBezTo>
                  <a:pt x="9946" y="1228"/>
                  <a:pt x="9921" y="1290"/>
                  <a:pt x="9874" y="1270"/>
                </a:cubicBezTo>
                <a:cubicBezTo>
                  <a:pt x="9821" y="1250"/>
                  <a:pt x="9762" y="1240"/>
                  <a:pt x="9704" y="1261"/>
                </a:cubicBezTo>
                <a:cubicBezTo>
                  <a:pt x="9466" y="1301"/>
                  <a:pt x="9260" y="1612"/>
                  <a:pt x="9181" y="2036"/>
                </a:cubicBezTo>
                <a:cubicBezTo>
                  <a:pt x="9139" y="2258"/>
                  <a:pt x="9140" y="2481"/>
                  <a:pt x="9161" y="2673"/>
                </a:cubicBezTo>
                <a:cubicBezTo>
                  <a:pt x="9172" y="2753"/>
                  <a:pt x="9139" y="2824"/>
                  <a:pt x="9097" y="2824"/>
                </a:cubicBezTo>
                <a:cubicBezTo>
                  <a:pt x="9033" y="2824"/>
                  <a:pt x="8966" y="2843"/>
                  <a:pt x="8897" y="2893"/>
                </a:cubicBezTo>
                <a:cubicBezTo>
                  <a:pt x="8676" y="3044"/>
                  <a:pt x="8517" y="3439"/>
                  <a:pt x="8501" y="3883"/>
                </a:cubicBezTo>
                <a:cubicBezTo>
                  <a:pt x="8475" y="4629"/>
                  <a:pt x="8802" y="5202"/>
                  <a:pt x="9171" y="5121"/>
                </a:cubicBezTo>
                <a:cubicBezTo>
                  <a:pt x="9245" y="5101"/>
                  <a:pt x="9313" y="5223"/>
                  <a:pt x="9313" y="5364"/>
                </a:cubicBezTo>
                <a:cubicBezTo>
                  <a:pt x="9313" y="5586"/>
                  <a:pt x="9308" y="5807"/>
                  <a:pt x="9287" y="6029"/>
                </a:cubicBezTo>
                <a:cubicBezTo>
                  <a:pt x="9281" y="6110"/>
                  <a:pt x="9240" y="6150"/>
                  <a:pt x="9197" y="6130"/>
                </a:cubicBezTo>
                <a:cubicBezTo>
                  <a:pt x="8970" y="5989"/>
                  <a:pt x="8728" y="5909"/>
                  <a:pt x="8480" y="5909"/>
                </a:cubicBezTo>
                <a:cubicBezTo>
                  <a:pt x="7540" y="5909"/>
                  <a:pt x="6727" y="7018"/>
                  <a:pt x="6395" y="8591"/>
                </a:cubicBezTo>
                <a:cubicBezTo>
                  <a:pt x="6379" y="8672"/>
                  <a:pt x="6326" y="8701"/>
                  <a:pt x="6289" y="8661"/>
                </a:cubicBezTo>
                <a:cubicBezTo>
                  <a:pt x="6110" y="8449"/>
                  <a:pt x="5951" y="8197"/>
                  <a:pt x="5819" y="7895"/>
                </a:cubicBezTo>
                <a:cubicBezTo>
                  <a:pt x="5793" y="7834"/>
                  <a:pt x="5799" y="7743"/>
                  <a:pt x="5836" y="7703"/>
                </a:cubicBezTo>
                <a:cubicBezTo>
                  <a:pt x="6020" y="7481"/>
                  <a:pt x="6135" y="7078"/>
                  <a:pt x="6119" y="6634"/>
                </a:cubicBezTo>
                <a:cubicBezTo>
                  <a:pt x="6093" y="6019"/>
                  <a:pt x="5808" y="5535"/>
                  <a:pt x="5486" y="5575"/>
                </a:cubicBezTo>
                <a:cubicBezTo>
                  <a:pt x="5137" y="5616"/>
                  <a:pt x="4879" y="6202"/>
                  <a:pt x="4922" y="6858"/>
                </a:cubicBezTo>
                <a:cubicBezTo>
                  <a:pt x="4964" y="7493"/>
                  <a:pt x="5170" y="7977"/>
                  <a:pt x="5281" y="8270"/>
                </a:cubicBezTo>
                <a:cubicBezTo>
                  <a:pt x="5308" y="8340"/>
                  <a:pt x="5281" y="8431"/>
                  <a:pt x="5238" y="8431"/>
                </a:cubicBezTo>
                <a:cubicBezTo>
                  <a:pt x="4652" y="8491"/>
                  <a:pt x="4130" y="9006"/>
                  <a:pt x="3760" y="9783"/>
                </a:cubicBezTo>
                <a:cubicBezTo>
                  <a:pt x="3729" y="9843"/>
                  <a:pt x="3677" y="9810"/>
                  <a:pt x="3671" y="9720"/>
                </a:cubicBezTo>
                <a:cubicBezTo>
                  <a:pt x="3661" y="9336"/>
                  <a:pt x="3639" y="9054"/>
                  <a:pt x="3607" y="8711"/>
                </a:cubicBezTo>
                <a:cubicBezTo>
                  <a:pt x="3538" y="7955"/>
                  <a:pt x="3232" y="7572"/>
                  <a:pt x="2868" y="7693"/>
                </a:cubicBezTo>
                <a:cubicBezTo>
                  <a:pt x="2662" y="7764"/>
                  <a:pt x="2488" y="8047"/>
                  <a:pt x="2424" y="8431"/>
                </a:cubicBezTo>
                <a:cubicBezTo>
                  <a:pt x="2282" y="9298"/>
                  <a:pt x="2636" y="10042"/>
                  <a:pt x="3048" y="9972"/>
                </a:cubicBezTo>
                <a:cubicBezTo>
                  <a:pt x="3074" y="9972"/>
                  <a:pt x="3147" y="9941"/>
                  <a:pt x="3137" y="10073"/>
                </a:cubicBezTo>
                <a:cubicBezTo>
                  <a:pt x="3132" y="10264"/>
                  <a:pt x="3116" y="10346"/>
                  <a:pt x="3074" y="10517"/>
                </a:cubicBezTo>
                <a:cubicBezTo>
                  <a:pt x="3058" y="10577"/>
                  <a:pt x="3022" y="10597"/>
                  <a:pt x="2990" y="10577"/>
                </a:cubicBezTo>
                <a:cubicBezTo>
                  <a:pt x="2826" y="10466"/>
                  <a:pt x="2657" y="10407"/>
                  <a:pt x="2477" y="10407"/>
                </a:cubicBezTo>
                <a:cubicBezTo>
                  <a:pt x="1886" y="10407"/>
                  <a:pt x="1375" y="11042"/>
                  <a:pt x="1111" y="11970"/>
                </a:cubicBezTo>
                <a:cubicBezTo>
                  <a:pt x="1095" y="12020"/>
                  <a:pt x="1063" y="12041"/>
                  <a:pt x="1042" y="12011"/>
                </a:cubicBezTo>
                <a:cubicBezTo>
                  <a:pt x="957" y="11920"/>
                  <a:pt x="883" y="11808"/>
                  <a:pt x="809" y="11677"/>
                </a:cubicBezTo>
                <a:cubicBezTo>
                  <a:pt x="778" y="11626"/>
                  <a:pt x="794" y="11536"/>
                  <a:pt x="831" y="11516"/>
                </a:cubicBezTo>
                <a:cubicBezTo>
                  <a:pt x="1089" y="11365"/>
                  <a:pt x="1274" y="10879"/>
                  <a:pt x="1253" y="10325"/>
                </a:cubicBezTo>
                <a:cubicBezTo>
                  <a:pt x="1232" y="9780"/>
                  <a:pt x="1000" y="9326"/>
                  <a:pt x="715" y="9266"/>
                </a:cubicBezTo>
                <a:cubicBezTo>
                  <a:pt x="409" y="9205"/>
                  <a:pt x="144" y="9589"/>
                  <a:pt x="70" y="10114"/>
                </a:cubicBezTo>
                <a:lnTo>
                  <a:pt x="60" y="10114"/>
                </a:lnTo>
                <a:cubicBezTo>
                  <a:pt x="45" y="10265"/>
                  <a:pt x="-257" y="13875"/>
                  <a:pt x="651" y="16275"/>
                </a:cubicBezTo>
                <a:cubicBezTo>
                  <a:pt x="751" y="16537"/>
                  <a:pt x="809" y="16860"/>
                  <a:pt x="809" y="17183"/>
                </a:cubicBezTo>
                <a:lnTo>
                  <a:pt x="809" y="18910"/>
                </a:lnTo>
                <a:cubicBezTo>
                  <a:pt x="809" y="18920"/>
                  <a:pt x="809" y="18937"/>
                  <a:pt x="809" y="18948"/>
                </a:cubicBezTo>
                <a:cubicBezTo>
                  <a:pt x="809" y="19059"/>
                  <a:pt x="809" y="19171"/>
                  <a:pt x="809" y="19272"/>
                </a:cubicBezTo>
                <a:cubicBezTo>
                  <a:pt x="809" y="19605"/>
                  <a:pt x="952" y="19906"/>
                  <a:pt x="1121" y="19956"/>
                </a:cubicBezTo>
                <a:cubicBezTo>
                  <a:pt x="7387" y="21600"/>
                  <a:pt x="13736" y="21600"/>
                  <a:pt x="20002" y="19956"/>
                </a:cubicBezTo>
                <a:cubicBezTo>
                  <a:pt x="20171" y="19916"/>
                  <a:pt x="20314" y="19605"/>
                  <a:pt x="20314" y="19272"/>
                </a:cubicBezTo>
                <a:lnTo>
                  <a:pt x="20314" y="17255"/>
                </a:lnTo>
                <a:cubicBezTo>
                  <a:pt x="20314" y="16943"/>
                  <a:pt x="20361" y="16651"/>
                  <a:pt x="20451" y="16388"/>
                </a:cubicBezTo>
                <a:cubicBezTo>
                  <a:pt x="21343" y="13938"/>
                  <a:pt x="21054" y="10255"/>
                  <a:pt x="21038" y="10104"/>
                </a:cubicBezTo>
                <a:lnTo>
                  <a:pt x="21027" y="10104"/>
                </a:lnTo>
                <a:cubicBezTo>
                  <a:pt x="20953" y="9580"/>
                  <a:pt x="20689" y="9196"/>
                  <a:pt x="20383" y="9256"/>
                </a:cubicBezTo>
                <a:cubicBezTo>
                  <a:pt x="20098" y="9317"/>
                  <a:pt x="19865" y="9761"/>
                  <a:pt x="19844" y="10315"/>
                </a:cubicBezTo>
                <a:cubicBezTo>
                  <a:pt x="19823" y="10870"/>
                  <a:pt x="20007" y="11345"/>
                  <a:pt x="20266" y="11507"/>
                </a:cubicBezTo>
                <a:cubicBezTo>
                  <a:pt x="20303" y="11527"/>
                  <a:pt x="20319" y="11617"/>
                  <a:pt x="20288" y="11667"/>
                </a:cubicBezTo>
                <a:cubicBezTo>
                  <a:pt x="20219" y="11788"/>
                  <a:pt x="20139" y="11901"/>
                  <a:pt x="20055" y="12001"/>
                </a:cubicBezTo>
                <a:cubicBezTo>
                  <a:pt x="20029" y="12032"/>
                  <a:pt x="19998" y="12011"/>
                  <a:pt x="19987" y="11960"/>
                </a:cubicBezTo>
                <a:cubicBezTo>
                  <a:pt x="19723" y="11033"/>
                  <a:pt x="19211" y="10397"/>
                  <a:pt x="18620" y="10397"/>
                </a:cubicBezTo>
                <a:cubicBezTo>
                  <a:pt x="18440" y="10397"/>
                  <a:pt x="18267" y="10456"/>
                  <a:pt x="18108" y="10567"/>
                </a:cubicBezTo>
                <a:cubicBezTo>
                  <a:pt x="18077" y="10588"/>
                  <a:pt x="18039" y="10558"/>
                  <a:pt x="18023" y="10508"/>
                </a:cubicBezTo>
                <a:cubicBezTo>
                  <a:pt x="17980" y="10346"/>
                  <a:pt x="17965" y="10255"/>
                  <a:pt x="17960" y="10063"/>
                </a:cubicBezTo>
                <a:cubicBezTo>
                  <a:pt x="17949" y="9932"/>
                  <a:pt x="18023" y="9952"/>
                  <a:pt x="18049" y="9962"/>
                </a:cubicBezTo>
                <a:cubicBezTo>
                  <a:pt x="18461" y="10033"/>
                  <a:pt x="18815" y="9288"/>
                  <a:pt x="18673" y="8421"/>
                </a:cubicBezTo>
                <a:cubicBezTo>
                  <a:pt x="18609" y="8038"/>
                  <a:pt x="18435" y="7764"/>
                  <a:pt x="18229" y="7684"/>
                </a:cubicBezTo>
                <a:cubicBezTo>
                  <a:pt x="17865" y="7553"/>
                  <a:pt x="17559" y="7935"/>
                  <a:pt x="17490" y="8702"/>
                </a:cubicBezTo>
                <a:cubicBezTo>
                  <a:pt x="17458" y="9034"/>
                  <a:pt x="17443" y="9327"/>
                  <a:pt x="17427" y="9710"/>
                </a:cubicBezTo>
                <a:cubicBezTo>
                  <a:pt x="17422" y="9801"/>
                  <a:pt x="17368" y="9831"/>
                  <a:pt x="17336" y="9770"/>
                </a:cubicBezTo>
                <a:cubicBezTo>
                  <a:pt x="16967" y="8983"/>
                  <a:pt x="16444" y="8482"/>
                  <a:pt x="15858" y="8421"/>
                </a:cubicBezTo>
                <a:cubicBezTo>
                  <a:pt x="15816" y="8421"/>
                  <a:pt x="15791" y="8318"/>
                  <a:pt x="15817" y="8257"/>
                </a:cubicBezTo>
                <a:cubicBezTo>
                  <a:pt x="15928" y="7955"/>
                  <a:pt x="16133" y="7481"/>
                  <a:pt x="16175" y="6845"/>
                </a:cubicBezTo>
                <a:cubicBezTo>
                  <a:pt x="16223" y="6200"/>
                  <a:pt x="15959" y="5606"/>
                  <a:pt x="15611" y="5566"/>
                </a:cubicBezTo>
                <a:cubicBezTo>
                  <a:pt x="15289" y="5525"/>
                  <a:pt x="14999" y="6010"/>
                  <a:pt x="14978" y="6625"/>
                </a:cubicBezTo>
                <a:cubicBezTo>
                  <a:pt x="14962" y="7068"/>
                  <a:pt x="15073" y="7471"/>
                  <a:pt x="15263" y="7693"/>
                </a:cubicBezTo>
                <a:cubicBezTo>
                  <a:pt x="15300" y="7733"/>
                  <a:pt x="15304" y="7825"/>
                  <a:pt x="15278" y="7885"/>
                </a:cubicBezTo>
                <a:cubicBezTo>
                  <a:pt x="15146" y="8188"/>
                  <a:pt x="14989" y="8439"/>
                  <a:pt x="14809" y="8651"/>
                </a:cubicBezTo>
                <a:cubicBezTo>
                  <a:pt x="14772" y="8702"/>
                  <a:pt x="14720" y="8663"/>
                  <a:pt x="14704" y="8582"/>
                </a:cubicBezTo>
                <a:cubicBezTo>
                  <a:pt x="14371" y="7009"/>
                  <a:pt x="13564" y="5900"/>
                  <a:pt x="12619" y="5900"/>
                </a:cubicBezTo>
                <a:cubicBezTo>
                  <a:pt x="12365" y="5900"/>
                  <a:pt x="12126" y="5979"/>
                  <a:pt x="11899" y="6120"/>
                </a:cubicBezTo>
                <a:cubicBezTo>
                  <a:pt x="11863" y="6141"/>
                  <a:pt x="11821" y="6100"/>
                  <a:pt x="11810" y="6020"/>
                </a:cubicBezTo>
                <a:cubicBezTo>
                  <a:pt x="11795" y="5808"/>
                  <a:pt x="11784" y="5595"/>
                  <a:pt x="11784" y="5383"/>
                </a:cubicBezTo>
                <a:cubicBezTo>
                  <a:pt x="11784" y="5232"/>
                  <a:pt x="11853" y="5112"/>
                  <a:pt x="11932" y="5112"/>
                </a:cubicBezTo>
                <a:cubicBezTo>
                  <a:pt x="12349" y="5203"/>
                  <a:pt x="12714" y="4445"/>
                  <a:pt x="12566" y="3568"/>
                </a:cubicBezTo>
                <a:cubicBezTo>
                  <a:pt x="12529" y="3336"/>
                  <a:pt x="12439" y="3125"/>
                  <a:pt x="12328" y="3004"/>
                </a:cubicBezTo>
                <a:cubicBezTo>
                  <a:pt x="12217" y="2882"/>
                  <a:pt x="12106" y="2824"/>
                  <a:pt x="12000" y="2824"/>
                </a:cubicBezTo>
                <a:cubicBezTo>
                  <a:pt x="11958" y="2824"/>
                  <a:pt x="11927" y="2753"/>
                  <a:pt x="11937" y="2673"/>
                </a:cubicBezTo>
                <a:cubicBezTo>
                  <a:pt x="11948" y="2562"/>
                  <a:pt x="11953" y="2441"/>
                  <a:pt x="11947" y="2320"/>
                </a:cubicBezTo>
                <a:cubicBezTo>
                  <a:pt x="11921" y="1765"/>
                  <a:pt x="11688" y="1311"/>
                  <a:pt x="11398" y="1261"/>
                </a:cubicBezTo>
                <a:cubicBezTo>
                  <a:pt x="11340" y="1251"/>
                  <a:pt x="11283" y="1260"/>
                  <a:pt x="11225" y="1270"/>
                </a:cubicBezTo>
                <a:cubicBezTo>
                  <a:pt x="11177" y="1280"/>
                  <a:pt x="11151" y="1198"/>
                  <a:pt x="11151" y="1147"/>
                </a:cubicBezTo>
                <a:cubicBezTo>
                  <a:pt x="11151" y="512"/>
                  <a:pt x="10881" y="0"/>
                  <a:pt x="10548" y="0"/>
                </a:cubicBezTo>
                <a:close/>
                <a:moveTo>
                  <a:pt x="12612" y="6918"/>
                </a:moveTo>
                <a:cubicBezTo>
                  <a:pt x="13309" y="6918"/>
                  <a:pt x="13912" y="7725"/>
                  <a:pt x="14176" y="8875"/>
                </a:cubicBezTo>
                <a:cubicBezTo>
                  <a:pt x="14202" y="8996"/>
                  <a:pt x="14165" y="9126"/>
                  <a:pt x="14102" y="9146"/>
                </a:cubicBezTo>
                <a:cubicBezTo>
                  <a:pt x="13737" y="9267"/>
                  <a:pt x="13363" y="9185"/>
                  <a:pt x="13015" y="8913"/>
                </a:cubicBezTo>
                <a:cubicBezTo>
                  <a:pt x="12608" y="8600"/>
                  <a:pt x="12280" y="8046"/>
                  <a:pt x="12058" y="7340"/>
                </a:cubicBezTo>
                <a:cubicBezTo>
                  <a:pt x="12026" y="7239"/>
                  <a:pt x="12054" y="7100"/>
                  <a:pt x="12117" y="7060"/>
                </a:cubicBezTo>
                <a:cubicBezTo>
                  <a:pt x="12276" y="6969"/>
                  <a:pt x="12438" y="6918"/>
                  <a:pt x="12612" y="6918"/>
                </a:cubicBezTo>
                <a:close/>
                <a:moveTo>
                  <a:pt x="8475" y="6937"/>
                </a:moveTo>
                <a:cubicBezTo>
                  <a:pt x="8649" y="6937"/>
                  <a:pt x="8811" y="6988"/>
                  <a:pt x="8970" y="7079"/>
                </a:cubicBezTo>
                <a:cubicBezTo>
                  <a:pt x="9033" y="7099"/>
                  <a:pt x="9061" y="7239"/>
                  <a:pt x="9029" y="7350"/>
                </a:cubicBezTo>
                <a:cubicBezTo>
                  <a:pt x="8813" y="8056"/>
                  <a:pt x="8479" y="8603"/>
                  <a:pt x="8072" y="8925"/>
                </a:cubicBezTo>
                <a:cubicBezTo>
                  <a:pt x="7724" y="9198"/>
                  <a:pt x="7350" y="9276"/>
                  <a:pt x="6985" y="9155"/>
                </a:cubicBezTo>
                <a:cubicBezTo>
                  <a:pt x="6922" y="9135"/>
                  <a:pt x="6885" y="9005"/>
                  <a:pt x="6911" y="8894"/>
                </a:cubicBezTo>
                <a:cubicBezTo>
                  <a:pt x="7175" y="7744"/>
                  <a:pt x="7778" y="6937"/>
                  <a:pt x="8475" y="6937"/>
                </a:cubicBezTo>
                <a:close/>
                <a:moveTo>
                  <a:pt x="15743" y="9389"/>
                </a:moveTo>
                <a:cubicBezTo>
                  <a:pt x="16271" y="9389"/>
                  <a:pt x="16746" y="9871"/>
                  <a:pt x="17041" y="10627"/>
                </a:cubicBezTo>
                <a:cubicBezTo>
                  <a:pt x="17089" y="10748"/>
                  <a:pt x="17053" y="10920"/>
                  <a:pt x="16974" y="10930"/>
                </a:cubicBezTo>
                <a:cubicBezTo>
                  <a:pt x="16689" y="10980"/>
                  <a:pt x="16397" y="10910"/>
                  <a:pt x="16122" y="10719"/>
                </a:cubicBezTo>
                <a:cubicBezTo>
                  <a:pt x="15832" y="10517"/>
                  <a:pt x="15575" y="10194"/>
                  <a:pt x="15364" y="9770"/>
                </a:cubicBezTo>
                <a:cubicBezTo>
                  <a:pt x="15311" y="9659"/>
                  <a:pt x="15337" y="9479"/>
                  <a:pt x="15416" y="9449"/>
                </a:cubicBezTo>
                <a:cubicBezTo>
                  <a:pt x="15522" y="9408"/>
                  <a:pt x="15632" y="9389"/>
                  <a:pt x="15743" y="9389"/>
                </a:cubicBezTo>
                <a:close/>
                <a:moveTo>
                  <a:pt x="5344" y="9398"/>
                </a:moveTo>
                <a:cubicBezTo>
                  <a:pt x="5455" y="9398"/>
                  <a:pt x="5565" y="9418"/>
                  <a:pt x="5671" y="9458"/>
                </a:cubicBezTo>
                <a:cubicBezTo>
                  <a:pt x="5750" y="9488"/>
                  <a:pt x="5781" y="9672"/>
                  <a:pt x="5723" y="9783"/>
                </a:cubicBezTo>
                <a:cubicBezTo>
                  <a:pt x="5512" y="10206"/>
                  <a:pt x="5255" y="10526"/>
                  <a:pt x="4965" y="10728"/>
                </a:cubicBezTo>
                <a:cubicBezTo>
                  <a:pt x="4690" y="10920"/>
                  <a:pt x="4398" y="10993"/>
                  <a:pt x="4113" y="10942"/>
                </a:cubicBezTo>
                <a:cubicBezTo>
                  <a:pt x="4034" y="10932"/>
                  <a:pt x="3998" y="10761"/>
                  <a:pt x="4046" y="10640"/>
                </a:cubicBezTo>
                <a:cubicBezTo>
                  <a:pt x="4341" y="9894"/>
                  <a:pt x="4816" y="9398"/>
                  <a:pt x="5344" y="9398"/>
                </a:cubicBezTo>
                <a:close/>
                <a:moveTo>
                  <a:pt x="2477" y="11425"/>
                </a:moveTo>
                <a:cubicBezTo>
                  <a:pt x="2540" y="11425"/>
                  <a:pt x="2610" y="11435"/>
                  <a:pt x="2668" y="11466"/>
                </a:cubicBezTo>
                <a:cubicBezTo>
                  <a:pt x="2711" y="11486"/>
                  <a:pt x="2726" y="11597"/>
                  <a:pt x="2695" y="11658"/>
                </a:cubicBezTo>
                <a:cubicBezTo>
                  <a:pt x="2589" y="11839"/>
                  <a:pt x="2472" y="12000"/>
                  <a:pt x="2340" y="12121"/>
                </a:cubicBezTo>
                <a:cubicBezTo>
                  <a:pt x="2140" y="12303"/>
                  <a:pt x="1929" y="12383"/>
                  <a:pt x="1718" y="12373"/>
                </a:cubicBezTo>
                <a:cubicBezTo>
                  <a:pt x="1671" y="12373"/>
                  <a:pt x="1644" y="12261"/>
                  <a:pt x="1670" y="12190"/>
                </a:cubicBezTo>
                <a:cubicBezTo>
                  <a:pt x="1855" y="11727"/>
                  <a:pt x="2144" y="11425"/>
                  <a:pt x="2477" y="11425"/>
                </a:cubicBezTo>
                <a:close/>
                <a:moveTo>
                  <a:pt x="18615" y="11434"/>
                </a:moveTo>
                <a:cubicBezTo>
                  <a:pt x="18942" y="11434"/>
                  <a:pt x="19232" y="11739"/>
                  <a:pt x="19422" y="12203"/>
                </a:cubicBezTo>
                <a:cubicBezTo>
                  <a:pt x="19453" y="12274"/>
                  <a:pt x="19428" y="12373"/>
                  <a:pt x="19375" y="12383"/>
                </a:cubicBezTo>
                <a:cubicBezTo>
                  <a:pt x="19164" y="12393"/>
                  <a:pt x="18947" y="12312"/>
                  <a:pt x="18752" y="12131"/>
                </a:cubicBezTo>
                <a:cubicBezTo>
                  <a:pt x="18620" y="12010"/>
                  <a:pt x="18499" y="11859"/>
                  <a:pt x="18399" y="11667"/>
                </a:cubicBezTo>
                <a:cubicBezTo>
                  <a:pt x="18362" y="11607"/>
                  <a:pt x="18383" y="11485"/>
                  <a:pt x="18425" y="11475"/>
                </a:cubicBezTo>
                <a:cubicBezTo>
                  <a:pt x="18489" y="11455"/>
                  <a:pt x="18552" y="11434"/>
                  <a:pt x="18615" y="11434"/>
                </a:cubicBezTo>
                <a:close/>
              </a:path>
            </a:pathLst>
          </a:custGeom>
          <a:solidFill>
            <a:srgbClr val="FFBC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grpSp>
        <p:nvGrpSpPr>
          <p:cNvPr id="1836" name="Group"/>
          <p:cNvGrpSpPr/>
          <p:nvPr/>
        </p:nvGrpSpPr>
        <p:grpSpPr>
          <a:xfrm>
            <a:off x="2854129" y="1145419"/>
            <a:ext cx="18479859" cy="4052294"/>
            <a:chOff x="0" y="7925"/>
            <a:chExt cx="18479857" cy="4052292"/>
          </a:xfrm>
        </p:grpSpPr>
        <p:sp>
          <p:nvSpPr>
            <p:cNvPr id="1832" name="Line"/>
            <p:cNvSpPr/>
            <p:nvPr/>
          </p:nvSpPr>
          <p:spPr>
            <a:xfrm flipH="1" flipV="1">
              <a:off x="5651434" y="22683"/>
              <a:ext cx="3609109" cy="4026560"/>
            </a:xfrm>
            <a:prstGeom prst="line">
              <a:avLst/>
            </a:prstGeom>
            <a:noFill/>
            <a:ln w="63500" cap="flat">
              <a:solidFill>
                <a:srgbClr val="E8D451"/>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833" name="Line"/>
            <p:cNvSpPr/>
            <p:nvPr/>
          </p:nvSpPr>
          <p:spPr>
            <a:xfrm flipV="1">
              <a:off x="9232860" y="7925"/>
              <a:ext cx="3634979" cy="4052294"/>
            </a:xfrm>
            <a:prstGeom prst="line">
              <a:avLst/>
            </a:prstGeom>
            <a:noFill/>
            <a:ln w="63500" cap="flat">
              <a:solidFill>
                <a:srgbClr val="E8D451"/>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834" name="Line"/>
            <p:cNvSpPr/>
            <p:nvPr/>
          </p:nvSpPr>
          <p:spPr>
            <a:xfrm flipV="1">
              <a:off x="0" y="34903"/>
              <a:ext cx="5678249" cy="695"/>
            </a:xfrm>
            <a:prstGeom prst="line">
              <a:avLst/>
            </a:prstGeom>
            <a:noFill/>
            <a:ln w="63500" cap="flat">
              <a:solidFill>
                <a:srgbClr val="E8D451"/>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835" name="Line"/>
            <p:cNvSpPr/>
            <p:nvPr/>
          </p:nvSpPr>
          <p:spPr>
            <a:xfrm>
              <a:off x="12843070" y="16587"/>
              <a:ext cx="5636788" cy="1"/>
            </a:xfrm>
            <a:prstGeom prst="line">
              <a:avLst/>
            </a:prstGeom>
            <a:noFill/>
            <a:ln w="63500" cap="flat">
              <a:solidFill>
                <a:srgbClr val="E8D451"/>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sp>
        <p:nvSpPr>
          <p:cNvPr id="1837" name="Rectangle"/>
          <p:cNvSpPr/>
          <p:nvPr/>
        </p:nvSpPr>
        <p:spPr>
          <a:xfrm>
            <a:off x="-472536" y="-3694145"/>
            <a:ext cx="25141949" cy="4502168"/>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838" name="Rectangle"/>
          <p:cNvSpPr/>
          <p:nvPr/>
        </p:nvSpPr>
        <p:spPr>
          <a:xfrm>
            <a:off x="-285413" y="9495050"/>
            <a:ext cx="25141949" cy="4502168"/>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839" name="Rectangle"/>
          <p:cNvSpPr/>
          <p:nvPr/>
        </p:nvSpPr>
        <p:spPr>
          <a:xfrm>
            <a:off x="2005039" y="9853549"/>
            <a:ext cx="20186800" cy="3240052"/>
          </a:xfrm>
          <a:prstGeom prst="rect">
            <a:avLst/>
          </a:prstGeom>
          <a:ln w="63500">
            <a:solidFill>
              <a:srgbClr val="00000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840" name="TOTAL BET"/>
          <p:cNvSpPr txBox="1"/>
          <p:nvPr/>
        </p:nvSpPr>
        <p:spPr>
          <a:xfrm>
            <a:off x="10273458" y="101265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TOTAL BET</a:t>
            </a:r>
          </a:p>
        </p:txBody>
      </p:sp>
      <p:sp>
        <p:nvSpPr>
          <p:cNvPr id="1841" name="LINES"/>
          <p:cNvSpPr txBox="1"/>
          <p:nvPr/>
        </p:nvSpPr>
        <p:spPr>
          <a:xfrm>
            <a:off x="3100538" y="101265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LINES</a:t>
            </a:r>
          </a:p>
        </p:txBody>
      </p:sp>
      <p:sp>
        <p:nvSpPr>
          <p:cNvPr id="1842" name="BET"/>
          <p:cNvSpPr txBox="1"/>
          <p:nvPr/>
        </p:nvSpPr>
        <p:spPr>
          <a:xfrm>
            <a:off x="6686998" y="101265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BET</a:t>
            </a:r>
          </a:p>
        </p:txBody>
      </p:sp>
      <p:sp>
        <p:nvSpPr>
          <p:cNvPr id="1843" name="WIN"/>
          <p:cNvSpPr txBox="1"/>
          <p:nvPr/>
        </p:nvSpPr>
        <p:spPr>
          <a:xfrm>
            <a:off x="13859918" y="10126599"/>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WIN</a:t>
            </a:r>
          </a:p>
        </p:txBody>
      </p:sp>
      <p:sp>
        <p:nvSpPr>
          <p:cNvPr id="1844" name="Rounded Rectangle"/>
          <p:cNvSpPr/>
          <p:nvPr/>
        </p:nvSpPr>
        <p:spPr>
          <a:xfrm>
            <a:off x="7508098" y="11943474"/>
            <a:ext cx="681190" cy="736601"/>
          </a:xfrm>
          <a:prstGeom prst="roundRect">
            <a:avLst>
              <a:gd name="adj" fmla="val 15874"/>
            </a:avLst>
          </a:prstGeom>
          <a:solidFill>
            <a:srgbClr val="00000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845" name="–"/>
          <p:cNvSpPr txBox="1"/>
          <p:nvPr/>
        </p:nvSpPr>
        <p:spPr>
          <a:xfrm>
            <a:off x="7609013" y="11803774"/>
            <a:ext cx="485131" cy="939801"/>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5500">
                <a:solidFill>
                  <a:srgbClr val="FFFFFF"/>
                </a:solidFill>
                <a:latin typeface="Helvetica"/>
                <a:ea typeface="Helvetica"/>
                <a:cs typeface="Helvetica"/>
                <a:sym typeface="Helvetica"/>
              </a:defRPr>
            </a:lvl1pPr>
          </a:lstStyle>
          <a:p>
            <a:r>
              <a:t>–</a:t>
            </a:r>
          </a:p>
        </p:txBody>
      </p:sp>
      <p:sp>
        <p:nvSpPr>
          <p:cNvPr id="1846" name="Rounded Rectangle"/>
          <p:cNvSpPr/>
          <p:nvPr/>
        </p:nvSpPr>
        <p:spPr>
          <a:xfrm>
            <a:off x="8834666" y="11943474"/>
            <a:ext cx="681191" cy="736601"/>
          </a:xfrm>
          <a:prstGeom prst="roundRect">
            <a:avLst>
              <a:gd name="adj" fmla="val 15874"/>
            </a:avLst>
          </a:prstGeom>
          <a:solidFill>
            <a:srgbClr val="00000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847" name="+"/>
          <p:cNvSpPr txBox="1"/>
          <p:nvPr/>
        </p:nvSpPr>
        <p:spPr>
          <a:xfrm>
            <a:off x="8922881" y="11816474"/>
            <a:ext cx="485131" cy="863601"/>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5000">
                <a:solidFill>
                  <a:srgbClr val="FFFFFF"/>
                </a:solidFill>
                <a:latin typeface="Helvetica"/>
                <a:ea typeface="Helvetica"/>
                <a:cs typeface="Helvetica"/>
                <a:sym typeface="Helvetica"/>
              </a:defRPr>
            </a:lvl1pPr>
          </a:lstStyle>
          <a:p>
            <a:r>
              <a:t>+</a:t>
            </a:r>
          </a:p>
        </p:txBody>
      </p:sp>
      <p:sp>
        <p:nvSpPr>
          <p:cNvPr id="1848" name="Rounded Rectangle"/>
          <p:cNvSpPr/>
          <p:nvPr/>
        </p:nvSpPr>
        <p:spPr>
          <a:xfrm>
            <a:off x="3921638" y="11955399"/>
            <a:ext cx="681191" cy="736601"/>
          </a:xfrm>
          <a:prstGeom prst="roundRect">
            <a:avLst>
              <a:gd name="adj" fmla="val 15874"/>
            </a:avLst>
          </a:prstGeom>
          <a:solidFill>
            <a:srgbClr val="00000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849" name="–"/>
          <p:cNvSpPr txBox="1"/>
          <p:nvPr/>
        </p:nvSpPr>
        <p:spPr>
          <a:xfrm>
            <a:off x="4022553" y="11815699"/>
            <a:ext cx="485131" cy="939801"/>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5500">
                <a:solidFill>
                  <a:srgbClr val="FFFFFF"/>
                </a:solidFill>
                <a:latin typeface="Helvetica"/>
                <a:ea typeface="Helvetica"/>
                <a:cs typeface="Helvetica"/>
                <a:sym typeface="Helvetica"/>
              </a:defRPr>
            </a:lvl1pPr>
          </a:lstStyle>
          <a:p>
            <a:r>
              <a:t>–</a:t>
            </a:r>
          </a:p>
        </p:txBody>
      </p:sp>
      <p:sp>
        <p:nvSpPr>
          <p:cNvPr id="1850" name="Rounded Rectangle"/>
          <p:cNvSpPr/>
          <p:nvPr/>
        </p:nvSpPr>
        <p:spPr>
          <a:xfrm>
            <a:off x="5248208" y="11955399"/>
            <a:ext cx="681190" cy="736601"/>
          </a:xfrm>
          <a:prstGeom prst="roundRect">
            <a:avLst>
              <a:gd name="adj" fmla="val 15874"/>
            </a:avLst>
          </a:prstGeom>
          <a:solidFill>
            <a:srgbClr val="00000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851" name="+"/>
          <p:cNvSpPr txBox="1"/>
          <p:nvPr/>
        </p:nvSpPr>
        <p:spPr>
          <a:xfrm>
            <a:off x="5336423" y="11828399"/>
            <a:ext cx="485131" cy="863601"/>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5000">
                <a:solidFill>
                  <a:srgbClr val="FFFFFF"/>
                </a:solidFill>
                <a:latin typeface="Helvetica"/>
                <a:ea typeface="Helvetica"/>
                <a:cs typeface="Helvetica"/>
                <a:sym typeface="Helvetica"/>
              </a:defRPr>
            </a:lvl1pPr>
          </a:lstStyle>
          <a:p>
            <a:r>
              <a:t>+</a:t>
            </a:r>
          </a:p>
        </p:txBody>
      </p:sp>
      <p:sp>
        <p:nvSpPr>
          <p:cNvPr id="1852" name="Shape"/>
          <p:cNvSpPr/>
          <p:nvPr/>
        </p:nvSpPr>
        <p:spPr>
          <a:xfrm>
            <a:off x="18226867" y="10393178"/>
            <a:ext cx="2276108" cy="2030028"/>
          </a:xfrm>
          <a:custGeom>
            <a:avLst/>
            <a:gdLst/>
            <a:ahLst/>
            <a:cxnLst>
              <a:cxn ang="0">
                <a:pos x="wd2" y="hd2"/>
              </a:cxn>
              <a:cxn ang="5400000">
                <a:pos x="wd2" y="hd2"/>
              </a:cxn>
              <a:cxn ang="10800000">
                <a:pos x="wd2" y="hd2"/>
              </a:cxn>
              <a:cxn ang="16200000">
                <a:pos x="wd2" y="hd2"/>
              </a:cxn>
            </a:cxnLst>
            <a:rect l="0" t="0" r="r" b="b"/>
            <a:pathLst>
              <a:path w="21600" h="21597" extrusionOk="0">
                <a:moveTo>
                  <a:pt x="10811" y="0"/>
                </a:moveTo>
                <a:cubicBezTo>
                  <a:pt x="13088" y="2400"/>
                  <a:pt x="15108" y="5152"/>
                  <a:pt x="16823" y="8189"/>
                </a:cubicBezTo>
                <a:cubicBezTo>
                  <a:pt x="18908" y="11883"/>
                  <a:pt x="20520" y="15956"/>
                  <a:pt x="21600" y="20265"/>
                </a:cubicBezTo>
                <a:cubicBezTo>
                  <a:pt x="18043" y="21148"/>
                  <a:pt x="14424" y="21594"/>
                  <a:pt x="10796" y="21597"/>
                </a:cubicBezTo>
                <a:cubicBezTo>
                  <a:pt x="7172" y="21600"/>
                  <a:pt x="3556" y="21160"/>
                  <a:pt x="0" y="20285"/>
                </a:cubicBezTo>
                <a:cubicBezTo>
                  <a:pt x="1060" y="15931"/>
                  <a:pt x="2676" y="11818"/>
                  <a:pt x="4787" y="8104"/>
                </a:cubicBezTo>
                <a:cubicBezTo>
                  <a:pt x="6502" y="5087"/>
                  <a:pt x="8527" y="2362"/>
                  <a:pt x="10811" y="0"/>
                </a:cubicBezTo>
                <a:close/>
              </a:path>
            </a:pathLst>
          </a:custGeom>
          <a:solidFill>
            <a:srgbClr val="2FD584"/>
          </a:solidFill>
          <a:ln w="25400">
            <a:solidFill>
              <a:srgbClr val="FFFFFF"/>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853" name="PLAY"/>
          <p:cNvSpPr txBox="1"/>
          <p:nvPr/>
        </p:nvSpPr>
        <p:spPr>
          <a:xfrm>
            <a:off x="18647269" y="11239058"/>
            <a:ext cx="1422500" cy="711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000">
                <a:solidFill>
                  <a:srgbClr val="FFFFFF"/>
                </a:solidFill>
                <a:latin typeface="Helvetica"/>
                <a:ea typeface="Helvetica"/>
                <a:cs typeface="Helvetica"/>
                <a:sym typeface="Helvetica"/>
              </a:defRPr>
            </a:lvl1pPr>
          </a:lstStyle>
          <a:p>
            <a:r>
              <a:t>PLAY</a:t>
            </a:r>
          </a:p>
        </p:txBody>
      </p:sp>
      <p:sp>
        <p:nvSpPr>
          <p:cNvPr id="1854" name="Rectangle"/>
          <p:cNvSpPr/>
          <p:nvPr/>
        </p:nvSpPr>
        <p:spPr>
          <a:xfrm>
            <a:off x="-1479540" y="-167383"/>
            <a:ext cx="3799039" cy="9976483"/>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855" name="Rectangle"/>
          <p:cNvSpPr/>
          <p:nvPr/>
        </p:nvSpPr>
        <p:spPr>
          <a:xfrm>
            <a:off x="-472536" y="-3694145"/>
            <a:ext cx="25141949" cy="4502168"/>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856" name="Rounded Rectangle"/>
          <p:cNvSpPr/>
          <p:nvPr/>
        </p:nvSpPr>
        <p:spPr>
          <a:xfrm>
            <a:off x="2340336" y="4928199"/>
            <a:ext cx="655791" cy="494597"/>
          </a:xfrm>
          <a:prstGeom prst="roundRect">
            <a:avLst>
              <a:gd name="adj" fmla="val 24036"/>
            </a:avLst>
          </a:prstGeom>
          <a:solidFill>
            <a:srgbClr val="74E3F2"/>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857" name="1"/>
          <p:cNvSpPr txBox="1"/>
          <p:nvPr/>
        </p:nvSpPr>
        <p:spPr>
          <a:xfrm>
            <a:off x="2505163" y="4882573"/>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a:t>
            </a:r>
          </a:p>
        </p:txBody>
      </p:sp>
      <p:sp>
        <p:nvSpPr>
          <p:cNvPr id="1858" name="Rounded Rectangle"/>
          <p:cNvSpPr/>
          <p:nvPr/>
        </p:nvSpPr>
        <p:spPr>
          <a:xfrm>
            <a:off x="2340336" y="5611141"/>
            <a:ext cx="655791" cy="494598"/>
          </a:xfrm>
          <a:prstGeom prst="roundRect">
            <a:avLst>
              <a:gd name="adj" fmla="val 24036"/>
            </a:avLst>
          </a:prstGeom>
          <a:solidFill>
            <a:srgbClr val="8D26B7"/>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859" name="9"/>
          <p:cNvSpPr txBox="1"/>
          <p:nvPr/>
        </p:nvSpPr>
        <p:spPr>
          <a:xfrm>
            <a:off x="2505163" y="5565515"/>
            <a:ext cx="326137"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9</a:t>
            </a:r>
          </a:p>
        </p:txBody>
      </p:sp>
      <p:sp>
        <p:nvSpPr>
          <p:cNvPr id="1860" name="Rounded Rectangle"/>
          <p:cNvSpPr/>
          <p:nvPr/>
        </p:nvSpPr>
        <p:spPr>
          <a:xfrm>
            <a:off x="2340336" y="6294084"/>
            <a:ext cx="655791" cy="494597"/>
          </a:xfrm>
          <a:prstGeom prst="roundRect">
            <a:avLst>
              <a:gd name="adj" fmla="val 24036"/>
            </a:avLst>
          </a:prstGeom>
          <a:solidFill>
            <a:srgbClr val="794DDF"/>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861" name="17"/>
          <p:cNvSpPr txBox="1"/>
          <p:nvPr/>
        </p:nvSpPr>
        <p:spPr>
          <a:xfrm>
            <a:off x="2399245" y="6248457"/>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17</a:t>
            </a:r>
          </a:p>
        </p:txBody>
      </p:sp>
      <p:sp>
        <p:nvSpPr>
          <p:cNvPr id="1862" name="Rounded Rectangle"/>
          <p:cNvSpPr/>
          <p:nvPr/>
        </p:nvSpPr>
        <p:spPr>
          <a:xfrm>
            <a:off x="2340336" y="6977026"/>
            <a:ext cx="655791" cy="494598"/>
          </a:xfrm>
          <a:prstGeom prst="roundRect">
            <a:avLst>
              <a:gd name="adj" fmla="val 24036"/>
            </a:avLst>
          </a:prstGeom>
          <a:solidFill>
            <a:srgbClr val="40E7AD"/>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863" name="19"/>
          <p:cNvSpPr txBox="1"/>
          <p:nvPr/>
        </p:nvSpPr>
        <p:spPr>
          <a:xfrm>
            <a:off x="2399245" y="6931400"/>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19</a:t>
            </a:r>
          </a:p>
        </p:txBody>
      </p:sp>
      <p:sp>
        <p:nvSpPr>
          <p:cNvPr id="1864" name="Rounded Rectangle"/>
          <p:cNvSpPr/>
          <p:nvPr/>
        </p:nvSpPr>
        <p:spPr>
          <a:xfrm>
            <a:off x="2340336" y="7659968"/>
            <a:ext cx="655791" cy="494598"/>
          </a:xfrm>
          <a:prstGeom prst="roundRect">
            <a:avLst>
              <a:gd name="adj" fmla="val 24036"/>
            </a:avLst>
          </a:prstGeom>
          <a:solidFill>
            <a:srgbClr val="D753EE"/>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865" name="11"/>
          <p:cNvSpPr txBox="1"/>
          <p:nvPr/>
        </p:nvSpPr>
        <p:spPr>
          <a:xfrm>
            <a:off x="2399245" y="7614342"/>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11</a:t>
            </a:r>
          </a:p>
        </p:txBody>
      </p:sp>
      <p:sp>
        <p:nvSpPr>
          <p:cNvPr id="1866" name="Rounded Rectangle"/>
          <p:cNvSpPr/>
          <p:nvPr/>
        </p:nvSpPr>
        <p:spPr>
          <a:xfrm>
            <a:off x="2340336" y="8342911"/>
            <a:ext cx="655791" cy="494597"/>
          </a:xfrm>
          <a:prstGeom prst="roundRect">
            <a:avLst>
              <a:gd name="adj" fmla="val 24036"/>
            </a:avLst>
          </a:prstGeom>
          <a:solidFill>
            <a:srgbClr val="F82F5A"/>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867" name="23"/>
          <p:cNvSpPr txBox="1"/>
          <p:nvPr/>
        </p:nvSpPr>
        <p:spPr>
          <a:xfrm>
            <a:off x="2399245" y="8297285"/>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23</a:t>
            </a:r>
          </a:p>
        </p:txBody>
      </p:sp>
      <p:sp>
        <p:nvSpPr>
          <p:cNvPr id="1868" name="Rounded Rectangle"/>
          <p:cNvSpPr/>
          <p:nvPr/>
        </p:nvSpPr>
        <p:spPr>
          <a:xfrm>
            <a:off x="2340336" y="2879371"/>
            <a:ext cx="655791" cy="494597"/>
          </a:xfrm>
          <a:prstGeom prst="roundRect">
            <a:avLst>
              <a:gd name="adj" fmla="val 24036"/>
            </a:avLst>
          </a:prstGeom>
          <a:solidFill>
            <a:srgbClr val="F5458F"/>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869" name="18"/>
          <p:cNvSpPr txBox="1"/>
          <p:nvPr/>
        </p:nvSpPr>
        <p:spPr>
          <a:xfrm>
            <a:off x="2399245" y="2833745"/>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18</a:t>
            </a:r>
          </a:p>
        </p:txBody>
      </p:sp>
      <p:sp>
        <p:nvSpPr>
          <p:cNvPr id="1870" name="Rounded Rectangle"/>
          <p:cNvSpPr/>
          <p:nvPr/>
        </p:nvSpPr>
        <p:spPr>
          <a:xfrm>
            <a:off x="2340336" y="3562313"/>
            <a:ext cx="655791" cy="494597"/>
          </a:xfrm>
          <a:prstGeom prst="roundRect">
            <a:avLst>
              <a:gd name="adj" fmla="val 24036"/>
            </a:avLst>
          </a:prstGeom>
          <a:solidFill>
            <a:srgbClr val="C86A7F"/>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871" name="16"/>
          <p:cNvSpPr txBox="1"/>
          <p:nvPr/>
        </p:nvSpPr>
        <p:spPr>
          <a:xfrm>
            <a:off x="2399245" y="3516687"/>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16</a:t>
            </a:r>
          </a:p>
        </p:txBody>
      </p:sp>
      <p:sp>
        <p:nvSpPr>
          <p:cNvPr id="1872" name="Rounded Rectangle"/>
          <p:cNvSpPr/>
          <p:nvPr/>
        </p:nvSpPr>
        <p:spPr>
          <a:xfrm>
            <a:off x="2340336" y="4245256"/>
            <a:ext cx="655791" cy="494597"/>
          </a:xfrm>
          <a:prstGeom prst="roundRect">
            <a:avLst>
              <a:gd name="adj" fmla="val 24036"/>
            </a:avLst>
          </a:prstGeom>
          <a:solidFill>
            <a:srgbClr val="FFFD38"/>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873" name="21"/>
          <p:cNvSpPr txBox="1"/>
          <p:nvPr/>
        </p:nvSpPr>
        <p:spPr>
          <a:xfrm>
            <a:off x="2399245" y="4199630"/>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21</a:t>
            </a:r>
          </a:p>
        </p:txBody>
      </p:sp>
      <p:sp>
        <p:nvSpPr>
          <p:cNvPr id="1874" name="Rounded Rectangle"/>
          <p:cNvSpPr/>
          <p:nvPr/>
        </p:nvSpPr>
        <p:spPr>
          <a:xfrm>
            <a:off x="2340336" y="830543"/>
            <a:ext cx="655791" cy="494598"/>
          </a:xfrm>
          <a:prstGeom prst="roundRect">
            <a:avLst>
              <a:gd name="adj" fmla="val 24036"/>
            </a:avLst>
          </a:prstGeom>
          <a:solidFill>
            <a:srgbClr val="65EF67"/>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875" name="4"/>
          <p:cNvSpPr txBox="1"/>
          <p:nvPr/>
        </p:nvSpPr>
        <p:spPr>
          <a:xfrm>
            <a:off x="2505163" y="784917"/>
            <a:ext cx="326137"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4</a:t>
            </a:r>
          </a:p>
        </p:txBody>
      </p:sp>
      <p:sp>
        <p:nvSpPr>
          <p:cNvPr id="1876" name="Rounded Rectangle"/>
          <p:cNvSpPr/>
          <p:nvPr/>
        </p:nvSpPr>
        <p:spPr>
          <a:xfrm>
            <a:off x="2340336" y="1513486"/>
            <a:ext cx="655791" cy="494597"/>
          </a:xfrm>
          <a:prstGeom prst="roundRect">
            <a:avLst>
              <a:gd name="adj" fmla="val 24036"/>
            </a:avLst>
          </a:prstGeom>
          <a:solidFill>
            <a:srgbClr val="FC7B02"/>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877" name="24"/>
          <p:cNvSpPr txBox="1"/>
          <p:nvPr/>
        </p:nvSpPr>
        <p:spPr>
          <a:xfrm>
            <a:off x="2399245" y="1467860"/>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24</a:t>
            </a:r>
          </a:p>
        </p:txBody>
      </p:sp>
      <p:sp>
        <p:nvSpPr>
          <p:cNvPr id="1878" name="Rounded Rectangle"/>
          <p:cNvSpPr/>
          <p:nvPr/>
        </p:nvSpPr>
        <p:spPr>
          <a:xfrm>
            <a:off x="2340336" y="2196429"/>
            <a:ext cx="655791" cy="494597"/>
          </a:xfrm>
          <a:prstGeom prst="roundRect">
            <a:avLst>
              <a:gd name="adj" fmla="val 24036"/>
            </a:avLst>
          </a:prstGeom>
          <a:solidFill>
            <a:srgbClr val="2D23E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879" name="10"/>
          <p:cNvSpPr txBox="1"/>
          <p:nvPr/>
        </p:nvSpPr>
        <p:spPr>
          <a:xfrm>
            <a:off x="2399245" y="2150803"/>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10</a:t>
            </a:r>
          </a:p>
        </p:txBody>
      </p:sp>
      <p:sp>
        <p:nvSpPr>
          <p:cNvPr id="1880" name="Rounded Rectangle"/>
          <p:cNvSpPr/>
          <p:nvPr/>
        </p:nvSpPr>
        <p:spPr>
          <a:xfrm>
            <a:off x="2340336" y="9025854"/>
            <a:ext cx="655791" cy="494597"/>
          </a:xfrm>
          <a:prstGeom prst="roundRect">
            <a:avLst>
              <a:gd name="adj" fmla="val 24036"/>
            </a:avLst>
          </a:prstGeom>
          <a:solidFill>
            <a:srgbClr val="418A44"/>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881" name="5"/>
          <p:cNvSpPr txBox="1"/>
          <p:nvPr/>
        </p:nvSpPr>
        <p:spPr>
          <a:xfrm>
            <a:off x="2505163" y="8980228"/>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5</a:t>
            </a:r>
          </a:p>
        </p:txBody>
      </p:sp>
      <p:sp>
        <p:nvSpPr>
          <p:cNvPr id="1882" name="Rounded Rectangle"/>
          <p:cNvSpPr/>
          <p:nvPr/>
        </p:nvSpPr>
        <p:spPr>
          <a:xfrm>
            <a:off x="21200750" y="4928199"/>
            <a:ext cx="655791" cy="494597"/>
          </a:xfrm>
          <a:prstGeom prst="roundRect">
            <a:avLst>
              <a:gd name="adj" fmla="val 24036"/>
            </a:avLst>
          </a:prstGeom>
          <a:solidFill>
            <a:srgbClr val="74E3F2"/>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883" name="1"/>
          <p:cNvSpPr txBox="1"/>
          <p:nvPr/>
        </p:nvSpPr>
        <p:spPr>
          <a:xfrm>
            <a:off x="21365577" y="4882573"/>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a:t>
            </a:r>
          </a:p>
        </p:txBody>
      </p:sp>
      <p:sp>
        <p:nvSpPr>
          <p:cNvPr id="1884" name="Rounded Rectangle"/>
          <p:cNvSpPr/>
          <p:nvPr/>
        </p:nvSpPr>
        <p:spPr>
          <a:xfrm>
            <a:off x="21200750" y="5611141"/>
            <a:ext cx="655791" cy="494598"/>
          </a:xfrm>
          <a:prstGeom prst="roundRect">
            <a:avLst>
              <a:gd name="adj" fmla="val 24036"/>
            </a:avLst>
          </a:prstGeom>
          <a:solidFill>
            <a:srgbClr val="5487D8"/>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885" name="8"/>
          <p:cNvSpPr txBox="1"/>
          <p:nvPr/>
        </p:nvSpPr>
        <p:spPr>
          <a:xfrm>
            <a:off x="21365577" y="5565515"/>
            <a:ext cx="326137"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8</a:t>
            </a:r>
          </a:p>
        </p:txBody>
      </p:sp>
      <p:sp>
        <p:nvSpPr>
          <p:cNvPr id="1886" name="Rounded Rectangle"/>
          <p:cNvSpPr/>
          <p:nvPr/>
        </p:nvSpPr>
        <p:spPr>
          <a:xfrm>
            <a:off x="21200750" y="6294084"/>
            <a:ext cx="655791" cy="494597"/>
          </a:xfrm>
          <a:prstGeom prst="roundRect">
            <a:avLst>
              <a:gd name="adj" fmla="val 24036"/>
            </a:avLst>
          </a:prstGeom>
          <a:solidFill>
            <a:srgbClr val="EDB39B"/>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887" name="15"/>
          <p:cNvSpPr txBox="1"/>
          <p:nvPr/>
        </p:nvSpPr>
        <p:spPr>
          <a:xfrm>
            <a:off x="21259659" y="6248457"/>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15</a:t>
            </a:r>
          </a:p>
        </p:txBody>
      </p:sp>
      <p:sp>
        <p:nvSpPr>
          <p:cNvPr id="1888" name="Rounded Rectangle"/>
          <p:cNvSpPr/>
          <p:nvPr/>
        </p:nvSpPr>
        <p:spPr>
          <a:xfrm>
            <a:off x="21200750" y="6977026"/>
            <a:ext cx="655791" cy="494598"/>
          </a:xfrm>
          <a:prstGeom prst="roundRect">
            <a:avLst>
              <a:gd name="adj" fmla="val 24036"/>
            </a:avLst>
          </a:prstGeom>
          <a:solidFill>
            <a:srgbClr val="AE4D0E"/>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889" name="13"/>
          <p:cNvSpPr txBox="1"/>
          <p:nvPr/>
        </p:nvSpPr>
        <p:spPr>
          <a:xfrm>
            <a:off x="21259659" y="6931400"/>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13</a:t>
            </a:r>
          </a:p>
        </p:txBody>
      </p:sp>
      <p:sp>
        <p:nvSpPr>
          <p:cNvPr id="1890" name="Rounded Rectangle"/>
          <p:cNvSpPr/>
          <p:nvPr/>
        </p:nvSpPr>
        <p:spPr>
          <a:xfrm>
            <a:off x="21200750" y="7659968"/>
            <a:ext cx="655791" cy="494598"/>
          </a:xfrm>
          <a:prstGeom prst="roundRect">
            <a:avLst>
              <a:gd name="adj" fmla="val 24036"/>
            </a:avLst>
          </a:prstGeom>
          <a:solidFill>
            <a:srgbClr val="E90001"/>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891" name="3"/>
          <p:cNvSpPr txBox="1"/>
          <p:nvPr/>
        </p:nvSpPr>
        <p:spPr>
          <a:xfrm>
            <a:off x="21365577" y="7614342"/>
            <a:ext cx="326137"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3</a:t>
            </a:r>
          </a:p>
        </p:txBody>
      </p:sp>
      <p:sp>
        <p:nvSpPr>
          <p:cNvPr id="1892" name="Rounded Rectangle"/>
          <p:cNvSpPr/>
          <p:nvPr/>
        </p:nvSpPr>
        <p:spPr>
          <a:xfrm>
            <a:off x="21200750" y="8342911"/>
            <a:ext cx="655791" cy="494597"/>
          </a:xfrm>
          <a:prstGeom prst="roundRect">
            <a:avLst>
              <a:gd name="adj" fmla="val 24036"/>
            </a:avLst>
          </a:prstGeom>
          <a:solidFill>
            <a:srgbClr val="FA94F8"/>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893" name="25"/>
          <p:cNvSpPr txBox="1"/>
          <p:nvPr/>
        </p:nvSpPr>
        <p:spPr>
          <a:xfrm>
            <a:off x="21259659" y="8297285"/>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25</a:t>
            </a:r>
          </a:p>
        </p:txBody>
      </p:sp>
      <p:sp>
        <p:nvSpPr>
          <p:cNvPr id="1894" name="Rounded Rectangle"/>
          <p:cNvSpPr/>
          <p:nvPr/>
        </p:nvSpPr>
        <p:spPr>
          <a:xfrm>
            <a:off x="21200750" y="2879370"/>
            <a:ext cx="655791" cy="494597"/>
          </a:xfrm>
          <a:prstGeom prst="roundRect">
            <a:avLst>
              <a:gd name="adj" fmla="val 24036"/>
            </a:avLst>
          </a:prstGeom>
          <a:solidFill>
            <a:srgbClr val="9FA29C"/>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895" name="12"/>
          <p:cNvSpPr txBox="1"/>
          <p:nvPr/>
        </p:nvSpPr>
        <p:spPr>
          <a:xfrm>
            <a:off x="21259659" y="2833744"/>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12</a:t>
            </a:r>
          </a:p>
        </p:txBody>
      </p:sp>
      <p:sp>
        <p:nvSpPr>
          <p:cNvPr id="1896" name="Rounded Rectangle"/>
          <p:cNvSpPr/>
          <p:nvPr/>
        </p:nvSpPr>
        <p:spPr>
          <a:xfrm>
            <a:off x="21200750" y="3562313"/>
            <a:ext cx="655791" cy="494597"/>
          </a:xfrm>
          <a:prstGeom prst="roundRect">
            <a:avLst>
              <a:gd name="adj" fmla="val 24036"/>
            </a:avLst>
          </a:prstGeom>
          <a:solidFill>
            <a:srgbClr val="26B1E9"/>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897" name="14"/>
          <p:cNvSpPr txBox="1"/>
          <p:nvPr/>
        </p:nvSpPr>
        <p:spPr>
          <a:xfrm>
            <a:off x="21259659" y="3516687"/>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14</a:t>
            </a:r>
          </a:p>
        </p:txBody>
      </p:sp>
      <p:sp>
        <p:nvSpPr>
          <p:cNvPr id="1898" name="Rounded Rectangle"/>
          <p:cNvSpPr/>
          <p:nvPr/>
        </p:nvSpPr>
        <p:spPr>
          <a:xfrm>
            <a:off x="21200750" y="4245256"/>
            <a:ext cx="655791" cy="494597"/>
          </a:xfrm>
          <a:prstGeom prst="roundRect">
            <a:avLst>
              <a:gd name="adj" fmla="val 24036"/>
            </a:avLst>
          </a:prstGeom>
          <a:solidFill>
            <a:srgbClr val="C0D74E"/>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899" name="20"/>
          <p:cNvSpPr txBox="1"/>
          <p:nvPr/>
        </p:nvSpPr>
        <p:spPr>
          <a:xfrm>
            <a:off x="21259659" y="4199630"/>
            <a:ext cx="537973"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20</a:t>
            </a:r>
          </a:p>
        </p:txBody>
      </p:sp>
      <p:sp>
        <p:nvSpPr>
          <p:cNvPr id="1900" name="Rounded Rectangle"/>
          <p:cNvSpPr/>
          <p:nvPr/>
        </p:nvSpPr>
        <p:spPr>
          <a:xfrm>
            <a:off x="21200750" y="830543"/>
            <a:ext cx="655791" cy="494597"/>
          </a:xfrm>
          <a:prstGeom prst="roundRect">
            <a:avLst>
              <a:gd name="adj" fmla="val 24036"/>
            </a:avLst>
          </a:prstGeom>
          <a:solidFill>
            <a:srgbClr val="E8D451"/>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901" name="6"/>
          <p:cNvSpPr txBox="1"/>
          <p:nvPr/>
        </p:nvSpPr>
        <p:spPr>
          <a:xfrm>
            <a:off x="21365577" y="784917"/>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6</a:t>
            </a:r>
          </a:p>
        </p:txBody>
      </p:sp>
      <p:sp>
        <p:nvSpPr>
          <p:cNvPr id="1902" name="Rounded Rectangle"/>
          <p:cNvSpPr/>
          <p:nvPr/>
        </p:nvSpPr>
        <p:spPr>
          <a:xfrm>
            <a:off x="21200750" y="1513485"/>
            <a:ext cx="655791" cy="494598"/>
          </a:xfrm>
          <a:prstGeom prst="roundRect">
            <a:avLst>
              <a:gd name="adj" fmla="val 24036"/>
            </a:avLst>
          </a:prstGeom>
          <a:solidFill>
            <a:srgbClr val="7CEA7E"/>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903" name="22"/>
          <p:cNvSpPr txBox="1"/>
          <p:nvPr/>
        </p:nvSpPr>
        <p:spPr>
          <a:xfrm>
            <a:off x="21259659" y="1467859"/>
            <a:ext cx="537973" cy="56045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22</a:t>
            </a:r>
          </a:p>
        </p:txBody>
      </p:sp>
      <p:sp>
        <p:nvSpPr>
          <p:cNvPr id="1904" name="Rounded Rectangle"/>
          <p:cNvSpPr/>
          <p:nvPr/>
        </p:nvSpPr>
        <p:spPr>
          <a:xfrm>
            <a:off x="21200750" y="2196428"/>
            <a:ext cx="655791" cy="494597"/>
          </a:xfrm>
          <a:prstGeom prst="roundRect">
            <a:avLst>
              <a:gd name="adj" fmla="val 24036"/>
            </a:avLst>
          </a:prstGeom>
          <a:solidFill>
            <a:srgbClr val="EB6DE0"/>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905" name="2"/>
          <p:cNvSpPr txBox="1"/>
          <p:nvPr/>
        </p:nvSpPr>
        <p:spPr>
          <a:xfrm>
            <a:off x="21365577" y="2150802"/>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2</a:t>
            </a:r>
          </a:p>
        </p:txBody>
      </p:sp>
      <p:sp>
        <p:nvSpPr>
          <p:cNvPr id="1906" name="Rounded Rectangle"/>
          <p:cNvSpPr/>
          <p:nvPr/>
        </p:nvSpPr>
        <p:spPr>
          <a:xfrm>
            <a:off x="21200750" y="9025854"/>
            <a:ext cx="655791" cy="494597"/>
          </a:xfrm>
          <a:prstGeom prst="roundRect">
            <a:avLst>
              <a:gd name="adj" fmla="val 24036"/>
            </a:avLst>
          </a:prstGeom>
          <a:solidFill>
            <a:srgbClr val="E98A44"/>
          </a:solidFill>
          <a:ln w="12700">
            <a:miter lim="400000"/>
          </a:ln>
          <a:effectLst>
            <a:outerShdw blurRad="63500" dist="25400" dir="5400000" rotWithShape="0">
              <a:srgbClr val="000000">
                <a:alpha val="50000"/>
              </a:srgbClr>
            </a:outerShdw>
          </a:effectLst>
        </p:spPr>
        <p:txBody>
          <a:bodyPr lIns="0" tIns="0" rIns="0" bIns="0" anchor="ctr"/>
          <a:lstStyle/>
          <a:p>
            <a:pPr>
              <a:defRPr sz="3200" b="0">
                <a:solidFill>
                  <a:srgbClr val="39D1DF"/>
                </a:solidFill>
                <a:latin typeface="+mn-lt"/>
                <a:ea typeface="+mn-ea"/>
                <a:cs typeface="+mn-cs"/>
                <a:sym typeface="Helvetica Neue Medium"/>
              </a:defRPr>
            </a:pPr>
            <a:endParaRPr/>
          </a:p>
        </p:txBody>
      </p:sp>
      <p:sp>
        <p:nvSpPr>
          <p:cNvPr id="1907" name="7"/>
          <p:cNvSpPr txBox="1"/>
          <p:nvPr/>
        </p:nvSpPr>
        <p:spPr>
          <a:xfrm>
            <a:off x="21365577" y="8980228"/>
            <a:ext cx="326137" cy="560449"/>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defRPr>
            </a:lvl1pPr>
          </a:lstStyle>
          <a:p>
            <a:r>
              <a:t>7</a:t>
            </a:r>
          </a:p>
        </p:txBody>
      </p:sp>
      <p:sp>
        <p:nvSpPr>
          <p:cNvPr id="1908" name="$0.01"/>
          <p:cNvSpPr txBox="1"/>
          <p:nvPr/>
        </p:nvSpPr>
        <p:spPr>
          <a:xfrm>
            <a:off x="668699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$0.01</a:t>
            </a:r>
          </a:p>
        </p:txBody>
      </p:sp>
      <p:sp>
        <p:nvSpPr>
          <p:cNvPr id="1909" name="$0.25"/>
          <p:cNvSpPr txBox="1"/>
          <p:nvPr/>
        </p:nvSpPr>
        <p:spPr>
          <a:xfrm>
            <a:off x="10256346" y="10908338"/>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$0.25</a:t>
            </a:r>
          </a:p>
        </p:txBody>
      </p:sp>
      <p:sp>
        <p:nvSpPr>
          <p:cNvPr id="1910" name="25"/>
          <p:cNvSpPr txBox="1"/>
          <p:nvPr/>
        </p:nvSpPr>
        <p:spPr>
          <a:xfrm>
            <a:off x="3100538" y="10902074"/>
            <a:ext cx="364996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25</a:t>
            </a:r>
          </a:p>
        </p:txBody>
      </p:sp>
      <p:grpSp>
        <p:nvGrpSpPr>
          <p:cNvPr id="1926" name="Group"/>
          <p:cNvGrpSpPr/>
          <p:nvPr/>
        </p:nvGrpSpPr>
        <p:grpSpPr>
          <a:xfrm>
            <a:off x="3132288" y="844946"/>
            <a:ext cx="17919602" cy="8663981"/>
            <a:chOff x="0" y="0"/>
            <a:chExt cx="17919600" cy="8663979"/>
          </a:xfrm>
        </p:grpSpPr>
        <p:sp>
          <p:nvSpPr>
            <p:cNvPr id="1911" name="Rectangle"/>
            <p:cNvSpPr/>
            <p:nvPr/>
          </p:nvSpPr>
          <p:spPr>
            <a:xfrm>
              <a:off x="0"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912" name="Rectangle"/>
            <p:cNvSpPr/>
            <p:nvPr/>
          </p:nvSpPr>
          <p:spPr>
            <a:xfrm>
              <a:off x="3586459"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913" name="Rectangle"/>
            <p:cNvSpPr/>
            <p:nvPr/>
          </p:nvSpPr>
          <p:spPr>
            <a:xfrm>
              <a:off x="10759380"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914" name="Rectangle"/>
            <p:cNvSpPr/>
            <p:nvPr/>
          </p:nvSpPr>
          <p:spPr>
            <a:xfrm>
              <a:off x="14333140"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915" name="Rectangle"/>
            <p:cNvSpPr/>
            <p:nvPr/>
          </p:nvSpPr>
          <p:spPr>
            <a:xfrm>
              <a:off x="0"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916" name="Rectangle"/>
            <p:cNvSpPr/>
            <p:nvPr/>
          </p:nvSpPr>
          <p:spPr>
            <a:xfrm>
              <a:off x="3586459"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917" name="Rectangle"/>
            <p:cNvSpPr/>
            <p:nvPr/>
          </p:nvSpPr>
          <p:spPr>
            <a:xfrm>
              <a:off x="10759380"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918" name="Rectangle"/>
            <p:cNvSpPr/>
            <p:nvPr/>
          </p:nvSpPr>
          <p:spPr>
            <a:xfrm>
              <a:off x="14333140"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919" name="Rectangle"/>
            <p:cNvSpPr/>
            <p:nvPr/>
          </p:nvSpPr>
          <p:spPr>
            <a:xfrm>
              <a:off x="7172920" y="5771753"/>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920" name="Rectangle"/>
            <p:cNvSpPr/>
            <p:nvPr/>
          </p:nvSpPr>
          <p:spPr>
            <a:xfrm>
              <a:off x="7172920" y="0"/>
              <a:ext cx="3586461" cy="2892227"/>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921" name="Rectangle"/>
            <p:cNvSpPr/>
            <p:nvPr/>
          </p:nvSpPr>
          <p:spPr>
            <a:xfrm>
              <a:off x="0"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922" name="Rectangle"/>
            <p:cNvSpPr/>
            <p:nvPr/>
          </p:nvSpPr>
          <p:spPr>
            <a:xfrm>
              <a:off x="3586459"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923" name="Rectangle"/>
            <p:cNvSpPr/>
            <p:nvPr/>
          </p:nvSpPr>
          <p:spPr>
            <a:xfrm>
              <a:off x="10759380"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924" name="Rectangle"/>
            <p:cNvSpPr/>
            <p:nvPr/>
          </p:nvSpPr>
          <p:spPr>
            <a:xfrm>
              <a:off x="14333140"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925" name="Rectangle"/>
            <p:cNvSpPr/>
            <p:nvPr/>
          </p:nvSpPr>
          <p:spPr>
            <a:xfrm>
              <a:off x="7172920" y="2892226"/>
              <a:ext cx="3586461" cy="2892228"/>
            </a:xfrm>
            <a:prstGeom prst="rect">
              <a:avLst/>
            </a:prstGeom>
            <a:noFill/>
            <a:ln w="63500" cap="flat">
              <a:solidFill>
                <a:srgbClr val="000000"/>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sp>
        <p:nvSpPr>
          <p:cNvPr id="1927" name="$0.15"/>
          <p:cNvSpPr txBox="1"/>
          <p:nvPr/>
        </p:nvSpPr>
        <p:spPr>
          <a:xfrm>
            <a:off x="13843723" y="10909156"/>
            <a:ext cx="3649962"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atin typeface="Helvetica"/>
                <a:ea typeface="Helvetica"/>
                <a:cs typeface="Helvetica"/>
                <a:sym typeface="Helvetica"/>
              </a:defRPr>
            </a:lvl1pPr>
          </a:lstStyle>
          <a:p>
            <a:r>
              <a:t>$0.15</a:t>
            </a:r>
          </a:p>
        </p:txBody>
      </p:sp>
      <p:sp>
        <p:nvSpPr>
          <p:cNvPr id="1928" name="X"/>
          <p:cNvSpPr/>
          <p:nvPr/>
        </p:nvSpPr>
        <p:spPr>
          <a:xfrm>
            <a:off x="11480512" y="1353725"/>
            <a:ext cx="1201628" cy="1685408"/>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r>
              <a:t>X</a:t>
            </a:r>
          </a:p>
        </p:txBody>
      </p:sp>
      <p:sp>
        <p:nvSpPr>
          <p:cNvPr id="1929"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11</a:t>
            </a:fld>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3" name="Beatles_3.jpg" descr="Beatles_3.jpg"/>
          <p:cNvPicPr>
            <a:picLocks noChangeAspect="1"/>
          </p:cNvPicPr>
          <p:nvPr/>
        </p:nvPicPr>
        <p:blipFill>
          <a:blip r:embed="rId3"/>
          <a:srcRect t="2055"/>
          <a:stretch>
            <a:fillRect/>
          </a:stretch>
        </p:blipFill>
        <p:spPr>
          <a:xfrm>
            <a:off x="-38100" y="0"/>
            <a:ext cx="26472887" cy="16985916"/>
          </a:xfrm>
          <a:prstGeom prst="rect">
            <a:avLst/>
          </a:prstGeom>
          <a:ln w="12700">
            <a:miter lim="400000"/>
          </a:ln>
        </p:spPr>
      </p:pic>
      <p:sp>
        <p:nvSpPr>
          <p:cNvPr id="1934" name="Rectangle"/>
          <p:cNvSpPr/>
          <p:nvPr/>
        </p:nvSpPr>
        <p:spPr>
          <a:xfrm>
            <a:off x="284482" y="0"/>
            <a:ext cx="11054078" cy="7388351"/>
          </a:xfrm>
          <a:prstGeom prst="rect">
            <a:avLst/>
          </a:prstGeom>
          <a:solidFill>
            <a:srgbClr val="FFFFFF">
              <a:alpha val="85000"/>
            </a:srgb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935" name="Do Players View LDWs as Wins?"/>
          <p:cNvSpPr txBox="1"/>
          <p:nvPr/>
        </p:nvSpPr>
        <p:spPr>
          <a:xfrm>
            <a:off x="661255" y="716428"/>
            <a:ext cx="11297776" cy="13336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defRPr b="0">
                <a:latin typeface="Avenir Book"/>
                <a:ea typeface="Avenir Book"/>
                <a:cs typeface="Avenir Book"/>
                <a:sym typeface="Avenir Book"/>
              </a:defRPr>
            </a:pPr>
            <a:endParaRPr dirty="0"/>
          </a:p>
          <a:p>
            <a:pPr algn="l">
              <a:defRPr sz="5000" b="0">
                <a:latin typeface="Avenir Book"/>
                <a:ea typeface="Avenir Book"/>
                <a:cs typeface="Avenir Book"/>
                <a:sym typeface="Avenir Book"/>
              </a:defRPr>
            </a:pPr>
            <a:r>
              <a:rPr dirty="0"/>
              <a:t>Do </a:t>
            </a:r>
            <a:r>
              <a:rPr lang="en-AU" dirty="0"/>
              <a:t>Consumers</a:t>
            </a:r>
            <a:r>
              <a:rPr dirty="0"/>
              <a:t> View LDWs as Wins?</a:t>
            </a:r>
          </a:p>
        </p:txBody>
      </p:sp>
      <p:sp>
        <p:nvSpPr>
          <p:cNvPr id="1936" name="Researchers at the Gambling Research Laboratory at the University of Waterloo have now reported over 10 experiments consistent with these concerns.…"/>
          <p:cNvSpPr txBox="1"/>
          <p:nvPr/>
        </p:nvSpPr>
        <p:spPr>
          <a:xfrm>
            <a:off x="661255" y="2667580"/>
            <a:ext cx="10200520" cy="37959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396874" indent="-396874" algn="just">
              <a:buSzPct val="90000"/>
              <a:buChar char="•"/>
              <a:defRPr b="0">
                <a:latin typeface="Avenir Book"/>
                <a:ea typeface="Avenir Book"/>
                <a:cs typeface="Avenir Book"/>
                <a:sym typeface="Avenir Book"/>
              </a:defRPr>
            </a:pPr>
            <a:r>
              <a:rPr dirty="0"/>
              <a:t>Researchers at the Gambling Research Laboratory at the University of Waterloo have now reported over 10 experiments consistent with these concerns.</a:t>
            </a:r>
          </a:p>
          <a:p>
            <a:pPr marL="1031875" lvl="1" indent="-396875" algn="just">
              <a:buSzPct val="90000"/>
              <a:buChar char="•"/>
              <a:defRPr b="0">
                <a:latin typeface="Avenir Book"/>
                <a:ea typeface="Avenir Book"/>
                <a:cs typeface="Avenir Book"/>
                <a:sym typeface="Avenir Book"/>
              </a:defRPr>
            </a:pPr>
            <a:r>
              <a:rPr lang="en-AU" dirty="0"/>
              <a:t>Experienced</a:t>
            </a:r>
            <a:r>
              <a:rPr dirty="0"/>
              <a:t> and novice </a:t>
            </a:r>
            <a:r>
              <a:rPr lang="en-AU" dirty="0"/>
              <a:t>gamblers</a:t>
            </a:r>
            <a:r>
              <a:rPr dirty="0"/>
              <a:t> </a:t>
            </a:r>
            <a:r>
              <a:rPr lang="en-AU" i="1" dirty="0">
                <a:latin typeface="Avenir Heavy"/>
                <a:ea typeface="Avenir Heavy"/>
                <a:cs typeface="Avenir Heavy"/>
                <a:sym typeface="Avenir Heavy"/>
              </a:rPr>
              <a:t>overestimate </a:t>
            </a:r>
            <a:r>
              <a:rPr dirty="0"/>
              <a:t>the frequency at which they </a:t>
            </a:r>
            <a:r>
              <a:rPr i="1" dirty="0">
                <a:latin typeface="Avenir Heavy"/>
                <a:ea typeface="Avenir Heavy"/>
                <a:cs typeface="Avenir Heavy"/>
                <a:sym typeface="Avenir Heavy"/>
              </a:rPr>
              <a:t>won more than they wagered</a:t>
            </a:r>
            <a:r>
              <a:rPr dirty="0"/>
              <a:t> when asked following a session of EGM gambling that included LDWs.</a:t>
            </a:r>
            <a:endParaRPr lang="en-AU" dirty="0"/>
          </a:p>
          <a:p>
            <a:pPr marL="1031875" lvl="1" indent="-396875" algn="just">
              <a:buSzPct val="90000"/>
              <a:buFontTx/>
              <a:buChar char="•"/>
              <a:defRPr b="0">
                <a:latin typeface="Avenir Book"/>
                <a:ea typeface="Avenir Book"/>
                <a:cs typeface="Avenir Book"/>
                <a:sym typeface="Avenir Book"/>
              </a:defRPr>
            </a:pPr>
            <a:r>
              <a:rPr lang="en-AU" dirty="0"/>
              <a:t>For a meta analytic review see: Graydon et al., 2021</a:t>
            </a:r>
          </a:p>
        </p:txBody>
      </p:sp>
      <p:sp>
        <p:nvSpPr>
          <p:cNvPr id="193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a:t>
            </a:fld>
            <a:endParaRP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5" name="Liberty Bell 03.jpg" descr="Liberty Bell 03.jpg"/>
          <p:cNvPicPr>
            <a:picLocks noChangeAspect="1"/>
          </p:cNvPicPr>
          <p:nvPr/>
        </p:nvPicPr>
        <p:blipFill>
          <a:blip r:embed="rId3"/>
          <a:srcRect l="39625" t="20191" r="37859" b="16875"/>
          <a:stretch>
            <a:fillRect/>
          </a:stretch>
        </p:blipFill>
        <p:spPr>
          <a:xfrm>
            <a:off x="2448407" y="1923054"/>
            <a:ext cx="6277590" cy="9869892"/>
          </a:xfrm>
          <a:custGeom>
            <a:avLst/>
            <a:gdLst/>
            <a:ahLst/>
            <a:cxnLst>
              <a:cxn ang="0">
                <a:pos x="wd2" y="hd2"/>
              </a:cxn>
              <a:cxn ang="5400000">
                <a:pos x="wd2" y="hd2"/>
              </a:cxn>
              <a:cxn ang="10800000">
                <a:pos x="wd2" y="hd2"/>
              </a:cxn>
              <a:cxn ang="16200000">
                <a:pos x="wd2" y="hd2"/>
              </a:cxn>
            </a:cxnLst>
            <a:rect l="0" t="0" r="r" b="b"/>
            <a:pathLst>
              <a:path w="21573" h="21598" extrusionOk="0">
                <a:moveTo>
                  <a:pt x="10211" y="0"/>
                </a:moveTo>
                <a:cubicBezTo>
                  <a:pt x="9680" y="-2"/>
                  <a:pt x="9287" y="108"/>
                  <a:pt x="8800" y="398"/>
                </a:cubicBezTo>
                <a:cubicBezTo>
                  <a:pt x="8720" y="446"/>
                  <a:pt x="8644" y="485"/>
                  <a:pt x="8568" y="522"/>
                </a:cubicBezTo>
                <a:cubicBezTo>
                  <a:pt x="8547" y="548"/>
                  <a:pt x="8534" y="569"/>
                  <a:pt x="8541" y="579"/>
                </a:cubicBezTo>
                <a:cubicBezTo>
                  <a:pt x="8554" y="596"/>
                  <a:pt x="8469" y="619"/>
                  <a:pt x="8353" y="628"/>
                </a:cubicBezTo>
                <a:cubicBezTo>
                  <a:pt x="8278" y="634"/>
                  <a:pt x="8206" y="659"/>
                  <a:pt x="8146" y="688"/>
                </a:cubicBezTo>
                <a:cubicBezTo>
                  <a:pt x="8135" y="697"/>
                  <a:pt x="8119" y="704"/>
                  <a:pt x="8113" y="714"/>
                </a:cubicBezTo>
                <a:cubicBezTo>
                  <a:pt x="8103" y="730"/>
                  <a:pt x="8070" y="747"/>
                  <a:pt x="8028" y="763"/>
                </a:cubicBezTo>
                <a:cubicBezTo>
                  <a:pt x="7950" y="817"/>
                  <a:pt x="7777" y="848"/>
                  <a:pt x="7412" y="873"/>
                </a:cubicBezTo>
                <a:cubicBezTo>
                  <a:pt x="7255" y="884"/>
                  <a:pt x="7178" y="891"/>
                  <a:pt x="7064" y="900"/>
                </a:cubicBezTo>
                <a:cubicBezTo>
                  <a:pt x="6535" y="965"/>
                  <a:pt x="6140" y="1036"/>
                  <a:pt x="5801" y="1130"/>
                </a:cubicBezTo>
                <a:cubicBezTo>
                  <a:pt x="5350" y="1282"/>
                  <a:pt x="4767" y="1513"/>
                  <a:pt x="4467" y="1675"/>
                </a:cubicBezTo>
                <a:cubicBezTo>
                  <a:pt x="3976" y="1941"/>
                  <a:pt x="3383" y="2129"/>
                  <a:pt x="3037" y="2129"/>
                </a:cubicBezTo>
                <a:cubicBezTo>
                  <a:pt x="3009" y="2129"/>
                  <a:pt x="2987" y="2133"/>
                  <a:pt x="2970" y="2140"/>
                </a:cubicBezTo>
                <a:cubicBezTo>
                  <a:pt x="3055" y="2207"/>
                  <a:pt x="3082" y="2249"/>
                  <a:pt x="3015" y="2265"/>
                </a:cubicBezTo>
                <a:cubicBezTo>
                  <a:pt x="2980" y="2274"/>
                  <a:pt x="2955" y="2306"/>
                  <a:pt x="2934" y="2356"/>
                </a:cubicBezTo>
                <a:cubicBezTo>
                  <a:pt x="2937" y="2382"/>
                  <a:pt x="2931" y="2387"/>
                  <a:pt x="2936" y="2420"/>
                </a:cubicBezTo>
                <a:cubicBezTo>
                  <a:pt x="2957" y="2580"/>
                  <a:pt x="2947" y="2754"/>
                  <a:pt x="2915" y="2807"/>
                </a:cubicBezTo>
                <a:cubicBezTo>
                  <a:pt x="2896" y="2838"/>
                  <a:pt x="2881" y="2854"/>
                  <a:pt x="2866" y="2863"/>
                </a:cubicBezTo>
                <a:cubicBezTo>
                  <a:pt x="2828" y="3256"/>
                  <a:pt x="2717" y="3461"/>
                  <a:pt x="2491" y="3516"/>
                </a:cubicBezTo>
                <a:cubicBezTo>
                  <a:pt x="2363" y="3547"/>
                  <a:pt x="2287" y="3614"/>
                  <a:pt x="2269" y="3712"/>
                </a:cubicBezTo>
                <a:cubicBezTo>
                  <a:pt x="2238" y="3884"/>
                  <a:pt x="1962" y="3939"/>
                  <a:pt x="1658" y="3836"/>
                </a:cubicBezTo>
                <a:cubicBezTo>
                  <a:pt x="1557" y="3802"/>
                  <a:pt x="1351" y="3781"/>
                  <a:pt x="1198" y="3791"/>
                </a:cubicBezTo>
                <a:cubicBezTo>
                  <a:pt x="957" y="3806"/>
                  <a:pt x="902" y="3837"/>
                  <a:pt x="801" y="4022"/>
                </a:cubicBezTo>
                <a:cubicBezTo>
                  <a:pt x="484" y="4602"/>
                  <a:pt x="408" y="5291"/>
                  <a:pt x="396" y="7645"/>
                </a:cubicBezTo>
                <a:cubicBezTo>
                  <a:pt x="390" y="8905"/>
                  <a:pt x="345" y="10123"/>
                  <a:pt x="297" y="10350"/>
                </a:cubicBezTo>
                <a:cubicBezTo>
                  <a:pt x="238" y="10629"/>
                  <a:pt x="235" y="11226"/>
                  <a:pt x="287" y="12188"/>
                </a:cubicBezTo>
                <a:cubicBezTo>
                  <a:pt x="330" y="12972"/>
                  <a:pt x="338" y="13781"/>
                  <a:pt x="305" y="13987"/>
                </a:cubicBezTo>
                <a:cubicBezTo>
                  <a:pt x="304" y="13993"/>
                  <a:pt x="304" y="14005"/>
                  <a:pt x="303" y="14012"/>
                </a:cubicBezTo>
                <a:cubicBezTo>
                  <a:pt x="311" y="14124"/>
                  <a:pt x="320" y="14221"/>
                  <a:pt x="325" y="14350"/>
                </a:cubicBezTo>
                <a:cubicBezTo>
                  <a:pt x="343" y="14795"/>
                  <a:pt x="375" y="15587"/>
                  <a:pt x="399" y="16110"/>
                </a:cubicBezTo>
                <a:cubicBezTo>
                  <a:pt x="412" y="16398"/>
                  <a:pt x="417" y="16643"/>
                  <a:pt x="414" y="16828"/>
                </a:cubicBezTo>
                <a:cubicBezTo>
                  <a:pt x="426" y="16860"/>
                  <a:pt x="437" y="16907"/>
                  <a:pt x="449" y="16915"/>
                </a:cubicBezTo>
                <a:cubicBezTo>
                  <a:pt x="491" y="16943"/>
                  <a:pt x="526" y="17202"/>
                  <a:pt x="526" y="17490"/>
                </a:cubicBezTo>
                <a:cubicBezTo>
                  <a:pt x="526" y="17943"/>
                  <a:pt x="486" y="18091"/>
                  <a:pt x="235" y="18583"/>
                </a:cubicBezTo>
                <a:cubicBezTo>
                  <a:pt x="75" y="18897"/>
                  <a:pt x="-27" y="19171"/>
                  <a:pt x="6" y="19191"/>
                </a:cubicBezTo>
                <a:cubicBezTo>
                  <a:pt x="39" y="19211"/>
                  <a:pt x="160" y="19235"/>
                  <a:pt x="275" y="19244"/>
                </a:cubicBezTo>
                <a:cubicBezTo>
                  <a:pt x="417" y="19257"/>
                  <a:pt x="494" y="19301"/>
                  <a:pt x="512" y="19382"/>
                </a:cubicBezTo>
                <a:cubicBezTo>
                  <a:pt x="527" y="19449"/>
                  <a:pt x="675" y="19567"/>
                  <a:pt x="845" y="19646"/>
                </a:cubicBezTo>
                <a:cubicBezTo>
                  <a:pt x="1180" y="19802"/>
                  <a:pt x="1363" y="19925"/>
                  <a:pt x="1363" y="19994"/>
                </a:cubicBezTo>
                <a:cubicBezTo>
                  <a:pt x="1363" y="20018"/>
                  <a:pt x="1242" y="20084"/>
                  <a:pt x="1093" y="20142"/>
                </a:cubicBezTo>
                <a:cubicBezTo>
                  <a:pt x="838" y="20240"/>
                  <a:pt x="676" y="20380"/>
                  <a:pt x="276" y="20848"/>
                </a:cubicBezTo>
                <a:cubicBezTo>
                  <a:pt x="105" y="21047"/>
                  <a:pt x="106" y="21333"/>
                  <a:pt x="276" y="21443"/>
                </a:cubicBezTo>
                <a:cubicBezTo>
                  <a:pt x="310" y="21464"/>
                  <a:pt x="893" y="21484"/>
                  <a:pt x="1594" y="21495"/>
                </a:cubicBezTo>
                <a:cubicBezTo>
                  <a:pt x="1665" y="21485"/>
                  <a:pt x="1736" y="21475"/>
                  <a:pt x="1825" y="21469"/>
                </a:cubicBezTo>
                <a:cubicBezTo>
                  <a:pt x="2129" y="21447"/>
                  <a:pt x="2332" y="21400"/>
                  <a:pt x="2471" y="21324"/>
                </a:cubicBezTo>
                <a:cubicBezTo>
                  <a:pt x="2456" y="21323"/>
                  <a:pt x="2447" y="21318"/>
                  <a:pt x="2436" y="21314"/>
                </a:cubicBezTo>
                <a:cubicBezTo>
                  <a:pt x="2421" y="21313"/>
                  <a:pt x="2405" y="21311"/>
                  <a:pt x="2400" y="21306"/>
                </a:cubicBezTo>
                <a:cubicBezTo>
                  <a:pt x="2387" y="21293"/>
                  <a:pt x="2390" y="21270"/>
                  <a:pt x="2400" y="21245"/>
                </a:cubicBezTo>
                <a:cubicBezTo>
                  <a:pt x="2405" y="21221"/>
                  <a:pt x="2418" y="21194"/>
                  <a:pt x="2447" y="21159"/>
                </a:cubicBezTo>
                <a:cubicBezTo>
                  <a:pt x="2467" y="21136"/>
                  <a:pt x="2485" y="21100"/>
                  <a:pt x="2499" y="21063"/>
                </a:cubicBezTo>
                <a:cubicBezTo>
                  <a:pt x="2492" y="21026"/>
                  <a:pt x="2497" y="20981"/>
                  <a:pt x="2532" y="20921"/>
                </a:cubicBezTo>
                <a:cubicBezTo>
                  <a:pt x="2532" y="20921"/>
                  <a:pt x="2532" y="20920"/>
                  <a:pt x="2532" y="20920"/>
                </a:cubicBezTo>
                <a:cubicBezTo>
                  <a:pt x="2532" y="20914"/>
                  <a:pt x="2535" y="20908"/>
                  <a:pt x="2535" y="20902"/>
                </a:cubicBezTo>
                <a:cubicBezTo>
                  <a:pt x="2535" y="20875"/>
                  <a:pt x="2546" y="20842"/>
                  <a:pt x="2565" y="20806"/>
                </a:cubicBezTo>
                <a:cubicBezTo>
                  <a:pt x="2564" y="20772"/>
                  <a:pt x="2575" y="20733"/>
                  <a:pt x="2600" y="20673"/>
                </a:cubicBezTo>
                <a:cubicBezTo>
                  <a:pt x="2606" y="20660"/>
                  <a:pt x="2615" y="20652"/>
                  <a:pt x="2622" y="20640"/>
                </a:cubicBezTo>
                <a:cubicBezTo>
                  <a:pt x="2621" y="20298"/>
                  <a:pt x="2781" y="19662"/>
                  <a:pt x="2940" y="19540"/>
                </a:cubicBezTo>
                <a:cubicBezTo>
                  <a:pt x="2990" y="19501"/>
                  <a:pt x="3008" y="19418"/>
                  <a:pt x="2982" y="19354"/>
                </a:cubicBezTo>
                <a:cubicBezTo>
                  <a:pt x="2917" y="19194"/>
                  <a:pt x="3086" y="19164"/>
                  <a:pt x="3724" y="19218"/>
                </a:cubicBezTo>
                <a:cubicBezTo>
                  <a:pt x="3742" y="19220"/>
                  <a:pt x="3750" y="19220"/>
                  <a:pt x="3766" y="19222"/>
                </a:cubicBezTo>
                <a:cubicBezTo>
                  <a:pt x="3787" y="19218"/>
                  <a:pt x="3805" y="19210"/>
                  <a:pt x="3828" y="19207"/>
                </a:cubicBezTo>
                <a:cubicBezTo>
                  <a:pt x="3838" y="19205"/>
                  <a:pt x="3851" y="19204"/>
                  <a:pt x="3862" y="19203"/>
                </a:cubicBezTo>
                <a:cubicBezTo>
                  <a:pt x="3893" y="19200"/>
                  <a:pt x="3925" y="19200"/>
                  <a:pt x="3959" y="19200"/>
                </a:cubicBezTo>
                <a:cubicBezTo>
                  <a:pt x="3984" y="19200"/>
                  <a:pt x="4016" y="19201"/>
                  <a:pt x="4047" y="19203"/>
                </a:cubicBezTo>
                <a:cubicBezTo>
                  <a:pt x="4057" y="19204"/>
                  <a:pt x="4066" y="19204"/>
                  <a:pt x="4076" y="19205"/>
                </a:cubicBezTo>
                <a:cubicBezTo>
                  <a:pt x="4114" y="19208"/>
                  <a:pt x="4145" y="19209"/>
                  <a:pt x="4192" y="19213"/>
                </a:cubicBezTo>
                <a:cubicBezTo>
                  <a:pt x="4333" y="19226"/>
                  <a:pt x="4412" y="19237"/>
                  <a:pt x="4486" y="19249"/>
                </a:cubicBezTo>
                <a:cubicBezTo>
                  <a:pt x="4590" y="19224"/>
                  <a:pt x="4712" y="19221"/>
                  <a:pt x="4885" y="19225"/>
                </a:cubicBezTo>
                <a:cubicBezTo>
                  <a:pt x="4978" y="19228"/>
                  <a:pt x="5060" y="19233"/>
                  <a:pt x="5137" y="19240"/>
                </a:cubicBezTo>
                <a:cubicBezTo>
                  <a:pt x="5596" y="19231"/>
                  <a:pt x="6237" y="19225"/>
                  <a:pt x="7083" y="19225"/>
                </a:cubicBezTo>
                <a:cubicBezTo>
                  <a:pt x="8524" y="19226"/>
                  <a:pt x="9561" y="19205"/>
                  <a:pt x="9619" y="19175"/>
                </a:cubicBezTo>
                <a:cubicBezTo>
                  <a:pt x="9681" y="19142"/>
                  <a:pt x="9735" y="19144"/>
                  <a:pt x="9770" y="19180"/>
                </a:cubicBezTo>
                <a:cubicBezTo>
                  <a:pt x="9857" y="19270"/>
                  <a:pt x="10294" y="19247"/>
                  <a:pt x="10352" y="19150"/>
                </a:cubicBezTo>
                <a:cubicBezTo>
                  <a:pt x="10401" y="19070"/>
                  <a:pt x="10417" y="19069"/>
                  <a:pt x="10562" y="19153"/>
                </a:cubicBezTo>
                <a:cubicBezTo>
                  <a:pt x="10664" y="19212"/>
                  <a:pt x="10823" y="19238"/>
                  <a:pt x="11002" y="19227"/>
                </a:cubicBezTo>
                <a:lnTo>
                  <a:pt x="11280" y="19209"/>
                </a:lnTo>
                <a:lnTo>
                  <a:pt x="11280" y="19264"/>
                </a:lnTo>
                <a:lnTo>
                  <a:pt x="13652" y="19277"/>
                </a:lnTo>
                <a:cubicBezTo>
                  <a:pt x="14967" y="19283"/>
                  <a:pt x="16040" y="19300"/>
                  <a:pt x="16130" y="19313"/>
                </a:cubicBezTo>
                <a:cubicBezTo>
                  <a:pt x="16133" y="19277"/>
                  <a:pt x="16135" y="19234"/>
                  <a:pt x="16145" y="19224"/>
                </a:cubicBezTo>
                <a:cubicBezTo>
                  <a:pt x="16166" y="19202"/>
                  <a:pt x="16246" y="19205"/>
                  <a:pt x="16325" y="19230"/>
                </a:cubicBezTo>
                <a:cubicBezTo>
                  <a:pt x="16383" y="19249"/>
                  <a:pt x="16506" y="19276"/>
                  <a:pt x="16615" y="19299"/>
                </a:cubicBezTo>
                <a:lnTo>
                  <a:pt x="16619" y="19299"/>
                </a:lnTo>
                <a:cubicBezTo>
                  <a:pt x="16747" y="19290"/>
                  <a:pt x="16842" y="19295"/>
                  <a:pt x="16910" y="19319"/>
                </a:cubicBezTo>
                <a:cubicBezTo>
                  <a:pt x="16937" y="19309"/>
                  <a:pt x="16965" y="19301"/>
                  <a:pt x="16999" y="19298"/>
                </a:cubicBezTo>
                <a:cubicBezTo>
                  <a:pt x="17016" y="19297"/>
                  <a:pt x="17032" y="19300"/>
                  <a:pt x="17049" y="19300"/>
                </a:cubicBezTo>
                <a:cubicBezTo>
                  <a:pt x="17092" y="19296"/>
                  <a:pt x="17138" y="19294"/>
                  <a:pt x="17183" y="19298"/>
                </a:cubicBezTo>
                <a:cubicBezTo>
                  <a:pt x="17282" y="19308"/>
                  <a:pt x="17330" y="19330"/>
                  <a:pt x="17360" y="19396"/>
                </a:cubicBezTo>
                <a:cubicBezTo>
                  <a:pt x="17379" y="19419"/>
                  <a:pt x="17386" y="19444"/>
                  <a:pt x="17385" y="19470"/>
                </a:cubicBezTo>
                <a:cubicBezTo>
                  <a:pt x="17392" y="19508"/>
                  <a:pt x="17398" y="19551"/>
                  <a:pt x="17404" y="19609"/>
                </a:cubicBezTo>
                <a:cubicBezTo>
                  <a:pt x="17420" y="19770"/>
                  <a:pt x="17445" y="19950"/>
                  <a:pt x="17458" y="20009"/>
                </a:cubicBezTo>
                <a:cubicBezTo>
                  <a:pt x="17563" y="20473"/>
                  <a:pt x="17629" y="20664"/>
                  <a:pt x="17719" y="20756"/>
                </a:cubicBezTo>
                <a:cubicBezTo>
                  <a:pt x="17851" y="20893"/>
                  <a:pt x="17940" y="21259"/>
                  <a:pt x="17865" y="21327"/>
                </a:cubicBezTo>
                <a:cubicBezTo>
                  <a:pt x="17886" y="21339"/>
                  <a:pt x="17912" y="21347"/>
                  <a:pt x="17931" y="21362"/>
                </a:cubicBezTo>
                <a:cubicBezTo>
                  <a:pt x="18047" y="21448"/>
                  <a:pt x="18261" y="21535"/>
                  <a:pt x="18407" y="21554"/>
                </a:cubicBezTo>
                <a:cubicBezTo>
                  <a:pt x="18502" y="21566"/>
                  <a:pt x="18576" y="21581"/>
                  <a:pt x="18635" y="21598"/>
                </a:cubicBezTo>
                <a:cubicBezTo>
                  <a:pt x="19525" y="21582"/>
                  <a:pt x="20171" y="21562"/>
                  <a:pt x="20206" y="21540"/>
                </a:cubicBezTo>
                <a:cubicBezTo>
                  <a:pt x="20255" y="21509"/>
                  <a:pt x="20314" y="21388"/>
                  <a:pt x="20335" y="21272"/>
                </a:cubicBezTo>
                <a:cubicBezTo>
                  <a:pt x="20367" y="21092"/>
                  <a:pt x="20319" y="21008"/>
                  <a:pt x="19995" y="20687"/>
                </a:cubicBezTo>
                <a:cubicBezTo>
                  <a:pt x="19787" y="20480"/>
                  <a:pt x="19543" y="20296"/>
                  <a:pt x="19452" y="20278"/>
                </a:cubicBezTo>
                <a:cubicBezTo>
                  <a:pt x="19361" y="20260"/>
                  <a:pt x="19238" y="20208"/>
                  <a:pt x="19181" y="20164"/>
                </a:cubicBezTo>
                <a:cubicBezTo>
                  <a:pt x="19093" y="20097"/>
                  <a:pt x="19137" y="20042"/>
                  <a:pt x="19458" y="19832"/>
                </a:cubicBezTo>
                <a:cubicBezTo>
                  <a:pt x="19668" y="19695"/>
                  <a:pt x="19854" y="19535"/>
                  <a:pt x="19870" y="19478"/>
                </a:cubicBezTo>
                <a:cubicBezTo>
                  <a:pt x="19886" y="19419"/>
                  <a:pt x="19991" y="19360"/>
                  <a:pt x="20108" y="19342"/>
                </a:cubicBezTo>
                <a:cubicBezTo>
                  <a:pt x="20362" y="19302"/>
                  <a:pt x="20365" y="19242"/>
                  <a:pt x="20127" y="18730"/>
                </a:cubicBezTo>
                <a:cubicBezTo>
                  <a:pt x="20086" y="18642"/>
                  <a:pt x="20068" y="18203"/>
                  <a:pt x="20089" y="17755"/>
                </a:cubicBezTo>
                <a:cubicBezTo>
                  <a:pt x="20125" y="16992"/>
                  <a:pt x="20139" y="16937"/>
                  <a:pt x="20306" y="16880"/>
                </a:cubicBezTo>
                <a:cubicBezTo>
                  <a:pt x="20404" y="16846"/>
                  <a:pt x="20551" y="16814"/>
                  <a:pt x="20633" y="16810"/>
                </a:cubicBezTo>
                <a:cubicBezTo>
                  <a:pt x="20909" y="16796"/>
                  <a:pt x="20954" y="16698"/>
                  <a:pt x="20962" y="16072"/>
                </a:cubicBezTo>
                <a:cubicBezTo>
                  <a:pt x="20966" y="15729"/>
                  <a:pt x="20997" y="15438"/>
                  <a:pt x="21032" y="15425"/>
                </a:cubicBezTo>
                <a:cubicBezTo>
                  <a:pt x="21066" y="15411"/>
                  <a:pt x="21081" y="15281"/>
                  <a:pt x="21064" y="15136"/>
                </a:cubicBezTo>
                <a:cubicBezTo>
                  <a:pt x="21048" y="14990"/>
                  <a:pt x="21068" y="14856"/>
                  <a:pt x="21111" y="14839"/>
                </a:cubicBezTo>
                <a:cubicBezTo>
                  <a:pt x="21156" y="14822"/>
                  <a:pt x="21159" y="14759"/>
                  <a:pt x="21117" y="14688"/>
                </a:cubicBezTo>
                <a:cubicBezTo>
                  <a:pt x="21078" y="14622"/>
                  <a:pt x="21019" y="14099"/>
                  <a:pt x="20985" y="13525"/>
                </a:cubicBezTo>
                <a:cubicBezTo>
                  <a:pt x="20922" y="12448"/>
                  <a:pt x="20961" y="12287"/>
                  <a:pt x="21231" y="12532"/>
                </a:cubicBezTo>
                <a:cubicBezTo>
                  <a:pt x="21453" y="12734"/>
                  <a:pt x="21573" y="12576"/>
                  <a:pt x="21573" y="12078"/>
                </a:cubicBezTo>
                <a:cubicBezTo>
                  <a:pt x="21573" y="11670"/>
                  <a:pt x="21556" y="11632"/>
                  <a:pt x="21337" y="11495"/>
                </a:cubicBezTo>
                <a:cubicBezTo>
                  <a:pt x="21208" y="11414"/>
                  <a:pt x="21124" y="11326"/>
                  <a:pt x="21150" y="11299"/>
                </a:cubicBezTo>
                <a:cubicBezTo>
                  <a:pt x="21223" y="11225"/>
                  <a:pt x="21020" y="11164"/>
                  <a:pt x="20693" y="11163"/>
                </a:cubicBezTo>
                <a:lnTo>
                  <a:pt x="20400" y="11162"/>
                </a:lnTo>
                <a:lnTo>
                  <a:pt x="20344" y="10656"/>
                </a:lnTo>
                <a:cubicBezTo>
                  <a:pt x="20313" y="10377"/>
                  <a:pt x="20230" y="9970"/>
                  <a:pt x="20161" y="9750"/>
                </a:cubicBezTo>
                <a:cubicBezTo>
                  <a:pt x="20063" y="9437"/>
                  <a:pt x="20046" y="9109"/>
                  <a:pt x="20084" y="8232"/>
                </a:cubicBezTo>
                <a:cubicBezTo>
                  <a:pt x="20151" y="6665"/>
                  <a:pt x="19877" y="4385"/>
                  <a:pt x="19565" y="3910"/>
                </a:cubicBezTo>
                <a:cubicBezTo>
                  <a:pt x="19433" y="3709"/>
                  <a:pt x="19280" y="3685"/>
                  <a:pt x="18907" y="3809"/>
                </a:cubicBezTo>
                <a:cubicBezTo>
                  <a:pt x="18476" y="3952"/>
                  <a:pt x="18099" y="3885"/>
                  <a:pt x="18099" y="3665"/>
                </a:cubicBezTo>
                <a:cubicBezTo>
                  <a:pt x="18099" y="3612"/>
                  <a:pt x="18049" y="3568"/>
                  <a:pt x="17987" y="3568"/>
                </a:cubicBezTo>
                <a:cubicBezTo>
                  <a:pt x="17925" y="3568"/>
                  <a:pt x="17802" y="3518"/>
                  <a:pt x="17715" y="3456"/>
                </a:cubicBezTo>
                <a:cubicBezTo>
                  <a:pt x="17585" y="3365"/>
                  <a:pt x="17547" y="3235"/>
                  <a:pt x="17513" y="2756"/>
                </a:cubicBezTo>
                <a:lnTo>
                  <a:pt x="17513" y="2747"/>
                </a:lnTo>
                <a:cubicBezTo>
                  <a:pt x="17446" y="2668"/>
                  <a:pt x="17434" y="2564"/>
                  <a:pt x="17466" y="2425"/>
                </a:cubicBezTo>
                <a:cubicBezTo>
                  <a:pt x="17477" y="2380"/>
                  <a:pt x="17478" y="2350"/>
                  <a:pt x="17483" y="2314"/>
                </a:cubicBezTo>
                <a:lnTo>
                  <a:pt x="17472" y="2168"/>
                </a:lnTo>
                <a:lnTo>
                  <a:pt x="17031" y="2095"/>
                </a:lnTo>
                <a:cubicBezTo>
                  <a:pt x="16456" y="2002"/>
                  <a:pt x="16212" y="1920"/>
                  <a:pt x="15756" y="1660"/>
                </a:cubicBezTo>
                <a:cubicBezTo>
                  <a:pt x="15525" y="1528"/>
                  <a:pt x="15439" y="1457"/>
                  <a:pt x="15456" y="1411"/>
                </a:cubicBezTo>
                <a:cubicBezTo>
                  <a:pt x="15371" y="1366"/>
                  <a:pt x="15302" y="1327"/>
                  <a:pt x="15236" y="1289"/>
                </a:cubicBezTo>
                <a:cubicBezTo>
                  <a:pt x="14568" y="1040"/>
                  <a:pt x="13585" y="853"/>
                  <a:pt x="12843" y="852"/>
                </a:cubicBezTo>
                <a:cubicBezTo>
                  <a:pt x="12722" y="851"/>
                  <a:pt x="12619" y="843"/>
                  <a:pt x="12525" y="831"/>
                </a:cubicBezTo>
                <a:cubicBezTo>
                  <a:pt x="12510" y="829"/>
                  <a:pt x="12497" y="827"/>
                  <a:pt x="12483" y="824"/>
                </a:cubicBezTo>
                <a:cubicBezTo>
                  <a:pt x="12284" y="792"/>
                  <a:pt x="12158" y="736"/>
                  <a:pt x="12158" y="661"/>
                </a:cubicBezTo>
                <a:cubicBezTo>
                  <a:pt x="12158" y="614"/>
                  <a:pt x="12078" y="584"/>
                  <a:pt x="11954" y="584"/>
                </a:cubicBezTo>
                <a:cubicBezTo>
                  <a:pt x="11816" y="584"/>
                  <a:pt x="11672" y="520"/>
                  <a:pt x="11516" y="390"/>
                </a:cubicBezTo>
                <a:cubicBezTo>
                  <a:pt x="11226" y="148"/>
                  <a:pt x="10735" y="1"/>
                  <a:pt x="10211" y="0"/>
                </a:cubicBezTo>
                <a:close/>
                <a:moveTo>
                  <a:pt x="20738" y="12382"/>
                </a:moveTo>
                <a:cubicBezTo>
                  <a:pt x="20753" y="12382"/>
                  <a:pt x="20767" y="12384"/>
                  <a:pt x="20783" y="12390"/>
                </a:cubicBezTo>
                <a:cubicBezTo>
                  <a:pt x="20861" y="12421"/>
                  <a:pt x="20871" y="12674"/>
                  <a:pt x="20821" y="13475"/>
                </a:cubicBezTo>
                <a:cubicBezTo>
                  <a:pt x="20786" y="14049"/>
                  <a:pt x="20743" y="14881"/>
                  <a:pt x="20729" y="15321"/>
                </a:cubicBezTo>
                <a:cubicBezTo>
                  <a:pt x="20714" y="15762"/>
                  <a:pt x="20664" y="16187"/>
                  <a:pt x="20617" y="16266"/>
                </a:cubicBezTo>
                <a:cubicBezTo>
                  <a:pt x="20569" y="16346"/>
                  <a:pt x="20492" y="16411"/>
                  <a:pt x="20446" y="16411"/>
                </a:cubicBezTo>
                <a:cubicBezTo>
                  <a:pt x="20291" y="16411"/>
                  <a:pt x="20232" y="16226"/>
                  <a:pt x="20253" y="15799"/>
                </a:cubicBezTo>
                <a:cubicBezTo>
                  <a:pt x="20264" y="15565"/>
                  <a:pt x="20293" y="14761"/>
                  <a:pt x="20317" y="14013"/>
                </a:cubicBezTo>
                <a:cubicBezTo>
                  <a:pt x="20342" y="13217"/>
                  <a:pt x="20362" y="12857"/>
                  <a:pt x="20399" y="12685"/>
                </a:cubicBezTo>
                <a:lnTo>
                  <a:pt x="20400" y="12551"/>
                </a:lnTo>
                <a:lnTo>
                  <a:pt x="20446" y="12551"/>
                </a:lnTo>
                <a:cubicBezTo>
                  <a:pt x="20466" y="12536"/>
                  <a:pt x="20488" y="12533"/>
                  <a:pt x="20516" y="12544"/>
                </a:cubicBezTo>
                <a:cubicBezTo>
                  <a:pt x="20557" y="12560"/>
                  <a:pt x="20612" y="12524"/>
                  <a:pt x="20637" y="12462"/>
                </a:cubicBezTo>
                <a:cubicBezTo>
                  <a:pt x="20659" y="12409"/>
                  <a:pt x="20694" y="12381"/>
                  <a:pt x="20738" y="12382"/>
                </a:cubicBezTo>
                <a:close/>
              </a:path>
            </a:pathLst>
          </a:custGeom>
          <a:ln w="12700">
            <a:miter lim="400000"/>
          </a:ln>
        </p:spPr>
      </p:pic>
      <p:sp>
        <p:nvSpPr>
          <p:cNvPr id="2326" name="Positive Reinforcement"/>
          <p:cNvSpPr txBox="1"/>
          <p:nvPr/>
        </p:nvSpPr>
        <p:spPr>
          <a:xfrm>
            <a:off x="11700608" y="4801441"/>
            <a:ext cx="11583214" cy="9489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spcBef>
                <a:spcPts val="6000"/>
              </a:spcBef>
              <a:defRPr sz="5500" b="0">
                <a:latin typeface="Avenir Book"/>
                <a:ea typeface="Avenir Book"/>
                <a:cs typeface="Avenir Book"/>
                <a:sym typeface="Avenir Book"/>
              </a:defRPr>
            </a:lvl1pPr>
          </a:lstStyle>
          <a:p>
            <a:r>
              <a:rPr lang="en-AU" dirty="0"/>
              <a:t>Reward</a:t>
            </a:r>
            <a:endParaRPr dirty="0"/>
          </a:p>
        </p:txBody>
      </p:sp>
      <p:sp>
        <p:nvSpPr>
          <p:cNvPr id="2327" name="Extinction"/>
          <p:cNvSpPr txBox="1"/>
          <p:nvPr/>
        </p:nvSpPr>
        <p:spPr>
          <a:xfrm>
            <a:off x="11700608" y="7947517"/>
            <a:ext cx="9010552" cy="9489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lgn="l">
              <a:spcBef>
                <a:spcPts val="6000"/>
              </a:spcBef>
              <a:defRPr sz="5500" b="0">
                <a:latin typeface="Avenir Book"/>
                <a:ea typeface="Avenir Book"/>
                <a:cs typeface="Avenir Book"/>
                <a:sym typeface="Avenir Book"/>
              </a:defRPr>
            </a:lvl1pPr>
          </a:lstStyle>
          <a:p>
            <a:r>
              <a:rPr lang="en-AU" dirty="0"/>
              <a:t>Punishment (</a:t>
            </a:r>
            <a:r>
              <a:rPr dirty="0"/>
              <a:t>Extinction</a:t>
            </a:r>
            <a:r>
              <a:rPr lang="en-AU" dirty="0"/>
              <a:t>)</a:t>
            </a:r>
            <a:endParaRPr dirty="0"/>
          </a:p>
        </p:txBody>
      </p:sp>
      <p:sp>
        <p:nvSpPr>
          <p:cNvPr id="2328" name="Arrow 11"/>
          <p:cNvSpPr/>
          <p:nvPr/>
        </p:nvSpPr>
        <p:spPr>
          <a:xfrm rot="5400000">
            <a:off x="9761342" y="7887144"/>
            <a:ext cx="1420791" cy="1069725"/>
          </a:xfrm>
          <a:custGeom>
            <a:avLst/>
            <a:gdLst/>
            <a:ahLst/>
            <a:cxnLst>
              <a:cxn ang="0">
                <a:pos x="wd2" y="hd2"/>
              </a:cxn>
              <a:cxn ang="5400000">
                <a:pos x="wd2" y="hd2"/>
              </a:cxn>
              <a:cxn ang="10800000">
                <a:pos x="wd2" y="hd2"/>
              </a:cxn>
              <a:cxn ang="16200000">
                <a:pos x="wd2" y="hd2"/>
              </a:cxn>
            </a:cxnLst>
            <a:rect l="0" t="0" r="r" b="b"/>
            <a:pathLst>
              <a:path w="21600" h="21600" extrusionOk="0">
                <a:moveTo>
                  <a:pt x="13469" y="0"/>
                </a:moveTo>
                <a:cubicBezTo>
                  <a:pt x="13010" y="0"/>
                  <a:pt x="12551" y="232"/>
                  <a:pt x="12200" y="697"/>
                </a:cubicBezTo>
                <a:cubicBezTo>
                  <a:pt x="11500" y="1626"/>
                  <a:pt x="11500" y="3135"/>
                  <a:pt x="12200" y="4065"/>
                </a:cubicBezTo>
                <a:lnTo>
                  <a:pt x="15479" y="8419"/>
                </a:lnTo>
                <a:lnTo>
                  <a:pt x="1793" y="8419"/>
                </a:lnTo>
                <a:cubicBezTo>
                  <a:pt x="802" y="8419"/>
                  <a:pt x="0" y="9485"/>
                  <a:pt x="0" y="10800"/>
                </a:cubicBezTo>
                <a:cubicBezTo>
                  <a:pt x="0" y="12115"/>
                  <a:pt x="802" y="13181"/>
                  <a:pt x="1793" y="13181"/>
                </a:cubicBezTo>
                <a:lnTo>
                  <a:pt x="15479" y="13181"/>
                </a:lnTo>
                <a:lnTo>
                  <a:pt x="12200" y="17535"/>
                </a:lnTo>
                <a:cubicBezTo>
                  <a:pt x="11500" y="18465"/>
                  <a:pt x="11500" y="19974"/>
                  <a:pt x="12200" y="20903"/>
                </a:cubicBezTo>
                <a:cubicBezTo>
                  <a:pt x="12551" y="21368"/>
                  <a:pt x="13010" y="21600"/>
                  <a:pt x="13469" y="21600"/>
                </a:cubicBezTo>
                <a:cubicBezTo>
                  <a:pt x="13927" y="21600"/>
                  <a:pt x="14387" y="21368"/>
                  <a:pt x="14737" y="20903"/>
                </a:cubicBezTo>
                <a:lnTo>
                  <a:pt x="21074" y="12484"/>
                </a:lnTo>
                <a:cubicBezTo>
                  <a:pt x="21424" y="12019"/>
                  <a:pt x="21600" y="11409"/>
                  <a:pt x="21600" y="10800"/>
                </a:cubicBezTo>
                <a:cubicBezTo>
                  <a:pt x="21600" y="10191"/>
                  <a:pt x="21424" y="9581"/>
                  <a:pt x="21074" y="9116"/>
                </a:cubicBezTo>
                <a:lnTo>
                  <a:pt x="14737" y="697"/>
                </a:lnTo>
                <a:cubicBezTo>
                  <a:pt x="14387" y="232"/>
                  <a:pt x="13927" y="0"/>
                  <a:pt x="13469" y="0"/>
                </a:cubicBezTo>
                <a:close/>
              </a:path>
            </a:pathLst>
          </a:custGeom>
          <a:solidFill>
            <a:schemeClr val="accent5">
              <a:hueOff val="-82419"/>
              <a:satOff val="-9513"/>
              <a:lumOff val="-16343"/>
            </a:scheme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329" name="Arrow 11"/>
          <p:cNvSpPr/>
          <p:nvPr/>
        </p:nvSpPr>
        <p:spPr>
          <a:xfrm rot="16200000">
            <a:off x="9761342" y="4741068"/>
            <a:ext cx="1420791" cy="1069725"/>
          </a:xfrm>
          <a:custGeom>
            <a:avLst/>
            <a:gdLst/>
            <a:ahLst/>
            <a:cxnLst>
              <a:cxn ang="0">
                <a:pos x="wd2" y="hd2"/>
              </a:cxn>
              <a:cxn ang="5400000">
                <a:pos x="wd2" y="hd2"/>
              </a:cxn>
              <a:cxn ang="10800000">
                <a:pos x="wd2" y="hd2"/>
              </a:cxn>
              <a:cxn ang="16200000">
                <a:pos x="wd2" y="hd2"/>
              </a:cxn>
            </a:cxnLst>
            <a:rect l="0" t="0" r="r" b="b"/>
            <a:pathLst>
              <a:path w="21600" h="21600" extrusionOk="0">
                <a:moveTo>
                  <a:pt x="13469" y="0"/>
                </a:moveTo>
                <a:cubicBezTo>
                  <a:pt x="13010" y="0"/>
                  <a:pt x="12551" y="232"/>
                  <a:pt x="12200" y="697"/>
                </a:cubicBezTo>
                <a:cubicBezTo>
                  <a:pt x="11500" y="1626"/>
                  <a:pt x="11500" y="3135"/>
                  <a:pt x="12200" y="4065"/>
                </a:cubicBezTo>
                <a:lnTo>
                  <a:pt x="15479" y="8419"/>
                </a:lnTo>
                <a:lnTo>
                  <a:pt x="1793" y="8419"/>
                </a:lnTo>
                <a:cubicBezTo>
                  <a:pt x="802" y="8419"/>
                  <a:pt x="0" y="9485"/>
                  <a:pt x="0" y="10800"/>
                </a:cubicBezTo>
                <a:cubicBezTo>
                  <a:pt x="0" y="12115"/>
                  <a:pt x="802" y="13181"/>
                  <a:pt x="1793" y="13181"/>
                </a:cubicBezTo>
                <a:lnTo>
                  <a:pt x="15479" y="13181"/>
                </a:lnTo>
                <a:lnTo>
                  <a:pt x="12200" y="17535"/>
                </a:lnTo>
                <a:cubicBezTo>
                  <a:pt x="11500" y="18465"/>
                  <a:pt x="11500" y="19974"/>
                  <a:pt x="12200" y="20903"/>
                </a:cubicBezTo>
                <a:cubicBezTo>
                  <a:pt x="12551" y="21368"/>
                  <a:pt x="13010" y="21600"/>
                  <a:pt x="13469" y="21600"/>
                </a:cubicBezTo>
                <a:cubicBezTo>
                  <a:pt x="13927" y="21600"/>
                  <a:pt x="14387" y="21368"/>
                  <a:pt x="14737" y="20903"/>
                </a:cubicBezTo>
                <a:lnTo>
                  <a:pt x="21074" y="12484"/>
                </a:lnTo>
                <a:cubicBezTo>
                  <a:pt x="21424" y="12019"/>
                  <a:pt x="21600" y="11409"/>
                  <a:pt x="21600" y="10800"/>
                </a:cubicBezTo>
                <a:cubicBezTo>
                  <a:pt x="21600" y="10191"/>
                  <a:pt x="21424" y="9581"/>
                  <a:pt x="21074" y="9116"/>
                </a:cubicBezTo>
                <a:lnTo>
                  <a:pt x="14737" y="697"/>
                </a:lnTo>
                <a:cubicBezTo>
                  <a:pt x="14387" y="232"/>
                  <a:pt x="13927" y="0"/>
                  <a:pt x="13469" y="0"/>
                </a:cubicBezTo>
                <a:close/>
              </a:path>
            </a:pathLst>
          </a:custGeom>
          <a:solidFill>
            <a:srgbClr val="2FD58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6" presetClass="emph" presetSubtype="0" accel="50000" decel="50000" fill="hold" grpId="0" nodeType="clickEffect">
                                  <p:stCondLst>
                                    <p:cond delay="0"/>
                                  </p:stCondLst>
                                  <p:childTnLst>
                                    <p:animScale>
                                      <p:cBhvr>
                                        <p:cTn id="6" dur="1000" fill="hold"/>
                                        <p:tgtEl>
                                          <p:spTgt spid="2328"/>
                                        </p:tgtEl>
                                      </p:cBhvr>
                                      <p:by x="50000" y="50000"/>
                                    </p:animScale>
                                  </p:childTnLst>
                                </p:cTn>
                              </p:par>
                            </p:childTnLst>
                          </p:cTn>
                        </p:par>
                        <p:par>
                          <p:cTn id="7" fill="hold">
                            <p:stCondLst>
                              <p:cond delay="0"/>
                            </p:stCondLst>
                            <p:childTnLst>
                              <p:par>
                                <p:cTn id="8" presetID="6" presetClass="emph" presetSubtype="0" accel="50000" decel="50000" fill="hold" grpId="0" nodeType="withEffect">
                                  <p:stCondLst>
                                    <p:cond delay="0"/>
                                  </p:stCondLst>
                                  <p:childTnLst>
                                    <p:animScale>
                                      <p:cBhvr>
                                        <p:cTn id="9" dur="1000" fill="hold"/>
                                        <p:tgtEl>
                                          <p:spTgt spid="232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8" grpId="0" animBg="1" advAuto="0"/>
      <p:bldP spid="2329" grpId="0" animBg="1" advAuto="0"/>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18" name="Slide Number"/>
          <p:cNvSpPr txBox="1">
            <a:spLocks noGrp="1"/>
          </p:cNvSpPr>
          <p:nvPr>
            <p:ph type="sldNum" sz="quarter" idx="2"/>
          </p:nvPr>
        </p:nvSpPr>
        <p:spPr>
          <a:xfrm>
            <a:off x="12041022" y="13081000"/>
            <a:ext cx="289256" cy="46105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14</a:t>
            </a:fld>
            <a:endParaRPr/>
          </a:p>
        </p:txBody>
      </p:sp>
      <p:pic>
        <p:nvPicPr>
          <p:cNvPr id="2119" name="Screen Shot 2023-04-20 at 8.36.23 pm.png" descr="Screen Shot 2023-04-20 at 8.36.23 pm.png"/>
          <p:cNvPicPr>
            <a:picLocks noChangeAspect="1"/>
          </p:cNvPicPr>
          <p:nvPr/>
        </p:nvPicPr>
        <p:blipFill>
          <a:blip r:embed="rId3"/>
          <a:stretch>
            <a:fillRect/>
          </a:stretch>
        </p:blipFill>
        <p:spPr>
          <a:xfrm>
            <a:off x="358924" y="416469"/>
            <a:ext cx="14465301" cy="5651501"/>
          </a:xfrm>
          <a:prstGeom prst="rect">
            <a:avLst/>
          </a:prstGeom>
          <a:ln w="25400">
            <a:solidFill>
              <a:srgbClr val="000000"/>
            </a:solidFill>
            <a:miter lim="400000"/>
          </a:ln>
        </p:spPr>
      </p:pic>
      <p:pic>
        <p:nvPicPr>
          <p:cNvPr id="2120" name="Screen Shot 2023-04-20 at 8.37.09 pm.png" descr="Screen Shot 2023-04-20 at 8.37.09 pm.png"/>
          <p:cNvPicPr>
            <a:picLocks noChangeAspect="1"/>
          </p:cNvPicPr>
          <p:nvPr/>
        </p:nvPicPr>
        <p:blipFill>
          <a:blip r:embed="rId4"/>
          <a:stretch>
            <a:fillRect/>
          </a:stretch>
        </p:blipFill>
        <p:spPr>
          <a:xfrm>
            <a:off x="5299096" y="3854199"/>
            <a:ext cx="15328901" cy="4406901"/>
          </a:xfrm>
          <a:prstGeom prst="rect">
            <a:avLst/>
          </a:prstGeom>
          <a:ln w="25400">
            <a:solidFill>
              <a:srgbClr val="000000"/>
            </a:solidFill>
            <a:miter lim="400000"/>
          </a:ln>
        </p:spPr>
      </p:pic>
      <p:pic>
        <p:nvPicPr>
          <p:cNvPr id="2121" name="Screen Shot 2023-04-20 at 8.30.22 pm.png" descr="Screen Shot 2023-04-20 at 8.30.22 pm.png"/>
          <p:cNvPicPr>
            <a:picLocks noChangeAspect="1"/>
          </p:cNvPicPr>
          <p:nvPr/>
        </p:nvPicPr>
        <p:blipFill>
          <a:blip r:embed="rId5"/>
          <a:stretch>
            <a:fillRect/>
          </a:stretch>
        </p:blipFill>
        <p:spPr>
          <a:xfrm>
            <a:off x="8057296" y="6526148"/>
            <a:ext cx="15519401" cy="5384801"/>
          </a:xfrm>
          <a:prstGeom prst="rect">
            <a:avLst/>
          </a:prstGeom>
          <a:ln w="25400">
            <a:solidFill>
              <a:srgbClr val="000000"/>
            </a:solidFill>
            <a:miter lim="400000"/>
          </a:ln>
        </p:spPr>
      </p:pic>
      <p:pic>
        <p:nvPicPr>
          <p:cNvPr id="2122" name="Screen Shot 2023-04-20 at 8.34.58 pm.png" descr="Screen Shot 2023-04-20 at 8.34.58 pm.png"/>
          <p:cNvPicPr>
            <a:picLocks noChangeAspect="1"/>
          </p:cNvPicPr>
          <p:nvPr/>
        </p:nvPicPr>
        <p:blipFill>
          <a:blip r:embed="rId6"/>
          <a:stretch>
            <a:fillRect/>
          </a:stretch>
        </p:blipFill>
        <p:spPr>
          <a:xfrm>
            <a:off x="14852848" y="8952646"/>
            <a:ext cx="10248901" cy="5499101"/>
          </a:xfrm>
          <a:prstGeom prst="rect">
            <a:avLst/>
          </a:prstGeom>
          <a:ln w="25400">
            <a:solidFill>
              <a:srgbClr val="000000"/>
            </a:solidFill>
            <a:miter lim="400000"/>
          </a:ln>
        </p:spPr>
      </p:pic>
    </p:spTree>
    <p:extLst>
      <p:ext uri="{BB962C8B-B14F-4D97-AF65-F5344CB8AC3E}">
        <p14:creationId xmlns:p14="http://schemas.microsoft.com/office/powerpoint/2010/main" val="2982961568"/>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6" name="Slide Number"/>
          <p:cNvSpPr txBox="1">
            <a:spLocks noGrp="1"/>
          </p:cNvSpPr>
          <p:nvPr>
            <p:ph type="sldNum" sz="quarter" idx="2"/>
          </p:nvPr>
        </p:nvSpPr>
        <p:spPr>
          <a:xfrm>
            <a:off x="12041022" y="13081000"/>
            <a:ext cx="289256" cy="46105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15</a:t>
            </a:fld>
            <a:endParaRPr dirty="0"/>
          </a:p>
        </p:txBody>
      </p:sp>
      <p:pic>
        <p:nvPicPr>
          <p:cNvPr id="2127" name="Screen Shot 2023-04-20 at 9.03.54 pm.png" descr="Screen Shot 2023-04-20 at 9.03.54 pm.png"/>
          <p:cNvPicPr>
            <a:picLocks noChangeAspect="1"/>
          </p:cNvPicPr>
          <p:nvPr/>
        </p:nvPicPr>
        <p:blipFill>
          <a:blip r:embed="rId3"/>
          <a:stretch>
            <a:fillRect/>
          </a:stretch>
        </p:blipFill>
        <p:spPr>
          <a:xfrm>
            <a:off x="346803" y="396202"/>
            <a:ext cx="14236701" cy="3759201"/>
          </a:xfrm>
          <a:prstGeom prst="rect">
            <a:avLst/>
          </a:prstGeom>
          <a:ln w="25400">
            <a:solidFill>
              <a:srgbClr val="000000"/>
            </a:solidFill>
            <a:miter lim="400000"/>
          </a:ln>
        </p:spPr>
      </p:pic>
      <p:pic>
        <p:nvPicPr>
          <p:cNvPr id="2128" name="Screen Shot 2023-04-20 at 9.05.33 pm.png" descr="Screen Shot 2023-04-20 at 9.05.33 pm.png"/>
          <p:cNvPicPr>
            <a:picLocks noChangeAspect="1"/>
          </p:cNvPicPr>
          <p:nvPr/>
        </p:nvPicPr>
        <p:blipFill>
          <a:blip r:embed="rId4"/>
          <a:stretch>
            <a:fillRect/>
          </a:stretch>
        </p:blipFill>
        <p:spPr>
          <a:xfrm>
            <a:off x="6556357" y="2008063"/>
            <a:ext cx="15869169" cy="4616486"/>
          </a:xfrm>
          <a:prstGeom prst="rect">
            <a:avLst/>
          </a:prstGeom>
          <a:ln w="25400">
            <a:solidFill>
              <a:srgbClr val="000000"/>
            </a:solidFill>
            <a:miter lim="400000"/>
          </a:ln>
        </p:spPr>
      </p:pic>
      <p:pic>
        <p:nvPicPr>
          <p:cNvPr id="2129" name="Screen Shot 2023-04-20 at 9.08.51 pm.png" descr="Screen Shot 2023-04-20 at 9.08.51 pm.png"/>
          <p:cNvPicPr>
            <a:picLocks noChangeAspect="1"/>
          </p:cNvPicPr>
          <p:nvPr/>
        </p:nvPicPr>
        <p:blipFill>
          <a:blip r:embed="rId5"/>
          <a:stretch>
            <a:fillRect/>
          </a:stretch>
        </p:blipFill>
        <p:spPr>
          <a:xfrm>
            <a:off x="340471" y="7610968"/>
            <a:ext cx="15981427" cy="5204114"/>
          </a:xfrm>
          <a:prstGeom prst="rect">
            <a:avLst/>
          </a:prstGeom>
          <a:ln w="25400">
            <a:solidFill>
              <a:srgbClr val="000000"/>
            </a:solidFill>
            <a:miter lim="400000"/>
          </a:ln>
        </p:spPr>
      </p:pic>
      <p:pic>
        <p:nvPicPr>
          <p:cNvPr id="2130" name="Screen Shot 2023-04-20 at 9.07.33 pm.png" descr="Screen Shot 2023-04-20 at 9.07.33 pm.png"/>
          <p:cNvPicPr>
            <a:picLocks noChangeAspect="1"/>
          </p:cNvPicPr>
          <p:nvPr/>
        </p:nvPicPr>
        <p:blipFill>
          <a:blip r:embed="rId6"/>
          <a:stretch>
            <a:fillRect/>
          </a:stretch>
        </p:blipFill>
        <p:spPr>
          <a:xfrm>
            <a:off x="13983617" y="10261883"/>
            <a:ext cx="8886690" cy="3326983"/>
          </a:xfrm>
          <a:prstGeom prst="rect">
            <a:avLst/>
          </a:prstGeom>
          <a:ln w="25400">
            <a:solidFill>
              <a:srgbClr val="000000"/>
            </a:solidFill>
            <a:miter lim="400000"/>
          </a:ln>
        </p:spPr>
      </p:pic>
      <p:pic>
        <p:nvPicPr>
          <p:cNvPr id="2" name="Screen Shot 2018-06-29 at 15.31.41.png" descr="Screen Shot 2018-06-29 at 15.31.41.png">
            <a:extLst>
              <a:ext uri="{FF2B5EF4-FFF2-40B4-BE49-F238E27FC236}">
                <a16:creationId xmlns:a16="http://schemas.microsoft.com/office/drawing/2014/main" id="{865EEBAB-58DB-0B1D-3DF7-C244F28D88BC}"/>
              </a:ext>
            </a:extLst>
          </p:cNvPr>
          <p:cNvPicPr>
            <a:picLocks noChangeAspect="1"/>
          </p:cNvPicPr>
          <p:nvPr/>
        </p:nvPicPr>
        <p:blipFill>
          <a:blip r:embed="rId7"/>
          <a:stretch>
            <a:fillRect/>
          </a:stretch>
        </p:blipFill>
        <p:spPr>
          <a:xfrm>
            <a:off x="12810396" y="4998688"/>
            <a:ext cx="11233133" cy="4371052"/>
          </a:xfrm>
          <a:prstGeom prst="rect">
            <a:avLst/>
          </a:prstGeom>
          <a:ln w="25400">
            <a:solidFill>
              <a:srgbClr val="000000"/>
            </a:solidFill>
            <a:miter lim="400000"/>
          </a:ln>
        </p:spPr>
      </p:pic>
    </p:spTree>
    <p:extLst>
      <p:ext uri="{BB962C8B-B14F-4D97-AF65-F5344CB8AC3E}">
        <p14:creationId xmlns:p14="http://schemas.microsoft.com/office/powerpoint/2010/main" val="2617443787"/>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2" name="Image" descr="Image"/>
          <p:cNvPicPr>
            <a:picLocks noChangeAspect="1"/>
          </p:cNvPicPr>
          <p:nvPr/>
        </p:nvPicPr>
        <p:blipFill>
          <a:blip r:embed="rId3"/>
          <a:stretch>
            <a:fillRect/>
          </a:stretch>
        </p:blipFill>
        <p:spPr>
          <a:xfrm>
            <a:off x="5183515" y="9836120"/>
            <a:ext cx="3274233" cy="3274233"/>
          </a:xfrm>
          <a:prstGeom prst="rect">
            <a:avLst/>
          </a:prstGeom>
          <a:ln w="12700">
            <a:miter lim="400000"/>
          </a:ln>
        </p:spPr>
      </p:pic>
      <p:grpSp>
        <p:nvGrpSpPr>
          <p:cNvPr id="2155" name="Group"/>
          <p:cNvGrpSpPr/>
          <p:nvPr/>
        </p:nvGrpSpPr>
        <p:grpSpPr>
          <a:xfrm rot="10800000" flipH="1">
            <a:off x="16270354" y="-584291"/>
            <a:ext cx="2608282" cy="14307073"/>
            <a:chOff x="0" y="0"/>
            <a:chExt cx="2608281" cy="14307073"/>
          </a:xfrm>
        </p:grpSpPr>
        <p:sp>
          <p:nvSpPr>
            <p:cNvPr id="2153" name="Line"/>
            <p:cNvSpPr/>
            <p:nvPr/>
          </p:nvSpPr>
          <p:spPr>
            <a:xfrm flipV="1">
              <a:off x="74926" y="8862"/>
              <a:ext cx="2533356" cy="14298211"/>
            </a:xfrm>
            <a:prstGeom prst="line">
              <a:avLst/>
            </a:prstGeom>
            <a:noFill/>
            <a:ln w="101600" cap="flat">
              <a:solidFill>
                <a:srgbClr val="FFFFF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154" name="Triangle"/>
            <p:cNvSpPr/>
            <p:nvPr/>
          </p:nvSpPr>
          <p:spPr>
            <a:xfrm>
              <a:off x="-1" y="0"/>
              <a:ext cx="2454609" cy="1381153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close/>
                </a:path>
              </a:pathLst>
            </a:custGeom>
            <a:solidFill>
              <a:srgbClr val="FFFFFF"/>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pic>
        <p:nvPicPr>
          <p:cNvPr id="2157" name="MSPS-3  - PROOFS - 048.JPG" descr="MSPS-3  - PROOFS - 048.JPG"/>
          <p:cNvPicPr>
            <a:picLocks noChangeAspect="1"/>
          </p:cNvPicPr>
          <p:nvPr/>
        </p:nvPicPr>
        <p:blipFill>
          <a:blip r:embed="rId4"/>
          <a:srcRect l="29559" r="16688"/>
          <a:stretch>
            <a:fillRect/>
          </a:stretch>
        </p:blipFill>
        <p:spPr>
          <a:xfrm>
            <a:off x="13719035" y="683206"/>
            <a:ext cx="9940720" cy="12349586"/>
          </a:xfrm>
          <a:prstGeom prst="rect">
            <a:avLst/>
          </a:prstGeom>
          <a:ln w="12700">
            <a:miter lim="400000"/>
          </a:ln>
        </p:spPr>
      </p:pic>
      <p:sp>
        <p:nvSpPr>
          <p:cNvPr id="2158" name="Rectangle"/>
          <p:cNvSpPr/>
          <p:nvPr/>
        </p:nvSpPr>
        <p:spPr>
          <a:xfrm>
            <a:off x="756693" y="683021"/>
            <a:ext cx="12127878" cy="12370454"/>
          </a:xfrm>
          <a:prstGeom prst="rect">
            <a:avLst/>
          </a:prstGeom>
          <a:ln w="76200">
            <a:solidFill>
              <a:srgbClr val="00000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159" name="Study Design…"/>
          <p:cNvSpPr txBox="1"/>
          <p:nvPr/>
        </p:nvSpPr>
        <p:spPr>
          <a:xfrm>
            <a:off x="1248593" y="2025422"/>
            <a:ext cx="11144077" cy="81355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4500" b="0">
                <a:latin typeface="Avenir Book"/>
                <a:ea typeface="Avenir Book"/>
                <a:cs typeface="Avenir Book"/>
                <a:sym typeface="Avenir Book"/>
              </a:defRPr>
            </a:pPr>
            <a:r>
              <a:rPr dirty="0"/>
              <a:t>Study Design</a:t>
            </a:r>
          </a:p>
          <a:p>
            <a:pPr>
              <a:defRPr sz="4500" b="0">
                <a:solidFill>
                  <a:srgbClr val="FF3030"/>
                </a:solidFill>
                <a:latin typeface="Avenir Book"/>
                <a:ea typeface="Avenir Book"/>
                <a:cs typeface="Avenir Book"/>
                <a:sym typeface="Avenir Book"/>
              </a:defRPr>
            </a:pPr>
            <a:r>
              <a:rPr dirty="0"/>
              <a:t>_________</a:t>
            </a:r>
          </a:p>
          <a:p>
            <a:pPr>
              <a:defRPr sz="3600" b="0">
                <a:latin typeface="Avenir Book"/>
                <a:ea typeface="Avenir Book"/>
                <a:cs typeface="Avenir Book"/>
                <a:sym typeface="Avenir Book"/>
              </a:defRPr>
            </a:pPr>
            <a:endParaRPr dirty="0"/>
          </a:p>
          <a:p>
            <a:pPr>
              <a:defRPr sz="3600" b="0">
                <a:latin typeface="Avenir Book"/>
                <a:ea typeface="Avenir Book"/>
                <a:cs typeface="Avenir Book"/>
                <a:sym typeface="Avenir Book"/>
              </a:defRPr>
            </a:pPr>
            <a:r>
              <a:rPr dirty="0"/>
              <a:t>Within-groups EEG ERP study</a:t>
            </a:r>
          </a:p>
          <a:p>
            <a:pPr>
              <a:defRPr sz="3600" b="0">
                <a:latin typeface="Avenir Book"/>
                <a:ea typeface="Avenir Book"/>
                <a:cs typeface="Avenir Book"/>
                <a:sym typeface="Avenir Book"/>
              </a:defRPr>
            </a:pPr>
            <a:endParaRPr dirty="0"/>
          </a:p>
          <a:p>
            <a:pPr>
              <a:defRPr sz="3600" b="0">
                <a:latin typeface="Avenir Book"/>
                <a:ea typeface="Avenir Book"/>
                <a:cs typeface="Avenir Book"/>
                <a:sym typeface="Avenir Book"/>
              </a:defRPr>
            </a:pPr>
            <a:r>
              <a:rPr dirty="0"/>
              <a:t>32 Participants</a:t>
            </a:r>
          </a:p>
          <a:p>
            <a:pPr>
              <a:defRPr sz="3600" b="0">
                <a:latin typeface="Avenir Book"/>
                <a:ea typeface="Avenir Book"/>
                <a:cs typeface="Avenir Book"/>
                <a:sym typeface="Avenir Book"/>
              </a:defRPr>
            </a:pPr>
            <a:endParaRPr dirty="0"/>
          </a:p>
          <a:p>
            <a:pPr>
              <a:defRPr sz="3600" b="0">
                <a:latin typeface="Avenir Book"/>
                <a:ea typeface="Avenir Book"/>
                <a:cs typeface="Avenir Book"/>
                <a:sym typeface="Avenir Book"/>
              </a:defRPr>
            </a:pPr>
            <a:r>
              <a:rPr lang="en-AU" dirty="0"/>
              <a:t>Participants were paid in cash for their winnings</a:t>
            </a:r>
          </a:p>
          <a:p>
            <a:pPr>
              <a:defRPr sz="3600" b="0">
                <a:latin typeface="Avenir Book"/>
                <a:ea typeface="Avenir Book"/>
                <a:cs typeface="Avenir Book"/>
                <a:sym typeface="Avenir Book"/>
              </a:defRPr>
            </a:pPr>
            <a:endParaRPr dirty="0"/>
          </a:p>
          <a:p>
            <a:pPr>
              <a:defRPr sz="3600" b="0">
                <a:latin typeface="Avenir Book"/>
                <a:ea typeface="Avenir Book"/>
                <a:cs typeface="Avenir Book"/>
                <a:sym typeface="Avenir Book"/>
              </a:defRPr>
            </a:pPr>
            <a:r>
              <a:rPr dirty="0"/>
              <a:t>Participants were presented with a gambling task that</a:t>
            </a:r>
          </a:p>
          <a:p>
            <a:pPr>
              <a:defRPr sz="3600" b="0">
                <a:latin typeface="Avenir Book"/>
                <a:ea typeface="Avenir Book"/>
                <a:cs typeface="Avenir Book"/>
                <a:sym typeface="Avenir Book"/>
              </a:defRPr>
            </a:pPr>
            <a:r>
              <a:rPr dirty="0"/>
              <a:t>included wins, losses and LDWs</a:t>
            </a:r>
          </a:p>
          <a:p>
            <a:pPr>
              <a:defRPr sz="3600" b="0">
                <a:latin typeface="Avenir Book"/>
                <a:ea typeface="Avenir Book"/>
                <a:cs typeface="Avenir Book"/>
                <a:sym typeface="Avenir Book"/>
              </a:defRPr>
            </a:pPr>
            <a:endParaRPr dirty="0"/>
          </a:p>
          <a:p>
            <a:pPr>
              <a:defRPr sz="3600" b="0">
                <a:latin typeface="Avenir Book"/>
                <a:ea typeface="Avenir Book"/>
                <a:cs typeface="Avenir Book"/>
                <a:sym typeface="Avenir Book"/>
              </a:defRPr>
            </a:pPr>
            <a:r>
              <a:rPr dirty="0"/>
              <a:t>Primary Measure: </a:t>
            </a:r>
          </a:p>
          <a:p>
            <a:pPr>
              <a:defRPr sz="3600" b="0">
                <a:latin typeface="Avenir Book"/>
                <a:ea typeface="Avenir Book"/>
                <a:cs typeface="Avenir Book"/>
                <a:sym typeface="Avenir Book"/>
              </a:defRPr>
            </a:pPr>
            <a:r>
              <a:rPr dirty="0"/>
              <a:t>Reward Positivity Event Related Potential</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1" name="Image" descr="Image"/>
          <p:cNvPicPr>
            <a:picLocks noChangeAspect="1"/>
          </p:cNvPicPr>
          <p:nvPr/>
        </p:nvPicPr>
        <p:blipFill>
          <a:blip r:embed="rId3"/>
          <a:stretch>
            <a:fillRect/>
          </a:stretch>
        </p:blipFill>
        <p:spPr>
          <a:xfrm>
            <a:off x="5183515" y="9836120"/>
            <a:ext cx="3274233" cy="3274233"/>
          </a:xfrm>
          <a:prstGeom prst="rect">
            <a:avLst/>
          </a:prstGeom>
          <a:ln w="12700">
            <a:miter lim="400000"/>
          </a:ln>
        </p:spPr>
      </p:pic>
      <p:grpSp>
        <p:nvGrpSpPr>
          <p:cNvPr id="2144" name="Group"/>
          <p:cNvGrpSpPr/>
          <p:nvPr/>
        </p:nvGrpSpPr>
        <p:grpSpPr>
          <a:xfrm rot="10800000" flipH="1">
            <a:off x="16270354" y="-584291"/>
            <a:ext cx="2608282" cy="14307073"/>
            <a:chOff x="0" y="0"/>
            <a:chExt cx="2608281" cy="14307073"/>
          </a:xfrm>
        </p:grpSpPr>
        <p:sp>
          <p:nvSpPr>
            <p:cNvPr id="2142" name="Line"/>
            <p:cNvSpPr/>
            <p:nvPr/>
          </p:nvSpPr>
          <p:spPr>
            <a:xfrm flipV="1">
              <a:off x="74926" y="8862"/>
              <a:ext cx="2533356" cy="14298211"/>
            </a:xfrm>
            <a:prstGeom prst="line">
              <a:avLst/>
            </a:prstGeom>
            <a:noFill/>
            <a:ln w="101600" cap="flat">
              <a:solidFill>
                <a:srgbClr val="FFFFF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143" name="Triangle"/>
            <p:cNvSpPr/>
            <p:nvPr/>
          </p:nvSpPr>
          <p:spPr>
            <a:xfrm>
              <a:off x="-1" y="0"/>
              <a:ext cx="2454609" cy="1381153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close/>
                </a:path>
              </a:pathLst>
            </a:custGeom>
            <a:solidFill>
              <a:srgbClr val="FFFFFF"/>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pic>
        <p:nvPicPr>
          <p:cNvPr id="2146" name="MSPS-3  - PROOFS - 048.JPG" descr="MSPS-3  - PROOFS - 048.JPG"/>
          <p:cNvPicPr>
            <a:picLocks noChangeAspect="1"/>
          </p:cNvPicPr>
          <p:nvPr/>
        </p:nvPicPr>
        <p:blipFill>
          <a:blip r:embed="rId4"/>
          <a:srcRect l="29559" r="16688"/>
          <a:stretch>
            <a:fillRect/>
          </a:stretch>
        </p:blipFill>
        <p:spPr>
          <a:xfrm>
            <a:off x="13719035" y="683206"/>
            <a:ext cx="9940720" cy="12349586"/>
          </a:xfrm>
          <a:prstGeom prst="rect">
            <a:avLst/>
          </a:prstGeom>
          <a:ln w="12700">
            <a:miter lim="400000"/>
          </a:ln>
        </p:spPr>
      </p:pic>
      <p:sp>
        <p:nvSpPr>
          <p:cNvPr id="2147" name="Rectangle"/>
          <p:cNvSpPr/>
          <p:nvPr/>
        </p:nvSpPr>
        <p:spPr>
          <a:xfrm>
            <a:off x="756693" y="683021"/>
            <a:ext cx="12127878" cy="12370454"/>
          </a:xfrm>
          <a:prstGeom prst="rect">
            <a:avLst/>
          </a:prstGeom>
          <a:ln w="76200">
            <a:solidFill>
              <a:srgbClr val="00000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148" name="Study Design…"/>
          <p:cNvSpPr txBox="1"/>
          <p:nvPr/>
        </p:nvSpPr>
        <p:spPr>
          <a:xfrm>
            <a:off x="1248593" y="2025422"/>
            <a:ext cx="11144077" cy="81355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4500" b="0">
                <a:latin typeface="Avenir Book"/>
                <a:ea typeface="Avenir Book"/>
                <a:cs typeface="Avenir Book"/>
                <a:sym typeface="Avenir Book"/>
              </a:defRPr>
            </a:pPr>
            <a:r>
              <a:rPr dirty="0"/>
              <a:t>Study Design</a:t>
            </a:r>
          </a:p>
          <a:p>
            <a:pPr>
              <a:defRPr sz="4500" b="0">
                <a:solidFill>
                  <a:srgbClr val="FF3030"/>
                </a:solidFill>
                <a:latin typeface="Avenir Book"/>
                <a:ea typeface="Avenir Book"/>
                <a:cs typeface="Avenir Book"/>
                <a:sym typeface="Avenir Book"/>
              </a:defRPr>
            </a:pPr>
            <a:r>
              <a:rPr dirty="0"/>
              <a:t>_________</a:t>
            </a:r>
          </a:p>
          <a:p>
            <a:pPr>
              <a:defRPr sz="3600" b="0">
                <a:latin typeface="Avenir Book"/>
                <a:ea typeface="Avenir Book"/>
                <a:cs typeface="Avenir Book"/>
                <a:sym typeface="Avenir Book"/>
              </a:defRPr>
            </a:pPr>
            <a:endParaRPr dirty="0"/>
          </a:p>
          <a:p>
            <a:pPr>
              <a:defRPr sz="3600" b="0">
                <a:latin typeface="Avenir Book"/>
                <a:ea typeface="Avenir Book"/>
                <a:cs typeface="Avenir Book"/>
                <a:sym typeface="Avenir Book"/>
              </a:defRPr>
            </a:pPr>
            <a:r>
              <a:rPr dirty="0"/>
              <a:t>Within-groups EEG ERP study</a:t>
            </a:r>
          </a:p>
          <a:p>
            <a:pPr>
              <a:defRPr sz="3600" b="0">
                <a:latin typeface="Avenir Book"/>
                <a:ea typeface="Avenir Book"/>
                <a:cs typeface="Avenir Book"/>
                <a:sym typeface="Avenir Book"/>
              </a:defRPr>
            </a:pPr>
            <a:endParaRPr dirty="0"/>
          </a:p>
          <a:p>
            <a:pPr>
              <a:defRPr sz="3600" b="0">
                <a:latin typeface="Avenir Book"/>
                <a:ea typeface="Avenir Book"/>
                <a:cs typeface="Avenir Book"/>
                <a:sym typeface="Avenir Book"/>
              </a:defRPr>
            </a:pPr>
            <a:r>
              <a:rPr dirty="0"/>
              <a:t>32 Participants</a:t>
            </a:r>
          </a:p>
          <a:p>
            <a:pPr>
              <a:defRPr sz="3600" b="0">
                <a:latin typeface="Avenir Book"/>
                <a:ea typeface="Avenir Book"/>
                <a:cs typeface="Avenir Book"/>
                <a:sym typeface="Avenir Book"/>
              </a:defRPr>
            </a:pPr>
            <a:endParaRPr dirty="0"/>
          </a:p>
          <a:p>
            <a:pPr>
              <a:defRPr sz="3600" b="0">
                <a:latin typeface="Avenir Book"/>
                <a:ea typeface="Avenir Book"/>
                <a:cs typeface="Avenir Book"/>
                <a:sym typeface="Avenir Book"/>
              </a:defRPr>
            </a:pPr>
            <a:r>
              <a:rPr lang="en-AU" dirty="0"/>
              <a:t>Participants were paid in cash for their winnings</a:t>
            </a:r>
          </a:p>
          <a:p>
            <a:pPr>
              <a:defRPr sz="3600" b="0">
                <a:latin typeface="Avenir Book"/>
                <a:ea typeface="Avenir Book"/>
                <a:cs typeface="Avenir Book"/>
                <a:sym typeface="Avenir Book"/>
              </a:defRPr>
            </a:pPr>
            <a:endParaRPr dirty="0"/>
          </a:p>
          <a:p>
            <a:pPr>
              <a:defRPr sz="3600" b="0">
                <a:latin typeface="Avenir Book"/>
                <a:ea typeface="Avenir Book"/>
                <a:cs typeface="Avenir Book"/>
                <a:sym typeface="Avenir Book"/>
              </a:defRPr>
            </a:pPr>
            <a:r>
              <a:rPr dirty="0"/>
              <a:t>Participants were presented with a gambling task that</a:t>
            </a:r>
          </a:p>
          <a:p>
            <a:pPr>
              <a:defRPr sz="3600" b="0">
                <a:latin typeface="Avenir Book"/>
                <a:ea typeface="Avenir Book"/>
                <a:cs typeface="Avenir Book"/>
                <a:sym typeface="Avenir Book"/>
              </a:defRPr>
            </a:pPr>
            <a:r>
              <a:rPr dirty="0"/>
              <a:t>included wins, losses and LDWs</a:t>
            </a:r>
          </a:p>
          <a:p>
            <a:pPr>
              <a:defRPr sz="3600" b="0">
                <a:latin typeface="Avenir Book"/>
                <a:ea typeface="Avenir Book"/>
                <a:cs typeface="Avenir Book"/>
                <a:sym typeface="Avenir Book"/>
              </a:defRPr>
            </a:pPr>
            <a:endParaRPr dirty="0"/>
          </a:p>
          <a:p>
            <a:pPr>
              <a:defRPr sz="3600" b="0">
                <a:latin typeface="Avenir Book"/>
                <a:ea typeface="Avenir Book"/>
                <a:cs typeface="Avenir Book"/>
                <a:sym typeface="Avenir Book"/>
              </a:defRPr>
            </a:pPr>
            <a:r>
              <a:rPr dirty="0"/>
              <a:t>Primary Measure: </a:t>
            </a:r>
          </a:p>
          <a:p>
            <a:pPr>
              <a:defRPr sz="3600" b="0">
                <a:latin typeface="Avenir Book"/>
                <a:ea typeface="Avenir Book"/>
                <a:cs typeface="Avenir Book"/>
                <a:sym typeface="Avenir Book"/>
              </a:defRPr>
            </a:pPr>
            <a:r>
              <a:rPr dirty="0"/>
              <a:t>Reward Positivity Event Related Potential</a:t>
            </a:r>
          </a:p>
        </p:txBody>
      </p:sp>
    </p:spTree>
    <p:extLst>
      <p:ext uri="{BB962C8B-B14F-4D97-AF65-F5344CB8AC3E}">
        <p14:creationId xmlns:p14="http://schemas.microsoft.com/office/powerpoint/2010/main" val="4075002266"/>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1" name="Image" descr="Image"/>
          <p:cNvPicPr>
            <a:picLocks noChangeAspect="1"/>
          </p:cNvPicPr>
          <p:nvPr/>
        </p:nvPicPr>
        <p:blipFill>
          <a:blip r:embed="rId3"/>
          <a:stretch>
            <a:fillRect/>
          </a:stretch>
        </p:blipFill>
        <p:spPr>
          <a:xfrm>
            <a:off x="5183515" y="9836120"/>
            <a:ext cx="3274233" cy="3274233"/>
          </a:xfrm>
          <a:prstGeom prst="rect">
            <a:avLst/>
          </a:prstGeom>
          <a:ln w="12700">
            <a:miter lim="400000"/>
          </a:ln>
        </p:spPr>
      </p:pic>
      <p:grpSp>
        <p:nvGrpSpPr>
          <p:cNvPr id="2144" name="Group"/>
          <p:cNvGrpSpPr/>
          <p:nvPr/>
        </p:nvGrpSpPr>
        <p:grpSpPr>
          <a:xfrm rot="10800000" flipH="1">
            <a:off x="16270354" y="-584291"/>
            <a:ext cx="2608282" cy="14307073"/>
            <a:chOff x="0" y="0"/>
            <a:chExt cx="2608281" cy="14307073"/>
          </a:xfrm>
        </p:grpSpPr>
        <p:sp>
          <p:nvSpPr>
            <p:cNvPr id="2142" name="Line"/>
            <p:cNvSpPr/>
            <p:nvPr/>
          </p:nvSpPr>
          <p:spPr>
            <a:xfrm flipV="1">
              <a:off x="74926" y="8862"/>
              <a:ext cx="2533356" cy="14298211"/>
            </a:xfrm>
            <a:prstGeom prst="line">
              <a:avLst/>
            </a:prstGeom>
            <a:noFill/>
            <a:ln w="101600" cap="flat">
              <a:solidFill>
                <a:srgbClr val="FFFFF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143" name="Triangle"/>
            <p:cNvSpPr/>
            <p:nvPr/>
          </p:nvSpPr>
          <p:spPr>
            <a:xfrm>
              <a:off x="-1" y="0"/>
              <a:ext cx="2454609" cy="1381153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close/>
                </a:path>
              </a:pathLst>
            </a:custGeom>
            <a:solidFill>
              <a:srgbClr val="FFFFFF"/>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pic>
        <p:nvPicPr>
          <p:cNvPr id="2146" name="MSPS-3  - PROOFS - 048.JPG" descr="MSPS-3  - PROOFS - 048.JPG"/>
          <p:cNvPicPr>
            <a:picLocks noChangeAspect="1"/>
          </p:cNvPicPr>
          <p:nvPr/>
        </p:nvPicPr>
        <p:blipFill>
          <a:blip r:embed="rId4"/>
          <a:srcRect l="29559" r="16688"/>
          <a:stretch>
            <a:fillRect/>
          </a:stretch>
        </p:blipFill>
        <p:spPr>
          <a:xfrm>
            <a:off x="13719035" y="683206"/>
            <a:ext cx="9940720" cy="12349586"/>
          </a:xfrm>
          <a:prstGeom prst="rect">
            <a:avLst/>
          </a:prstGeom>
          <a:ln w="12700">
            <a:miter lim="400000"/>
          </a:ln>
        </p:spPr>
      </p:pic>
      <p:sp>
        <p:nvSpPr>
          <p:cNvPr id="2147" name="Rectangle"/>
          <p:cNvSpPr/>
          <p:nvPr/>
        </p:nvSpPr>
        <p:spPr>
          <a:xfrm>
            <a:off x="756693" y="683021"/>
            <a:ext cx="12127878" cy="12370454"/>
          </a:xfrm>
          <a:prstGeom prst="rect">
            <a:avLst/>
          </a:prstGeom>
          <a:ln w="76200">
            <a:solidFill>
              <a:srgbClr val="00000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148" name="Study Design…"/>
          <p:cNvSpPr txBox="1"/>
          <p:nvPr/>
        </p:nvSpPr>
        <p:spPr>
          <a:xfrm>
            <a:off x="1248593" y="2025422"/>
            <a:ext cx="11144077" cy="81355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4500" b="0">
                <a:latin typeface="Avenir Book"/>
                <a:ea typeface="Avenir Book"/>
                <a:cs typeface="Avenir Book"/>
                <a:sym typeface="Avenir Book"/>
              </a:defRPr>
            </a:pPr>
            <a:r>
              <a:rPr dirty="0"/>
              <a:t>Study Design</a:t>
            </a:r>
          </a:p>
          <a:p>
            <a:pPr>
              <a:defRPr sz="4500" b="0">
                <a:solidFill>
                  <a:srgbClr val="FF3030"/>
                </a:solidFill>
                <a:latin typeface="Avenir Book"/>
                <a:ea typeface="Avenir Book"/>
                <a:cs typeface="Avenir Book"/>
                <a:sym typeface="Avenir Book"/>
              </a:defRPr>
            </a:pPr>
            <a:r>
              <a:rPr dirty="0"/>
              <a:t>_________</a:t>
            </a:r>
          </a:p>
          <a:p>
            <a:pPr>
              <a:defRPr sz="3600" b="0">
                <a:latin typeface="Avenir Book"/>
                <a:ea typeface="Avenir Book"/>
                <a:cs typeface="Avenir Book"/>
                <a:sym typeface="Avenir Book"/>
              </a:defRPr>
            </a:pPr>
            <a:endParaRPr dirty="0"/>
          </a:p>
          <a:p>
            <a:pPr>
              <a:defRPr sz="3600" b="0">
                <a:latin typeface="Avenir Book"/>
                <a:ea typeface="Avenir Book"/>
                <a:cs typeface="Avenir Book"/>
                <a:sym typeface="Avenir Book"/>
              </a:defRPr>
            </a:pPr>
            <a:r>
              <a:rPr dirty="0"/>
              <a:t>Within-groups EEG ERP study</a:t>
            </a:r>
          </a:p>
          <a:p>
            <a:pPr>
              <a:defRPr sz="3600" b="0">
                <a:latin typeface="Avenir Book"/>
                <a:ea typeface="Avenir Book"/>
                <a:cs typeface="Avenir Book"/>
                <a:sym typeface="Avenir Book"/>
              </a:defRPr>
            </a:pPr>
            <a:endParaRPr dirty="0"/>
          </a:p>
          <a:p>
            <a:pPr>
              <a:defRPr sz="3600" b="0">
                <a:latin typeface="Avenir Book"/>
                <a:ea typeface="Avenir Book"/>
                <a:cs typeface="Avenir Book"/>
                <a:sym typeface="Avenir Book"/>
              </a:defRPr>
            </a:pPr>
            <a:r>
              <a:rPr dirty="0"/>
              <a:t>32 Participants</a:t>
            </a:r>
          </a:p>
          <a:p>
            <a:pPr>
              <a:defRPr sz="3600" b="0">
                <a:latin typeface="Avenir Book"/>
                <a:ea typeface="Avenir Book"/>
                <a:cs typeface="Avenir Book"/>
                <a:sym typeface="Avenir Book"/>
              </a:defRPr>
            </a:pPr>
            <a:endParaRPr dirty="0"/>
          </a:p>
          <a:p>
            <a:pPr>
              <a:defRPr sz="3600" b="0">
                <a:latin typeface="Avenir Book"/>
                <a:ea typeface="Avenir Book"/>
                <a:cs typeface="Avenir Book"/>
                <a:sym typeface="Avenir Book"/>
              </a:defRPr>
            </a:pPr>
            <a:r>
              <a:rPr lang="en-AU" dirty="0"/>
              <a:t>Participants were paid in cash for their winnings</a:t>
            </a:r>
          </a:p>
          <a:p>
            <a:pPr>
              <a:defRPr sz="3600" b="0">
                <a:latin typeface="Avenir Book"/>
                <a:ea typeface="Avenir Book"/>
                <a:cs typeface="Avenir Book"/>
                <a:sym typeface="Avenir Book"/>
              </a:defRPr>
            </a:pPr>
            <a:endParaRPr dirty="0"/>
          </a:p>
          <a:p>
            <a:pPr>
              <a:defRPr sz="3600" b="0">
                <a:latin typeface="Avenir Book"/>
                <a:ea typeface="Avenir Book"/>
                <a:cs typeface="Avenir Book"/>
                <a:sym typeface="Avenir Book"/>
              </a:defRPr>
            </a:pPr>
            <a:r>
              <a:rPr dirty="0"/>
              <a:t>Participants were presented with a gambling task that</a:t>
            </a:r>
          </a:p>
          <a:p>
            <a:pPr>
              <a:defRPr sz="3600" b="0">
                <a:latin typeface="Avenir Book"/>
                <a:ea typeface="Avenir Book"/>
                <a:cs typeface="Avenir Book"/>
                <a:sym typeface="Avenir Book"/>
              </a:defRPr>
            </a:pPr>
            <a:r>
              <a:rPr dirty="0"/>
              <a:t>included wins, losses and LDWs</a:t>
            </a:r>
          </a:p>
          <a:p>
            <a:pPr>
              <a:defRPr sz="3600" b="0">
                <a:latin typeface="Avenir Book"/>
                <a:ea typeface="Avenir Book"/>
                <a:cs typeface="Avenir Book"/>
                <a:sym typeface="Avenir Book"/>
              </a:defRPr>
            </a:pPr>
            <a:endParaRPr dirty="0"/>
          </a:p>
          <a:p>
            <a:pPr>
              <a:defRPr sz="3600" b="0">
                <a:latin typeface="Avenir Heavy"/>
                <a:ea typeface="Avenir Heavy"/>
                <a:cs typeface="Avenir Heavy"/>
                <a:sym typeface="Avenir Heavy"/>
              </a:defRPr>
            </a:pPr>
            <a:r>
              <a:rPr lang="en-AU" dirty="0"/>
              <a:t>Primary Measure: </a:t>
            </a:r>
          </a:p>
          <a:p>
            <a:pPr>
              <a:defRPr sz="3600" b="0">
                <a:latin typeface="Avenir Heavy"/>
                <a:ea typeface="Avenir Heavy"/>
                <a:cs typeface="Avenir Heavy"/>
                <a:sym typeface="Avenir Heavy"/>
              </a:defRPr>
            </a:pPr>
            <a:r>
              <a:rPr lang="en-AU" dirty="0"/>
              <a:t>Reward Positivity Event Related Potential</a:t>
            </a:r>
          </a:p>
        </p:txBody>
      </p:sp>
    </p:spTree>
    <p:extLst>
      <p:ext uri="{BB962C8B-B14F-4D97-AF65-F5344CB8AC3E}">
        <p14:creationId xmlns:p14="http://schemas.microsoft.com/office/powerpoint/2010/main" val="834205379"/>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3" name="Image" descr="Image"/>
          <p:cNvPicPr>
            <a:picLocks noChangeAspect="1"/>
          </p:cNvPicPr>
          <p:nvPr/>
        </p:nvPicPr>
        <p:blipFill>
          <a:blip r:embed="rId3"/>
          <a:stretch>
            <a:fillRect/>
          </a:stretch>
        </p:blipFill>
        <p:spPr>
          <a:xfrm>
            <a:off x="5183515" y="9836120"/>
            <a:ext cx="3274233" cy="3274233"/>
          </a:xfrm>
          <a:prstGeom prst="rect">
            <a:avLst/>
          </a:prstGeom>
          <a:ln w="12700">
            <a:miter lim="400000"/>
          </a:ln>
        </p:spPr>
      </p:pic>
      <p:grpSp>
        <p:nvGrpSpPr>
          <p:cNvPr id="2166" name="Group"/>
          <p:cNvGrpSpPr/>
          <p:nvPr/>
        </p:nvGrpSpPr>
        <p:grpSpPr>
          <a:xfrm rot="10800000" flipH="1">
            <a:off x="16270354" y="-584291"/>
            <a:ext cx="2608282" cy="14307073"/>
            <a:chOff x="0" y="0"/>
            <a:chExt cx="2608281" cy="14307073"/>
          </a:xfrm>
        </p:grpSpPr>
        <p:sp>
          <p:nvSpPr>
            <p:cNvPr id="2164" name="Line"/>
            <p:cNvSpPr/>
            <p:nvPr/>
          </p:nvSpPr>
          <p:spPr>
            <a:xfrm flipV="1">
              <a:off x="74926" y="8862"/>
              <a:ext cx="2533356" cy="14298211"/>
            </a:xfrm>
            <a:prstGeom prst="line">
              <a:avLst/>
            </a:prstGeom>
            <a:noFill/>
            <a:ln w="101600" cap="flat">
              <a:solidFill>
                <a:srgbClr val="FFFFF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165" name="Triangle"/>
            <p:cNvSpPr/>
            <p:nvPr/>
          </p:nvSpPr>
          <p:spPr>
            <a:xfrm>
              <a:off x="-1" y="0"/>
              <a:ext cx="2454609" cy="1381153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close/>
                </a:path>
              </a:pathLst>
            </a:custGeom>
            <a:solidFill>
              <a:srgbClr val="FFFFFF"/>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pic>
        <p:nvPicPr>
          <p:cNvPr id="2168" name="MSPS-3  - PROOFS - 048.JPG" descr="MSPS-3  - PROOFS - 048.JPG"/>
          <p:cNvPicPr>
            <a:picLocks noChangeAspect="1"/>
          </p:cNvPicPr>
          <p:nvPr/>
        </p:nvPicPr>
        <p:blipFill>
          <a:blip r:embed="rId4"/>
          <a:srcRect l="29559" r="16688"/>
          <a:stretch>
            <a:fillRect/>
          </a:stretch>
        </p:blipFill>
        <p:spPr>
          <a:xfrm>
            <a:off x="13719035" y="683206"/>
            <a:ext cx="9940720" cy="12349586"/>
          </a:xfrm>
          <a:prstGeom prst="rect">
            <a:avLst/>
          </a:prstGeom>
          <a:ln w="12700">
            <a:miter lim="400000"/>
          </a:ln>
        </p:spPr>
      </p:pic>
      <p:sp>
        <p:nvSpPr>
          <p:cNvPr id="2169" name="Rectangle"/>
          <p:cNvSpPr/>
          <p:nvPr/>
        </p:nvSpPr>
        <p:spPr>
          <a:xfrm>
            <a:off x="756693" y="683021"/>
            <a:ext cx="12127878" cy="12370454"/>
          </a:xfrm>
          <a:prstGeom prst="rect">
            <a:avLst/>
          </a:prstGeom>
          <a:ln w="76200">
            <a:solidFill>
              <a:srgbClr val="00000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170" name="Study Design…"/>
          <p:cNvSpPr txBox="1"/>
          <p:nvPr/>
        </p:nvSpPr>
        <p:spPr>
          <a:xfrm>
            <a:off x="1248593" y="2025422"/>
            <a:ext cx="11144077" cy="81355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4500" b="0">
                <a:latin typeface="Avenir Book"/>
                <a:ea typeface="Avenir Book"/>
                <a:cs typeface="Avenir Book"/>
                <a:sym typeface="Avenir Book"/>
              </a:defRPr>
            </a:pPr>
            <a:r>
              <a:rPr dirty="0"/>
              <a:t>Study Design</a:t>
            </a:r>
          </a:p>
          <a:p>
            <a:pPr>
              <a:defRPr sz="4500" b="0">
                <a:solidFill>
                  <a:srgbClr val="FF3030"/>
                </a:solidFill>
                <a:latin typeface="Avenir Book"/>
                <a:ea typeface="Avenir Book"/>
                <a:cs typeface="Avenir Book"/>
                <a:sym typeface="Avenir Book"/>
              </a:defRPr>
            </a:pPr>
            <a:r>
              <a:rPr dirty="0"/>
              <a:t>_________</a:t>
            </a:r>
          </a:p>
          <a:p>
            <a:pPr>
              <a:defRPr sz="3600" b="0">
                <a:latin typeface="Avenir Book"/>
                <a:ea typeface="Avenir Book"/>
                <a:cs typeface="Avenir Book"/>
                <a:sym typeface="Avenir Book"/>
              </a:defRPr>
            </a:pPr>
            <a:endParaRPr dirty="0"/>
          </a:p>
          <a:p>
            <a:pPr>
              <a:defRPr sz="3600" b="0">
                <a:latin typeface="Avenir Book"/>
                <a:ea typeface="Avenir Book"/>
                <a:cs typeface="Avenir Book"/>
                <a:sym typeface="Avenir Book"/>
              </a:defRPr>
            </a:pPr>
            <a:r>
              <a:rPr dirty="0"/>
              <a:t>Within-groups EEG ERP study</a:t>
            </a:r>
          </a:p>
          <a:p>
            <a:pPr>
              <a:defRPr sz="3600" b="0">
                <a:latin typeface="Avenir Book"/>
                <a:ea typeface="Avenir Book"/>
                <a:cs typeface="Avenir Book"/>
                <a:sym typeface="Avenir Book"/>
              </a:defRPr>
            </a:pPr>
            <a:endParaRPr dirty="0"/>
          </a:p>
          <a:p>
            <a:pPr>
              <a:defRPr sz="3600" b="0">
                <a:latin typeface="Avenir Book"/>
                <a:ea typeface="Avenir Book"/>
                <a:cs typeface="Avenir Book"/>
                <a:sym typeface="Avenir Book"/>
              </a:defRPr>
            </a:pPr>
            <a:r>
              <a:rPr dirty="0"/>
              <a:t>32 Participants</a:t>
            </a:r>
          </a:p>
          <a:p>
            <a:pPr>
              <a:defRPr sz="3600" b="0">
                <a:latin typeface="Avenir Book"/>
                <a:ea typeface="Avenir Book"/>
                <a:cs typeface="Avenir Book"/>
                <a:sym typeface="Avenir Book"/>
              </a:defRPr>
            </a:pPr>
            <a:endParaRPr dirty="0"/>
          </a:p>
          <a:p>
            <a:pPr>
              <a:defRPr sz="3600" b="0">
                <a:latin typeface="Avenir Book"/>
                <a:ea typeface="Avenir Book"/>
                <a:cs typeface="Avenir Book"/>
                <a:sym typeface="Avenir Book"/>
              </a:defRPr>
            </a:pPr>
            <a:r>
              <a:rPr dirty="0"/>
              <a:t>Participants were paid </a:t>
            </a:r>
            <a:r>
              <a:rPr lang="en-AU" dirty="0"/>
              <a:t>in cash</a:t>
            </a:r>
            <a:r>
              <a:rPr dirty="0"/>
              <a:t> for their winnings</a:t>
            </a:r>
          </a:p>
          <a:p>
            <a:pPr>
              <a:defRPr sz="3600" b="0">
                <a:latin typeface="Avenir Book"/>
                <a:ea typeface="Avenir Book"/>
                <a:cs typeface="Avenir Book"/>
                <a:sym typeface="Avenir Book"/>
              </a:defRPr>
            </a:pPr>
            <a:endParaRPr dirty="0"/>
          </a:p>
          <a:p>
            <a:pPr>
              <a:defRPr sz="3600" b="0">
                <a:latin typeface="Avenir Book"/>
                <a:ea typeface="Avenir Book"/>
                <a:cs typeface="Avenir Book"/>
                <a:sym typeface="Avenir Book"/>
              </a:defRPr>
            </a:pPr>
            <a:r>
              <a:rPr dirty="0"/>
              <a:t>Participants were presented with a gambling task that</a:t>
            </a:r>
          </a:p>
          <a:p>
            <a:pPr>
              <a:defRPr sz="3600" b="0">
                <a:latin typeface="Avenir Book"/>
                <a:ea typeface="Avenir Book"/>
                <a:cs typeface="Avenir Book"/>
                <a:sym typeface="Avenir Book"/>
              </a:defRPr>
            </a:pPr>
            <a:r>
              <a:rPr dirty="0"/>
              <a:t>included wins, losses and LDWs</a:t>
            </a:r>
          </a:p>
          <a:p>
            <a:pPr>
              <a:defRPr sz="3600" b="0">
                <a:latin typeface="Avenir Book"/>
                <a:ea typeface="Avenir Book"/>
                <a:cs typeface="Avenir Book"/>
                <a:sym typeface="Avenir Book"/>
              </a:defRPr>
            </a:pPr>
            <a:endParaRPr dirty="0"/>
          </a:p>
          <a:p>
            <a:pPr>
              <a:defRPr sz="3600" b="0">
                <a:latin typeface="Avenir Heavy"/>
                <a:ea typeface="Avenir Heavy"/>
                <a:cs typeface="Avenir Heavy"/>
                <a:sym typeface="Avenir Heavy"/>
              </a:defRPr>
            </a:pPr>
            <a:r>
              <a:rPr dirty="0"/>
              <a:t>Primary Measure: </a:t>
            </a:r>
          </a:p>
          <a:p>
            <a:pPr>
              <a:defRPr sz="3600" b="0">
                <a:latin typeface="Avenir Heavy"/>
                <a:ea typeface="Avenir Heavy"/>
                <a:cs typeface="Avenir Heavy"/>
                <a:sym typeface="Avenir Heavy"/>
              </a:defRPr>
            </a:pPr>
            <a:r>
              <a:rPr dirty="0"/>
              <a:t>Reward Positivity Event Related Potential</a:t>
            </a:r>
          </a:p>
        </p:txBody>
      </p:sp>
      <p:sp>
        <p:nvSpPr>
          <p:cNvPr id="2171" name="Oval"/>
          <p:cNvSpPr/>
          <p:nvPr/>
        </p:nvSpPr>
        <p:spPr>
          <a:xfrm>
            <a:off x="18727404" y="629490"/>
            <a:ext cx="1128210" cy="1760107"/>
          </a:xfrm>
          <a:prstGeom prst="ellipse">
            <a:avLst/>
          </a:prstGeom>
          <a:ln w="127000">
            <a:solidFill>
              <a:schemeClr val="accent4">
                <a:hueOff val="366961"/>
                <a:satOff val="4172"/>
                <a:lumOff val="11129"/>
              </a:schemeClr>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5" name="Screen Shot 2023-04-21 at 8.59.56 am.png" descr="Screen Shot 2023-04-21 at 8.59.56 am.png"/>
          <p:cNvPicPr>
            <a:picLocks noChangeAspect="1"/>
          </p:cNvPicPr>
          <p:nvPr/>
        </p:nvPicPr>
        <p:blipFill>
          <a:blip r:embed="rId3"/>
          <a:stretch>
            <a:fillRect/>
          </a:stretch>
        </p:blipFill>
        <p:spPr>
          <a:xfrm>
            <a:off x="272523" y="272057"/>
            <a:ext cx="12001675" cy="4930688"/>
          </a:xfrm>
          <a:prstGeom prst="rect">
            <a:avLst/>
          </a:prstGeom>
          <a:ln w="25400">
            <a:solidFill>
              <a:srgbClr val="000000"/>
            </a:solidFill>
            <a:miter lim="400000"/>
          </a:ln>
        </p:spPr>
      </p:pic>
      <p:pic>
        <p:nvPicPr>
          <p:cNvPr id="2176" name="Screen Shot 2023-04-21 at 8.55.50 am.png" descr="Screen Shot 2023-04-21 at 8.55.50 am.png"/>
          <p:cNvPicPr>
            <a:picLocks noChangeAspect="1"/>
          </p:cNvPicPr>
          <p:nvPr/>
        </p:nvPicPr>
        <p:blipFill>
          <a:blip r:embed="rId4"/>
          <a:stretch>
            <a:fillRect/>
          </a:stretch>
        </p:blipFill>
        <p:spPr>
          <a:xfrm>
            <a:off x="4746257" y="3978438"/>
            <a:ext cx="11885772" cy="4340473"/>
          </a:xfrm>
          <a:prstGeom prst="rect">
            <a:avLst/>
          </a:prstGeom>
          <a:ln w="25400">
            <a:solidFill>
              <a:srgbClr val="000000"/>
            </a:solidFill>
            <a:miter lim="400000"/>
          </a:ln>
        </p:spPr>
      </p:pic>
      <p:pic>
        <p:nvPicPr>
          <p:cNvPr id="2177" name="Screen Shot 2023-04-21 at 9.09.06 am.png" descr="Screen Shot 2023-04-21 at 9.09.06 am.png"/>
          <p:cNvPicPr>
            <a:picLocks noChangeAspect="1"/>
          </p:cNvPicPr>
          <p:nvPr/>
        </p:nvPicPr>
        <p:blipFill>
          <a:blip r:embed="rId5"/>
          <a:stretch>
            <a:fillRect/>
          </a:stretch>
        </p:blipFill>
        <p:spPr>
          <a:xfrm>
            <a:off x="427146" y="8706155"/>
            <a:ext cx="8547101" cy="6718301"/>
          </a:xfrm>
          <a:prstGeom prst="rect">
            <a:avLst/>
          </a:prstGeom>
          <a:ln w="25400">
            <a:solidFill>
              <a:srgbClr val="000000"/>
            </a:solidFill>
            <a:miter lim="400000"/>
          </a:ln>
        </p:spPr>
      </p:pic>
      <p:pic>
        <p:nvPicPr>
          <p:cNvPr id="2178" name="Screen Shot 2023-04-21 at 8.52.40 am.png" descr="Screen Shot 2023-04-21 at 8.52.40 am.png"/>
          <p:cNvPicPr>
            <a:picLocks noChangeAspect="1"/>
          </p:cNvPicPr>
          <p:nvPr/>
        </p:nvPicPr>
        <p:blipFill>
          <a:blip r:embed="rId6"/>
          <a:srcRect t="17465"/>
          <a:stretch>
            <a:fillRect/>
          </a:stretch>
        </p:blipFill>
        <p:spPr>
          <a:xfrm>
            <a:off x="9805136" y="10505587"/>
            <a:ext cx="13061033" cy="3119635"/>
          </a:xfrm>
          <a:prstGeom prst="rect">
            <a:avLst/>
          </a:prstGeom>
          <a:ln w="25400">
            <a:solidFill>
              <a:srgbClr val="000000"/>
            </a:solidFill>
            <a:miter lim="400000"/>
          </a:ln>
        </p:spPr>
      </p:pic>
      <p:pic>
        <p:nvPicPr>
          <p:cNvPr id="2179" name="Screen Shot 2023-04-21 at 8.53.53 am.png" descr="Screen Shot 2023-04-21 at 8.53.53 am.png"/>
          <p:cNvPicPr>
            <a:picLocks noChangeAspect="1"/>
          </p:cNvPicPr>
          <p:nvPr/>
        </p:nvPicPr>
        <p:blipFill>
          <a:blip r:embed="rId7"/>
          <a:stretch>
            <a:fillRect/>
          </a:stretch>
        </p:blipFill>
        <p:spPr>
          <a:xfrm>
            <a:off x="9805206" y="5786456"/>
            <a:ext cx="13061017" cy="4497666"/>
          </a:xfrm>
          <a:prstGeom prst="rect">
            <a:avLst/>
          </a:prstGeom>
          <a:ln w="25400">
            <a:solidFill>
              <a:srgbClr val="000000"/>
            </a:solidFill>
            <a:miter lim="400000"/>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8" name="Screen Shot 2018-06-29 at 15.35.36.png" descr="Screen Shot 2018-06-29 at 15.35.36.png"/>
          <p:cNvPicPr>
            <a:picLocks noChangeAspect="1"/>
          </p:cNvPicPr>
          <p:nvPr/>
        </p:nvPicPr>
        <p:blipFill>
          <a:blip r:embed="rId3"/>
          <a:stretch>
            <a:fillRect/>
          </a:stretch>
        </p:blipFill>
        <p:spPr>
          <a:xfrm>
            <a:off x="410505" y="631824"/>
            <a:ext cx="11579135" cy="4925008"/>
          </a:xfrm>
          <a:prstGeom prst="rect">
            <a:avLst/>
          </a:prstGeom>
          <a:ln w="25400">
            <a:solidFill>
              <a:srgbClr val="000000"/>
            </a:solidFill>
            <a:miter lim="400000"/>
          </a:ln>
        </p:spPr>
      </p:pic>
      <p:pic>
        <p:nvPicPr>
          <p:cNvPr id="2189" name="Screen Shot 2018-06-29 at 15.32.42.png" descr="Screen Shot 2018-06-29 at 15.32.42.png"/>
          <p:cNvPicPr>
            <a:picLocks noChangeAspect="1"/>
          </p:cNvPicPr>
          <p:nvPr/>
        </p:nvPicPr>
        <p:blipFill>
          <a:blip r:embed="rId4"/>
          <a:stretch>
            <a:fillRect/>
          </a:stretch>
        </p:blipFill>
        <p:spPr>
          <a:xfrm>
            <a:off x="3981842" y="3147216"/>
            <a:ext cx="11261337" cy="4475942"/>
          </a:xfrm>
          <a:prstGeom prst="rect">
            <a:avLst/>
          </a:prstGeom>
          <a:ln w="25400">
            <a:solidFill>
              <a:srgbClr val="000000"/>
            </a:solidFill>
            <a:miter lim="400000"/>
          </a:ln>
        </p:spPr>
      </p:pic>
      <p:pic>
        <p:nvPicPr>
          <p:cNvPr id="2190" name="Screen Shot 2023-04-21 at 9.11.49 am.png" descr="Screen Shot 2023-04-21 at 9.11.49 am.png"/>
          <p:cNvPicPr>
            <a:picLocks noChangeAspect="1"/>
          </p:cNvPicPr>
          <p:nvPr/>
        </p:nvPicPr>
        <p:blipFill>
          <a:blip r:embed="rId5"/>
          <a:stretch>
            <a:fillRect/>
          </a:stretch>
        </p:blipFill>
        <p:spPr>
          <a:xfrm>
            <a:off x="7810541" y="4953315"/>
            <a:ext cx="12153404" cy="4644807"/>
          </a:xfrm>
          <a:prstGeom prst="rect">
            <a:avLst/>
          </a:prstGeom>
          <a:ln w="25400">
            <a:solidFill>
              <a:srgbClr val="000000"/>
            </a:solidFill>
            <a:miter lim="400000"/>
          </a:ln>
        </p:spPr>
      </p:pic>
      <p:pic>
        <p:nvPicPr>
          <p:cNvPr id="2191" name="Screen Shot 2018-06-29 at 15.31.41.png" descr="Screen Shot 2018-06-29 at 15.31.41.png"/>
          <p:cNvPicPr>
            <a:picLocks noChangeAspect="1"/>
          </p:cNvPicPr>
          <p:nvPr/>
        </p:nvPicPr>
        <p:blipFill>
          <a:blip r:embed="rId6"/>
          <a:stretch>
            <a:fillRect/>
          </a:stretch>
        </p:blipFill>
        <p:spPr>
          <a:xfrm>
            <a:off x="11163273" y="8384372"/>
            <a:ext cx="12859919" cy="5004069"/>
          </a:xfrm>
          <a:prstGeom prst="rect">
            <a:avLst/>
          </a:prstGeom>
          <a:ln w="25400">
            <a:solidFill>
              <a:srgbClr val="000000"/>
            </a:solidFill>
            <a:miter lim="400000"/>
          </a:ln>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95" name="Image" descr="Image"/>
          <p:cNvPicPr>
            <a:picLocks noChangeAspect="1"/>
          </p:cNvPicPr>
          <p:nvPr/>
        </p:nvPicPr>
        <p:blipFill>
          <a:blip r:embed="rId3"/>
          <a:stretch>
            <a:fillRect/>
          </a:stretch>
        </p:blipFill>
        <p:spPr>
          <a:xfrm>
            <a:off x="5183515" y="9836120"/>
            <a:ext cx="3274233" cy="3274233"/>
          </a:xfrm>
          <a:prstGeom prst="rect">
            <a:avLst/>
          </a:prstGeom>
          <a:ln w="12700">
            <a:miter lim="400000"/>
          </a:ln>
        </p:spPr>
      </p:pic>
      <p:grpSp>
        <p:nvGrpSpPr>
          <p:cNvPr id="2198" name="Group"/>
          <p:cNvGrpSpPr/>
          <p:nvPr/>
        </p:nvGrpSpPr>
        <p:grpSpPr>
          <a:xfrm rot="10800000" flipH="1">
            <a:off x="16270354" y="-584291"/>
            <a:ext cx="2608282" cy="14307073"/>
            <a:chOff x="0" y="0"/>
            <a:chExt cx="2608281" cy="14307073"/>
          </a:xfrm>
        </p:grpSpPr>
        <p:sp>
          <p:nvSpPr>
            <p:cNvPr id="2196" name="Line"/>
            <p:cNvSpPr/>
            <p:nvPr/>
          </p:nvSpPr>
          <p:spPr>
            <a:xfrm flipV="1">
              <a:off x="74926" y="8862"/>
              <a:ext cx="2533356" cy="14298211"/>
            </a:xfrm>
            <a:prstGeom prst="line">
              <a:avLst/>
            </a:prstGeom>
            <a:noFill/>
            <a:ln w="101600" cap="flat">
              <a:solidFill>
                <a:srgbClr val="FFFFFF"/>
              </a:solid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2197" name="Triangle"/>
            <p:cNvSpPr/>
            <p:nvPr/>
          </p:nvSpPr>
          <p:spPr>
            <a:xfrm>
              <a:off x="-1" y="0"/>
              <a:ext cx="2454609" cy="1381153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close/>
                </a:path>
              </a:pathLst>
            </a:custGeom>
            <a:solidFill>
              <a:srgbClr val="FFFFFF"/>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grpSp>
      <p:pic>
        <p:nvPicPr>
          <p:cNvPr id="2200" name="MSPS-3  - PROOFS - 048.JPG" descr="MSPS-3  - PROOFS - 048.JPG"/>
          <p:cNvPicPr>
            <a:picLocks noChangeAspect="1"/>
          </p:cNvPicPr>
          <p:nvPr/>
        </p:nvPicPr>
        <p:blipFill>
          <a:blip r:embed="rId4"/>
          <a:srcRect l="29559" r="16688"/>
          <a:stretch>
            <a:fillRect/>
          </a:stretch>
        </p:blipFill>
        <p:spPr>
          <a:xfrm>
            <a:off x="13719035" y="683206"/>
            <a:ext cx="9940720" cy="12349586"/>
          </a:xfrm>
          <a:prstGeom prst="rect">
            <a:avLst/>
          </a:prstGeom>
          <a:ln w="12700">
            <a:miter lim="400000"/>
          </a:ln>
        </p:spPr>
      </p:pic>
      <p:sp>
        <p:nvSpPr>
          <p:cNvPr id="2201" name="Rectangle"/>
          <p:cNvSpPr/>
          <p:nvPr/>
        </p:nvSpPr>
        <p:spPr>
          <a:xfrm>
            <a:off x="756693" y="683021"/>
            <a:ext cx="12127878" cy="12370454"/>
          </a:xfrm>
          <a:prstGeom prst="rect">
            <a:avLst/>
          </a:prstGeom>
          <a:ln w="76200">
            <a:solidFill>
              <a:srgbClr val="000000"/>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202" name="Study Design…"/>
          <p:cNvSpPr txBox="1"/>
          <p:nvPr/>
        </p:nvSpPr>
        <p:spPr>
          <a:xfrm>
            <a:off x="957956" y="1222752"/>
            <a:ext cx="11725352" cy="974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4500" b="0">
                <a:latin typeface="Avenir Book"/>
                <a:ea typeface="Avenir Book"/>
                <a:cs typeface="Avenir Book"/>
                <a:sym typeface="Avenir Book"/>
              </a:defRPr>
            </a:pPr>
            <a:r>
              <a:t>Study Design</a:t>
            </a:r>
          </a:p>
          <a:p>
            <a:pPr>
              <a:defRPr sz="4500" b="0">
                <a:solidFill>
                  <a:srgbClr val="FF3030"/>
                </a:solidFill>
                <a:latin typeface="Avenir Book"/>
                <a:ea typeface="Avenir Book"/>
                <a:cs typeface="Avenir Book"/>
                <a:sym typeface="Avenir Book"/>
              </a:defRPr>
            </a:pPr>
            <a:r>
              <a:t>_________</a:t>
            </a:r>
          </a:p>
          <a:p>
            <a:pPr>
              <a:defRPr sz="3600" b="0">
                <a:latin typeface="Avenir Book"/>
                <a:ea typeface="Avenir Book"/>
                <a:cs typeface="Avenir Book"/>
                <a:sym typeface="Avenir Book"/>
              </a:defRPr>
            </a:pPr>
            <a:endParaRPr/>
          </a:p>
          <a:p>
            <a:pPr>
              <a:defRPr sz="3600" b="0">
                <a:latin typeface="Avenir Book"/>
                <a:ea typeface="Avenir Book"/>
                <a:cs typeface="Avenir Book"/>
                <a:sym typeface="Avenir Book"/>
              </a:defRPr>
            </a:pPr>
            <a:r>
              <a:t>Within-groups EEG ERP study</a:t>
            </a:r>
          </a:p>
          <a:p>
            <a:pPr>
              <a:defRPr sz="3600" b="0">
                <a:latin typeface="Avenir Book"/>
                <a:ea typeface="Avenir Book"/>
                <a:cs typeface="Avenir Book"/>
                <a:sym typeface="Avenir Book"/>
              </a:defRPr>
            </a:pPr>
            <a:endParaRPr/>
          </a:p>
          <a:p>
            <a:pPr>
              <a:defRPr sz="3600" b="0">
                <a:latin typeface="Avenir Book"/>
                <a:ea typeface="Avenir Book"/>
                <a:cs typeface="Avenir Book"/>
                <a:sym typeface="Avenir Book"/>
              </a:defRPr>
            </a:pPr>
            <a:r>
              <a:t>32 Participants</a:t>
            </a:r>
          </a:p>
          <a:p>
            <a:pPr>
              <a:defRPr sz="3600" b="0">
                <a:latin typeface="Avenir Book"/>
                <a:ea typeface="Avenir Book"/>
                <a:cs typeface="Avenir Book"/>
                <a:sym typeface="Avenir Book"/>
              </a:defRPr>
            </a:pPr>
            <a:endParaRPr/>
          </a:p>
          <a:p>
            <a:pPr>
              <a:defRPr sz="3600" b="0">
                <a:latin typeface="Avenir Book"/>
                <a:ea typeface="Avenir Book"/>
                <a:cs typeface="Avenir Book"/>
                <a:sym typeface="Avenir Book"/>
              </a:defRPr>
            </a:pPr>
            <a:r>
              <a:t>Participants were paid out for their winnings</a:t>
            </a:r>
          </a:p>
          <a:p>
            <a:pPr>
              <a:defRPr sz="3600" b="0">
                <a:latin typeface="Avenir Book"/>
                <a:ea typeface="Avenir Book"/>
                <a:cs typeface="Avenir Book"/>
                <a:sym typeface="Avenir Book"/>
              </a:defRPr>
            </a:pPr>
            <a:endParaRPr/>
          </a:p>
          <a:p>
            <a:pPr>
              <a:defRPr sz="3600" b="0">
                <a:latin typeface="Avenir Heavy"/>
                <a:ea typeface="Avenir Heavy"/>
                <a:cs typeface="Avenir Heavy"/>
                <a:sym typeface="Avenir Heavy"/>
              </a:defRPr>
            </a:pPr>
            <a:r>
              <a:t>Participants were presented with a gambling task that</a:t>
            </a:r>
          </a:p>
          <a:p>
            <a:pPr>
              <a:defRPr sz="3600" b="0">
                <a:latin typeface="Avenir Heavy"/>
                <a:ea typeface="Avenir Heavy"/>
                <a:cs typeface="Avenir Heavy"/>
                <a:sym typeface="Avenir Heavy"/>
              </a:defRPr>
            </a:pPr>
            <a:r>
              <a:t>included wins, losses and LDWs</a:t>
            </a:r>
          </a:p>
          <a:p>
            <a:pPr>
              <a:defRPr sz="3600" b="0">
                <a:latin typeface="Avenir Book"/>
                <a:ea typeface="Avenir Book"/>
                <a:cs typeface="Avenir Book"/>
                <a:sym typeface="Avenir Book"/>
              </a:defRPr>
            </a:pPr>
            <a:endParaRPr/>
          </a:p>
          <a:p>
            <a:pPr>
              <a:defRPr sz="3600" b="0">
                <a:latin typeface="Avenir Book"/>
                <a:ea typeface="Avenir Book"/>
                <a:cs typeface="Avenir Book"/>
                <a:sym typeface="Avenir Book"/>
              </a:defRPr>
            </a:pPr>
            <a:r>
              <a:t>Primary Measure: </a:t>
            </a:r>
          </a:p>
          <a:p>
            <a:pPr>
              <a:defRPr sz="3600" b="0">
                <a:latin typeface="Avenir Book"/>
                <a:ea typeface="Avenir Book"/>
                <a:cs typeface="Avenir Book"/>
                <a:sym typeface="Avenir Book"/>
              </a:defRPr>
            </a:pPr>
            <a:r>
              <a:t>Reward Positivity Event Related Potential</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6"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23</a:t>
            </a:fld>
            <a:endParaRPr/>
          </a:p>
        </p:txBody>
      </p:sp>
      <p:pic>
        <p:nvPicPr>
          <p:cNvPr id="2257" name="Screenshot from 2022-10-28 16-26-09.png" descr="Screenshot from 2022-10-28 16-26-09.png"/>
          <p:cNvPicPr>
            <a:picLocks noChangeAspect="1"/>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1"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24</a:t>
            </a:fld>
            <a:endParaRPr/>
          </a:p>
        </p:txBody>
      </p:sp>
      <p:pic>
        <p:nvPicPr>
          <p:cNvPr id="2262" name="Screenshot from 2022-10-28 16-26-11.png" descr="Screenshot from 2022-10-28 16-26-11.png"/>
          <p:cNvPicPr>
            <a:picLocks noChangeAspect="1"/>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6"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25</a:t>
            </a:fld>
            <a:endParaRPr/>
          </a:p>
        </p:txBody>
      </p:sp>
      <p:pic>
        <p:nvPicPr>
          <p:cNvPr id="2267" name="Screenshot from 2022-10-28 16-26-21-1.png" descr="Screenshot from 2022-10-28 16-26-21-1.png"/>
          <p:cNvPicPr>
            <a:picLocks noChangeAspect="1"/>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1"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26</a:t>
            </a:fld>
            <a:endParaRPr/>
          </a:p>
        </p:txBody>
      </p:sp>
      <p:pic>
        <p:nvPicPr>
          <p:cNvPr id="2272" name="Screenshot from 2022-10-28 16-26-23-3.png" descr="Screenshot from 2022-10-28 16-26-23-3.png"/>
          <p:cNvPicPr>
            <a:picLocks noChangeAspect="1"/>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6"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27</a:t>
            </a:fld>
            <a:endParaRPr/>
          </a:p>
        </p:txBody>
      </p:sp>
      <p:pic>
        <p:nvPicPr>
          <p:cNvPr id="2277" name="Screenshot from 2022-10-28 16-26-23.png" descr="Screenshot from 2022-10-28 16-26-23.png"/>
          <p:cNvPicPr>
            <a:picLocks noChangeAspect="1"/>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9"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28</a:t>
            </a:fld>
            <a:endParaRPr/>
          </a:p>
        </p:txBody>
      </p:sp>
      <p:pic>
        <p:nvPicPr>
          <p:cNvPr id="2280" name="Screenshot from 2022-10-28 16-26-24-2.png" descr="Screenshot from 2022-10-28 16-26-24-2.png"/>
          <p:cNvPicPr>
            <a:picLocks noChangeAspect="1"/>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29</a:t>
            </a:fld>
            <a:endParaRPr/>
          </a:p>
        </p:txBody>
      </p:sp>
      <p:pic>
        <p:nvPicPr>
          <p:cNvPr id="2285" name="Screenshot from 2022-10-28 16-26-25-1.png" descr="Screenshot from 2022-10-28 16-26-25-1.png"/>
          <p:cNvPicPr>
            <a:picLocks noChangeAspect="1"/>
          </p:cNvPicPr>
          <p:nvPr/>
        </p:nvPicPr>
        <p:blipFill>
          <a:blip r:embed="rId3"/>
          <a:stretch>
            <a:fillRect/>
          </a:stretch>
        </p:blipFill>
        <p:spPr>
          <a:xfrm>
            <a:off x="0" y="0"/>
            <a:ext cx="24384000" cy="13716000"/>
          </a:xfrm>
          <a:prstGeom prst="rect">
            <a:avLst/>
          </a:prstGeom>
          <a:ln w="12700">
            <a:miter lim="400000"/>
          </a:ln>
        </p:spPr>
      </p:pic>
      <p:sp>
        <p:nvSpPr>
          <p:cNvPr id="2286" name="Rectangle"/>
          <p:cNvSpPr/>
          <p:nvPr/>
        </p:nvSpPr>
        <p:spPr>
          <a:xfrm>
            <a:off x="-1050161" y="-165844"/>
            <a:ext cx="3537367" cy="1559857"/>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8"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30</a:t>
            </a:fld>
            <a:endParaRPr/>
          </a:p>
        </p:txBody>
      </p:sp>
      <p:pic>
        <p:nvPicPr>
          <p:cNvPr id="2329" name="Screenshot from 2022-10-28 16-26-25-1.png" descr="Screenshot from 2022-10-28 16-26-25-1.png"/>
          <p:cNvPicPr>
            <a:picLocks noChangeAspect="1"/>
          </p:cNvPicPr>
          <p:nvPr/>
        </p:nvPicPr>
        <p:blipFill>
          <a:blip r:embed="rId3"/>
          <a:stretch>
            <a:fillRect/>
          </a:stretch>
        </p:blipFill>
        <p:spPr>
          <a:xfrm>
            <a:off x="0" y="0"/>
            <a:ext cx="24384000" cy="13716000"/>
          </a:xfrm>
          <a:prstGeom prst="rect">
            <a:avLst/>
          </a:prstGeom>
          <a:ln w="12700">
            <a:miter lim="400000"/>
          </a:ln>
        </p:spPr>
      </p:pic>
      <p:sp>
        <p:nvSpPr>
          <p:cNvPr id="2330" name="Rectangle"/>
          <p:cNvSpPr/>
          <p:nvPr/>
        </p:nvSpPr>
        <p:spPr>
          <a:xfrm>
            <a:off x="-1050161" y="-165844"/>
            <a:ext cx="3537367" cy="1559857"/>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 name="MSPS-3  - PROOFS - 172.JPG" descr="MSPS-3  - PROOFS - 172.JPG"/>
          <p:cNvPicPr>
            <a:picLocks noChangeAspect="1"/>
          </p:cNvPicPr>
          <p:nvPr/>
        </p:nvPicPr>
        <p:blipFill>
          <a:blip r:embed="rId3"/>
          <a:srcRect l="22313" r="30582" b="19542"/>
          <a:stretch>
            <a:fillRect/>
          </a:stretch>
        </p:blipFill>
        <p:spPr>
          <a:xfrm>
            <a:off x="742849" y="541139"/>
            <a:ext cx="11076192" cy="12633542"/>
          </a:xfrm>
          <a:prstGeom prst="rect">
            <a:avLst/>
          </a:prstGeom>
          <a:ln w="12700">
            <a:miter lim="400000"/>
          </a:ln>
        </p:spPr>
      </p:pic>
      <p:graphicFrame>
        <p:nvGraphicFramePr>
          <p:cNvPr id="2335" name="Table 1"/>
          <p:cNvGraphicFramePr/>
          <p:nvPr/>
        </p:nvGraphicFramePr>
        <p:xfrm>
          <a:off x="13322410" y="1778000"/>
          <a:ext cx="8971320" cy="10159996"/>
        </p:xfrm>
        <a:graphic>
          <a:graphicData uri="http://schemas.openxmlformats.org/drawingml/2006/table">
            <a:tbl>
              <a:tblPr>
                <a:tableStyleId>{4C3C2611-4C71-4FC5-86AE-919BDF0F9419}</a:tableStyleId>
              </a:tblPr>
              <a:tblGrid>
                <a:gridCol w="2990440">
                  <a:extLst>
                    <a:ext uri="{9D8B030D-6E8A-4147-A177-3AD203B41FA5}">
                      <a16:colId xmlns:a16="http://schemas.microsoft.com/office/drawing/2014/main" val="20000"/>
                    </a:ext>
                  </a:extLst>
                </a:gridCol>
                <a:gridCol w="2990440">
                  <a:extLst>
                    <a:ext uri="{9D8B030D-6E8A-4147-A177-3AD203B41FA5}">
                      <a16:colId xmlns:a16="http://schemas.microsoft.com/office/drawing/2014/main" val="20001"/>
                    </a:ext>
                  </a:extLst>
                </a:gridCol>
                <a:gridCol w="2990440">
                  <a:extLst>
                    <a:ext uri="{9D8B030D-6E8A-4147-A177-3AD203B41FA5}">
                      <a16:colId xmlns:a16="http://schemas.microsoft.com/office/drawing/2014/main" val="20002"/>
                    </a:ext>
                  </a:extLst>
                </a:gridCol>
              </a:tblGrid>
              <a:tr h="1451428">
                <a:tc>
                  <a:txBody>
                    <a:bodyPr/>
                    <a:lstStyle/>
                    <a:p>
                      <a:pPr defTabSz="914400">
                        <a:defRPr sz="1800"/>
                      </a:pPr>
                      <a:r>
                        <a:rPr sz="3200" b="1">
                          <a:sym typeface="Helvetica Neue"/>
                        </a:rPr>
                        <a:t>Type</a:t>
                      </a:r>
                    </a:p>
                  </a:txBody>
                  <a:tcPr marL="50800" marR="50800" marT="50800" marB="50800" anchor="ctr" horzOverflow="overflow">
                    <a:lnL w="12700">
                      <a:solidFill>
                        <a:srgbClr val="000000"/>
                      </a:solidFill>
                      <a:miter lim="400000"/>
                    </a:lnL>
                    <a:lnT w="12700">
                      <a:solidFill>
                        <a:srgbClr val="000000"/>
                      </a:solidFill>
                      <a:miter lim="400000"/>
                    </a:lnT>
                  </a:tcPr>
                </a:tc>
                <a:tc>
                  <a:txBody>
                    <a:bodyPr/>
                    <a:lstStyle/>
                    <a:p>
                      <a:pPr defTabSz="914400">
                        <a:defRPr sz="1800"/>
                      </a:pPr>
                      <a:r>
                        <a:rPr sz="3200" b="1">
                          <a:sym typeface="Helvetica Neue"/>
                        </a:rPr>
                        <a:t>Payout</a:t>
                      </a:r>
                    </a:p>
                  </a:txBody>
                  <a:tcPr marL="50800" marR="50800" marT="50800" marB="50800" anchor="ctr" horzOverflow="overflow">
                    <a:lnT w="12700">
                      <a:solidFill>
                        <a:srgbClr val="000000"/>
                      </a:solidFill>
                      <a:miter lim="400000"/>
                    </a:lnT>
                  </a:tcPr>
                </a:tc>
                <a:tc>
                  <a:txBody>
                    <a:bodyPr/>
                    <a:lstStyle/>
                    <a:p>
                      <a:pPr defTabSz="914400">
                        <a:defRPr sz="1800"/>
                      </a:pPr>
                      <a:r>
                        <a:rPr sz="3200" b="1">
                          <a:sym typeface="Helvetica Neue"/>
                        </a:rPr>
                        <a:t>Net</a:t>
                      </a:r>
                    </a:p>
                  </a:txBody>
                  <a:tcPr marL="50800" marR="50800" marT="50800" marB="50800" anchor="ctr" horzOverflow="overflow">
                    <a:lnR w="12700">
                      <a:solidFill>
                        <a:srgbClr val="000000"/>
                      </a:solidFill>
                      <a:miter lim="400000"/>
                    </a:lnR>
                    <a:lnT w="12700">
                      <a:solidFill>
                        <a:srgbClr val="000000"/>
                      </a:solidFill>
                      <a:miter lim="400000"/>
                    </a:lnT>
                  </a:tcPr>
                </a:tc>
                <a:extLst>
                  <a:ext uri="{0D108BD9-81ED-4DB2-BD59-A6C34878D82A}">
                    <a16:rowId xmlns:a16="http://schemas.microsoft.com/office/drawing/2014/main" val="10000"/>
                  </a:ext>
                </a:extLst>
              </a:tr>
              <a:tr h="1451428">
                <a:tc>
                  <a:txBody>
                    <a:bodyPr/>
                    <a:lstStyle/>
                    <a:p>
                      <a:pPr defTabSz="914400">
                        <a:defRPr sz="1800"/>
                      </a:pPr>
                      <a:r>
                        <a:rPr sz="3200">
                          <a:sym typeface="Helvetica Neue"/>
                        </a:rPr>
                        <a:t>Loss</a:t>
                      </a:r>
                    </a:p>
                  </a:txBody>
                  <a:tcPr marL="50800" marR="50800" marT="50800" marB="50800" anchor="ctr" horzOverflow="overflow">
                    <a:lnL w="12700">
                      <a:solidFill>
                        <a:srgbClr val="000000"/>
                      </a:solidFill>
                      <a:miter lim="400000"/>
                    </a:lnL>
                    <a:solidFill>
                      <a:srgbClr val="B5B5B5"/>
                    </a:solidFill>
                  </a:tcPr>
                </a:tc>
                <a:tc>
                  <a:txBody>
                    <a:bodyPr/>
                    <a:lstStyle/>
                    <a:p>
                      <a:pPr defTabSz="914400">
                        <a:defRPr sz="1800"/>
                      </a:pPr>
                      <a:r>
                        <a:rPr sz="3200">
                          <a:sym typeface="Helvetica Neue"/>
                        </a:rPr>
                        <a:t>0</a:t>
                      </a:r>
                    </a:p>
                  </a:txBody>
                  <a:tcPr marL="50800" marR="50800" marT="50800" marB="50800" anchor="ctr" horzOverflow="overflow">
                    <a:solidFill>
                      <a:srgbClr val="B5B5B5"/>
                    </a:solidFill>
                  </a:tcPr>
                </a:tc>
                <a:tc>
                  <a:txBody>
                    <a:bodyPr/>
                    <a:lstStyle/>
                    <a:p>
                      <a:pPr defTabSz="914400">
                        <a:defRPr sz="1800"/>
                      </a:pPr>
                      <a:r>
                        <a:rPr sz="3200">
                          <a:sym typeface="Helvetica Neue"/>
                        </a:rPr>
                        <a:t>-90</a:t>
                      </a:r>
                    </a:p>
                  </a:txBody>
                  <a:tcPr marL="50800" marR="50800" marT="50800" marB="50800" anchor="ctr" horzOverflow="overflow">
                    <a:lnR w="12700">
                      <a:solidFill>
                        <a:srgbClr val="000000"/>
                      </a:solidFill>
                      <a:miter lim="400000"/>
                    </a:lnR>
                    <a:solidFill>
                      <a:srgbClr val="B5B5B5"/>
                    </a:solidFill>
                  </a:tcPr>
                </a:tc>
                <a:extLst>
                  <a:ext uri="{0D108BD9-81ED-4DB2-BD59-A6C34878D82A}">
                    <a16:rowId xmlns:a16="http://schemas.microsoft.com/office/drawing/2014/main" val="10001"/>
                  </a:ext>
                </a:extLst>
              </a:tr>
              <a:tr h="1451428">
                <a:tc>
                  <a:txBody>
                    <a:bodyPr/>
                    <a:lstStyle/>
                    <a:p>
                      <a:pPr defTabSz="914400">
                        <a:defRPr sz="1800"/>
                      </a:pPr>
                      <a:r>
                        <a:rPr sz="3200">
                          <a:sym typeface="Helvetica Neue"/>
                        </a:rPr>
                        <a:t>LDW</a:t>
                      </a:r>
                    </a:p>
                  </a:txBody>
                  <a:tcPr marL="50800" marR="50800" marT="50800" marB="50800" anchor="ctr" horzOverflow="overflow">
                    <a:lnL w="12700">
                      <a:solidFill>
                        <a:srgbClr val="000000"/>
                      </a:solidFill>
                      <a:miter lim="400000"/>
                    </a:lnL>
                    <a:solidFill>
                      <a:srgbClr val="F4D481"/>
                    </a:solidFill>
                  </a:tcPr>
                </a:tc>
                <a:tc>
                  <a:txBody>
                    <a:bodyPr/>
                    <a:lstStyle/>
                    <a:p>
                      <a:pPr defTabSz="914400">
                        <a:defRPr sz="1800"/>
                      </a:pPr>
                      <a:r>
                        <a:rPr sz="3200">
                          <a:sym typeface="Helvetica Neue"/>
                        </a:rPr>
                        <a:t>30</a:t>
                      </a:r>
                    </a:p>
                  </a:txBody>
                  <a:tcPr marL="50800" marR="50800" marT="50800" marB="50800" anchor="ctr" horzOverflow="overflow">
                    <a:solidFill>
                      <a:srgbClr val="F4D481"/>
                    </a:solidFill>
                  </a:tcPr>
                </a:tc>
                <a:tc>
                  <a:txBody>
                    <a:bodyPr/>
                    <a:lstStyle/>
                    <a:p>
                      <a:pPr defTabSz="914400">
                        <a:defRPr sz="1800"/>
                      </a:pPr>
                      <a:r>
                        <a:rPr sz="3200">
                          <a:sym typeface="Helvetica Neue"/>
                        </a:rPr>
                        <a:t>-60</a:t>
                      </a:r>
                    </a:p>
                  </a:txBody>
                  <a:tcPr marL="50800" marR="50800" marT="50800" marB="50800" anchor="ctr" horzOverflow="overflow">
                    <a:lnR w="12700">
                      <a:solidFill>
                        <a:srgbClr val="000000"/>
                      </a:solidFill>
                      <a:miter lim="400000"/>
                    </a:lnR>
                    <a:solidFill>
                      <a:srgbClr val="F4D481"/>
                    </a:solidFill>
                  </a:tcPr>
                </a:tc>
                <a:extLst>
                  <a:ext uri="{0D108BD9-81ED-4DB2-BD59-A6C34878D82A}">
                    <a16:rowId xmlns:a16="http://schemas.microsoft.com/office/drawing/2014/main" val="10002"/>
                  </a:ext>
                </a:extLst>
              </a:tr>
              <a:tr h="1451428">
                <a:tc>
                  <a:txBody>
                    <a:bodyPr/>
                    <a:lstStyle/>
                    <a:p>
                      <a:pPr defTabSz="914400">
                        <a:defRPr sz="1800"/>
                      </a:pPr>
                      <a:r>
                        <a:rPr sz="3200">
                          <a:sym typeface="Helvetica Neue"/>
                        </a:rPr>
                        <a:t>LDW</a:t>
                      </a:r>
                    </a:p>
                  </a:txBody>
                  <a:tcPr marL="50800" marR="50800" marT="50800" marB="50800" anchor="ctr" horzOverflow="overflow">
                    <a:lnL w="12700">
                      <a:solidFill>
                        <a:srgbClr val="000000"/>
                      </a:solidFill>
                      <a:miter lim="400000"/>
                    </a:lnL>
                    <a:solidFill>
                      <a:srgbClr val="E59E40"/>
                    </a:solidFill>
                  </a:tcPr>
                </a:tc>
                <a:tc>
                  <a:txBody>
                    <a:bodyPr/>
                    <a:lstStyle/>
                    <a:p>
                      <a:pPr defTabSz="914400">
                        <a:defRPr sz="1800"/>
                      </a:pPr>
                      <a:r>
                        <a:rPr sz="3200">
                          <a:sym typeface="Helvetica Neue"/>
                        </a:rPr>
                        <a:t>50</a:t>
                      </a:r>
                    </a:p>
                  </a:txBody>
                  <a:tcPr marL="50800" marR="50800" marT="50800" marB="50800" anchor="ctr" horzOverflow="overflow">
                    <a:solidFill>
                      <a:srgbClr val="E59E40"/>
                    </a:solidFill>
                  </a:tcPr>
                </a:tc>
                <a:tc>
                  <a:txBody>
                    <a:bodyPr/>
                    <a:lstStyle/>
                    <a:p>
                      <a:pPr defTabSz="914400">
                        <a:defRPr sz="1800"/>
                      </a:pPr>
                      <a:r>
                        <a:rPr sz="3200">
                          <a:sym typeface="Helvetica Neue"/>
                        </a:rPr>
                        <a:t>-40</a:t>
                      </a:r>
                    </a:p>
                  </a:txBody>
                  <a:tcPr marL="50800" marR="50800" marT="50800" marB="50800" anchor="ctr" horzOverflow="overflow">
                    <a:lnR w="12700">
                      <a:solidFill>
                        <a:srgbClr val="000000"/>
                      </a:solidFill>
                      <a:miter lim="400000"/>
                    </a:lnR>
                    <a:solidFill>
                      <a:srgbClr val="E59E40"/>
                    </a:solidFill>
                  </a:tcPr>
                </a:tc>
                <a:extLst>
                  <a:ext uri="{0D108BD9-81ED-4DB2-BD59-A6C34878D82A}">
                    <a16:rowId xmlns:a16="http://schemas.microsoft.com/office/drawing/2014/main" val="10003"/>
                  </a:ext>
                </a:extLst>
              </a:tr>
              <a:tr h="1451428">
                <a:tc>
                  <a:txBody>
                    <a:bodyPr/>
                    <a:lstStyle/>
                    <a:p>
                      <a:pPr defTabSz="914400">
                        <a:defRPr sz="1800"/>
                      </a:pPr>
                      <a:r>
                        <a:rPr sz="3200">
                          <a:sym typeface="Helvetica Neue"/>
                        </a:rPr>
                        <a:t>Small Gain</a:t>
                      </a:r>
                    </a:p>
                  </a:txBody>
                  <a:tcPr marL="50800" marR="50800" marT="50800" marB="50800" anchor="ctr" horzOverflow="overflow">
                    <a:lnL w="12700">
                      <a:solidFill>
                        <a:srgbClr val="000000"/>
                      </a:solidFill>
                      <a:miter lim="400000"/>
                    </a:lnL>
                    <a:solidFill>
                      <a:srgbClr val="AFCDB7"/>
                    </a:solidFill>
                  </a:tcPr>
                </a:tc>
                <a:tc>
                  <a:txBody>
                    <a:bodyPr/>
                    <a:lstStyle/>
                    <a:p>
                      <a:pPr defTabSz="914400">
                        <a:defRPr sz="1800"/>
                      </a:pPr>
                      <a:r>
                        <a:rPr sz="3200">
                          <a:sym typeface="Helvetica Neue"/>
                        </a:rPr>
                        <a:t>130</a:t>
                      </a:r>
                    </a:p>
                  </a:txBody>
                  <a:tcPr marL="50800" marR="50800" marT="50800" marB="50800" anchor="ctr" horzOverflow="overflow">
                    <a:solidFill>
                      <a:srgbClr val="AFCDB7"/>
                    </a:solidFill>
                  </a:tcPr>
                </a:tc>
                <a:tc>
                  <a:txBody>
                    <a:bodyPr/>
                    <a:lstStyle/>
                    <a:p>
                      <a:pPr defTabSz="914400">
                        <a:defRPr sz="1800"/>
                      </a:pPr>
                      <a:r>
                        <a:rPr sz="3200">
                          <a:sym typeface="Helvetica Neue"/>
                        </a:rPr>
                        <a:t>40</a:t>
                      </a:r>
                    </a:p>
                  </a:txBody>
                  <a:tcPr marL="50800" marR="50800" marT="50800" marB="50800" anchor="ctr" horzOverflow="overflow">
                    <a:lnR w="12700">
                      <a:solidFill>
                        <a:srgbClr val="000000"/>
                      </a:solidFill>
                      <a:miter lim="400000"/>
                    </a:lnR>
                    <a:solidFill>
                      <a:srgbClr val="AFCDB7"/>
                    </a:solidFill>
                  </a:tcPr>
                </a:tc>
                <a:extLst>
                  <a:ext uri="{0D108BD9-81ED-4DB2-BD59-A6C34878D82A}">
                    <a16:rowId xmlns:a16="http://schemas.microsoft.com/office/drawing/2014/main" val="10004"/>
                  </a:ext>
                </a:extLst>
              </a:tr>
              <a:tr h="1451428">
                <a:tc>
                  <a:txBody>
                    <a:bodyPr/>
                    <a:lstStyle/>
                    <a:p>
                      <a:pPr defTabSz="914400">
                        <a:defRPr sz="1800"/>
                      </a:pPr>
                      <a:r>
                        <a:rPr sz="3200">
                          <a:sym typeface="Helvetica Neue"/>
                        </a:rPr>
                        <a:t>Small Gain</a:t>
                      </a:r>
                    </a:p>
                  </a:txBody>
                  <a:tcPr marL="50800" marR="50800" marT="50800" marB="50800" anchor="ctr" horzOverflow="overflow">
                    <a:lnL w="12700">
                      <a:solidFill>
                        <a:srgbClr val="000000"/>
                      </a:solidFill>
                      <a:miter lim="400000"/>
                    </a:lnL>
                    <a:solidFill>
                      <a:srgbClr val="7AA881"/>
                    </a:solidFill>
                  </a:tcPr>
                </a:tc>
                <a:tc>
                  <a:txBody>
                    <a:bodyPr/>
                    <a:lstStyle/>
                    <a:p>
                      <a:pPr defTabSz="914400">
                        <a:defRPr sz="1800"/>
                      </a:pPr>
                      <a:r>
                        <a:rPr sz="3200">
                          <a:sym typeface="Helvetica Neue"/>
                        </a:rPr>
                        <a:t>150</a:t>
                      </a:r>
                    </a:p>
                  </a:txBody>
                  <a:tcPr marL="50800" marR="50800" marT="50800" marB="50800" anchor="ctr" horzOverflow="overflow">
                    <a:solidFill>
                      <a:srgbClr val="7AA881"/>
                    </a:solidFill>
                  </a:tcPr>
                </a:tc>
                <a:tc>
                  <a:txBody>
                    <a:bodyPr/>
                    <a:lstStyle/>
                    <a:p>
                      <a:pPr defTabSz="914400">
                        <a:defRPr sz="1800"/>
                      </a:pPr>
                      <a:r>
                        <a:rPr sz="3200">
                          <a:sym typeface="Helvetica Neue"/>
                        </a:rPr>
                        <a:t>60</a:t>
                      </a:r>
                    </a:p>
                  </a:txBody>
                  <a:tcPr marL="50800" marR="50800" marT="50800" marB="50800" anchor="ctr" horzOverflow="overflow">
                    <a:lnR w="12700">
                      <a:solidFill>
                        <a:srgbClr val="000000"/>
                      </a:solidFill>
                      <a:miter lim="400000"/>
                    </a:lnR>
                    <a:solidFill>
                      <a:srgbClr val="7AA881"/>
                    </a:solidFill>
                  </a:tcPr>
                </a:tc>
                <a:extLst>
                  <a:ext uri="{0D108BD9-81ED-4DB2-BD59-A6C34878D82A}">
                    <a16:rowId xmlns:a16="http://schemas.microsoft.com/office/drawing/2014/main" val="10005"/>
                  </a:ext>
                </a:extLst>
              </a:tr>
              <a:tr h="1451428">
                <a:tc>
                  <a:txBody>
                    <a:bodyPr/>
                    <a:lstStyle/>
                    <a:p>
                      <a:pPr defTabSz="914400">
                        <a:defRPr sz="1800"/>
                      </a:pPr>
                      <a:r>
                        <a:rPr sz="3200">
                          <a:solidFill>
                            <a:srgbClr val="FFFFFF"/>
                          </a:solidFill>
                          <a:sym typeface="Helvetica Neue"/>
                        </a:rPr>
                        <a:t>Large Gain</a:t>
                      </a:r>
                    </a:p>
                  </a:txBody>
                  <a:tcPr marL="50800" marR="50800" marT="50800" marB="50800" anchor="ctr" horzOverflow="overflow">
                    <a:lnL w="12700">
                      <a:solidFill>
                        <a:srgbClr val="000000"/>
                      </a:solidFill>
                      <a:miter lim="400000"/>
                    </a:lnL>
                    <a:lnB w="12700">
                      <a:solidFill>
                        <a:srgbClr val="000000"/>
                      </a:solidFill>
                      <a:miter lim="400000"/>
                    </a:lnB>
                    <a:solidFill>
                      <a:srgbClr val="2F4C34"/>
                    </a:solidFill>
                  </a:tcPr>
                </a:tc>
                <a:tc>
                  <a:txBody>
                    <a:bodyPr/>
                    <a:lstStyle/>
                    <a:p>
                      <a:pPr defTabSz="914400">
                        <a:defRPr sz="1800"/>
                      </a:pPr>
                      <a:r>
                        <a:rPr sz="3200">
                          <a:solidFill>
                            <a:srgbClr val="FFFFFF"/>
                          </a:solidFill>
                          <a:sym typeface="Helvetica Neue"/>
                        </a:rPr>
                        <a:t>450</a:t>
                      </a:r>
                    </a:p>
                  </a:txBody>
                  <a:tcPr marL="50800" marR="50800" marT="50800" marB="50800" anchor="ctr" horzOverflow="overflow">
                    <a:lnB w="12700">
                      <a:solidFill>
                        <a:srgbClr val="000000"/>
                      </a:solidFill>
                      <a:miter lim="400000"/>
                    </a:lnB>
                    <a:solidFill>
                      <a:srgbClr val="2F4C34"/>
                    </a:solidFill>
                  </a:tcPr>
                </a:tc>
                <a:tc>
                  <a:txBody>
                    <a:bodyPr/>
                    <a:lstStyle/>
                    <a:p>
                      <a:pPr defTabSz="914400">
                        <a:defRPr sz="1800"/>
                      </a:pPr>
                      <a:r>
                        <a:rPr sz="3200">
                          <a:solidFill>
                            <a:srgbClr val="FFFFFF"/>
                          </a:solidFill>
                          <a:sym typeface="Helvetica Neue"/>
                        </a:rPr>
                        <a:t>390</a:t>
                      </a:r>
                    </a:p>
                  </a:txBody>
                  <a:tcPr marL="50800" marR="50800" marT="50800" marB="50800" anchor="ctr" horzOverflow="overflow">
                    <a:lnR w="12700">
                      <a:solidFill>
                        <a:srgbClr val="000000"/>
                      </a:solidFill>
                      <a:miter lim="400000"/>
                    </a:lnR>
                    <a:lnB w="12700">
                      <a:solidFill>
                        <a:srgbClr val="000000"/>
                      </a:solidFill>
                      <a:miter lim="400000"/>
                    </a:lnB>
                    <a:solidFill>
                      <a:srgbClr val="2F4C34"/>
                    </a:solidFill>
                  </a:tcPr>
                </a:tc>
                <a:extLst>
                  <a:ext uri="{0D108BD9-81ED-4DB2-BD59-A6C34878D82A}">
                    <a16:rowId xmlns:a16="http://schemas.microsoft.com/office/drawing/2014/main" val="10006"/>
                  </a:ext>
                </a:extLst>
              </a:tr>
            </a:tbl>
          </a:graphicData>
        </a:graphic>
      </p:graphicFrame>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 name="MSPS-3  - PROOFS - 172.JPG" descr="MSPS-3  - PROOFS - 172.JPG"/>
          <p:cNvPicPr>
            <a:picLocks noChangeAspect="1"/>
          </p:cNvPicPr>
          <p:nvPr/>
        </p:nvPicPr>
        <p:blipFill>
          <a:blip r:embed="rId3"/>
          <a:srcRect l="22313" r="30582" b="19542"/>
          <a:stretch>
            <a:fillRect/>
          </a:stretch>
        </p:blipFill>
        <p:spPr>
          <a:xfrm>
            <a:off x="742849" y="541139"/>
            <a:ext cx="11076192" cy="12633542"/>
          </a:xfrm>
          <a:prstGeom prst="rect">
            <a:avLst/>
          </a:prstGeom>
          <a:ln w="12700">
            <a:miter lim="400000"/>
          </a:ln>
        </p:spPr>
      </p:pic>
      <p:graphicFrame>
        <p:nvGraphicFramePr>
          <p:cNvPr id="2335" name="Table 1"/>
          <p:cNvGraphicFramePr/>
          <p:nvPr/>
        </p:nvGraphicFramePr>
        <p:xfrm>
          <a:off x="13322410" y="1778000"/>
          <a:ext cx="8971320" cy="10159996"/>
        </p:xfrm>
        <a:graphic>
          <a:graphicData uri="http://schemas.openxmlformats.org/drawingml/2006/table">
            <a:tbl>
              <a:tblPr>
                <a:tableStyleId>{4C3C2611-4C71-4FC5-86AE-919BDF0F9419}</a:tableStyleId>
              </a:tblPr>
              <a:tblGrid>
                <a:gridCol w="2990440">
                  <a:extLst>
                    <a:ext uri="{9D8B030D-6E8A-4147-A177-3AD203B41FA5}">
                      <a16:colId xmlns:a16="http://schemas.microsoft.com/office/drawing/2014/main" val="20000"/>
                    </a:ext>
                  </a:extLst>
                </a:gridCol>
                <a:gridCol w="2990440">
                  <a:extLst>
                    <a:ext uri="{9D8B030D-6E8A-4147-A177-3AD203B41FA5}">
                      <a16:colId xmlns:a16="http://schemas.microsoft.com/office/drawing/2014/main" val="20001"/>
                    </a:ext>
                  </a:extLst>
                </a:gridCol>
                <a:gridCol w="2990440">
                  <a:extLst>
                    <a:ext uri="{9D8B030D-6E8A-4147-A177-3AD203B41FA5}">
                      <a16:colId xmlns:a16="http://schemas.microsoft.com/office/drawing/2014/main" val="20002"/>
                    </a:ext>
                  </a:extLst>
                </a:gridCol>
              </a:tblGrid>
              <a:tr h="1451428">
                <a:tc>
                  <a:txBody>
                    <a:bodyPr/>
                    <a:lstStyle/>
                    <a:p>
                      <a:pPr defTabSz="914400">
                        <a:defRPr sz="1800"/>
                      </a:pPr>
                      <a:r>
                        <a:rPr sz="3200" b="1">
                          <a:sym typeface="Helvetica Neue"/>
                        </a:rPr>
                        <a:t>Type</a:t>
                      </a:r>
                    </a:p>
                  </a:txBody>
                  <a:tcPr marL="50800" marR="50800" marT="50800" marB="50800" anchor="ctr" horzOverflow="overflow">
                    <a:lnL w="12700">
                      <a:solidFill>
                        <a:srgbClr val="000000"/>
                      </a:solidFill>
                      <a:miter lim="400000"/>
                    </a:lnL>
                    <a:lnT w="12700">
                      <a:solidFill>
                        <a:srgbClr val="000000"/>
                      </a:solidFill>
                      <a:miter lim="400000"/>
                    </a:lnT>
                  </a:tcPr>
                </a:tc>
                <a:tc>
                  <a:txBody>
                    <a:bodyPr/>
                    <a:lstStyle/>
                    <a:p>
                      <a:pPr defTabSz="914400">
                        <a:defRPr sz="1800"/>
                      </a:pPr>
                      <a:r>
                        <a:rPr sz="3200" b="1">
                          <a:sym typeface="Helvetica Neue"/>
                        </a:rPr>
                        <a:t>Payout</a:t>
                      </a:r>
                    </a:p>
                  </a:txBody>
                  <a:tcPr marL="50800" marR="50800" marT="50800" marB="50800" anchor="ctr" horzOverflow="overflow">
                    <a:lnT w="12700">
                      <a:solidFill>
                        <a:srgbClr val="000000"/>
                      </a:solidFill>
                      <a:miter lim="400000"/>
                    </a:lnT>
                  </a:tcPr>
                </a:tc>
                <a:tc>
                  <a:txBody>
                    <a:bodyPr/>
                    <a:lstStyle/>
                    <a:p>
                      <a:pPr defTabSz="914400">
                        <a:defRPr sz="1800"/>
                      </a:pPr>
                      <a:r>
                        <a:rPr sz="3200" b="1">
                          <a:sym typeface="Helvetica Neue"/>
                        </a:rPr>
                        <a:t>Net</a:t>
                      </a:r>
                    </a:p>
                  </a:txBody>
                  <a:tcPr marL="50800" marR="50800" marT="50800" marB="50800" anchor="ctr" horzOverflow="overflow">
                    <a:lnR w="12700">
                      <a:solidFill>
                        <a:srgbClr val="000000"/>
                      </a:solidFill>
                      <a:miter lim="400000"/>
                    </a:lnR>
                    <a:lnT w="12700">
                      <a:solidFill>
                        <a:srgbClr val="000000"/>
                      </a:solidFill>
                      <a:miter lim="400000"/>
                    </a:lnT>
                  </a:tcPr>
                </a:tc>
                <a:extLst>
                  <a:ext uri="{0D108BD9-81ED-4DB2-BD59-A6C34878D82A}">
                    <a16:rowId xmlns:a16="http://schemas.microsoft.com/office/drawing/2014/main" val="10000"/>
                  </a:ext>
                </a:extLst>
              </a:tr>
              <a:tr h="1451428">
                <a:tc>
                  <a:txBody>
                    <a:bodyPr/>
                    <a:lstStyle/>
                    <a:p>
                      <a:pPr defTabSz="914400">
                        <a:defRPr sz="1800"/>
                      </a:pPr>
                      <a:r>
                        <a:rPr sz="3200">
                          <a:sym typeface="Helvetica Neue"/>
                        </a:rPr>
                        <a:t>Loss</a:t>
                      </a:r>
                    </a:p>
                  </a:txBody>
                  <a:tcPr marL="50800" marR="50800" marT="50800" marB="50800" anchor="ctr" horzOverflow="overflow">
                    <a:lnL w="12700">
                      <a:solidFill>
                        <a:srgbClr val="000000"/>
                      </a:solidFill>
                      <a:miter lim="400000"/>
                    </a:lnL>
                    <a:solidFill>
                      <a:srgbClr val="B5B5B5"/>
                    </a:solidFill>
                  </a:tcPr>
                </a:tc>
                <a:tc>
                  <a:txBody>
                    <a:bodyPr/>
                    <a:lstStyle/>
                    <a:p>
                      <a:pPr defTabSz="914400">
                        <a:defRPr sz="1800"/>
                      </a:pPr>
                      <a:r>
                        <a:rPr sz="3200">
                          <a:sym typeface="Helvetica Neue"/>
                        </a:rPr>
                        <a:t>0</a:t>
                      </a:r>
                    </a:p>
                  </a:txBody>
                  <a:tcPr marL="50800" marR="50800" marT="50800" marB="50800" anchor="ctr" horzOverflow="overflow">
                    <a:solidFill>
                      <a:srgbClr val="B5B5B5"/>
                    </a:solidFill>
                  </a:tcPr>
                </a:tc>
                <a:tc>
                  <a:txBody>
                    <a:bodyPr/>
                    <a:lstStyle/>
                    <a:p>
                      <a:pPr defTabSz="914400">
                        <a:defRPr sz="1800"/>
                      </a:pPr>
                      <a:r>
                        <a:rPr sz="3200">
                          <a:sym typeface="Helvetica Neue"/>
                        </a:rPr>
                        <a:t>-90</a:t>
                      </a:r>
                    </a:p>
                  </a:txBody>
                  <a:tcPr marL="50800" marR="50800" marT="50800" marB="50800" anchor="ctr" horzOverflow="overflow">
                    <a:lnR w="12700">
                      <a:solidFill>
                        <a:srgbClr val="000000"/>
                      </a:solidFill>
                      <a:miter lim="400000"/>
                    </a:lnR>
                    <a:solidFill>
                      <a:srgbClr val="B5B5B5"/>
                    </a:solidFill>
                  </a:tcPr>
                </a:tc>
                <a:extLst>
                  <a:ext uri="{0D108BD9-81ED-4DB2-BD59-A6C34878D82A}">
                    <a16:rowId xmlns:a16="http://schemas.microsoft.com/office/drawing/2014/main" val="10001"/>
                  </a:ext>
                </a:extLst>
              </a:tr>
              <a:tr h="1451428">
                <a:tc>
                  <a:txBody>
                    <a:bodyPr/>
                    <a:lstStyle/>
                    <a:p>
                      <a:pPr defTabSz="914400">
                        <a:defRPr sz="1800"/>
                      </a:pPr>
                      <a:r>
                        <a:rPr sz="3200">
                          <a:sym typeface="Helvetica Neue"/>
                        </a:rPr>
                        <a:t>LDW</a:t>
                      </a:r>
                    </a:p>
                  </a:txBody>
                  <a:tcPr marL="50800" marR="50800" marT="50800" marB="50800" anchor="ctr" horzOverflow="overflow">
                    <a:lnL w="12700">
                      <a:solidFill>
                        <a:srgbClr val="000000"/>
                      </a:solidFill>
                      <a:miter lim="400000"/>
                    </a:lnL>
                    <a:solidFill>
                      <a:srgbClr val="F4D481"/>
                    </a:solidFill>
                  </a:tcPr>
                </a:tc>
                <a:tc>
                  <a:txBody>
                    <a:bodyPr/>
                    <a:lstStyle/>
                    <a:p>
                      <a:pPr defTabSz="914400">
                        <a:defRPr sz="1800"/>
                      </a:pPr>
                      <a:r>
                        <a:rPr sz="3200">
                          <a:sym typeface="Helvetica Neue"/>
                        </a:rPr>
                        <a:t>30</a:t>
                      </a:r>
                    </a:p>
                  </a:txBody>
                  <a:tcPr marL="50800" marR="50800" marT="50800" marB="50800" anchor="ctr" horzOverflow="overflow">
                    <a:solidFill>
                      <a:srgbClr val="F4D481"/>
                    </a:solidFill>
                  </a:tcPr>
                </a:tc>
                <a:tc>
                  <a:txBody>
                    <a:bodyPr/>
                    <a:lstStyle/>
                    <a:p>
                      <a:pPr defTabSz="914400">
                        <a:defRPr sz="1800"/>
                      </a:pPr>
                      <a:r>
                        <a:rPr sz="3200">
                          <a:sym typeface="Helvetica Neue"/>
                        </a:rPr>
                        <a:t>-60</a:t>
                      </a:r>
                    </a:p>
                  </a:txBody>
                  <a:tcPr marL="50800" marR="50800" marT="50800" marB="50800" anchor="ctr" horzOverflow="overflow">
                    <a:lnR w="12700">
                      <a:solidFill>
                        <a:srgbClr val="000000"/>
                      </a:solidFill>
                      <a:miter lim="400000"/>
                    </a:lnR>
                    <a:solidFill>
                      <a:srgbClr val="F4D481"/>
                    </a:solidFill>
                  </a:tcPr>
                </a:tc>
                <a:extLst>
                  <a:ext uri="{0D108BD9-81ED-4DB2-BD59-A6C34878D82A}">
                    <a16:rowId xmlns:a16="http://schemas.microsoft.com/office/drawing/2014/main" val="10002"/>
                  </a:ext>
                </a:extLst>
              </a:tr>
              <a:tr h="1451428">
                <a:tc>
                  <a:txBody>
                    <a:bodyPr/>
                    <a:lstStyle/>
                    <a:p>
                      <a:pPr defTabSz="914400">
                        <a:defRPr sz="1800"/>
                      </a:pPr>
                      <a:r>
                        <a:rPr sz="3200">
                          <a:sym typeface="Helvetica Neue"/>
                        </a:rPr>
                        <a:t>LDW</a:t>
                      </a:r>
                    </a:p>
                  </a:txBody>
                  <a:tcPr marL="50800" marR="50800" marT="50800" marB="50800" anchor="ctr" horzOverflow="overflow">
                    <a:lnL w="12700">
                      <a:solidFill>
                        <a:srgbClr val="000000"/>
                      </a:solidFill>
                      <a:miter lim="400000"/>
                    </a:lnL>
                    <a:solidFill>
                      <a:srgbClr val="E59E40"/>
                    </a:solidFill>
                  </a:tcPr>
                </a:tc>
                <a:tc>
                  <a:txBody>
                    <a:bodyPr/>
                    <a:lstStyle/>
                    <a:p>
                      <a:pPr defTabSz="914400">
                        <a:defRPr sz="1800"/>
                      </a:pPr>
                      <a:r>
                        <a:rPr sz="3200">
                          <a:sym typeface="Helvetica Neue"/>
                        </a:rPr>
                        <a:t>50</a:t>
                      </a:r>
                    </a:p>
                  </a:txBody>
                  <a:tcPr marL="50800" marR="50800" marT="50800" marB="50800" anchor="ctr" horzOverflow="overflow">
                    <a:solidFill>
                      <a:srgbClr val="E59E40"/>
                    </a:solidFill>
                  </a:tcPr>
                </a:tc>
                <a:tc>
                  <a:txBody>
                    <a:bodyPr/>
                    <a:lstStyle/>
                    <a:p>
                      <a:pPr defTabSz="914400">
                        <a:defRPr sz="1800"/>
                      </a:pPr>
                      <a:r>
                        <a:rPr sz="3200">
                          <a:sym typeface="Helvetica Neue"/>
                        </a:rPr>
                        <a:t>-40</a:t>
                      </a:r>
                    </a:p>
                  </a:txBody>
                  <a:tcPr marL="50800" marR="50800" marT="50800" marB="50800" anchor="ctr" horzOverflow="overflow">
                    <a:lnR w="12700">
                      <a:solidFill>
                        <a:srgbClr val="000000"/>
                      </a:solidFill>
                      <a:miter lim="400000"/>
                    </a:lnR>
                    <a:solidFill>
                      <a:srgbClr val="E59E40"/>
                    </a:solidFill>
                  </a:tcPr>
                </a:tc>
                <a:extLst>
                  <a:ext uri="{0D108BD9-81ED-4DB2-BD59-A6C34878D82A}">
                    <a16:rowId xmlns:a16="http://schemas.microsoft.com/office/drawing/2014/main" val="10003"/>
                  </a:ext>
                </a:extLst>
              </a:tr>
              <a:tr h="1451428">
                <a:tc>
                  <a:txBody>
                    <a:bodyPr/>
                    <a:lstStyle/>
                    <a:p>
                      <a:pPr defTabSz="914400">
                        <a:defRPr sz="1800"/>
                      </a:pPr>
                      <a:r>
                        <a:rPr sz="3200">
                          <a:sym typeface="Helvetica Neue"/>
                        </a:rPr>
                        <a:t>Small Gain</a:t>
                      </a:r>
                    </a:p>
                  </a:txBody>
                  <a:tcPr marL="50800" marR="50800" marT="50800" marB="50800" anchor="ctr" horzOverflow="overflow">
                    <a:lnL w="12700">
                      <a:solidFill>
                        <a:srgbClr val="000000"/>
                      </a:solidFill>
                      <a:miter lim="400000"/>
                    </a:lnL>
                    <a:solidFill>
                      <a:srgbClr val="AFCDB7"/>
                    </a:solidFill>
                  </a:tcPr>
                </a:tc>
                <a:tc>
                  <a:txBody>
                    <a:bodyPr/>
                    <a:lstStyle/>
                    <a:p>
                      <a:pPr defTabSz="914400">
                        <a:defRPr sz="1800"/>
                      </a:pPr>
                      <a:r>
                        <a:rPr sz="3200">
                          <a:sym typeface="Helvetica Neue"/>
                        </a:rPr>
                        <a:t>130</a:t>
                      </a:r>
                    </a:p>
                  </a:txBody>
                  <a:tcPr marL="50800" marR="50800" marT="50800" marB="50800" anchor="ctr" horzOverflow="overflow">
                    <a:solidFill>
                      <a:srgbClr val="AFCDB7"/>
                    </a:solidFill>
                  </a:tcPr>
                </a:tc>
                <a:tc>
                  <a:txBody>
                    <a:bodyPr/>
                    <a:lstStyle/>
                    <a:p>
                      <a:pPr defTabSz="914400">
                        <a:defRPr sz="1800"/>
                      </a:pPr>
                      <a:r>
                        <a:rPr sz="3200">
                          <a:sym typeface="Helvetica Neue"/>
                        </a:rPr>
                        <a:t>40</a:t>
                      </a:r>
                    </a:p>
                  </a:txBody>
                  <a:tcPr marL="50800" marR="50800" marT="50800" marB="50800" anchor="ctr" horzOverflow="overflow">
                    <a:lnR w="12700">
                      <a:solidFill>
                        <a:srgbClr val="000000"/>
                      </a:solidFill>
                      <a:miter lim="400000"/>
                    </a:lnR>
                    <a:solidFill>
                      <a:srgbClr val="AFCDB7"/>
                    </a:solidFill>
                  </a:tcPr>
                </a:tc>
                <a:extLst>
                  <a:ext uri="{0D108BD9-81ED-4DB2-BD59-A6C34878D82A}">
                    <a16:rowId xmlns:a16="http://schemas.microsoft.com/office/drawing/2014/main" val="10004"/>
                  </a:ext>
                </a:extLst>
              </a:tr>
              <a:tr h="1451428">
                <a:tc>
                  <a:txBody>
                    <a:bodyPr/>
                    <a:lstStyle/>
                    <a:p>
                      <a:pPr defTabSz="914400">
                        <a:defRPr sz="1800"/>
                      </a:pPr>
                      <a:r>
                        <a:rPr sz="3200">
                          <a:sym typeface="Helvetica Neue"/>
                        </a:rPr>
                        <a:t>Small Gain</a:t>
                      </a:r>
                    </a:p>
                  </a:txBody>
                  <a:tcPr marL="50800" marR="50800" marT="50800" marB="50800" anchor="ctr" horzOverflow="overflow">
                    <a:lnL w="12700">
                      <a:solidFill>
                        <a:srgbClr val="000000"/>
                      </a:solidFill>
                      <a:miter lim="400000"/>
                    </a:lnL>
                    <a:solidFill>
                      <a:srgbClr val="7AA881"/>
                    </a:solidFill>
                  </a:tcPr>
                </a:tc>
                <a:tc>
                  <a:txBody>
                    <a:bodyPr/>
                    <a:lstStyle/>
                    <a:p>
                      <a:pPr defTabSz="914400">
                        <a:defRPr sz="1800"/>
                      </a:pPr>
                      <a:r>
                        <a:rPr sz="3200">
                          <a:sym typeface="Helvetica Neue"/>
                        </a:rPr>
                        <a:t>150</a:t>
                      </a:r>
                    </a:p>
                  </a:txBody>
                  <a:tcPr marL="50800" marR="50800" marT="50800" marB="50800" anchor="ctr" horzOverflow="overflow">
                    <a:solidFill>
                      <a:srgbClr val="7AA881"/>
                    </a:solidFill>
                  </a:tcPr>
                </a:tc>
                <a:tc>
                  <a:txBody>
                    <a:bodyPr/>
                    <a:lstStyle/>
                    <a:p>
                      <a:pPr defTabSz="914400">
                        <a:defRPr sz="1800"/>
                      </a:pPr>
                      <a:r>
                        <a:rPr sz="3200">
                          <a:sym typeface="Helvetica Neue"/>
                        </a:rPr>
                        <a:t>60</a:t>
                      </a:r>
                    </a:p>
                  </a:txBody>
                  <a:tcPr marL="50800" marR="50800" marT="50800" marB="50800" anchor="ctr" horzOverflow="overflow">
                    <a:lnR w="12700">
                      <a:solidFill>
                        <a:srgbClr val="000000"/>
                      </a:solidFill>
                      <a:miter lim="400000"/>
                    </a:lnR>
                    <a:solidFill>
                      <a:srgbClr val="7AA881"/>
                    </a:solidFill>
                  </a:tcPr>
                </a:tc>
                <a:extLst>
                  <a:ext uri="{0D108BD9-81ED-4DB2-BD59-A6C34878D82A}">
                    <a16:rowId xmlns:a16="http://schemas.microsoft.com/office/drawing/2014/main" val="10005"/>
                  </a:ext>
                </a:extLst>
              </a:tr>
              <a:tr h="1451428">
                <a:tc>
                  <a:txBody>
                    <a:bodyPr/>
                    <a:lstStyle/>
                    <a:p>
                      <a:pPr defTabSz="914400">
                        <a:defRPr sz="1800"/>
                      </a:pPr>
                      <a:r>
                        <a:rPr sz="3200">
                          <a:solidFill>
                            <a:srgbClr val="FFFFFF"/>
                          </a:solidFill>
                          <a:sym typeface="Helvetica Neue"/>
                        </a:rPr>
                        <a:t>Large Gain</a:t>
                      </a:r>
                    </a:p>
                  </a:txBody>
                  <a:tcPr marL="50800" marR="50800" marT="50800" marB="50800" anchor="ctr" horzOverflow="overflow">
                    <a:lnL w="12700">
                      <a:solidFill>
                        <a:srgbClr val="000000"/>
                      </a:solidFill>
                      <a:miter lim="400000"/>
                    </a:lnL>
                    <a:lnB w="12700">
                      <a:solidFill>
                        <a:srgbClr val="000000"/>
                      </a:solidFill>
                      <a:miter lim="400000"/>
                    </a:lnB>
                    <a:solidFill>
                      <a:srgbClr val="2F4C34"/>
                    </a:solidFill>
                  </a:tcPr>
                </a:tc>
                <a:tc>
                  <a:txBody>
                    <a:bodyPr/>
                    <a:lstStyle/>
                    <a:p>
                      <a:pPr defTabSz="914400">
                        <a:defRPr sz="1800"/>
                      </a:pPr>
                      <a:r>
                        <a:rPr sz="3200">
                          <a:solidFill>
                            <a:srgbClr val="FFFFFF"/>
                          </a:solidFill>
                          <a:sym typeface="Helvetica Neue"/>
                        </a:rPr>
                        <a:t>450</a:t>
                      </a:r>
                    </a:p>
                  </a:txBody>
                  <a:tcPr marL="50800" marR="50800" marT="50800" marB="50800" anchor="ctr" horzOverflow="overflow">
                    <a:lnB w="12700">
                      <a:solidFill>
                        <a:srgbClr val="000000"/>
                      </a:solidFill>
                      <a:miter lim="400000"/>
                    </a:lnB>
                    <a:solidFill>
                      <a:srgbClr val="2F4C34"/>
                    </a:solidFill>
                  </a:tcPr>
                </a:tc>
                <a:tc>
                  <a:txBody>
                    <a:bodyPr/>
                    <a:lstStyle/>
                    <a:p>
                      <a:pPr defTabSz="914400">
                        <a:defRPr sz="1800"/>
                      </a:pPr>
                      <a:r>
                        <a:rPr sz="3200">
                          <a:solidFill>
                            <a:srgbClr val="FFFFFF"/>
                          </a:solidFill>
                          <a:sym typeface="Helvetica Neue"/>
                        </a:rPr>
                        <a:t>390</a:t>
                      </a:r>
                    </a:p>
                  </a:txBody>
                  <a:tcPr marL="50800" marR="50800" marT="50800" marB="50800" anchor="ctr" horzOverflow="overflow">
                    <a:lnR w="12700">
                      <a:solidFill>
                        <a:srgbClr val="000000"/>
                      </a:solidFill>
                      <a:miter lim="400000"/>
                    </a:lnR>
                    <a:lnB w="12700">
                      <a:solidFill>
                        <a:srgbClr val="000000"/>
                      </a:solidFill>
                      <a:miter lim="400000"/>
                    </a:lnB>
                    <a:solidFill>
                      <a:srgbClr val="2F4C34"/>
                    </a:solidFill>
                  </a:tcPr>
                </a:tc>
                <a:extLst>
                  <a:ext uri="{0D108BD9-81ED-4DB2-BD59-A6C34878D82A}">
                    <a16:rowId xmlns:a16="http://schemas.microsoft.com/office/drawing/2014/main" val="10006"/>
                  </a:ext>
                </a:extLst>
              </a:tr>
            </a:tbl>
          </a:graphicData>
        </a:graphic>
      </p:graphicFrame>
      <p:sp>
        <p:nvSpPr>
          <p:cNvPr id="2" name="Arrow">
            <a:extLst>
              <a:ext uri="{FF2B5EF4-FFF2-40B4-BE49-F238E27FC236}">
                <a16:creationId xmlns:a16="http://schemas.microsoft.com/office/drawing/2014/main" id="{88FEB619-DD5A-C3A8-B5FE-9B7D7C793A2E}"/>
              </a:ext>
            </a:extLst>
          </p:cNvPr>
          <p:cNvSpPr/>
          <p:nvPr/>
        </p:nvSpPr>
        <p:spPr>
          <a:xfrm rot="10800000">
            <a:off x="22371150" y="3641871"/>
            <a:ext cx="1270001" cy="673320"/>
          </a:xfrm>
          <a:prstGeom prst="rightArrow">
            <a:avLst>
              <a:gd name="adj1" fmla="val 48051"/>
              <a:gd name="adj2" fmla="val 87920"/>
            </a:avLst>
          </a:prstGeom>
          <a:solidFill>
            <a:srgbClr val="0000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Tree>
    <p:extLst>
      <p:ext uri="{BB962C8B-B14F-4D97-AF65-F5344CB8AC3E}">
        <p14:creationId xmlns:p14="http://schemas.microsoft.com/office/powerpoint/2010/main" val="690712044"/>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9"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33</a:t>
            </a:fld>
            <a:endParaRPr/>
          </a:p>
        </p:txBody>
      </p:sp>
      <p:pic>
        <p:nvPicPr>
          <p:cNvPr id="2340" name="Screenshot from 2022-10-28 16-26-33.png" descr="Screenshot from 2022-10-28 16-26-33.png"/>
          <p:cNvPicPr>
            <a:picLocks noChangeAspect="1"/>
          </p:cNvPicPr>
          <p:nvPr/>
        </p:nvPicPr>
        <p:blipFill>
          <a:blip r:embed="rId3"/>
          <a:stretch>
            <a:fillRect/>
          </a:stretch>
        </p:blipFill>
        <p:spPr>
          <a:xfrm>
            <a:off x="0" y="0"/>
            <a:ext cx="24384000" cy="13716000"/>
          </a:xfrm>
          <a:prstGeom prst="rect">
            <a:avLst/>
          </a:prstGeom>
          <a:ln w="12700">
            <a:miter lim="400000"/>
          </a:ln>
        </p:spPr>
      </p:pic>
      <p:sp>
        <p:nvSpPr>
          <p:cNvPr id="2341" name="Rectangle"/>
          <p:cNvSpPr/>
          <p:nvPr/>
        </p:nvSpPr>
        <p:spPr>
          <a:xfrm>
            <a:off x="-2032001" y="-46833"/>
            <a:ext cx="3537367" cy="1559857"/>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5"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34</a:t>
            </a:fld>
            <a:endParaRPr/>
          </a:p>
        </p:txBody>
      </p:sp>
      <p:pic>
        <p:nvPicPr>
          <p:cNvPr id="2346" name="Screenshot from 2022-10-28 16-26-09.png" descr="Screenshot from 2022-10-28 16-26-09.png"/>
          <p:cNvPicPr>
            <a:picLocks noChangeAspect="1"/>
          </p:cNvPicPr>
          <p:nvPr/>
        </p:nvPicPr>
        <p:blipFill>
          <a:blip r:embed="rId3"/>
          <a:stretch>
            <a:fillRect/>
          </a:stretch>
        </p:blipFill>
        <p:spPr>
          <a:xfrm>
            <a:off x="0" y="0"/>
            <a:ext cx="24384000" cy="13716000"/>
          </a:xfrm>
          <a:prstGeom prst="rect">
            <a:avLst/>
          </a:prstGeom>
          <a:ln w="12700">
            <a:miter lim="400000"/>
          </a:ln>
        </p:spPr>
      </p:pic>
      <p:sp>
        <p:nvSpPr>
          <p:cNvPr id="2347" name="Rectangle"/>
          <p:cNvSpPr/>
          <p:nvPr/>
        </p:nvSpPr>
        <p:spPr>
          <a:xfrm>
            <a:off x="15700615" y="5070633"/>
            <a:ext cx="5244080" cy="1270001"/>
          </a:xfrm>
          <a:prstGeom prst="rect">
            <a:avLst/>
          </a:prstGeom>
          <a:ln w="127000">
            <a:solidFill>
              <a:schemeClr val="accent5">
                <a:hueOff val="-82419"/>
                <a:satOff val="-9513"/>
                <a:lumOff val="-16343"/>
              </a:schemeClr>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 name="MSPS-3  - PROOFS - 172.JPG" descr="MSPS-3  - PROOFS - 172.JPG"/>
          <p:cNvPicPr>
            <a:picLocks noChangeAspect="1"/>
          </p:cNvPicPr>
          <p:nvPr/>
        </p:nvPicPr>
        <p:blipFill>
          <a:blip r:embed="rId3"/>
          <a:srcRect l="22313" r="30582" b="19542"/>
          <a:stretch>
            <a:fillRect/>
          </a:stretch>
        </p:blipFill>
        <p:spPr>
          <a:xfrm>
            <a:off x="742849" y="541139"/>
            <a:ext cx="11076192" cy="12633542"/>
          </a:xfrm>
          <a:prstGeom prst="rect">
            <a:avLst/>
          </a:prstGeom>
          <a:ln w="12700">
            <a:miter lim="400000"/>
          </a:ln>
        </p:spPr>
      </p:pic>
      <p:graphicFrame>
        <p:nvGraphicFramePr>
          <p:cNvPr id="2335" name="Table 1"/>
          <p:cNvGraphicFramePr/>
          <p:nvPr/>
        </p:nvGraphicFramePr>
        <p:xfrm>
          <a:off x="13322410" y="1778000"/>
          <a:ext cx="8971320" cy="10159996"/>
        </p:xfrm>
        <a:graphic>
          <a:graphicData uri="http://schemas.openxmlformats.org/drawingml/2006/table">
            <a:tbl>
              <a:tblPr>
                <a:tableStyleId>{4C3C2611-4C71-4FC5-86AE-919BDF0F9419}</a:tableStyleId>
              </a:tblPr>
              <a:tblGrid>
                <a:gridCol w="2990440">
                  <a:extLst>
                    <a:ext uri="{9D8B030D-6E8A-4147-A177-3AD203B41FA5}">
                      <a16:colId xmlns:a16="http://schemas.microsoft.com/office/drawing/2014/main" val="20000"/>
                    </a:ext>
                  </a:extLst>
                </a:gridCol>
                <a:gridCol w="2990440">
                  <a:extLst>
                    <a:ext uri="{9D8B030D-6E8A-4147-A177-3AD203B41FA5}">
                      <a16:colId xmlns:a16="http://schemas.microsoft.com/office/drawing/2014/main" val="20001"/>
                    </a:ext>
                  </a:extLst>
                </a:gridCol>
                <a:gridCol w="2990440">
                  <a:extLst>
                    <a:ext uri="{9D8B030D-6E8A-4147-A177-3AD203B41FA5}">
                      <a16:colId xmlns:a16="http://schemas.microsoft.com/office/drawing/2014/main" val="20002"/>
                    </a:ext>
                  </a:extLst>
                </a:gridCol>
              </a:tblGrid>
              <a:tr h="1451428">
                <a:tc>
                  <a:txBody>
                    <a:bodyPr/>
                    <a:lstStyle/>
                    <a:p>
                      <a:pPr defTabSz="914400">
                        <a:defRPr sz="1800"/>
                      </a:pPr>
                      <a:r>
                        <a:rPr sz="3200" b="1">
                          <a:sym typeface="Helvetica Neue"/>
                        </a:rPr>
                        <a:t>Type</a:t>
                      </a:r>
                    </a:p>
                  </a:txBody>
                  <a:tcPr marL="50800" marR="50800" marT="50800" marB="50800" anchor="ctr" horzOverflow="overflow">
                    <a:lnL w="12700">
                      <a:solidFill>
                        <a:srgbClr val="000000"/>
                      </a:solidFill>
                      <a:miter lim="400000"/>
                    </a:lnL>
                    <a:lnT w="12700">
                      <a:solidFill>
                        <a:srgbClr val="000000"/>
                      </a:solidFill>
                      <a:miter lim="400000"/>
                    </a:lnT>
                  </a:tcPr>
                </a:tc>
                <a:tc>
                  <a:txBody>
                    <a:bodyPr/>
                    <a:lstStyle/>
                    <a:p>
                      <a:pPr defTabSz="914400">
                        <a:defRPr sz="1800"/>
                      </a:pPr>
                      <a:r>
                        <a:rPr sz="3200" b="1">
                          <a:sym typeface="Helvetica Neue"/>
                        </a:rPr>
                        <a:t>Payout</a:t>
                      </a:r>
                    </a:p>
                  </a:txBody>
                  <a:tcPr marL="50800" marR="50800" marT="50800" marB="50800" anchor="ctr" horzOverflow="overflow">
                    <a:lnT w="12700">
                      <a:solidFill>
                        <a:srgbClr val="000000"/>
                      </a:solidFill>
                      <a:miter lim="400000"/>
                    </a:lnT>
                  </a:tcPr>
                </a:tc>
                <a:tc>
                  <a:txBody>
                    <a:bodyPr/>
                    <a:lstStyle/>
                    <a:p>
                      <a:pPr defTabSz="914400">
                        <a:defRPr sz="1800"/>
                      </a:pPr>
                      <a:r>
                        <a:rPr sz="3200" b="1">
                          <a:sym typeface="Helvetica Neue"/>
                        </a:rPr>
                        <a:t>Net</a:t>
                      </a:r>
                    </a:p>
                  </a:txBody>
                  <a:tcPr marL="50800" marR="50800" marT="50800" marB="50800" anchor="ctr" horzOverflow="overflow">
                    <a:lnR w="12700">
                      <a:solidFill>
                        <a:srgbClr val="000000"/>
                      </a:solidFill>
                      <a:miter lim="400000"/>
                    </a:lnR>
                    <a:lnT w="12700">
                      <a:solidFill>
                        <a:srgbClr val="000000"/>
                      </a:solidFill>
                      <a:miter lim="400000"/>
                    </a:lnT>
                  </a:tcPr>
                </a:tc>
                <a:extLst>
                  <a:ext uri="{0D108BD9-81ED-4DB2-BD59-A6C34878D82A}">
                    <a16:rowId xmlns:a16="http://schemas.microsoft.com/office/drawing/2014/main" val="10000"/>
                  </a:ext>
                </a:extLst>
              </a:tr>
              <a:tr h="1451428">
                <a:tc>
                  <a:txBody>
                    <a:bodyPr/>
                    <a:lstStyle/>
                    <a:p>
                      <a:pPr defTabSz="914400">
                        <a:defRPr sz="1800"/>
                      </a:pPr>
                      <a:r>
                        <a:rPr sz="3200">
                          <a:sym typeface="Helvetica Neue"/>
                        </a:rPr>
                        <a:t>Loss</a:t>
                      </a:r>
                    </a:p>
                  </a:txBody>
                  <a:tcPr marL="50800" marR="50800" marT="50800" marB="50800" anchor="ctr" horzOverflow="overflow">
                    <a:lnL w="12700">
                      <a:solidFill>
                        <a:srgbClr val="000000"/>
                      </a:solidFill>
                      <a:miter lim="400000"/>
                    </a:lnL>
                    <a:solidFill>
                      <a:srgbClr val="B5B5B5"/>
                    </a:solidFill>
                  </a:tcPr>
                </a:tc>
                <a:tc>
                  <a:txBody>
                    <a:bodyPr/>
                    <a:lstStyle/>
                    <a:p>
                      <a:pPr defTabSz="914400">
                        <a:defRPr sz="1800"/>
                      </a:pPr>
                      <a:r>
                        <a:rPr sz="3200">
                          <a:sym typeface="Helvetica Neue"/>
                        </a:rPr>
                        <a:t>0</a:t>
                      </a:r>
                    </a:p>
                  </a:txBody>
                  <a:tcPr marL="50800" marR="50800" marT="50800" marB="50800" anchor="ctr" horzOverflow="overflow">
                    <a:solidFill>
                      <a:srgbClr val="B5B5B5"/>
                    </a:solidFill>
                  </a:tcPr>
                </a:tc>
                <a:tc>
                  <a:txBody>
                    <a:bodyPr/>
                    <a:lstStyle/>
                    <a:p>
                      <a:pPr defTabSz="914400">
                        <a:defRPr sz="1800"/>
                      </a:pPr>
                      <a:r>
                        <a:rPr sz="3200">
                          <a:sym typeface="Helvetica Neue"/>
                        </a:rPr>
                        <a:t>-90</a:t>
                      </a:r>
                    </a:p>
                  </a:txBody>
                  <a:tcPr marL="50800" marR="50800" marT="50800" marB="50800" anchor="ctr" horzOverflow="overflow">
                    <a:lnR w="12700">
                      <a:solidFill>
                        <a:srgbClr val="000000"/>
                      </a:solidFill>
                      <a:miter lim="400000"/>
                    </a:lnR>
                    <a:solidFill>
                      <a:srgbClr val="B5B5B5"/>
                    </a:solidFill>
                  </a:tcPr>
                </a:tc>
                <a:extLst>
                  <a:ext uri="{0D108BD9-81ED-4DB2-BD59-A6C34878D82A}">
                    <a16:rowId xmlns:a16="http://schemas.microsoft.com/office/drawing/2014/main" val="10001"/>
                  </a:ext>
                </a:extLst>
              </a:tr>
              <a:tr h="1451428">
                <a:tc>
                  <a:txBody>
                    <a:bodyPr/>
                    <a:lstStyle/>
                    <a:p>
                      <a:pPr defTabSz="914400">
                        <a:defRPr sz="1800"/>
                      </a:pPr>
                      <a:r>
                        <a:rPr sz="3200">
                          <a:sym typeface="Helvetica Neue"/>
                        </a:rPr>
                        <a:t>LDW</a:t>
                      </a:r>
                    </a:p>
                  </a:txBody>
                  <a:tcPr marL="50800" marR="50800" marT="50800" marB="50800" anchor="ctr" horzOverflow="overflow">
                    <a:lnL w="12700">
                      <a:solidFill>
                        <a:srgbClr val="000000"/>
                      </a:solidFill>
                      <a:miter lim="400000"/>
                    </a:lnL>
                    <a:solidFill>
                      <a:srgbClr val="F4D481"/>
                    </a:solidFill>
                  </a:tcPr>
                </a:tc>
                <a:tc>
                  <a:txBody>
                    <a:bodyPr/>
                    <a:lstStyle/>
                    <a:p>
                      <a:pPr defTabSz="914400">
                        <a:defRPr sz="1800"/>
                      </a:pPr>
                      <a:r>
                        <a:rPr sz="3200">
                          <a:sym typeface="Helvetica Neue"/>
                        </a:rPr>
                        <a:t>30</a:t>
                      </a:r>
                    </a:p>
                  </a:txBody>
                  <a:tcPr marL="50800" marR="50800" marT="50800" marB="50800" anchor="ctr" horzOverflow="overflow">
                    <a:solidFill>
                      <a:srgbClr val="F4D481"/>
                    </a:solidFill>
                  </a:tcPr>
                </a:tc>
                <a:tc>
                  <a:txBody>
                    <a:bodyPr/>
                    <a:lstStyle/>
                    <a:p>
                      <a:pPr defTabSz="914400">
                        <a:defRPr sz="1800"/>
                      </a:pPr>
                      <a:r>
                        <a:rPr sz="3200">
                          <a:sym typeface="Helvetica Neue"/>
                        </a:rPr>
                        <a:t>-60</a:t>
                      </a:r>
                    </a:p>
                  </a:txBody>
                  <a:tcPr marL="50800" marR="50800" marT="50800" marB="50800" anchor="ctr" horzOverflow="overflow">
                    <a:lnR w="12700">
                      <a:solidFill>
                        <a:srgbClr val="000000"/>
                      </a:solidFill>
                      <a:miter lim="400000"/>
                    </a:lnR>
                    <a:solidFill>
                      <a:srgbClr val="F4D481"/>
                    </a:solidFill>
                  </a:tcPr>
                </a:tc>
                <a:extLst>
                  <a:ext uri="{0D108BD9-81ED-4DB2-BD59-A6C34878D82A}">
                    <a16:rowId xmlns:a16="http://schemas.microsoft.com/office/drawing/2014/main" val="10002"/>
                  </a:ext>
                </a:extLst>
              </a:tr>
              <a:tr h="1451428">
                <a:tc>
                  <a:txBody>
                    <a:bodyPr/>
                    <a:lstStyle/>
                    <a:p>
                      <a:pPr defTabSz="914400">
                        <a:defRPr sz="1800"/>
                      </a:pPr>
                      <a:r>
                        <a:rPr sz="3200">
                          <a:sym typeface="Helvetica Neue"/>
                        </a:rPr>
                        <a:t>LDW</a:t>
                      </a:r>
                    </a:p>
                  </a:txBody>
                  <a:tcPr marL="50800" marR="50800" marT="50800" marB="50800" anchor="ctr" horzOverflow="overflow">
                    <a:lnL w="12700">
                      <a:solidFill>
                        <a:srgbClr val="000000"/>
                      </a:solidFill>
                      <a:miter lim="400000"/>
                    </a:lnL>
                    <a:solidFill>
                      <a:srgbClr val="E59E40"/>
                    </a:solidFill>
                  </a:tcPr>
                </a:tc>
                <a:tc>
                  <a:txBody>
                    <a:bodyPr/>
                    <a:lstStyle/>
                    <a:p>
                      <a:pPr defTabSz="914400">
                        <a:defRPr sz="1800"/>
                      </a:pPr>
                      <a:r>
                        <a:rPr sz="3200">
                          <a:sym typeface="Helvetica Neue"/>
                        </a:rPr>
                        <a:t>50</a:t>
                      </a:r>
                    </a:p>
                  </a:txBody>
                  <a:tcPr marL="50800" marR="50800" marT="50800" marB="50800" anchor="ctr" horzOverflow="overflow">
                    <a:solidFill>
                      <a:srgbClr val="E59E40"/>
                    </a:solidFill>
                  </a:tcPr>
                </a:tc>
                <a:tc>
                  <a:txBody>
                    <a:bodyPr/>
                    <a:lstStyle/>
                    <a:p>
                      <a:pPr defTabSz="914400">
                        <a:defRPr sz="1800"/>
                      </a:pPr>
                      <a:r>
                        <a:rPr sz="3200">
                          <a:sym typeface="Helvetica Neue"/>
                        </a:rPr>
                        <a:t>-40</a:t>
                      </a:r>
                    </a:p>
                  </a:txBody>
                  <a:tcPr marL="50800" marR="50800" marT="50800" marB="50800" anchor="ctr" horzOverflow="overflow">
                    <a:lnR w="12700">
                      <a:solidFill>
                        <a:srgbClr val="000000"/>
                      </a:solidFill>
                      <a:miter lim="400000"/>
                    </a:lnR>
                    <a:solidFill>
                      <a:srgbClr val="E59E40"/>
                    </a:solidFill>
                  </a:tcPr>
                </a:tc>
                <a:extLst>
                  <a:ext uri="{0D108BD9-81ED-4DB2-BD59-A6C34878D82A}">
                    <a16:rowId xmlns:a16="http://schemas.microsoft.com/office/drawing/2014/main" val="10003"/>
                  </a:ext>
                </a:extLst>
              </a:tr>
              <a:tr h="1451428">
                <a:tc>
                  <a:txBody>
                    <a:bodyPr/>
                    <a:lstStyle/>
                    <a:p>
                      <a:pPr defTabSz="914400">
                        <a:defRPr sz="1800"/>
                      </a:pPr>
                      <a:r>
                        <a:rPr sz="3200">
                          <a:sym typeface="Helvetica Neue"/>
                        </a:rPr>
                        <a:t>Small Gain</a:t>
                      </a:r>
                    </a:p>
                  </a:txBody>
                  <a:tcPr marL="50800" marR="50800" marT="50800" marB="50800" anchor="ctr" horzOverflow="overflow">
                    <a:lnL w="12700">
                      <a:solidFill>
                        <a:srgbClr val="000000"/>
                      </a:solidFill>
                      <a:miter lim="400000"/>
                    </a:lnL>
                    <a:solidFill>
                      <a:srgbClr val="AFCDB7"/>
                    </a:solidFill>
                  </a:tcPr>
                </a:tc>
                <a:tc>
                  <a:txBody>
                    <a:bodyPr/>
                    <a:lstStyle/>
                    <a:p>
                      <a:pPr defTabSz="914400">
                        <a:defRPr sz="1800"/>
                      </a:pPr>
                      <a:r>
                        <a:rPr sz="3200">
                          <a:sym typeface="Helvetica Neue"/>
                        </a:rPr>
                        <a:t>130</a:t>
                      </a:r>
                    </a:p>
                  </a:txBody>
                  <a:tcPr marL="50800" marR="50800" marT="50800" marB="50800" anchor="ctr" horzOverflow="overflow">
                    <a:solidFill>
                      <a:srgbClr val="AFCDB7"/>
                    </a:solidFill>
                  </a:tcPr>
                </a:tc>
                <a:tc>
                  <a:txBody>
                    <a:bodyPr/>
                    <a:lstStyle/>
                    <a:p>
                      <a:pPr defTabSz="914400">
                        <a:defRPr sz="1800"/>
                      </a:pPr>
                      <a:r>
                        <a:rPr sz="3200">
                          <a:sym typeface="Helvetica Neue"/>
                        </a:rPr>
                        <a:t>40</a:t>
                      </a:r>
                    </a:p>
                  </a:txBody>
                  <a:tcPr marL="50800" marR="50800" marT="50800" marB="50800" anchor="ctr" horzOverflow="overflow">
                    <a:lnR w="12700">
                      <a:solidFill>
                        <a:srgbClr val="000000"/>
                      </a:solidFill>
                      <a:miter lim="400000"/>
                    </a:lnR>
                    <a:solidFill>
                      <a:srgbClr val="AFCDB7"/>
                    </a:solidFill>
                  </a:tcPr>
                </a:tc>
                <a:extLst>
                  <a:ext uri="{0D108BD9-81ED-4DB2-BD59-A6C34878D82A}">
                    <a16:rowId xmlns:a16="http://schemas.microsoft.com/office/drawing/2014/main" val="10004"/>
                  </a:ext>
                </a:extLst>
              </a:tr>
              <a:tr h="1451428">
                <a:tc>
                  <a:txBody>
                    <a:bodyPr/>
                    <a:lstStyle/>
                    <a:p>
                      <a:pPr defTabSz="914400">
                        <a:defRPr sz="1800"/>
                      </a:pPr>
                      <a:r>
                        <a:rPr sz="3200">
                          <a:sym typeface="Helvetica Neue"/>
                        </a:rPr>
                        <a:t>Small Gain</a:t>
                      </a:r>
                    </a:p>
                  </a:txBody>
                  <a:tcPr marL="50800" marR="50800" marT="50800" marB="50800" anchor="ctr" horzOverflow="overflow">
                    <a:lnL w="12700">
                      <a:solidFill>
                        <a:srgbClr val="000000"/>
                      </a:solidFill>
                      <a:miter lim="400000"/>
                    </a:lnL>
                    <a:solidFill>
                      <a:srgbClr val="7AA881"/>
                    </a:solidFill>
                  </a:tcPr>
                </a:tc>
                <a:tc>
                  <a:txBody>
                    <a:bodyPr/>
                    <a:lstStyle/>
                    <a:p>
                      <a:pPr defTabSz="914400">
                        <a:defRPr sz="1800"/>
                      </a:pPr>
                      <a:r>
                        <a:rPr sz="3200">
                          <a:sym typeface="Helvetica Neue"/>
                        </a:rPr>
                        <a:t>150</a:t>
                      </a:r>
                    </a:p>
                  </a:txBody>
                  <a:tcPr marL="50800" marR="50800" marT="50800" marB="50800" anchor="ctr" horzOverflow="overflow">
                    <a:solidFill>
                      <a:srgbClr val="7AA881"/>
                    </a:solidFill>
                  </a:tcPr>
                </a:tc>
                <a:tc>
                  <a:txBody>
                    <a:bodyPr/>
                    <a:lstStyle/>
                    <a:p>
                      <a:pPr defTabSz="914400">
                        <a:defRPr sz="1800"/>
                      </a:pPr>
                      <a:r>
                        <a:rPr sz="3200">
                          <a:sym typeface="Helvetica Neue"/>
                        </a:rPr>
                        <a:t>60</a:t>
                      </a:r>
                    </a:p>
                  </a:txBody>
                  <a:tcPr marL="50800" marR="50800" marT="50800" marB="50800" anchor="ctr" horzOverflow="overflow">
                    <a:lnR w="12700">
                      <a:solidFill>
                        <a:srgbClr val="000000"/>
                      </a:solidFill>
                      <a:miter lim="400000"/>
                    </a:lnR>
                    <a:solidFill>
                      <a:srgbClr val="7AA881"/>
                    </a:solidFill>
                  </a:tcPr>
                </a:tc>
                <a:extLst>
                  <a:ext uri="{0D108BD9-81ED-4DB2-BD59-A6C34878D82A}">
                    <a16:rowId xmlns:a16="http://schemas.microsoft.com/office/drawing/2014/main" val="10005"/>
                  </a:ext>
                </a:extLst>
              </a:tr>
              <a:tr h="1451428">
                <a:tc>
                  <a:txBody>
                    <a:bodyPr/>
                    <a:lstStyle/>
                    <a:p>
                      <a:pPr defTabSz="914400">
                        <a:defRPr sz="1800"/>
                      </a:pPr>
                      <a:r>
                        <a:rPr sz="3200">
                          <a:solidFill>
                            <a:srgbClr val="FFFFFF"/>
                          </a:solidFill>
                          <a:sym typeface="Helvetica Neue"/>
                        </a:rPr>
                        <a:t>Large Gain</a:t>
                      </a:r>
                    </a:p>
                  </a:txBody>
                  <a:tcPr marL="50800" marR="50800" marT="50800" marB="50800" anchor="ctr" horzOverflow="overflow">
                    <a:lnL w="12700">
                      <a:solidFill>
                        <a:srgbClr val="000000"/>
                      </a:solidFill>
                      <a:miter lim="400000"/>
                    </a:lnL>
                    <a:lnB w="12700">
                      <a:solidFill>
                        <a:srgbClr val="000000"/>
                      </a:solidFill>
                      <a:miter lim="400000"/>
                    </a:lnB>
                    <a:solidFill>
                      <a:srgbClr val="2F4C34"/>
                    </a:solidFill>
                  </a:tcPr>
                </a:tc>
                <a:tc>
                  <a:txBody>
                    <a:bodyPr/>
                    <a:lstStyle/>
                    <a:p>
                      <a:pPr defTabSz="914400">
                        <a:defRPr sz="1800"/>
                      </a:pPr>
                      <a:r>
                        <a:rPr sz="3200">
                          <a:solidFill>
                            <a:srgbClr val="FFFFFF"/>
                          </a:solidFill>
                          <a:sym typeface="Helvetica Neue"/>
                        </a:rPr>
                        <a:t>450</a:t>
                      </a:r>
                    </a:p>
                  </a:txBody>
                  <a:tcPr marL="50800" marR="50800" marT="50800" marB="50800" anchor="ctr" horzOverflow="overflow">
                    <a:lnB w="12700">
                      <a:solidFill>
                        <a:srgbClr val="000000"/>
                      </a:solidFill>
                      <a:miter lim="400000"/>
                    </a:lnB>
                    <a:solidFill>
                      <a:srgbClr val="2F4C34"/>
                    </a:solidFill>
                  </a:tcPr>
                </a:tc>
                <a:tc>
                  <a:txBody>
                    <a:bodyPr/>
                    <a:lstStyle/>
                    <a:p>
                      <a:pPr defTabSz="914400">
                        <a:defRPr sz="1800"/>
                      </a:pPr>
                      <a:r>
                        <a:rPr sz="3200">
                          <a:solidFill>
                            <a:srgbClr val="FFFFFF"/>
                          </a:solidFill>
                          <a:sym typeface="Helvetica Neue"/>
                        </a:rPr>
                        <a:t>390</a:t>
                      </a:r>
                    </a:p>
                  </a:txBody>
                  <a:tcPr marL="50800" marR="50800" marT="50800" marB="50800" anchor="ctr" horzOverflow="overflow">
                    <a:lnR w="12700">
                      <a:solidFill>
                        <a:srgbClr val="000000"/>
                      </a:solidFill>
                      <a:miter lim="400000"/>
                    </a:lnR>
                    <a:lnB w="12700">
                      <a:solidFill>
                        <a:srgbClr val="000000"/>
                      </a:solidFill>
                      <a:miter lim="400000"/>
                    </a:lnB>
                    <a:solidFill>
                      <a:srgbClr val="2F4C34"/>
                    </a:solidFill>
                  </a:tcPr>
                </a:tc>
                <a:extLst>
                  <a:ext uri="{0D108BD9-81ED-4DB2-BD59-A6C34878D82A}">
                    <a16:rowId xmlns:a16="http://schemas.microsoft.com/office/drawing/2014/main" val="10006"/>
                  </a:ext>
                </a:extLst>
              </a:tr>
            </a:tbl>
          </a:graphicData>
        </a:graphic>
      </p:graphicFrame>
      <p:sp>
        <p:nvSpPr>
          <p:cNvPr id="2" name="Arrow">
            <a:extLst>
              <a:ext uri="{FF2B5EF4-FFF2-40B4-BE49-F238E27FC236}">
                <a16:creationId xmlns:a16="http://schemas.microsoft.com/office/drawing/2014/main" id="{88FEB619-DD5A-C3A8-B5FE-9B7D7C793A2E}"/>
              </a:ext>
            </a:extLst>
          </p:cNvPr>
          <p:cNvSpPr/>
          <p:nvPr/>
        </p:nvSpPr>
        <p:spPr>
          <a:xfrm rot="10800000">
            <a:off x="22371150" y="3641871"/>
            <a:ext cx="1270001" cy="673320"/>
          </a:xfrm>
          <a:prstGeom prst="rightArrow">
            <a:avLst>
              <a:gd name="adj1" fmla="val 48051"/>
              <a:gd name="adj2" fmla="val 87920"/>
            </a:avLst>
          </a:prstGeom>
          <a:solidFill>
            <a:srgbClr val="0000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Tree>
    <p:extLst>
      <p:ext uri="{BB962C8B-B14F-4D97-AF65-F5344CB8AC3E}">
        <p14:creationId xmlns:p14="http://schemas.microsoft.com/office/powerpoint/2010/main" val="662967573"/>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9" name="MSPS-3  - PROOFS - 172.JPG" descr="MSPS-3  - PROOFS - 172.JPG"/>
          <p:cNvPicPr>
            <a:picLocks noChangeAspect="1"/>
          </p:cNvPicPr>
          <p:nvPr/>
        </p:nvPicPr>
        <p:blipFill>
          <a:blip r:embed="rId3"/>
          <a:srcRect l="22313" r="30582" b="19542"/>
          <a:stretch>
            <a:fillRect/>
          </a:stretch>
        </p:blipFill>
        <p:spPr>
          <a:xfrm>
            <a:off x="742849" y="541139"/>
            <a:ext cx="11076192" cy="12633542"/>
          </a:xfrm>
          <a:prstGeom prst="rect">
            <a:avLst/>
          </a:prstGeom>
          <a:ln w="12700">
            <a:miter lim="400000"/>
          </a:ln>
        </p:spPr>
      </p:pic>
      <p:graphicFrame>
        <p:nvGraphicFramePr>
          <p:cNvPr id="2350" name="Table 1"/>
          <p:cNvGraphicFramePr/>
          <p:nvPr/>
        </p:nvGraphicFramePr>
        <p:xfrm>
          <a:off x="13322410" y="1778000"/>
          <a:ext cx="8971320" cy="10159996"/>
        </p:xfrm>
        <a:graphic>
          <a:graphicData uri="http://schemas.openxmlformats.org/drawingml/2006/table">
            <a:tbl>
              <a:tblPr>
                <a:tableStyleId>{4C3C2611-4C71-4FC5-86AE-919BDF0F9419}</a:tableStyleId>
              </a:tblPr>
              <a:tblGrid>
                <a:gridCol w="2990440">
                  <a:extLst>
                    <a:ext uri="{9D8B030D-6E8A-4147-A177-3AD203B41FA5}">
                      <a16:colId xmlns:a16="http://schemas.microsoft.com/office/drawing/2014/main" val="20000"/>
                    </a:ext>
                  </a:extLst>
                </a:gridCol>
                <a:gridCol w="2990440">
                  <a:extLst>
                    <a:ext uri="{9D8B030D-6E8A-4147-A177-3AD203B41FA5}">
                      <a16:colId xmlns:a16="http://schemas.microsoft.com/office/drawing/2014/main" val="20001"/>
                    </a:ext>
                  </a:extLst>
                </a:gridCol>
                <a:gridCol w="2990440">
                  <a:extLst>
                    <a:ext uri="{9D8B030D-6E8A-4147-A177-3AD203B41FA5}">
                      <a16:colId xmlns:a16="http://schemas.microsoft.com/office/drawing/2014/main" val="20002"/>
                    </a:ext>
                  </a:extLst>
                </a:gridCol>
              </a:tblGrid>
              <a:tr h="1451428">
                <a:tc>
                  <a:txBody>
                    <a:bodyPr/>
                    <a:lstStyle/>
                    <a:p>
                      <a:pPr defTabSz="914400">
                        <a:defRPr sz="1800"/>
                      </a:pPr>
                      <a:r>
                        <a:rPr sz="3200" b="1">
                          <a:sym typeface="Helvetica Neue"/>
                        </a:rPr>
                        <a:t>Type</a:t>
                      </a:r>
                    </a:p>
                  </a:txBody>
                  <a:tcPr marL="50800" marR="50800" marT="50800" marB="50800" anchor="ctr" horzOverflow="overflow">
                    <a:lnL w="12700">
                      <a:solidFill>
                        <a:srgbClr val="000000"/>
                      </a:solidFill>
                      <a:miter lim="400000"/>
                    </a:lnL>
                    <a:lnT w="12700">
                      <a:solidFill>
                        <a:srgbClr val="000000"/>
                      </a:solidFill>
                      <a:miter lim="400000"/>
                    </a:lnT>
                  </a:tcPr>
                </a:tc>
                <a:tc>
                  <a:txBody>
                    <a:bodyPr/>
                    <a:lstStyle/>
                    <a:p>
                      <a:pPr defTabSz="914400">
                        <a:defRPr sz="1800"/>
                      </a:pPr>
                      <a:r>
                        <a:rPr sz="3200" b="1">
                          <a:sym typeface="Helvetica Neue"/>
                        </a:rPr>
                        <a:t>Payout</a:t>
                      </a:r>
                    </a:p>
                  </a:txBody>
                  <a:tcPr marL="50800" marR="50800" marT="50800" marB="50800" anchor="ctr" horzOverflow="overflow">
                    <a:lnT w="12700">
                      <a:solidFill>
                        <a:srgbClr val="000000"/>
                      </a:solidFill>
                      <a:miter lim="400000"/>
                    </a:lnT>
                  </a:tcPr>
                </a:tc>
                <a:tc>
                  <a:txBody>
                    <a:bodyPr/>
                    <a:lstStyle/>
                    <a:p>
                      <a:pPr defTabSz="914400">
                        <a:defRPr sz="1800"/>
                      </a:pPr>
                      <a:r>
                        <a:rPr sz="3200" b="1">
                          <a:sym typeface="Helvetica Neue"/>
                        </a:rPr>
                        <a:t>Net</a:t>
                      </a:r>
                    </a:p>
                  </a:txBody>
                  <a:tcPr marL="50800" marR="50800" marT="50800" marB="50800" anchor="ctr" horzOverflow="overflow">
                    <a:lnR w="12700">
                      <a:solidFill>
                        <a:srgbClr val="000000"/>
                      </a:solidFill>
                      <a:miter lim="400000"/>
                    </a:lnR>
                    <a:lnT w="12700">
                      <a:solidFill>
                        <a:srgbClr val="000000"/>
                      </a:solidFill>
                      <a:miter lim="400000"/>
                    </a:lnT>
                  </a:tcPr>
                </a:tc>
                <a:extLst>
                  <a:ext uri="{0D108BD9-81ED-4DB2-BD59-A6C34878D82A}">
                    <a16:rowId xmlns:a16="http://schemas.microsoft.com/office/drawing/2014/main" val="10000"/>
                  </a:ext>
                </a:extLst>
              </a:tr>
              <a:tr h="1451428">
                <a:tc>
                  <a:txBody>
                    <a:bodyPr/>
                    <a:lstStyle/>
                    <a:p>
                      <a:pPr defTabSz="914400">
                        <a:defRPr sz="1800"/>
                      </a:pPr>
                      <a:r>
                        <a:rPr sz="3200">
                          <a:sym typeface="Helvetica Neue"/>
                        </a:rPr>
                        <a:t>Loss</a:t>
                      </a:r>
                    </a:p>
                  </a:txBody>
                  <a:tcPr marL="50800" marR="50800" marT="50800" marB="50800" anchor="ctr" horzOverflow="overflow">
                    <a:lnL w="12700">
                      <a:solidFill>
                        <a:srgbClr val="000000"/>
                      </a:solidFill>
                      <a:miter lim="400000"/>
                    </a:lnL>
                    <a:solidFill>
                      <a:srgbClr val="B5B5B5"/>
                    </a:solidFill>
                  </a:tcPr>
                </a:tc>
                <a:tc>
                  <a:txBody>
                    <a:bodyPr/>
                    <a:lstStyle/>
                    <a:p>
                      <a:pPr defTabSz="914400">
                        <a:defRPr sz="1800"/>
                      </a:pPr>
                      <a:r>
                        <a:rPr sz="3200">
                          <a:sym typeface="Helvetica Neue"/>
                        </a:rPr>
                        <a:t>0</a:t>
                      </a:r>
                    </a:p>
                  </a:txBody>
                  <a:tcPr marL="50800" marR="50800" marT="50800" marB="50800" anchor="ctr" horzOverflow="overflow">
                    <a:solidFill>
                      <a:srgbClr val="B5B5B5"/>
                    </a:solidFill>
                  </a:tcPr>
                </a:tc>
                <a:tc>
                  <a:txBody>
                    <a:bodyPr/>
                    <a:lstStyle/>
                    <a:p>
                      <a:pPr defTabSz="914400">
                        <a:defRPr sz="1800"/>
                      </a:pPr>
                      <a:r>
                        <a:rPr sz="3200">
                          <a:sym typeface="Helvetica Neue"/>
                        </a:rPr>
                        <a:t>-90</a:t>
                      </a:r>
                    </a:p>
                  </a:txBody>
                  <a:tcPr marL="50800" marR="50800" marT="50800" marB="50800" anchor="ctr" horzOverflow="overflow">
                    <a:lnR w="12700">
                      <a:solidFill>
                        <a:srgbClr val="000000"/>
                      </a:solidFill>
                      <a:miter lim="400000"/>
                    </a:lnR>
                    <a:solidFill>
                      <a:srgbClr val="B5B5B5"/>
                    </a:solidFill>
                  </a:tcPr>
                </a:tc>
                <a:extLst>
                  <a:ext uri="{0D108BD9-81ED-4DB2-BD59-A6C34878D82A}">
                    <a16:rowId xmlns:a16="http://schemas.microsoft.com/office/drawing/2014/main" val="10001"/>
                  </a:ext>
                </a:extLst>
              </a:tr>
              <a:tr h="1451428">
                <a:tc>
                  <a:txBody>
                    <a:bodyPr/>
                    <a:lstStyle/>
                    <a:p>
                      <a:pPr defTabSz="914400">
                        <a:defRPr sz="1800"/>
                      </a:pPr>
                      <a:r>
                        <a:rPr sz="3200">
                          <a:sym typeface="Helvetica Neue"/>
                        </a:rPr>
                        <a:t>LDW</a:t>
                      </a:r>
                    </a:p>
                  </a:txBody>
                  <a:tcPr marL="50800" marR="50800" marT="50800" marB="50800" anchor="ctr" horzOverflow="overflow">
                    <a:lnL w="12700">
                      <a:solidFill>
                        <a:srgbClr val="000000"/>
                      </a:solidFill>
                      <a:miter lim="400000"/>
                    </a:lnL>
                    <a:solidFill>
                      <a:srgbClr val="F4D481"/>
                    </a:solidFill>
                  </a:tcPr>
                </a:tc>
                <a:tc>
                  <a:txBody>
                    <a:bodyPr/>
                    <a:lstStyle/>
                    <a:p>
                      <a:pPr defTabSz="914400">
                        <a:defRPr sz="1800"/>
                      </a:pPr>
                      <a:r>
                        <a:rPr sz="3200">
                          <a:sym typeface="Helvetica Neue"/>
                        </a:rPr>
                        <a:t>30</a:t>
                      </a:r>
                    </a:p>
                  </a:txBody>
                  <a:tcPr marL="50800" marR="50800" marT="50800" marB="50800" anchor="ctr" horzOverflow="overflow">
                    <a:solidFill>
                      <a:srgbClr val="F4D481"/>
                    </a:solidFill>
                  </a:tcPr>
                </a:tc>
                <a:tc>
                  <a:txBody>
                    <a:bodyPr/>
                    <a:lstStyle/>
                    <a:p>
                      <a:pPr defTabSz="914400">
                        <a:defRPr sz="1800"/>
                      </a:pPr>
                      <a:r>
                        <a:rPr sz="3200">
                          <a:sym typeface="Helvetica Neue"/>
                        </a:rPr>
                        <a:t>-60</a:t>
                      </a:r>
                    </a:p>
                  </a:txBody>
                  <a:tcPr marL="50800" marR="50800" marT="50800" marB="50800" anchor="ctr" horzOverflow="overflow">
                    <a:lnR w="12700">
                      <a:solidFill>
                        <a:srgbClr val="000000"/>
                      </a:solidFill>
                      <a:miter lim="400000"/>
                    </a:lnR>
                    <a:solidFill>
                      <a:srgbClr val="F4D481"/>
                    </a:solidFill>
                  </a:tcPr>
                </a:tc>
                <a:extLst>
                  <a:ext uri="{0D108BD9-81ED-4DB2-BD59-A6C34878D82A}">
                    <a16:rowId xmlns:a16="http://schemas.microsoft.com/office/drawing/2014/main" val="10002"/>
                  </a:ext>
                </a:extLst>
              </a:tr>
              <a:tr h="1451428">
                <a:tc>
                  <a:txBody>
                    <a:bodyPr/>
                    <a:lstStyle/>
                    <a:p>
                      <a:pPr defTabSz="914400">
                        <a:defRPr sz="1800"/>
                      </a:pPr>
                      <a:r>
                        <a:rPr sz="3200">
                          <a:sym typeface="Helvetica Neue"/>
                        </a:rPr>
                        <a:t>LDW</a:t>
                      </a:r>
                    </a:p>
                  </a:txBody>
                  <a:tcPr marL="50800" marR="50800" marT="50800" marB="50800" anchor="ctr" horzOverflow="overflow">
                    <a:lnL w="12700">
                      <a:solidFill>
                        <a:srgbClr val="000000"/>
                      </a:solidFill>
                      <a:miter lim="400000"/>
                    </a:lnL>
                    <a:solidFill>
                      <a:srgbClr val="E59E40"/>
                    </a:solidFill>
                  </a:tcPr>
                </a:tc>
                <a:tc>
                  <a:txBody>
                    <a:bodyPr/>
                    <a:lstStyle/>
                    <a:p>
                      <a:pPr defTabSz="914400">
                        <a:defRPr sz="1800"/>
                      </a:pPr>
                      <a:r>
                        <a:rPr sz="3200">
                          <a:sym typeface="Helvetica Neue"/>
                        </a:rPr>
                        <a:t>50</a:t>
                      </a:r>
                    </a:p>
                  </a:txBody>
                  <a:tcPr marL="50800" marR="50800" marT="50800" marB="50800" anchor="ctr" horzOverflow="overflow">
                    <a:solidFill>
                      <a:srgbClr val="E59E40"/>
                    </a:solidFill>
                  </a:tcPr>
                </a:tc>
                <a:tc>
                  <a:txBody>
                    <a:bodyPr/>
                    <a:lstStyle/>
                    <a:p>
                      <a:pPr defTabSz="914400">
                        <a:defRPr sz="1800"/>
                      </a:pPr>
                      <a:r>
                        <a:rPr sz="3200">
                          <a:sym typeface="Helvetica Neue"/>
                        </a:rPr>
                        <a:t>-40</a:t>
                      </a:r>
                    </a:p>
                  </a:txBody>
                  <a:tcPr marL="50800" marR="50800" marT="50800" marB="50800" anchor="ctr" horzOverflow="overflow">
                    <a:lnR w="12700">
                      <a:solidFill>
                        <a:srgbClr val="000000"/>
                      </a:solidFill>
                      <a:miter lim="400000"/>
                    </a:lnR>
                    <a:solidFill>
                      <a:srgbClr val="E59E40"/>
                    </a:solidFill>
                  </a:tcPr>
                </a:tc>
                <a:extLst>
                  <a:ext uri="{0D108BD9-81ED-4DB2-BD59-A6C34878D82A}">
                    <a16:rowId xmlns:a16="http://schemas.microsoft.com/office/drawing/2014/main" val="10003"/>
                  </a:ext>
                </a:extLst>
              </a:tr>
              <a:tr h="1451428">
                <a:tc>
                  <a:txBody>
                    <a:bodyPr/>
                    <a:lstStyle/>
                    <a:p>
                      <a:pPr defTabSz="914400">
                        <a:defRPr sz="1800"/>
                      </a:pPr>
                      <a:r>
                        <a:rPr sz="3200">
                          <a:sym typeface="Helvetica Neue"/>
                        </a:rPr>
                        <a:t>Small Gain</a:t>
                      </a:r>
                    </a:p>
                  </a:txBody>
                  <a:tcPr marL="50800" marR="50800" marT="50800" marB="50800" anchor="ctr" horzOverflow="overflow">
                    <a:lnL w="12700">
                      <a:solidFill>
                        <a:srgbClr val="000000"/>
                      </a:solidFill>
                      <a:miter lim="400000"/>
                    </a:lnL>
                    <a:solidFill>
                      <a:srgbClr val="AFCDB7"/>
                    </a:solidFill>
                  </a:tcPr>
                </a:tc>
                <a:tc>
                  <a:txBody>
                    <a:bodyPr/>
                    <a:lstStyle/>
                    <a:p>
                      <a:pPr defTabSz="914400">
                        <a:defRPr sz="1800"/>
                      </a:pPr>
                      <a:r>
                        <a:rPr sz="3200">
                          <a:sym typeface="Helvetica Neue"/>
                        </a:rPr>
                        <a:t>130</a:t>
                      </a:r>
                    </a:p>
                  </a:txBody>
                  <a:tcPr marL="50800" marR="50800" marT="50800" marB="50800" anchor="ctr" horzOverflow="overflow">
                    <a:solidFill>
                      <a:srgbClr val="AFCDB7"/>
                    </a:solidFill>
                  </a:tcPr>
                </a:tc>
                <a:tc>
                  <a:txBody>
                    <a:bodyPr/>
                    <a:lstStyle/>
                    <a:p>
                      <a:pPr defTabSz="914400">
                        <a:defRPr sz="1800"/>
                      </a:pPr>
                      <a:r>
                        <a:rPr sz="3200">
                          <a:sym typeface="Helvetica Neue"/>
                        </a:rPr>
                        <a:t>40</a:t>
                      </a:r>
                    </a:p>
                  </a:txBody>
                  <a:tcPr marL="50800" marR="50800" marT="50800" marB="50800" anchor="ctr" horzOverflow="overflow">
                    <a:lnR w="12700">
                      <a:solidFill>
                        <a:srgbClr val="000000"/>
                      </a:solidFill>
                      <a:miter lim="400000"/>
                    </a:lnR>
                    <a:solidFill>
                      <a:srgbClr val="AFCDB7"/>
                    </a:solidFill>
                  </a:tcPr>
                </a:tc>
                <a:extLst>
                  <a:ext uri="{0D108BD9-81ED-4DB2-BD59-A6C34878D82A}">
                    <a16:rowId xmlns:a16="http://schemas.microsoft.com/office/drawing/2014/main" val="10004"/>
                  </a:ext>
                </a:extLst>
              </a:tr>
              <a:tr h="1451428">
                <a:tc>
                  <a:txBody>
                    <a:bodyPr/>
                    <a:lstStyle/>
                    <a:p>
                      <a:pPr defTabSz="914400">
                        <a:defRPr sz="1800"/>
                      </a:pPr>
                      <a:r>
                        <a:rPr sz="3200">
                          <a:sym typeface="Helvetica Neue"/>
                        </a:rPr>
                        <a:t>Small Gain</a:t>
                      </a:r>
                    </a:p>
                  </a:txBody>
                  <a:tcPr marL="50800" marR="50800" marT="50800" marB="50800" anchor="ctr" horzOverflow="overflow">
                    <a:lnL w="12700">
                      <a:solidFill>
                        <a:srgbClr val="000000"/>
                      </a:solidFill>
                      <a:miter lim="400000"/>
                    </a:lnL>
                    <a:solidFill>
                      <a:srgbClr val="7AA881"/>
                    </a:solidFill>
                  </a:tcPr>
                </a:tc>
                <a:tc>
                  <a:txBody>
                    <a:bodyPr/>
                    <a:lstStyle/>
                    <a:p>
                      <a:pPr defTabSz="914400">
                        <a:defRPr sz="1800"/>
                      </a:pPr>
                      <a:r>
                        <a:rPr sz="3200">
                          <a:sym typeface="Helvetica Neue"/>
                        </a:rPr>
                        <a:t>150</a:t>
                      </a:r>
                    </a:p>
                  </a:txBody>
                  <a:tcPr marL="50800" marR="50800" marT="50800" marB="50800" anchor="ctr" horzOverflow="overflow">
                    <a:solidFill>
                      <a:srgbClr val="7AA881"/>
                    </a:solidFill>
                  </a:tcPr>
                </a:tc>
                <a:tc>
                  <a:txBody>
                    <a:bodyPr/>
                    <a:lstStyle/>
                    <a:p>
                      <a:pPr defTabSz="914400">
                        <a:defRPr sz="1800"/>
                      </a:pPr>
                      <a:r>
                        <a:rPr sz="3200">
                          <a:sym typeface="Helvetica Neue"/>
                        </a:rPr>
                        <a:t>60</a:t>
                      </a:r>
                    </a:p>
                  </a:txBody>
                  <a:tcPr marL="50800" marR="50800" marT="50800" marB="50800" anchor="ctr" horzOverflow="overflow">
                    <a:lnR w="12700">
                      <a:solidFill>
                        <a:srgbClr val="000000"/>
                      </a:solidFill>
                      <a:miter lim="400000"/>
                    </a:lnR>
                    <a:solidFill>
                      <a:srgbClr val="7AA881"/>
                    </a:solidFill>
                  </a:tcPr>
                </a:tc>
                <a:extLst>
                  <a:ext uri="{0D108BD9-81ED-4DB2-BD59-A6C34878D82A}">
                    <a16:rowId xmlns:a16="http://schemas.microsoft.com/office/drawing/2014/main" val="10005"/>
                  </a:ext>
                </a:extLst>
              </a:tr>
              <a:tr h="1451428">
                <a:tc>
                  <a:txBody>
                    <a:bodyPr/>
                    <a:lstStyle/>
                    <a:p>
                      <a:pPr defTabSz="914400">
                        <a:defRPr sz="1800"/>
                      </a:pPr>
                      <a:r>
                        <a:rPr sz="3200">
                          <a:solidFill>
                            <a:srgbClr val="FFFFFF"/>
                          </a:solidFill>
                          <a:sym typeface="Helvetica Neue"/>
                        </a:rPr>
                        <a:t>Large Gain</a:t>
                      </a:r>
                    </a:p>
                  </a:txBody>
                  <a:tcPr marL="50800" marR="50800" marT="50800" marB="50800" anchor="ctr" horzOverflow="overflow">
                    <a:lnL w="12700">
                      <a:solidFill>
                        <a:srgbClr val="000000"/>
                      </a:solidFill>
                      <a:miter lim="400000"/>
                    </a:lnL>
                    <a:lnB w="12700">
                      <a:solidFill>
                        <a:srgbClr val="000000"/>
                      </a:solidFill>
                      <a:miter lim="400000"/>
                    </a:lnB>
                    <a:solidFill>
                      <a:srgbClr val="2F4C34"/>
                    </a:solidFill>
                  </a:tcPr>
                </a:tc>
                <a:tc>
                  <a:txBody>
                    <a:bodyPr/>
                    <a:lstStyle/>
                    <a:p>
                      <a:pPr defTabSz="914400">
                        <a:defRPr sz="1800"/>
                      </a:pPr>
                      <a:r>
                        <a:rPr sz="3200">
                          <a:solidFill>
                            <a:srgbClr val="FFFFFF"/>
                          </a:solidFill>
                          <a:sym typeface="Helvetica Neue"/>
                        </a:rPr>
                        <a:t>450</a:t>
                      </a:r>
                    </a:p>
                  </a:txBody>
                  <a:tcPr marL="50800" marR="50800" marT="50800" marB="50800" anchor="ctr" horzOverflow="overflow">
                    <a:lnB w="12700">
                      <a:solidFill>
                        <a:srgbClr val="000000"/>
                      </a:solidFill>
                      <a:miter lim="400000"/>
                    </a:lnB>
                    <a:solidFill>
                      <a:srgbClr val="2F4C34"/>
                    </a:solidFill>
                  </a:tcPr>
                </a:tc>
                <a:tc>
                  <a:txBody>
                    <a:bodyPr/>
                    <a:lstStyle/>
                    <a:p>
                      <a:pPr defTabSz="914400">
                        <a:defRPr sz="1800"/>
                      </a:pPr>
                      <a:r>
                        <a:rPr sz="3200">
                          <a:solidFill>
                            <a:srgbClr val="FFFFFF"/>
                          </a:solidFill>
                          <a:sym typeface="Helvetica Neue"/>
                        </a:rPr>
                        <a:t>390</a:t>
                      </a:r>
                    </a:p>
                  </a:txBody>
                  <a:tcPr marL="50800" marR="50800" marT="50800" marB="50800" anchor="ctr" horzOverflow="overflow">
                    <a:lnR w="12700">
                      <a:solidFill>
                        <a:srgbClr val="000000"/>
                      </a:solidFill>
                      <a:miter lim="400000"/>
                    </a:lnR>
                    <a:lnB w="12700">
                      <a:solidFill>
                        <a:srgbClr val="000000"/>
                      </a:solidFill>
                      <a:miter lim="400000"/>
                    </a:lnB>
                    <a:solidFill>
                      <a:srgbClr val="2F4C34"/>
                    </a:solidFill>
                  </a:tcPr>
                </a:tc>
                <a:extLst>
                  <a:ext uri="{0D108BD9-81ED-4DB2-BD59-A6C34878D82A}">
                    <a16:rowId xmlns:a16="http://schemas.microsoft.com/office/drawing/2014/main" val="10006"/>
                  </a:ext>
                </a:extLst>
              </a:tr>
            </a:tbl>
          </a:graphicData>
        </a:graphic>
      </p:graphicFrame>
      <p:sp>
        <p:nvSpPr>
          <p:cNvPr id="2351" name="Arrow"/>
          <p:cNvSpPr/>
          <p:nvPr/>
        </p:nvSpPr>
        <p:spPr>
          <a:xfrm rot="10800000">
            <a:off x="22446491" y="5064271"/>
            <a:ext cx="1270001" cy="673320"/>
          </a:xfrm>
          <a:prstGeom prst="rightArrow">
            <a:avLst>
              <a:gd name="adj1" fmla="val 48051"/>
              <a:gd name="adj2" fmla="val 87920"/>
            </a:avLst>
          </a:prstGeom>
          <a:solidFill>
            <a:srgbClr val="0000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352" name="Arrow"/>
          <p:cNvSpPr/>
          <p:nvPr/>
        </p:nvSpPr>
        <p:spPr>
          <a:xfrm rot="10800000">
            <a:off x="22446491" y="6521340"/>
            <a:ext cx="1270001" cy="673320"/>
          </a:xfrm>
          <a:prstGeom prst="rightArrow">
            <a:avLst>
              <a:gd name="adj1" fmla="val 48051"/>
              <a:gd name="adj2" fmla="val 87920"/>
            </a:avLst>
          </a:prstGeom>
          <a:solidFill>
            <a:srgbClr val="0000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37</a:t>
            </a:fld>
            <a:endParaRPr/>
          </a:p>
        </p:txBody>
      </p:sp>
      <p:pic>
        <p:nvPicPr>
          <p:cNvPr id="2357" name="Screenshot from 2022-10-28 16-26-42.png" descr="Screenshot from 2022-10-28 16-26-42.png"/>
          <p:cNvPicPr>
            <a:picLocks noChangeAspect="1"/>
          </p:cNvPicPr>
          <p:nvPr/>
        </p:nvPicPr>
        <p:blipFill>
          <a:blip r:embed="rId3"/>
          <a:stretch>
            <a:fillRect/>
          </a:stretch>
        </p:blipFill>
        <p:spPr>
          <a:xfrm>
            <a:off x="0" y="0"/>
            <a:ext cx="24384000" cy="13716000"/>
          </a:xfrm>
          <a:prstGeom prst="rect">
            <a:avLst/>
          </a:prstGeom>
          <a:ln w="12700">
            <a:miter lim="400000"/>
          </a:ln>
        </p:spPr>
      </p:pic>
      <p:sp>
        <p:nvSpPr>
          <p:cNvPr id="2358" name="Rectangle"/>
          <p:cNvSpPr/>
          <p:nvPr/>
        </p:nvSpPr>
        <p:spPr>
          <a:xfrm>
            <a:off x="-2032001" y="-46833"/>
            <a:ext cx="3537367" cy="1559857"/>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0" name="MSPS-3  - PROOFS - 172.JPG" descr="MSPS-3  - PROOFS - 172.JPG"/>
          <p:cNvPicPr>
            <a:picLocks noChangeAspect="1"/>
          </p:cNvPicPr>
          <p:nvPr/>
        </p:nvPicPr>
        <p:blipFill>
          <a:blip r:embed="rId3"/>
          <a:srcRect l="22313" r="30582" b="19542"/>
          <a:stretch>
            <a:fillRect/>
          </a:stretch>
        </p:blipFill>
        <p:spPr>
          <a:xfrm>
            <a:off x="742849" y="541139"/>
            <a:ext cx="11076192" cy="12633542"/>
          </a:xfrm>
          <a:prstGeom prst="rect">
            <a:avLst/>
          </a:prstGeom>
          <a:ln w="12700">
            <a:miter lim="400000"/>
          </a:ln>
        </p:spPr>
      </p:pic>
      <p:graphicFrame>
        <p:nvGraphicFramePr>
          <p:cNvPr id="2361" name="Table 1"/>
          <p:cNvGraphicFramePr/>
          <p:nvPr/>
        </p:nvGraphicFramePr>
        <p:xfrm>
          <a:off x="13322410" y="1778000"/>
          <a:ext cx="8971320" cy="10159996"/>
        </p:xfrm>
        <a:graphic>
          <a:graphicData uri="http://schemas.openxmlformats.org/drawingml/2006/table">
            <a:tbl>
              <a:tblPr>
                <a:tableStyleId>{4C3C2611-4C71-4FC5-86AE-919BDF0F9419}</a:tableStyleId>
              </a:tblPr>
              <a:tblGrid>
                <a:gridCol w="2990440">
                  <a:extLst>
                    <a:ext uri="{9D8B030D-6E8A-4147-A177-3AD203B41FA5}">
                      <a16:colId xmlns:a16="http://schemas.microsoft.com/office/drawing/2014/main" val="20000"/>
                    </a:ext>
                  </a:extLst>
                </a:gridCol>
                <a:gridCol w="2990440">
                  <a:extLst>
                    <a:ext uri="{9D8B030D-6E8A-4147-A177-3AD203B41FA5}">
                      <a16:colId xmlns:a16="http://schemas.microsoft.com/office/drawing/2014/main" val="20001"/>
                    </a:ext>
                  </a:extLst>
                </a:gridCol>
                <a:gridCol w="2990440">
                  <a:extLst>
                    <a:ext uri="{9D8B030D-6E8A-4147-A177-3AD203B41FA5}">
                      <a16:colId xmlns:a16="http://schemas.microsoft.com/office/drawing/2014/main" val="20002"/>
                    </a:ext>
                  </a:extLst>
                </a:gridCol>
              </a:tblGrid>
              <a:tr h="1451428">
                <a:tc>
                  <a:txBody>
                    <a:bodyPr/>
                    <a:lstStyle/>
                    <a:p>
                      <a:pPr defTabSz="914400">
                        <a:defRPr sz="1800"/>
                      </a:pPr>
                      <a:r>
                        <a:rPr sz="3200" b="1">
                          <a:sym typeface="Helvetica Neue"/>
                        </a:rPr>
                        <a:t>Type</a:t>
                      </a:r>
                    </a:p>
                  </a:txBody>
                  <a:tcPr marL="50800" marR="50800" marT="50800" marB="50800" anchor="ctr" horzOverflow="overflow">
                    <a:lnL w="12700">
                      <a:solidFill>
                        <a:srgbClr val="000000"/>
                      </a:solidFill>
                      <a:miter lim="400000"/>
                    </a:lnL>
                    <a:lnT w="12700">
                      <a:solidFill>
                        <a:srgbClr val="000000"/>
                      </a:solidFill>
                      <a:miter lim="400000"/>
                    </a:lnT>
                  </a:tcPr>
                </a:tc>
                <a:tc>
                  <a:txBody>
                    <a:bodyPr/>
                    <a:lstStyle/>
                    <a:p>
                      <a:pPr defTabSz="914400">
                        <a:defRPr sz="1800"/>
                      </a:pPr>
                      <a:r>
                        <a:rPr sz="3200" b="1">
                          <a:sym typeface="Helvetica Neue"/>
                        </a:rPr>
                        <a:t>Payout</a:t>
                      </a:r>
                    </a:p>
                  </a:txBody>
                  <a:tcPr marL="50800" marR="50800" marT="50800" marB="50800" anchor="ctr" horzOverflow="overflow">
                    <a:lnT w="12700">
                      <a:solidFill>
                        <a:srgbClr val="000000"/>
                      </a:solidFill>
                      <a:miter lim="400000"/>
                    </a:lnT>
                  </a:tcPr>
                </a:tc>
                <a:tc>
                  <a:txBody>
                    <a:bodyPr/>
                    <a:lstStyle/>
                    <a:p>
                      <a:pPr defTabSz="914400">
                        <a:defRPr sz="1800"/>
                      </a:pPr>
                      <a:r>
                        <a:rPr sz="3200" b="1">
                          <a:sym typeface="Helvetica Neue"/>
                        </a:rPr>
                        <a:t>Net</a:t>
                      </a:r>
                    </a:p>
                  </a:txBody>
                  <a:tcPr marL="50800" marR="50800" marT="50800" marB="50800" anchor="ctr" horzOverflow="overflow">
                    <a:lnR w="12700">
                      <a:solidFill>
                        <a:srgbClr val="000000"/>
                      </a:solidFill>
                      <a:miter lim="400000"/>
                    </a:lnR>
                    <a:lnT w="12700">
                      <a:solidFill>
                        <a:srgbClr val="000000"/>
                      </a:solidFill>
                      <a:miter lim="400000"/>
                    </a:lnT>
                  </a:tcPr>
                </a:tc>
                <a:extLst>
                  <a:ext uri="{0D108BD9-81ED-4DB2-BD59-A6C34878D82A}">
                    <a16:rowId xmlns:a16="http://schemas.microsoft.com/office/drawing/2014/main" val="10000"/>
                  </a:ext>
                </a:extLst>
              </a:tr>
              <a:tr h="1451428">
                <a:tc>
                  <a:txBody>
                    <a:bodyPr/>
                    <a:lstStyle/>
                    <a:p>
                      <a:pPr defTabSz="914400">
                        <a:defRPr sz="1800"/>
                      </a:pPr>
                      <a:r>
                        <a:rPr sz="3200">
                          <a:sym typeface="Helvetica Neue"/>
                        </a:rPr>
                        <a:t>Loss</a:t>
                      </a:r>
                    </a:p>
                  </a:txBody>
                  <a:tcPr marL="50800" marR="50800" marT="50800" marB="50800" anchor="ctr" horzOverflow="overflow">
                    <a:lnL w="12700">
                      <a:solidFill>
                        <a:srgbClr val="000000"/>
                      </a:solidFill>
                      <a:miter lim="400000"/>
                    </a:lnL>
                    <a:solidFill>
                      <a:srgbClr val="B5B5B5"/>
                    </a:solidFill>
                  </a:tcPr>
                </a:tc>
                <a:tc>
                  <a:txBody>
                    <a:bodyPr/>
                    <a:lstStyle/>
                    <a:p>
                      <a:pPr defTabSz="914400">
                        <a:defRPr sz="1800"/>
                      </a:pPr>
                      <a:r>
                        <a:rPr sz="3200">
                          <a:sym typeface="Helvetica Neue"/>
                        </a:rPr>
                        <a:t>0</a:t>
                      </a:r>
                    </a:p>
                  </a:txBody>
                  <a:tcPr marL="50800" marR="50800" marT="50800" marB="50800" anchor="ctr" horzOverflow="overflow">
                    <a:solidFill>
                      <a:srgbClr val="B5B5B5"/>
                    </a:solidFill>
                  </a:tcPr>
                </a:tc>
                <a:tc>
                  <a:txBody>
                    <a:bodyPr/>
                    <a:lstStyle/>
                    <a:p>
                      <a:pPr defTabSz="914400">
                        <a:defRPr sz="1800"/>
                      </a:pPr>
                      <a:r>
                        <a:rPr sz="3200">
                          <a:sym typeface="Helvetica Neue"/>
                        </a:rPr>
                        <a:t>-90</a:t>
                      </a:r>
                    </a:p>
                  </a:txBody>
                  <a:tcPr marL="50800" marR="50800" marT="50800" marB="50800" anchor="ctr" horzOverflow="overflow">
                    <a:lnR w="12700">
                      <a:solidFill>
                        <a:srgbClr val="000000"/>
                      </a:solidFill>
                      <a:miter lim="400000"/>
                    </a:lnR>
                    <a:solidFill>
                      <a:srgbClr val="B5B5B5"/>
                    </a:solidFill>
                  </a:tcPr>
                </a:tc>
                <a:extLst>
                  <a:ext uri="{0D108BD9-81ED-4DB2-BD59-A6C34878D82A}">
                    <a16:rowId xmlns:a16="http://schemas.microsoft.com/office/drawing/2014/main" val="10001"/>
                  </a:ext>
                </a:extLst>
              </a:tr>
              <a:tr h="1451428">
                <a:tc>
                  <a:txBody>
                    <a:bodyPr/>
                    <a:lstStyle/>
                    <a:p>
                      <a:pPr defTabSz="914400">
                        <a:defRPr sz="1800"/>
                      </a:pPr>
                      <a:r>
                        <a:rPr sz="3200">
                          <a:sym typeface="Helvetica Neue"/>
                        </a:rPr>
                        <a:t>LDW</a:t>
                      </a:r>
                    </a:p>
                  </a:txBody>
                  <a:tcPr marL="50800" marR="50800" marT="50800" marB="50800" anchor="ctr" horzOverflow="overflow">
                    <a:lnL w="12700">
                      <a:solidFill>
                        <a:srgbClr val="000000"/>
                      </a:solidFill>
                      <a:miter lim="400000"/>
                    </a:lnL>
                    <a:solidFill>
                      <a:srgbClr val="F4D481"/>
                    </a:solidFill>
                  </a:tcPr>
                </a:tc>
                <a:tc>
                  <a:txBody>
                    <a:bodyPr/>
                    <a:lstStyle/>
                    <a:p>
                      <a:pPr defTabSz="914400">
                        <a:defRPr sz="1800"/>
                      </a:pPr>
                      <a:r>
                        <a:rPr sz="3200">
                          <a:sym typeface="Helvetica Neue"/>
                        </a:rPr>
                        <a:t>30</a:t>
                      </a:r>
                    </a:p>
                  </a:txBody>
                  <a:tcPr marL="50800" marR="50800" marT="50800" marB="50800" anchor="ctr" horzOverflow="overflow">
                    <a:solidFill>
                      <a:srgbClr val="F4D481"/>
                    </a:solidFill>
                  </a:tcPr>
                </a:tc>
                <a:tc>
                  <a:txBody>
                    <a:bodyPr/>
                    <a:lstStyle/>
                    <a:p>
                      <a:pPr defTabSz="914400">
                        <a:defRPr sz="1800"/>
                      </a:pPr>
                      <a:r>
                        <a:rPr sz="3200">
                          <a:sym typeface="Helvetica Neue"/>
                        </a:rPr>
                        <a:t>-60</a:t>
                      </a:r>
                    </a:p>
                  </a:txBody>
                  <a:tcPr marL="50800" marR="50800" marT="50800" marB="50800" anchor="ctr" horzOverflow="overflow">
                    <a:lnR w="12700">
                      <a:solidFill>
                        <a:srgbClr val="000000"/>
                      </a:solidFill>
                      <a:miter lim="400000"/>
                    </a:lnR>
                    <a:solidFill>
                      <a:srgbClr val="F4D481"/>
                    </a:solidFill>
                  </a:tcPr>
                </a:tc>
                <a:extLst>
                  <a:ext uri="{0D108BD9-81ED-4DB2-BD59-A6C34878D82A}">
                    <a16:rowId xmlns:a16="http://schemas.microsoft.com/office/drawing/2014/main" val="10002"/>
                  </a:ext>
                </a:extLst>
              </a:tr>
              <a:tr h="1451428">
                <a:tc>
                  <a:txBody>
                    <a:bodyPr/>
                    <a:lstStyle/>
                    <a:p>
                      <a:pPr defTabSz="914400">
                        <a:defRPr sz="1800"/>
                      </a:pPr>
                      <a:r>
                        <a:rPr sz="3200">
                          <a:sym typeface="Helvetica Neue"/>
                        </a:rPr>
                        <a:t>LDW</a:t>
                      </a:r>
                    </a:p>
                  </a:txBody>
                  <a:tcPr marL="50800" marR="50800" marT="50800" marB="50800" anchor="ctr" horzOverflow="overflow">
                    <a:lnL w="12700">
                      <a:solidFill>
                        <a:srgbClr val="000000"/>
                      </a:solidFill>
                      <a:miter lim="400000"/>
                    </a:lnL>
                    <a:solidFill>
                      <a:srgbClr val="E59E40"/>
                    </a:solidFill>
                  </a:tcPr>
                </a:tc>
                <a:tc>
                  <a:txBody>
                    <a:bodyPr/>
                    <a:lstStyle/>
                    <a:p>
                      <a:pPr defTabSz="914400">
                        <a:defRPr sz="1800"/>
                      </a:pPr>
                      <a:r>
                        <a:rPr sz="3200">
                          <a:sym typeface="Helvetica Neue"/>
                        </a:rPr>
                        <a:t>50</a:t>
                      </a:r>
                    </a:p>
                  </a:txBody>
                  <a:tcPr marL="50800" marR="50800" marT="50800" marB="50800" anchor="ctr" horzOverflow="overflow">
                    <a:solidFill>
                      <a:srgbClr val="E59E40"/>
                    </a:solidFill>
                  </a:tcPr>
                </a:tc>
                <a:tc>
                  <a:txBody>
                    <a:bodyPr/>
                    <a:lstStyle/>
                    <a:p>
                      <a:pPr defTabSz="914400">
                        <a:defRPr sz="1800"/>
                      </a:pPr>
                      <a:r>
                        <a:rPr sz="3200">
                          <a:sym typeface="Helvetica Neue"/>
                        </a:rPr>
                        <a:t>-40</a:t>
                      </a:r>
                    </a:p>
                  </a:txBody>
                  <a:tcPr marL="50800" marR="50800" marT="50800" marB="50800" anchor="ctr" horzOverflow="overflow">
                    <a:lnR w="12700">
                      <a:solidFill>
                        <a:srgbClr val="000000"/>
                      </a:solidFill>
                      <a:miter lim="400000"/>
                    </a:lnR>
                    <a:solidFill>
                      <a:srgbClr val="E59E40"/>
                    </a:solidFill>
                  </a:tcPr>
                </a:tc>
                <a:extLst>
                  <a:ext uri="{0D108BD9-81ED-4DB2-BD59-A6C34878D82A}">
                    <a16:rowId xmlns:a16="http://schemas.microsoft.com/office/drawing/2014/main" val="10003"/>
                  </a:ext>
                </a:extLst>
              </a:tr>
              <a:tr h="1451428">
                <a:tc>
                  <a:txBody>
                    <a:bodyPr/>
                    <a:lstStyle/>
                    <a:p>
                      <a:pPr defTabSz="914400">
                        <a:defRPr sz="1800"/>
                      </a:pPr>
                      <a:r>
                        <a:rPr sz="3200">
                          <a:sym typeface="Helvetica Neue"/>
                        </a:rPr>
                        <a:t>Small Gain</a:t>
                      </a:r>
                    </a:p>
                  </a:txBody>
                  <a:tcPr marL="50800" marR="50800" marT="50800" marB="50800" anchor="ctr" horzOverflow="overflow">
                    <a:lnL w="12700">
                      <a:solidFill>
                        <a:srgbClr val="000000"/>
                      </a:solidFill>
                      <a:miter lim="400000"/>
                    </a:lnL>
                    <a:solidFill>
                      <a:srgbClr val="AFCDB7"/>
                    </a:solidFill>
                  </a:tcPr>
                </a:tc>
                <a:tc>
                  <a:txBody>
                    <a:bodyPr/>
                    <a:lstStyle/>
                    <a:p>
                      <a:pPr defTabSz="914400">
                        <a:defRPr sz="1800"/>
                      </a:pPr>
                      <a:r>
                        <a:rPr sz="3200">
                          <a:sym typeface="Helvetica Neue"/>
                        </a:rPr>
                        <a:t>130</a:t>
                      </a:r>
                    </a:p>
                  </a:txBody>
                  <a:tcPr marL="50800" marR="50800" marT="50800" marB="50800" anchor="ctr" horzOverflow="overflow">
                    <a:solidFill>
                      <a:srgbClr val="AFCDB7"/>
                    </a:solidFill>
                  </a:tcPr>
                </a:tc>
                <a:tc>
                  <a:txBody>
                    <a:bodyPr/>
                    <a:lstStyle/>
                    <a:p>
                      <a:pPr defTabSz="914400">
                        <a:defRPr sz="1800"/>
                      </a:pPr>
                      <a:r>
                        <a:rPr sz="3200">
                          <a:sym typeface="Helvetica Neue"/>
                        </a:rPr>
                        <a:t>40</a:t>
                      </a:r>
                    </a:p>
                  </a:txBody>
                  <a:tcPr marL="50800" marR="50800" marT="50800" marB="50800" anchor="ctr" horzOverflow="overflow">
                    <a:lnR w="12700">
                      <a:solidFill>
                        <a:srgbClr val="000000"/>
                      </a:solidFill>
                      <a:miter lim="400000"/>
                    </a:lnR>
                    <a:solidFill>
                      <a:srgbClr val="AFCDB7"/>
                    </a:solidFill>
                  </a:tcPr>
                </a:tc>
                <a:extLst>
                  <a:ext uri="{0D108BD9-81ED-4DB2-BD59-A6C34878D82A}">
                    <a16:rowId xmlns:a16="http://schemas.microsoft.com/office/drawing/2014/main" val="10004"/>
                  </a:ext>
                </a:extLst>
              </a:tr>
              <a:tr h="1451428">
                <a:tc>
                  <a:txBody>
                    <a:bodyPr/>
                    <a:lstStyle/>
                    <a:p>
                      <a:pPr defTabSz="914400">
                        <a:defRPr sz="1800"/>
                      </a:pPr>
                      <a:r>
                        <a:rPr sz="3200">
                          <a:sym typeface="Helvetica Neue"/>
                        </a:rPr>
                        <a:t>Small Gain</a:t>
                      </a:r>
                    </a:p>
                  </a:txBody>
                  <a:tcPr marL="50800" marR="50800" marT="50800" marB="50800" anchor="ctr" horzOverflow="overflow">
                    <a:lnL w="12700">
                      <a:solidFill>
                        <a:srgbClr val="000000"/>
                      </a:solidFill>
                      <a:miter lim="400000"/>
                    </a:lnL>
                    <a:solidFill>
                      <a:srgbClr val="7AA881"/>
                    </a:solidFill>
                  </a:tcPr>
                </a:tc>
                <a:tc>
                  <a:txBody>
                    <a:bodyPr/>
                    <a:lstStyle/>
                    <a:p>
                      <a:pPr defTabSz="914400">
                        <a:defRPr sz="1800"/>
                      </a:pPr>
                      <a:r>
                        <a:rPr sz="3200">
                          <a:sym typeface="Helvetica Neue"/>
                        </a:rPr>
                        <a:t>150</a:t>
                      </a:r>
                    </a:p>
                  </a:txBody>
                  <a:tcPr marL="50800" marR="50800" marT="50800" marB="50800" anchor="ctr" horzOverflow="overflow">
                    <a:solidFill>
                      <a:srgbClr val="7AA881"/>
                    </a:solidFill>
                  </a:tcPr>
                </a:tc>
                <a:tc>
                  <a:txBody>
                    <a:bodyPr/>
                    <a:lstStyle/>
                    <a:p>
                      <a:pPr defTabSz="914400">
                        <a:defRPr sz="1800"/>
                      </a:pPr>
                      <a:r>
                        <a:rPr sz="3200">
                          <a:sym typeface="Helvetica Neue"/>
                        </a:rPr>
                        <a:t>60</a:t>
                      </a:r>
                    </a:p>
                  </a:txBody>
                  <a:tcPr marL="50800" marR="50800" marT="50800" marB="50800" anchor="ctr" horzOverflow="overflow">
                    <a:lnR w="12700">
                      <a:solidFill>
                        <a:srgbClr val="000000"/>
                      </a:solidFill>
                      <a:miter lim="400000"/>
                    </a:lnR>
                    <a:solidFill>
                      <a:srgbClr val="7AA881"/>
                    </a:solidFill>
                  </a:tcPr>
                </a:tc>
                <a:extLst>
                  <a:ext uri="{0D108BD9-81ED-4DB2-BD59-A6C34878D82A}">
                    <a16:rowId xmlns:a16="http://schemas.microsoft.com/office/drawing/2014/main" val="10005"/>
                  </a:ext>
                </a:extLst>
              </a:tr>
              <a:tr h="1451428">
                <a:tc>
                  <a:txBody>
                    <a:bodyPr/>
                    <a:lstStyle/>
                    <a:p>
                      <a:pPr defTabSz="914400">
                        <a:defRPr sz="1800"/>
                      </a:pPr>
                      <a:r>
                        <a:rPr sz="3200">
                          <a:solidFill>
                            <a:srgbClr val="FFFFFF"/>
                          </a:solidFill>
                          <a:sym typeface="Helvetica Neue"/>
                        </a:rPr>
                        <a:t>Large Gain</a:t>
                      </a:r>
                    </a:p>
                  </a:txBody>
                  <a:tcPr marL="50800" marR="50800" marT="50800" marB="50800" anchor="ctr" horzOverflow="overflow">
                    <a:lnL w="12700">
                      <a:solidFill>
                        <a:srgbClr val="000000"/>
                      </a:solidFill>
                      <a:miter lim="400000"/>
                    </a:lnL>
                    <a:lnB w="12700">
                      <a:solidFill>
                        <a:srgbClr val="000000"/>
                      </a:solidFill>
                      <a:miter lim="400000"/>
                    </a:lnB>
                    <a:solidFill>
                      <a:srgbClr val="2F4C34"/>
                    </a:solidFill>
                  </a:tcPr>
                </a:tc>
                <a:tc>
                  <a:txBody>
                    <a:bodyPr/>
                    <a:lstStyle/>
                    <a:p>
                      <a:pPr defTabSz="914400">
                        <a:defRPr sz="1800"/>
                      </a:pPr>
                      <a:r>
                        <a:rPr sz="3200">
                          <a:solidFill>
                            <a:srgbClr val="FFFFFF"/>
                          </a:solidFill>
                          <a:sym typeface="Helvetica Neue"/>
                        </a:rPr>
                        <a:t>450</a:t>
                      </a:r>
                    </a:p>
                  </a:txBody>
                  <a:tcPr marL="50800" marR="50800" marT="50800" marB="50800" anchor="ctr" horzOverflow="overflow">
                    <a:lnB w="12700">
                      <a:solidFill>
                        <a:srgbClr val="000000"/>
                      </a:solidFill>
                      <a:miter lim="400000"/>
                    </a:lnB>
                    <a:solidFill>
                      <a:srgbClr val="2F4C34"/>
                    </a:solidFill>
                  </a:tcPr>
                </a:tc>
                <a:tc>
                  <a:txBody>
                    <a:bodyPr/>
                    <a:lstStyle/>
                    <a:p>
                      <a:pPr defTabSz="914400">
                        <a:defRPr sz="1800"/>
                      </a:pPr>
                      <a:r>
                        <a:rPr sz="3200">
                          <a:solidFill>
                            <a:srgbClr val="FFFFFF"/>
                          </a:solidFill>
                          <a:sym typeface="Helvetica Neue"/>
                        </a:rPr>
                        <a:t>390</a:t>
                      </a:r>
                    </a:p>
                  </a:txBody>
                  <a:tcPr marL="50800" marR="50800" marT="50800" marB="50800" anchor="ctr" horzOverflow="overflow">
                    <a:lnR w="12700">
                      <a:solidFill>
                        <a:srgbClr val="000000"/>
                      </a:solidFill>
                      <a:miter lim="400000"/>
                    </a:lnR>
                    <a:lnB w="12700">
                      <a:solidFill>
                        <a:srgbClr val="000000"/>
                      </a:solidFill>
                      <a:miter lim="400000"/>
                    </a:lnB>
                    <a:solidFill>
                      <a:srgbClr val="2F4C34"/>
                    </a:solidFill>
                  </a:tcPr>
                </a:tc>
                <a:extLst>
                  <a:ext uri="{0D108BD9-81ED-4DB2-BD59-A6C34878D82A}">
                    <a16:rowId xmlns:a16="http://schemas.microsoft.com/office/drawing/2014/main" val="10006"/>
                  </a:ext>
                </a:extLst>
              </a:tr>
            </a:tbl>
          </a:graphicData>
        </a:graphic>
      </p:graphicFrame>
      <p:sp>
        <p:nvSpPr>
          <p:cNvPr id="2362" name="Arrow"/>
          <p:cNvSpPr/>
          <p:nvPr/>
        </p:nvSpPr>
        <p:spPr>
          <a:xfrm rot="10800000">
            <a:off x="22416738" y="8009790"/>
            <a:ext cx="1270001" cy="673319"/>
          </a:xfrm>
          <a:prstGeom prst="rightArrow">
            <a:avLst>
              <a:gd name="adj1" fmla="val 48051"/>
              <a:gd name="adj2" fmla="val 87920"/>
            </a:avLst>
          </a:prstGeom>
          <a:solidFill>
            <a:srgbClr val="0000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363" name="Arrow"/>
          <p:cNvSpPr/>
          <p:nvPr/>
        </p:nvSpPr>
        <p:spPr>
          <a:xfrm rot="10800000">
            <a:off x="22416738" y="9437106"/>
            <a:ext cx="1270001" cy="673319"/>
          </a:xfrm>
          <a:prstGeom prst="rightArrow">
            <a:avLst>
              <a:gd name="adj1" fmla="val 48051"/>
              <a:gd name="adj2" fmla="val 87920"/>
            </a:avLst>
          </a:prstGeom>
          <a:solidFill>
            <a:srgbClr val="0000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7" name="MSPS-3  - PROOFS - 172.JPG" descr="MSPS-3  - PROOFS - 172.JPG"/>
          <p:cNvPicPr>
            <a:picLocks noChangeAspect="1"/>
          </p:cNvPicPr>
          <p:nvPr/>
        </p:nvPicPr>
        <p:blipFill>
          <a:blip r:embed="rId3"/>
          <a:srcRect l="22313" r="30582" b="19542"/>
          <a:stretch>
            <a:fillRect/>
          </a:stretch>
        </p:blipFill>
        <p:spPr>
          <a:xfrm>
            <a:off x="742849" y="541139"/>
            <a:ext cx="11076192" cy="12633542"/>
          </a:xfrm>
          <a:prstGeom prst="rect">
            <a:avLst/>
          </a:prstGeom>
          <a:ln w="12700">
            <a:miter lim="400000"/>
          </a:ln>
        </p:spPr>
      </p:pic>
      <p:graphicFrame>
        <p:nvGraphicFramePr>
          <p:cNvPr id="2368" name="Table 1"/>
          <p:cNvGraphicFramePr/>
          <p:nvPr/>
        </p:nvGraphicFramePr>
        <p:xfrm>
          <a:off x="13322410" y="1778000"/>
          <a:ext cx="8971320" cy="10159996"/>
        </p:xfrm>
        <a:graphic>
          <a:graphicData uri="http://schemas.openxmlformats.org/drawingml/2006/table">
            <a:tbl>
              <a:tblPr>
                <a:tableStyleId>{4C3C2611-4C71-4FC5-86AE-919BDF0F9419}</a:tableStyleId>
              </a:tblPr>
              <a:tblGrid>
                <a:gridCol w="2990440">
                  <a:extLst>
                    <a:ext uri="{9D8B030D-6E8A-4147-A177-3AD203B41FA5}">
                      <a16:colId xmlns:a16="http://schemas.microsoft.com/office/drawing/2014/main" val="20000"/>
                    </a:ext>
                  </a:extLst>
                </a:gridCol>
                <a:gridCol w="2990440">
                  <a:extLst>
                    <a:ext uri="{9D8B030D-6E8A-4147-A177-3AD203B41FA5}">
                      <a16:colId xmlns:a16="http://schemas.microsoft.com/office/drawing/2014/main" val="20001"/>
                    </a:ext>
                  </a:extLst>
                </a:gridCol>
                <a:gridCol w="2990440">
                  <a:extLst>
                    <a:ext uri="{9D8B030D-6E8A-4147-A177-3AD203B41FA5}">
                      <a16:colId xmlns:a16="http://schemas.microsoft.com/office/drawing/2014/main" val="20002"/>
                    </a:ext>
                  </a:extLst>
                </a:gridCol>
              </a:tblGrid>
              <a:tr h="1451428">
                <a:tc>
                  <a:txBody>
                    <a:bodyPr/>
                    <a:lstStyle/>
                    <a:p>
                      <a:pPr defTabSz="914400">
                        <a:defRPr sz="1800"/>
                      </a:pPr>
                      <a:r>
                        <a:rPr sz="3200" b="1">
                          <a:sym typeface="Helvetica Neue"/>
                        </a:rPr>
                        <a:t>Type</a:t>
                      </a:r>
                    </a:p>
                  </a:txBody>
                  <a:tcPr marL="50800" marR="50800" marT="50800" marB="50800" anchor="ctr" horzOverflow="overflow">
                    <a:lnL w="12700">
                      <a:solidFill>
                        <a:srgbClr val="000000"/>
                      </a:solidFill>
                      <a:miter lim="400000"/>
                    </a:lnL>
                    <a:lnT w="12700">
                      <a:solidFill>
                        <a:srgbClr val="000000"/>
                      </a:solidFill>
                      <a:miter lim="400000"/>
                    </a:lnT>
                  </a:tcPr>
                </a:tc>
                <a:tc>
                  <a:txBody>
                    <a:bodyPr/>
                    <a:lstStyle/>
                    <a:p>
                      <a:pPr defTabSz="914400">
                        <a:defRPr sz="1800"/>
                      </a:pPr>
                      <a:r>
                        <a:rPr sz="3200" b="1">
                          <a:sym typeface="Helvetica Neue"/>
                        </a:rPr>
                        <a:t>Payout</a:t>
                      </a:r>
                    </a:p>
                  </a:txBody>
                  <a:tcPr marL="50800" marR="50800" marT="50800" marB="50800" anchor="ctr" horzOverflow="overflow">
                    <a:lnT w="12700">
                      <a:solidFill>
                        <a:srgbClr val="000000"/>
                      </a:solidFill>
                      <a:miter lim="400000"/>
                    </a:lnT>
                  </a:tcPr>
                </a:tc>
                <a:tc>
                  <a:txBody>
                    <a:bodyPr/>
                    <a:lstStyle/>
                    <a:p>
                      <a:pPr defTabSz="914400">
                        <a:defRPr sz="1800"/>
                      </a:pPr>
                      <a:r>
                        <a:rPr sz="3200" b="1">
                          <a:sym typeface="Helvetica Neue"/>
                        </a:rPr>
                        <a:t>Net</a:t>
                      </a:r>
                    </a:p>
                  </a:txBody>
                  <a:tcPr marL="50800" marR="50800" marT="50800" marB="50800" anchor="ctr" horzOverflow="overflow">
                    <a:lnR w="12700">
                      <a:solidFill>
                        <a:srgbClr val="000000"/>
                      </a:solidFill>
                      <a:miter lim="400000"/>
                    </a:lnR>
                    <a:lnT w="12700">
                      <a:solidFill>
                        <a:srgbClr val="000000"/>
                      </a:solidFill>
                      <a:miter lim="400000"/>
                    </a:lnT>
                  </a:tcPr>
                </a:tc>
                <a:extLst>
                  <a:ext uri="{0D108BD9-81ED-4DB2-BD59-A6C34878D82A}">
                    <a16:rowId xmlns:a16="http://schemas.microsoft.com/office/drawing/2014/main" val="10000"/>
                  </a:ext>
                </a:extLst>
              </a:tr>
              <a:tr h="1451428">
                <a:tc>
                  <a:txBody>
                    <a:bodyPr/>
                    <a:lstStyle/>
                    <a:p>
                      <a:pPr defTabSz="914400">
                        <a:defRPr sz="1800"/>
                      </a:pPr>
                      <a:r>
                        <a:rPr sz="3200">
                          <a:sym typeface="Helvetica Neue"/>
                        </a:rPr>
                        <a:t>Loss</a:t>
                      </a:r>
                    </a:p>
                  </a:txBody>
                  <a:tcPr marL="50800" marR="50800" marT="50800" marB="50800" anchor="ctr" horzOverflow="overflow">
                    <a:lnL w="12700">
                      <a:solidFill>
                        <a:srgbClr val="000000"/>
                      </a:solidFill>
                      <a:miter lim="400000"/>
                    </a:lnL>
                    <a:solidFill>
                      <a:srgbClr val="B5B5B5"/>
                    </a:solidFill>
                  </a:tcPr>
                </a:tc>
                <a:tc>
                  <a:txBody>
                    <a:bodyPr/>
                    <a:lstStyle/>
                    <a:p>
                      <a:pPr defTabSz="914400">
                        <a:defRPr sz="1800"/>
                      </a:pPr>
                      <a:r>
                        <a:rPr sz="3200">
                          <a:sym typeface="Helvetica Neue"/>
                        </a:rPr>
                        <a:t>0</a:t>
                      </a:r>
                    </a:p>
                  </a:txBody>
                  <a:tcPr marL="50800" marR="50800" marT="50800" marB="50800" anchor="ctr" horzOverflow="overflow">
                    <a:solidFill>
                      <a:srgbClr val="B5B5B5"/>
                    </a:solidFill>
                  </a:tcPr>
                </a:tc>
                <a:tc>
                  <a:txBody>
                    <a:bodyPr/>
                    <a:lstStyle/>
                    <a:p>
                      <a:pPr defTabSz="914400">
                        <a:defRPr sz="1800"/>
                      </a:pPr>
                      <a:r>
                        <a:rPr sz="3200">
                          <a:sym typeface="Helvetica Neue"/>
                        </a:rPr>
                        <a:t>-90</a:t>
                      </a:r>
                    </a:p>
                  </a:txBody>
                  <a:tcPr marL="50800" marR="50800" marT="50800" marB="50800" anchor="ctr" horzOverflow="overflow">
                    <a:lnR w="12700">
                      <a:solidFill>
                        <a:srgbClr val="000000"/>
                      </a:solidFill>
                      <a:miter lim="400000"/>
                    </a:lnR>
                    <a:solidFill>
                      <a:srgbClr val="B5B5B5"/>
                    </a:solidFill>
                  </a:tcPr>
                </a:tc>
                <a:extLst>
                  <a:ext uri="{0D108BD9-81ED-4DB2-BD59-A6C34878D82A}">
                    <a16:rowId xmlns:a16="http://schemas.microsoft.com/office/drawing/2014/main" val="10001"/>
                  </a:ext>
                </a:extLst>
              </a:tr>
              <a:tr h="1451428">
                <a:tc>
                  <a:txBody>
                    <a:bodyPr/>
                    <a:lstStyle/>
                    <a:p>
                      <a:pPr defTabSz="914400">
                        <a:defRPr sz="1800"/>
                      </a:pPr>
                      <a:r>
                        <a:rPr sz="3200">
                          <a:sym typeface="Helvetica Neue"/>
                        </a:rPr>
                        <a:t>LDW</a:t>
                      </a:r>
                    </a:p>
                  </a:txBody>
                  <a:tcPr marL="50800" marR="50800" marT="50800" marB="50800" anchor="ctr" horzOverflow="overflow">
                    <a:lnL w="12700">
                      <a:solidFill>
                        <a:srgbClr val="000000"/>
                      </a:solidFill>
                      <a:miter lim="400000"/>
                    </a:lnL>
                    <a:solidFill>
                      <a:srgbClr val="F4D481"/>
                    </a:solidFill>
                  </a:tcPr>
                </a:tc>
                <a:tc>
                  <a:txBody>
                    <a:bodyPr/>
                    <a:lstStyle/>
                    <a:p>
                      <a:pPr defTabSz="914400">
                        <a:defRPr sz="1800"/>
                      </a:pPr>
                      <a:r>
                        <a:rPr sz="3200">
                          <a:sym typeface="Helvetica Neue"/>
                        </a:rPr>
                        <a:t>30</a:t>
                      </a:r>
                    </a:p>
                  </a:txBody>
                  <a:tcPr marL="50800" marR="50800" marT="50800" marB="50800" anchor="ctr" horzOverflow="overflow">
                    <a:solidFill>
                      <a:srgbClr val="F4D481"/>
                    </a:solidFill>
                  </a:tcPr>
                </a:tc>
                <a:tc>
                  <a:txBody>
                    <a:bodyPr/>
                    <a:lstStyle/>
                    <a:p>
                      <a:pPr defTabSz="914400">
                        <a:defRPr sz="1800"/>
                      </a:pPr>
                      <a:r>
                        <a:rPr sz="3200">
                          <a:sym typeface="Helvetica Neue"/>
                        </a:rPr>
                        <a:t>-60</a:t>
                      </a:r>
                    </a:p>
                  </a:txBody>
                  <a:tcPr marL="50800" marR="50800" marT="50800" marB="50800" anchor="ctr" horzOverflow="overflow">
                    <a:lnR w="12700">
                      <a:solidFill>
                        <a:srgbClr val="000000"/>
                      </a:solidFill>
                      <a:miter lim="400000"/>
                    </a:lnR>
                    <a:solidFill>
                      <a:srgbClr val="F4D481"/>
                    </a:solidFill>
                  </a:tcPr>
                </a:tc>
                <a:extLst>
                  <a:ext uri="{0D108BD9-81ED-4DB2-BD59-A6C34878D82A}">
                    <a16:rowId xmlns:a16="http://schemas.microsoft.com/office/drawing/2014/main" val="10002"/>
                  </a:ext>
                </a:extLst>
              </a:tr>
              <a:tr h="1451428">
                <a:tc>
                  <a:txBody>
                    <a:bodyPr/>
                    <a:lstStyle/>
                    <a:p>
                      <a:pPr defTabSz="914400">
                        <a:defRPr sz="1800"/>
                      </a:pPr>
                      <a:r>
                        <a:rPr sz="3200">
                          <a:sym typeface="Helvetica Neue"/>
                        </a:rPr>
                        <a:t>LDW</a:t>
                      </a:r>
                    </a:p>
                  </a:txBody>
                  <a:tcPr marL="50800" marR="50800" marT="50800" marB="50800" anchor="ctr" horzOverflow="overflow">
                    <a:lnL w="12700">
                      <a:solidFill>
                        <a:srgbClr val="000000"/>
                      </a:solidFill>
                      <a:miter lim="400000"/>
                    </a:lnL>
                    <a:solidFill>
                      <a:srgbClr val="E59E40"/>
                    </a:solidFill>
                  </a:tcPr>
                </a:tc>
                <a:tc>
                  <a:txBody>
                    <a:bodyPr/>
                    <a:lstStyle/>
                    <a:p>
                      <a:pPr defTabSz="914400">
                        <a:defRPr sz="1800"/>
                      </a:pPr>
                      <a:r>
                        <a:rPr sz="3200">
                          <a:sym typeface="Helvetica Neue"/>
                        </a:rPr>
                        <a:t>50</a:t>
                      </a:r>
                    </a:p>
                  </a:txBody>
                  <a:tcPr marL="50800" marR="50800" marT="50800" marB="50800" anchor="ctr" horzOverflow="overflow">
                    <a:solidFill>
                      <a:srgbClr val="E59E40"/>
                    </a:solidFill>
                  </a:tcPr>
                </a:tc>
                <a:tc>
                  <a:txBody>
                    <a:bodyPr/>
                    <a:lstStyle/>
                    <a:p>
                      <a:pPr defTabSz="914400">
                        <a:defRPr sz="1800"/>
                      </a:pPr>
                      <a:r>
                        <a:rPr sz="3200">
                          <a:sym typeface="Helvetica Neue"/>
                        </a:rPr>
                        <a:t>-40</a:t>
                      </a:r>
                    </a:p>
                  </a:txBody>
                  <a:tcPr marL="50800" marR="50800" marT="50800" marB="50800" anchor="ctr" horzOverflow="overflow">
                    <a:lnR w="12700">
                      <a:solidFill>
                        <a:srgbClr val="000000"/>
                      </a:solidFill>
                      <a:miter lim="400000"/>
                    </a:lnR>
                    <a:solidFill>
                      <a:srgbClr val="E59E40"/>
                    </a:solidFill>
                  </a:tcPr>
                </a:tc>
                <a:extLst>
                  <a:ext uri="{0D108BD9-81ED-4DB2-BD59-A6C34878D82A}">
                    <a16:rowId xmlns:a16="http://schemas.microsoft.com/office/drawing/2014/main" val="10003"/>
                  </a:ext>
                </a:extLst>
              </a:tr>
              <a:tr h="1451428">
                <a:tc>
                  <a:txBody>
                    <a:bodyPr/>
                    <a:lstStyle/>
                    <a:p>
                      <a:pPr defTabSz="914400">
                        <a:defRPr sz="1800"/>
                      </a:pPr>
                      <a:r>
                        <a:rPr sz="3200">
                          <a:sym typeface="Helvetica Neue"/>
                        </a:rPr>
                        <a:t>Small Gain</a:t>
                      </a:r>
                    </a:p>
                  </a:txBody>
                  <a:tcPr marL="50800" marR="50800" marT="50800" marB="50800" anchor="ctr" horzOverflow="overflow">
                    <a:lnL w="12700">
                      <a:solidFill>
                        <a:srgbClr val="000000"/>
                      </a:solidFill>
                      <a:miter lim="400000"/>
                    </a:lnL>
                    <a:solidFill>
                      <a:srgbClr val="AFCDB7"/>
                    </a:solidFill>
                  </a:tcPr>
                </a:tc>
                <a:tc>
                  <a:txBody>
                    <a:bodyPr/>
                    <a:lstStyle/>
                    <a:p>
                      <a:pPr defTabSz="914400">
                        <a:defRPr sz="1800"/>
                      </a:pPr>
                      <a:r>
                        <a:rPr sz="3200">
                          <a:sym typeface="Helvetica Neue"/>
                        </a:rPr>
                        <a:t>130</a:t>
                      </a:r>
                    </a:p>
                  </a:txBody>
                  <a:tcPr marL="50800" marR="50800" marT="50800" marB="50800" anchor="ctr" horzOverflow="overflow">
                    <a:solidFill>
                      <a:srgbClr val="AFCDB7"/>
                    </a:solidFill>
                  </a:tcPr>
                </a:tc>
                <a:tc>
                  <a:txBody>
                    <a:bodyPr/>
                    <a:lstStyle/>
                    <a:p>
                      <a:pPr defTabSz="914400">
                        <a:defRPr sz="1800"/>
                      </a:pPr>
                      <a:r>
                        <a:rPr sz="3200">
                          <a:sym typeface="Helvetica Neue"/>
                        </a:rPr>
                        <a:t>40</a:t>
                      </a:r>
                    </a:p>
                  </a:txBody>
                  <a:tcPr marL="50800" marR="50800" marT="50800" marB="50800" anchor="ctr" horzOverflow="overflow">
                    <a:lnR w="12700">
                      <a:solidFill>
                        <a:srgbClr val="000000"/>
                      </a:solidFill>
                      <a:miter lim="400000"/>
                    </a:lnR>
                    <a:solidFill>
                      <a:srgbClr val="AFCDB7"/>
                    </a:solidFill>
                  </a:tcPr>
                </a:tc>
                <a:extLst>
                  <a:ext uri="{0D108BD9-81ED-4DB2-BD59-A6C34878D82A}">
                    <a16:rowId xmlns:a16="http://schemas.microsoft.com/office/drawing/2014/main" val="10004"/>
                  </a:ext>
                </a:extLst>
              </a:tr>
              <a:tr h="1451428">
                <a:tc>
                  <a:txBody>
                    <a:bodyPr/>
                    <a:lstStyle/>
                    <a:p>
                      <a:pPr defTabSz="914400">
                        <a:defRPr sz="1800"/>
                      </a:pPr>
                      <a:r>
                        <a:rPr sz="3200">
                          <a:sym typeface="Helvetica Neue"/>
                        </a:rPr>
                        <a:t>Small Gain</a:t>
                      </a:r>
                    </a:p>
                  </a:txBody>
                  <a:tcPr marL="50800" marR="50800" marT="50800" marB="50800" anchor="ctr" horzOverflow="overflow">
                    <a:lnL w="12700">
                      <a:solidFill>
                        <a:srgbClr val="000000"/>
                      </a:solidFill>
                      <a:miter lim="400000"/>
                    </a:lnL>
                    <a:solidFill>
                      <a:srgbClr val="7AA881"/>
                    </a:solidFill>
                  </a:tcPr>
                </a:tc>
                <a:tc>
                  <a:txBody>
                    <a:bodyPr/>
                    <a:lstStyle/>
                    <a:p>
                      <a:pPr defTabSz="914400">
                        <a:defRPr sz="1800"/>
                      </a:pPr>
                      <a:r>
                        <a:rPr sz="3200">
                          <a:sym typeface="Helvetica Neue"/>
                        </a:rPr>
                        <a:t>150</a:t>
                      </a:r>
                    </a:p>
                  </a:txBody>
                  <a:tcPr marL="50800" marR="50800" marT="50800" marB="50800" anchor="ctr" horzOverflow="overflow">
                    <a:solidFill>
                      <a:srgbClr val="7AA881"/>
                    </a:solidFill>
                  </a:tcPr>
                </a:tc>
                <a:tc>
                  <a:txBody>
                    <a:bodyPr/>
                    <a:lstStyle/>
                    <a:p>
                      <a:pPr defTabSz="914400">
                        <a:defRPr sz="1800"/>
                      </a:pPr>
                      <a:r>
                        <a:rPr sz="3200">
                          <a:sym typeface="Helvetica Neue"/>
                        </a:rPr>
                        <a:t>60</a:t>
                      </a:r>
                    </a:p>
                  </a:txBody>
                  <a:tcPr marL="50800" marR="50800" marT="50800" marB="50800" anchor="ctr" horzOverflow="overflow">
                    <a:lnR w="12700">
                      <a:solidFill>
                        <a:srgbClr val="000000"/>
                      </a:solidFill>
                      <a:miter lim="400000"/>
                    </a:lnR>
                    <a:solidFill>
                      <a:srgbClr val="7AA881"/>
                    </a:solidFill>
                  </a:tcPr>
                </a:tc>
                <a:extLst>
                  <a:ext uri="{0D108BD9-81ED-4DB2-BD59-A6C34878D82A}">
                    <a16:rowId xmlns:a16="http://schemas.microsoft.com/office/drawing/2014/main" val="10005"/>
                  </a:ext>
                </a:extLst>
              </a:tr>
              <a:tr h="1451428">
                <a:tc>
                  <a:txBody>
                    <a:bodyPr/>
                    <a:lstStyle/>
                    <a:p>
                      <a:pPr defTabSz="914400">
                        <a:defRPr sz="1800"/>
                      </a:pPr>
                      <a:r>
                        <a:rPr sz="3200">
                          <a:solidFill>
                            <a:srgbClr val="FFFFFF"/>
                          </a:solidFill>
                          <a:sym typeface="Helvetica Neue"/>
                        </a:rPr>
                        <a:t>Large Gain</a:t>
                      </a:r>
                    </a:p>
                  </a:txBody>
                  <a:tcPr marL="50800" marR="50800" marT="50800" marB="50800" anchor="ctr" horzOverflow="overflow">
                    <a:lnL w="12700">
                      <a:solidFill>
                        <a:srgbClr val="000000"/>
                      </a:solidFill>
                      <a:miter lim="400000"/>
                    </a:lnL>
                    <a:lnB w="12700">
                      <a:solidFill>
                        <a:srgbClr val="000000"/>
                      </a:solidFill>
                      <a:miter lim="400000"/>
                    </a:lnB>
                    <a:solidFill>
                      <a:srgbClr val="2F4C34"/>
                    </a:solidFill>
                  </a:tcPr>
                </a:tc>
                <a:tc>
                  <a:txBody>
                    <a:bodyPr/>
                    <a:lstStyle/>
                    <a:p>
                      <a:pPr defTabSz="914400">
                        <a:defRPr sz="1800"/>
                      </a:pPr>
                      <a:r>
                        <a:rPr sz="3200">
                          <a:solidFill>
                            <a:srgbClr val="FFFFFF"/>
                          </a:solidFill>
                          <a:sym typeface="Helvetica Neue"/>
                        </a:rPr>
                        <a:t>450</a:t>
                      </a:r>
                    </a:p>
                  </a:txBody>
                  <a:tcPr marL="50800" marR="50800" marT="50800" marB="50800" anchor="ctr" horzOverflow="overflow">
                    <a:lnB w="12700">
                      <a:solidFill>
                        <a:srgbClr val="000000"/>
                      </a:solidFill>
                      <a:miter lim="400000"/>
                    </a:lnB>
                    <a:solidFill>
                      <a:srgbClr val="2F4C34"/>
                    </a:solidFill>
                  </a:tcPr>
                </a:tc>
                <a:tc>
                  <a:txBody>
                    <a:bodyPr/>
                    <a:lstStyle/>
                    <a:p>
                      <a:pPr defTabSz="914400">
                        <a:defRPr sz="1800"/>
                      </a:pPr>
                      <a:r>
                        <a:rPr sz="3200">
                          <a:solidFill>
                            <a:srgbClr val="FFFFFF"/>
                          </a:solidFill>
                          <a:sym typeface="Helvetica Neue"/>
                        </a:rPr>
                        <a:t>390</a:t>
                      </a:r>
                    </a:p>
                  </a:txBody>
                  <a:tcPr marL="50800" marR="50800" marT="50800" marB="50800" anchor="ctr" horzOverflow="overflow">
                    <a:lnR w="12700">
                      <a:solidFill>
                        <a:srgbClr val="000000"/>
                      </a:solidFill>
                      <a:miter lim="400000"/>
                    </a:lnR>
                    <a:lnB w="12700">
                      <a:solidFill>
                        <a:srgbClr val="000000"/>
                      </a:solidFill>
                      <a:miter lim="400000"/>
                    </a:lnB>
                    <a:solidFill>
                      <a:srgbClr val="2F4C34"/>
                    </a:solidFill>
                  </a:tcPr>
                </a:tc>
                <a:extLst>
                  <a:ext uri="{0D108BD9-81ED-4DB2-BD59-A6C34878D82A}">
                    <a16:rowId xmlns:a16="http://schemas.microsoft.com/office/drawing/2014/main" val="10006"/>
                  </a:ext>
                </a:extLst>
              </a:tr>
            </a:tbl>
          </a:graphicData>
        </a:graphic>
      </p:graphicFrame>
      <p:sp>
        <p:nvSpPr>
          <p:cNvPr id="2369" name="Arrow"/>
          <p:cNvSpPr/>
          <p:nvPr/>
        </p:nvSpPr>
        <p:spPr>
          <a:xfrm rot="10800000">
            <a:off x="22357233" y="10895803"/>
            <a:ext cx="1270001" cy="673319"/>
          </a:xfrm>
          <a:prstGeom prst="rightArrow">
            <a:avLst>
              <a:gd name="adj1" fmla="val 48051"/>
              <a:gd name="adj2" fmla="val 87920"/>
            </a:avLst>
          </a:prstGeom>
          <a:solidFill>
            <a:srgbClr val="0000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73" name="Screen Shot 2023-04-21 at 8.06.49 am.png" descr="Screen Shot 2023-04-21 at 8.06.49 am.png"/>
          <p:cNvPicPr>
            <a:picLocks noChangeAspect="1"/>
          </p:cNvPicPr>
          <p:nvPr/>
        </p:nvPicPr>
        <p:blipFill>
          <a:blip r:embed="rId3"/>
          <a:stretch>
            <a:fillRect/>
          </a:stretch>
        </p:blipFill>
        <p:spPr>
          <a:xfrm>
            <a:off x="6091186" y="1569811"/>
            <a:ext cx="17190216" cy="10576378"/>
          </a:xfrm>
          <a:prstGeom prst="rect">
            <a:avLst/>
          </a:prstGeom>
          <a:ln w="12700">
            <a:miter lim="400000"/>
          </a:ln>
        </p:spPr>
      </p:pic>
      <p:sp>
        <p:nvSpPr>
          <p:cNvPr id="237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40</a:t>
            </a:fld>
            <a:endParaRPr/>
          </a:p>
        </p:txBody>
      </p:sp>
      <p:pic>
        <p:nvPicPr>
          <p:cNvPr id="2378" name="Screen Shot 2023-04-21 at 8.09.57 am.png" descr="Screen Shot 2023-04-21 at 8.09.57 am.png"/>
          <p:cNvPicPr>
            <a:picLocks noChangeAspect="1"/>
          </p:cNvPicPr>
          <p:nvPr/>
        </p:nvPicPr>
        <p:blipFill>
          <a:blip r:embed="rId4"/>
          <a:stretch>
            <a:fillRect/>
          </a:stretch>
        </p:blipFill>
        <p:spPr>
          <a:xfrm>
            <a:off x="975820" y="4472285"/>
            <a:ext cx="4521201" cy="4787901"/>
          </a:xfrm>
          <a:prstGeom prst="rect">
            <a:avLst/>
          </a:prstGeom>
          <a:ln w="50800">
            <a:solidFill>
              <a:srgbClr val="000000"/>
            </a:solidFill>
            <a:miter lim="400000"/>
          </a:ln>
        </p:spPr>
      </p:pic>
      <p:sp>
        <p:nvSpPr>
          <p:cNvPr id="2379" name="Square"/>
          <p:cNvSpPr/>
          <p:nvPr/>
        </p:nvSpPr>
        <p:spPr>
          <a:xfrm>
            <a:off x="5993243" y="1653678"/>
            <a:ext cx="1270001" cy="1270001"/>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83" name="Screen Shot 2023-04-21 at 8.06.49 am.png" descr="Screen Shot 2023-04-21 at 8.06.49 am.png"/>
          <p:cNvPicPr>
            <a:picLocks noChangeAspect="1"/>
          </p:cNvPicPr>
          <p:nvPr/>
        </p:nvPicPr>
        <p:blipFill>
          <a:blip r:embed="rId3"/>
          <a:stretch>
            <a:fillRect/>
          </a:stretch>
        </p:blipFill>
        <p:spPr>
          <a:xfrm>
            <a:off x="6091186" y="1569811"/>
            <a:ext cx="17190216" cy="10576378"/>
          </a:xfrm>
          <a:prstGeom prst="rect">
            <a:avLst/>
          </a:prstGeom>
          <a:ln w="12700">
            <a:miter lim="400000"/>
          </a:ln>
        </p:spPr>
      </p:pic>
      <p:sp>
        <p:nvSpPr>
          <p:cNvPr id="238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41</a:t>
            </a:fld>
            <a:endParaRPr/>
          </a:p>
        </p:txBody>
      </p:sp>
      <p:pic>
        <p:nvPicPr>
          <p:cNvPr id="2385" name="Screen Shot 2023-04-21 at 8.09.57 am.png" descr="Screen Shot 2023-04-21 at 8.09.57 am.png"/>
          <p:cNvPicPr>
            <a:picLocks noChangeAspect="1"/>
          </p:cNvPicPr>
          <p:nvPr/>
        </p:nvPicPr>
        <p:blipFill>
          <a:blip r:embed="rId4"/>
          <a:stretch>
            <a:fillRect/>
          </a:stretch>
        </p:blipFill>
        <p:spPr>
          <a:xfrm>
            <a:off x="975820" y="4472285"/>
            <a:ext cx="4521201" cy="4787901"/>
          </a:xfrm>
          <a:prstGeom prst="rect">
            <a:avLst/>
          </a:prstGeom>
          <a:ln w="50800">
            <a:solidFill>
              <a:srgbClr val="000000"/>
            </a:solidFill>
            <a:miter lim="400000"/>
          </a:ln>
        </p:spPr>
      </p:pic>
      <p:sp>
        <p:nvSpPr>
          <p:cNvPr id="2386" name="Square"/>
          <p:cNvSpPr/>
          <p:nvPr/>
        </p:nvSpPr>
        <p:spPr>
          <a:xfrm>
            <a:off x="5993243" y="1653678"/>
            <a:ext cx="1270001" cy="1270001"/>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pic>
        <p:nvPicPr>
          <p:cNvPr id="2387" name="Screen Shot 2023-04-21 at 8.08.00 am.png" descr="Screen Shot 2023-04-21 at 8.08.00 am.png"/>
          <p:cNvPicPr>
            <a:picLocks noChangeAspect="1"/>
          </p:cNvPicPr>
          <p:nvPr/>
        </p:nvPicPr>
        <p:blipFill>
          <a:blip r:embed="rId5"/>
          <a:srcRect l="1971" t="2981"/>
          <a:stretch>
            <a:fillRect/>
          </a:stretch>
        </p:blipFill>
        <p:spPr>
          <a:xfrm>
            <a:off x="7249284" y="2131377"/>
            <a:ext cx="16028269" cy="10261069"/>
          </a:xfrm>
          <a:prstGeom prst="rect">
            <a:avLst/>
          </a:prstGeom>
          <a:ln w="12700">
            <a:miter lim="400000"/>
          </a:ln>
        </p:spPr>
      </p:pic>
      <p:sp>
        <p:nvSpPr>
          <p:cNvPr id="2388" name="Square"/>
          <p:cNvSpPr/>
          <p:nvPr/>
        </p:nvSpPr>
        <p:spPr>
          <a:xfrm>
            <a:off x="6558544" y="1653678"/>
            <a:ext cx="1270001" cy="1270001"/>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95" name="Screen Shot 2023-04-21 at 8.13.52 am.png" descr="Screen Shot 2023-04-21 at 8.13.52 am.png"/>
          <p:cNvPicPr>
            <a:picLocks noChangeAspect="1"/>
          </p:cNvPicPr>
          <p:nvPr/>
        </p:nvPicPr>
        <p:blipFill>
          <a:blip r:embed="rId3"/>
          <a:stretch>
            <a:fillRect/>
          </a:stretch>
        </p:blipFill>
        <p:spPr>
          <a:xfrm>
            <a:off x="2495365" y="369420"/>
            <a:ext cx="19393270" cy="12993630"/>
          </a:xfrm>
          <a:prstGeom prst="rect">
            <a:avLst/>
          </a:prstGeom>
          <a:ln w="12700">
            <a:miter lim="400000"/>
          </a:ln>
        </p:spPr>
      </p:pic>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02" name="Screen Shot 2023-04-21 at 8.13.52 am.png" descr="Screen Shot 2023-04-21 at 8.13.52 am.png"/>
          <p:cNvPicPr>
            <a:picLocks noChangeAspect="1"/>
          </p:cNvPicPr>
          <p:nvPr/>
        </p:nvPicPr>
        <p:blipFill>
          <a:blip r:embed="rId3"/>
          <a:stretch>
            <a:fillRect/>
          </a:stretch>
        </p:blipFill>
        <p:spPr>
          <a:xfrm>
            <a:off x="2495365" y="369420"/>
            <a:ext cx="19393270" cy="12993630"/>
          </a:xfrm>
          <a:prstGeom prst="rect">
            <a:avLst/>
          </a:prstGeom>
          <a:ln w="12700">
            <a:miter lim="400000"/>
          </a:ln>
        </p:spPr>
      </p:pic>
      <p:sp>
        <p:nvSpPr>
          <p:cNvPr id="2406" name="}**"/>
          <p:cNvSpPr txBox="1"/>
          <p:nvPr/>
        </p:nvSpPr>
        <p:spPr>
          <a:xfrm>
            <a:off x="10090093" y="7702972"/>
            <a:ext cx="3068611" cy="23215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15000" b="0">
                <a:solidFill>
                  <a:schemeClr val="accent5">
                    <a:hueOff val="-82419"/>
                    <a:satOff val="-9513"/>
                    <a:lumOff val="-16343"/>
                  </a:schemeClr>
                </a:solidFill>
              </a:defRPr>
            </a:lvl1pPr>
          </a:lstStyle>
          <a:p>
            <a:r>
              <a:t>}**</a:t>
            </a: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0" name="Why is that legal?…"/>
          <p:cNvSpPr txBox="1"/>
          <p:nvPr/>
        </p:nvSpPr>
        <p:spPr>
          <a:xfrm>
            <a:off x="11242220" y="6460456"/>
            <a:ext cx="1899558" cy="7950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4500" b="0">
                <a:latin typeface="Avenir Book"/>
                <a:ea typeface="Avenir Book"/>
                <a:cs typeface="Avenir Book"/>
                <a:sym typeface="Avenir Book"/>
              </a:defRPr>
            </a:pPr>
            <a:r>
              <a:rPr lang="en-AU" dirty="0"/>
              <a:t>Thanks</a:t>
            </a:r>
            <a:endParaRPr dirty="0"/>
          </a:p>
        </p:txBody>
      </p:sp>
      <p:sp>
        <p:nvSpPr>
          <p:cNvPr id="2471"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44</a:t>
            </a:fld>
            <a:endParaRPr dirty="0"/>
          </a:p>
        </p:txBody>
      </p:sp>
      <p:pic>
        <p:nvPicPr>
          <p:cNvPr id="6" name="Picture 5" descr="A qr code with dots&#10;&#10;Description automatically generated with low confidence">
            <a:extLst>
              <a:ext uri="{FF2B5EF4-FFF2-40B4-BE49-F238E27FC236}">
                <a16:creationId xmlns:a16="http://schemas.microsoft.com/office/drawing/2014/main" id="{1FB2B729-CB9C-20CF-69A8-4A088E92B2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382709"/>
            <a:ext cx="3333291" cy="3333291"/>
          </a:xfrm>
          <a:prstGeom prst="rect">
            <a:avLst/>
          </a:prstGeom>
        </p:spPr>
      </p:pic>
      <p:sp>
        <p:nvSpPr>
          <p:cNvPr id="8" name="Why is that legal?…">
            <a:extLst>
              <a:ext uri="{FF2B5EF4-FFF2-40B4-BE49-F238E27FC236}">
                <a16:creationId xmlns:a16="http://schemas.microsoft.com/office/drawing/2014/main" id="{C4FE130B-6528-8541-AC59-EAE0F3975E07}"/>
              </a:ext>
            </a:extLst>
          </p:cNvPr>
          <p:cNvSpPr txBox="1"/>
          <p:nvPr/>
        </p:nvSpPr>
        <p:spPr>
          <a:xfrm>
            <a:off x="3333291" y="12920911"/>
            <a:ext cx="3169137" cy="7950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4500" b="0">
                <a:latin typeface="Avenir Book"/>
                <a:ea typeface="Avenir Book"/>
                <a:cs typeface="Avenir Book"/>
                <a:sym typeface="Avenir Book"/>
              </a:defRPr>
            </a:pPr>
            <a:r>
              <a:rPr lang="en-AU" dirty="0">
                <a:sym typeface="Wingdings" pitchFamily="2" charset="2"/>
              </a:rPr>
              <a:t>  </a:t>
            </a:r>
            <a:r>
              <a:rPr lang="en-AU" dirty="0"/>
              <a:t>Pre Print</a:t>
            </a:r>
            <a:endParaRPr dirty="0"/>
          </a:p>
        </p:txBody>
      </p:sp>
      <p:sp>
        <p:nvSpPr>
          <p:cNvPr id="9" name="Cherry">
            <a:extLst>
              <a:ext uri="{FF2B5EF4-FFF2-40B4-BE49-F238E27FC236}">
                <a16:creationId xmlns:a16="http://schemas.microsoft.com/office/drawing/2014/main" id="{C0134E02-F1F7-DAA3-4F41-B0E1D66F9865}"/>
              </a:ext>
            </a:extLst>
          </p:cNvPr>
          <p:cNvSpPr>
            <a:spLocks noChangeAspect="1"/>
          </p:cNvSpPr>
          <p:nvPr/>
        </p:nvSpPr>
        <p:spPr>
          <a:xfrm>
            <a:off x="11784844" y="7634958"/>
            <a:ext cx="814311" cy="1142156"/>
          </a:xfrm>
          <a:custGeom>
            <a:avLst/>
            <a:gdLst/>
            <a:ahLst/>
            <a:cxnLst>
              <a:cxn ang="0">
                <a:pos x="wd2" y="hd2"/>
              </a:cxn>
              <a:cxn ang="5400000">
                <a:pos x="wd2" y="hd2"/>
              </a:cxn>
              <a:cxn ang="10800000">
                <a:pos x="wd2" y="hd2"/>
              </a:cxn>
              <a:cxn ang="16200000">
                <a:pos x="wd2" y="hd2"/>
              </a:cxn>
            </a:cxnLst>
            <a:rect l="0" t="0" r="r" b="b"/>
            <a:pathLst>
              <a:path w="18240" h="20892" extrusionOk="0">
                <a:moveTo>
                  <a:pt x="7270" y="0"/>
                </a:moveTo>
                <a:cubicBezTo>
                  <a:pt x="6749" y="4881"/>
                  <a:pt x="10955" y="6557"/>
                  <a:pt x="14000" y="5975"/>
                </a:cubicBezTo>
                <a:cubicBezTo>
                  <a:pt x="12622" y="6694"/>
                  <a:pt x="10662" y="7559"/>
                  <a:pt x="9567" y="8283"/>
                </a:cubicBezTo>
                <a:cubicBezTo>
                  <a:pt x="8134" y="9232"/>
                  <a:pt x="6804" y="10468"/>
                  <a:pt x="5164" y="12907"/>
                </a:cubicBezTo>
                <a:cubicBezTo>
                  <a:pt x="4840" y="12642"/>
                  <a:pt x="4293" y="12347"/>
                  <a:pt x="3411" y="12264"/>
                </a:cubicBezTo>
                <a:cubicBezTo>
                  <a:pt x="663" y="12007"/>
                  <a:pt x="-2369" y="17077"/>
                  <a:pt x="2841" y="18764"/>
                </a:cubicBezTo>
                <a:cubicBezTo>
                  <a:pt x="7911" y="20405"/>
                  <a:pt x="9801" y="15258"/>
                  <a:pt x="7936" y="13911"/>
                </a:cubicBezTo>
                <a:cubicBezTo>
                  <a:pt x="7264" y="13426"/>
                  <a:pt x="6666" y="13298"/>
                  <a:pt x="6241" y="13289"/>
                </a:cubicBezTo>
                <a:cubicBezTo>
                  <a:pt x="6856" y="12336"/>
                  <a:pt x="8043" y="10297"/>
                  <a:pt x="9941" y="8930"/>
                </a:cubicBezTo>
                <a:cubicBezTo>
                  <a:pt x="11591" y="7741"/>
                  <a:pt x="14320" y="6397"/>
                  <a:pt x="14955" y="6689"/>
                </a:cubicBezTo>
                <a:cubicBezTo>
                  <a:pt x="15567" y="6969"/>
                  <a:pt x="16488" y="10172"/>
                  <a:pt x="14364" y="14851"/>
                </a:cubicBezTo>
                <a:cubicBezTo>
                  <a:pt x="14024" y="14605"/>
                  <a:pt x="13350" y="14274"/>
                  <a:pt x="12241" y="14352"/>
                </a:cubicBezTo>
                <a:cubicBezTo>
                  <a:pt x="9486" y="14545"/>
                  <a:pt x="7746" y="20005"/>
                  <a:pt x="13263" y="20814"/>
                </a:cubicBezTo>
                <a:cubicBezTo>
                  <a:pt x="18630" y="21600"/>
                  <a:pt x="19231" y="16249"/>
                  <a:pt x="17076" y="15232"/>
                </a:cubicBezTo>
                <a:cubicBezTo>
                  <a:pt x="16414" y="14919"/>
                  <a:pt x="15868" y="14851"/>
                  <a:pt x="15461" y="14876"/>
                </a:cubicBezTo>
                <a:cubicBezTo>
                  <a:pt x="15973" y="13405"/>
                  <a:pt x="17038" y="9738"/>
                  <a:pt x="16191" y="6623"/>
                </a:cubicBezTo>
                <a:cubicBezTo>
                  <a:pt x="16059" y="6190"/>
                  <a:pt x="16401" y="5727"/>
                  <a:pt x="16489" y="5538"/>
                </a:cubicBezTo>
                <a:cubicBezTo>
                  <a:pt x="16576" y="5349"/>
                  <a:pt x="15758" y="4695"/>
                  <a:pt x="15439" y="5053"/>
                </a:cubicBezTo>
                <a:cubicBezTo>
                  <a:pt x="15315" y="5192"/>
                  <a:pt x="15094" y="5353"/>
                  <a:pt x="14804" y="5530"/>
                </a:cubicBezTo>
                <a:cubicBezTo>
                  <a:pt x="14959" y="4800"/>
                  <a:pt x="15252" y="2668"/>
                  <a:pt x="13662" y="1634"/>
                </a:cubicBezTo>
                <a:cubicBezTo>
                  <a:pt x="11265" y="75"/>
                  <a:pt x="9788" y="1822"/>
                  <a:pt x="7270" y="0"/>
                </a:cubicBezTo>
                <a:close/>
              </a:path>
            </a:pathLst>
          </a:custGeom>
          <a:solidFill>
            <a:srgbClr val="FF41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Tree>
    <p:extLst>
      <p:ext uri="{BB962C8B-B14F-4D97-AF65-F5344CB8AC3E}">
        <p14:creationId xmlns:p14="http://schemas.microsoft.com/office/powerpoint/2010/main" val="271268118"/>
      </p:ext>
    </p:extLst>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3658</Words>
  <Application>Microsoft Office PowerPoint</Application>
  <PresentationFormat>Custom</PresentationFormat>
  <Paragraphs>1014</Paragraphs>
  <Slides>44</Slides>
  <Notes>44</Notes>
  <HiddenSlides>1</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44</vt:i4>
      </vt:variant>
    </vt:vector>
  </HeadingPairs>
  <TitlesOfParts>
    <vt:vector size="56" baseType="lpstr">
      <vt:lpstr>AdvPSHEL</vt:lpstr>
      <vt:lpstr>Avenir Book</vt:lpstr>
      <vt:lpstr>Avenir Heavy</vt:lpstr>
      <vt:lpstr>Engravers MT</vt:lpstr>
      <vt:lpstr>Helvetica</vt:lpstr>
      <vt:lpstr>Helvetica Light</vt:lpstr>
      <vt:lpstr>Helvetica Neue</vt:lpstr>
      <vt:lpstr>Helvetica Neue Light</vt:lpstr>
      <vt:lpstr>Helvetica Neue Medium</vt:lpstr>
      <vt:lpstr>Palatino</vt:lpstr>
      <vt:lpstr>Times New Roman</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Sharman</dc:creator>
  <cp:lastModifiedBy>Stephen Sharman</cp:lastModifiedBy>
  <cp:revision>559</cp:revision>
  <cp:lastPrinted>2023-06-27T17:07:45Z</cp:lastPrinted>
  <dcterms:modified xsi:type="dcterms:W3CDTF">2023-09-25T13:46:59Z</dcterms:modified>
</cp:coreProperties>
</file>