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9" r:id="rId2"/>
    <p:sldId id="568" r:id="rId3"/>
    <p:sldId id="573" r:id="rId4"/>
    <p:sldId id="574" r:id="rId5"/>
    <p:sldId id="576" r:id="rId6"/>
    <p:sldId id="575" r:id="rId7"/>
    <p:sldId id="271" r:id="rId8"/>
    <p:sldId id="569" r:id="rId9"/>
    <p:sldId id="570" r:id="rId10"/>
    <p:sldId id="269" r:id="rId11"/>
    <p:sldId id="571" r:id="rId12"/>
    <p:sldId id="280" r:id="rId13"/>
    <p:sldId id="284" r:id="rId14"/>
    <p:sldId id="328" r:id="rId15"/>
  </p:sldIdLst>
  <p:sldSz cx="12192000" cy="6858000"/>
  <p:notesSz cx="7315200" cy="9601200"/>
  <p:defaultTextStyle>
    <a:defPPr>
      <a:defRPr lang="en-US"/>
    </a:defPPr>
    <a:lvl1pPr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840" userDrawn="1">
          <p15:clr>
            <a:srgbClr val="A4A3A4"/>
          </p15:clr>
        </p15:guide>
        <p15:guide id="2" orient="horz" pos="1149" userDrawn="1">
          <p15:clr>
            <a:srgbClr val="A4A3A4"/>
          </p15:clr>
        </p15:guide>
        <p15:guide id="3" pos="840" userDrawn="1">
          <p15:clr>
            <a:srgbClr val="A4A3A4"/>
          </p15:clr>
        </p15:guide>
        <p15:guide id="4" pos="6620" userDrawn="1">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C13F"/>
    <a:srgbClr val="E5951F"/>
    <a:srgbClr val="00FFFF"/>
    <a:srgbClr val="663300"/>
    <a:srgbClr val="FF33CC"/>
    <a:srgbClr val="66FF66"/>
    <a:srgbClr val="0C2344"/>
    <a:srgbClr val="253F6B"/>
    <a:srgbClr val="002040"/>
    <a:srgbClr val="172F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5" autoAdjust="0"/>
    <p:restoredTop sz="61224" autoAdjust="0"/>
  </p:normalViewPr>
  <p:slideViewPr>
    <p:cSldViewPr snapToGrid="0" snapToObjects="1">
      <p:cViewPr varScale="1">
        <p:scale>
          <a:sx n="41" d="100"/>
          <a:sy n="41" d="100"/>
        </p:scale>
        <p:origin x="1604" y="20"/>
      </p:cViewPr>
      <p:guideLst>
        <p:guide orient="horz" pos="840"/>
        <p:guide orient="horz" pos="1149"/>
        <p:guide pos="840"/>
        <p:guide pos="662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snapToObjects="1">
      <p:cViewPr varScale="1">
        <p:scale>
          <a:sx n="100" d="100"/>
          <a:sy n="100" d="100"/>
        </p:scale>
        <p:origin x="-4288" y="-104"/>
      </p:cViewPr>
      <p:guideLst>
        <p:guide orient="horz" pos="3024"/>
        <p:guide pos="230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fontAlgn="auto">
              <a:spcBef>
                <a:spcPts val="0"/>
              </a:spcBef>
              <a:spcAft>
                <a:spcPts val="0"/>
              </a:spcAft>
              <a:defRPr sz="1300">
                <a:latin typeface="+mn-lt"/>
                <a:ea typeface="+mn-ea"/>
                <a:cs typeface="+mn-cs"/>
              </a:defRPr>
            </a:lvl1pPr>
          </a:lstStyle>
          <a:p>
            <a:pPr>
              <a:defRPr/>
            </a:pPr>
            <a:endParaRPr lang="en-US"/>
          </a:p>
        </p:txBody>
      </p:sp>
      <p:sp>
        <p:nvSpPr>
          <p:cNvPr id="3" name="Date Placeholder 2"/>
          <p:cNvSpPr>
            <a:spLocks noGrp="1"/>
          </p:cNvSpPr>
          <p:nvPr>
            <p:ph type="dt" idx="1"/>
          </p:nvPr>
        </p:nvSpPr>
        <p:spPr>
          <a:xfrm>
            <a:off x="4143587" y="0"/>
            <a:ext cx="3169920" cy="480060"/>
          </a:xfrm>
          <a:prstGeom prst="rect">
            <a:avLst/>
          </a:prstGeom>
        </p:spPr>
        <p:txBody>
          <a:bodyPr vert="horz" wrap="square" lIns="96661" tIns="48331" rIns="96661" bIns="48331" numCol="1" anchor="t" anchorCtr="0" compatLnSpc="1">
            <a:prstTxWarp prst="textNoShape">
              <a:avLst/>
            </a:prstTxWarp>
          </a:bodyPr>
          <a:lstStyle>
            <a:lvl1pPr algn="r">
              <a:defRPr sz="1300">
                <a:latin typeface="Calibri" pitchFamily="34" charset="0"/>
              </a:defRPr>
            </a:lvl1pPr>
          </a:lstStyle>
          <a:p>
            <a:fld id="{0E17D38B-D256-48B6-8290-247E49194386}" type="datetime1">
              <a:rPr lang="en-US" altLang="en-US"/>
              <a:pPr/>
              <a:t>9/25/2023</a:t>
            </a:fld>
            <a:endParaRPr lang="en-US" alt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61" tIns="48331" rIns="96661" bIns="48331" rtlCol="0" anchor="ctr"/>
          <a:lstStyle/>
          <a:p>
            <a:pPr lvl="0"/>
            <a:endParaRPr lang="en-US" noProof="0"/>
          </a:p>
        </p:txBody>
      </p:sp>
      <p:sp>
        <p:nvSpPr>
          <p:cNvPr id="5" name="Notes Placeholder 4"/>
          <p:cNvSpPr>
            <a:spLocks noGrp="1"/>
          </p:cNvSpPr>
          <p:nvPr>
            <p:ph type="body" sz="quarter" idx="3"/>
          </p:nvPr>
        </p:nvSpPr>
        <p:spPr>
          <a:xfrm>
            <a:off x="731520" y="4560570"/>
            <a:ext cx="5852160" cy="4320540"/>
          </a:xfrm>
          <a:prstGeom prst="rect">
            <a:avLst/>
          </a:prstGeom>
        </p:spPr>
        <p:txBody>
          <a:bodyPr vert="horz" wrap="square" lIns="96661" tIns="48331" rIns="96661" bIns="48331" numCol="1" anchor="t" anchorCtr="0" compatLnSpc="1">
            <a:prstTxWarp prst="textNoShape">
              <a:avLst/>
            </a:prstTxWarp>
            <a:normAutofit/>
          </a:bodyPr>
          <a:lstStyle/>
          <a:p>
            <a:pPr lvl="0"/>
            <a:r>
              <a:rPr lang="en-CA" noProof="0"/>
              <a:t>Click to edit Master text styles</a:t>
            </a:r>
          </a:p>
          <a:p>
            <a:pPr lvl="1"/>
            <a:r>
              <a:rPr lang="en-CA" noProof="0"/>
              <a:t>Second level</a:t>
            </a:r>
          </a:p>
          <a:p>
            <a:pPr lvl="2"/>
            <a:r>
              <a:rPr lang="en-CA" noProof="0"/>
              <a:t>Third level</a:t>
            </a:r>
          </a:p>
          <a:p>
            <a:pPr lvl="3"/>
            <a:r>
              <a:rPr lang="en-CA" noProof="0"/>
              <a:t>Fourth level</a:t>
            </a:r>
          </a:p>
          <a:p>
            <a:pPr lvl="4"/>
            <a:r>
              <a:rPr lang="en-CA" noProof="0"/>
              <a:t>Fifth level</a:t>
            </a:r>
            <a:endParaRPr lang="en-US" noProof="0"/>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fontAlgn="auto">
              <a:spcBef>
                <a:spcPts val="0"/>
              </a:spcBef>
              <a:spcAft>
                <a:spcPts val="0"/>
              </a:spcAft>
              <a:defRPr sz="13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wrap="square" lIns="96661" tIns="48331" rIns="96661" bIns="48331" numCol="1" anchor="b" anchorCtr="0" compatLnSpc="1">
            <a:prstTxWarp prst="textNoShape">
              <a:avLst/>
            </a:prstTxWarp>
          </a:bodyPr>
          <a:lstStyle>
            <a:lvl1pPr algn="r">
              <a:defRPr sz="1300">
                <a:latin typeface="Calibri" pitchFamily="34" charset="0"/>
              </a:defRPr>
            </a:lvl1pPr>
          </a:lstStyle>
          <a:p>
            <a:fld id="{5DC07DC2-E32D-4B6A-A887-1F1E8DC0A435}" type="slidenum">
              <a:rPr lang="en-US" altLang="en-US"/>
              <a:pPr/>
              <a:t>‹#›</a:t>
            </a:fld>
            <a:endParaRPr lang="en-US" altLang="en-US"/>
          </a:p>
        </p:txBody>
      </p:sp>
    </p:spTree>
    <p:extLst>
      <p:ext uri="{BB962C8B-B14F-4D97-AF65-F5344CB8AC3E}">
        <p14:creationId xmlns:p14="http://schemas.microsoft.com/office/powerpoint/2010/main" val="3639013088"/>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15 mins</a:t>
            </a:r>
          </a:p>
        </p:txBody>
      </p:sp>
      <p:sp>
        <p:nvSpPr>
          <p:cNvPr id="4" name="Slide Number Placeholder 3"/>
          <p:cNvSpPr>
            <a:spLocks noGrp="1"/>
          </p:cNvSpPr>
          <p:nvPr>
            <p:ph type="sldNum" sz="quarter" idx="10"/>
          </p:nvPr>
        </p:nvSpPr>
        <p:spPr/>
        <p:txBody>
          <a:bodyPr/>
          <a:lstStyle/>
          <a:p>
            <a:fld id="{5DC07DC2-E32D-4B6A-A887-1F1E8DC0A435}" type="slidenum">
              <a:rPr lang="en-US" altLang="en-US" smtClean="0"/>
              <a:pPr/>
              <a:t>1</a:t>
            </a:fld>
            <a:endParaRPr lang="en-US" altLang="en-US"/>
          </a:p>
        </p:txBody>
      </p:sp>
    </p:spTree>
    <p:extLst>
      <p:ext uri="{BB962C8B-B14F-4D97-AF65-F5344CB8AC3E}">
        <p14:creationId xmlns:p14="http://schemas.microsoft.com/office/powerpoint/2010/main" val="2421457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C07DC2-E32D-4B6A-A887-1F1E8DC0A435}" type="slidenum">
              <a:rPr lang="en-US" altLang="en-US" smtClean="0"/>
              <a:pPr/>
              <a:t>2</a:t>
            </a:fld>
            <a:endParaRPr lang="en-US" altLang="en-US"/>
          </a:p>
        </p:txBody>
      </p:sp>
    </p:spTree>
    <p:extLst>
      <p:ext uri="{BB962C8B-B14F-4D97-AF65-F5344CB8AC3E}">
        <p14:creationId xmlns:p14="http://schemas.microsoft.com/office/powerpoint/2010/main" val="3630569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talk on streaming, I’m mindful that probably the majority of people here have never visited on these websites. This is Twitch; twitch is not the only streaming platform but it’s a good blueprint, and it’s similar to </a:t>
            </a:r>
            <a:r>
              <a:rPr lang="en-US" dirty="0" err="1"/>
              <a:t>Youtube</a:t>
            </a:r>
            <a:r>
              <a:rPr lang="en-US" dirty="0"/>
              <a:t>, but it’s predominantly live content : you’re watching this stuff as it’s happening. This fella from Fruity Slots is playing an online slot machine that we’re watching; in the right hand corner, there’s a webcam feed of the streamer, of course he’s talking away the whole time. There’s a panel showing the chat, where you can type in messages to each other. And above the chat, you might see some RG messaging: </a:t>
            </a:r>
            <a:r>
              <a:rPr lang="en-US" dirty="0" err="1"/>
              <a:t>GambleAware</a:t>
            </a:r>
            <a:r>
              <a:rPr lang="en-US" dirty="0"/>
              <a:t>, 18. Bear in mind that with gambling streams, this is just spectating. There’s no cost to this activity</a:t>
            </a:r>
            <a:endParaRPr lang="en-CA" dirty="0"/>
          </a:p>
        </p:txBody>
      </p:sp>
      <p:sp>
        <p:nvSpPr>
          <p:cNvPr id="4" name="Slide Number Placeholder 3"/>
          <p:cNvSpPr>
            <a:spLocks noGrp="1"/>
          </p:cNvSpPr>
          <p:nvPr>
            <p:ph type="sldNum" sz="quarter" idx="5"/>
          </p:nvPr>
        </p:nvSpPr>
        <p:spPr/>
        <p:txBody>
          <a:bodyPr/>
          <a:lstStyle/>
          <a:p>
            <a:fld id="{5DC07DC2-E32D-4B6A-A887-1F1E8DC0A435}" type="slidenum">
              <a:rPr lang="en-US" altLang="en-US" smtClean="0"/>
              <a:pPr/>
              <a:t>3</a:t>
            </a:fld>
            <a:endParaRPr lang="en-US" altLang="en-US"/>
          </a:p>
        </p:txBody>
      </p:sp>
    </p:spTree>
    <p:extLst>
      <p:ext uri="{BB962C8B-B14F-4D97-AF65-F5344CB8AC3E}">
        <p14:creationId xmlns:p14="http://schemas.microsoft.com/office/powerpoint/2010/main" val="35250335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Gambling streams are a popular category on these platforms: when Twitch was the dominant platform, which I’ll say more about in a minute, there were over 150 channels broadcasting gambling, and the most popular of those streams would regularly pull in over 100,000 viewers. One set of issues is around the streamers and what they’re up to, exactly. Some of the streamers have revealed experiencing significant gambling problems from playing gambling games for many hours a day. There are some jurisdictional issues: as to whether the product or website is legal in the country where the streamer is located. Plus, a lot of the gambling streamers are sponsored by the websites that they’re playing on, where they often seem to be gambling with free balance top-ups, so that it’s not necessarily their own money that they’re losing </a:t>
            </a:r>
            <a:endParaRPr lang="en-CA" dirty="0"/>
          </a:p>
        </p:txBody>
      </p:sp>
      <p:sp>
        <p:nvSpPr>
          <p:cNvPr id="4" name="Slide Number Placeholder 3"/>
          <p:cNvSpPr>
            <a:spLocks noGrp="1"/>
          </p:cNvSpPr>
          <p:nvPr>
            <p:ph type="sldNum" sz="quarter" idx="5"/>
          </p:nvPr>
        </p:nvSpPr>
        <p:spPr/>
        <p:txBody>
          <a:bodyPr/>
          <a:lstStyle/>
          <a:p>
            <a:fld id="{5DC07DC2-E32D-4B6A-A887-1F1E8DC0A435}" type="slidenum">
              <a:rPr lang="en-US" altLang="en-US" smtClean="0"/>
              <a:pPr/>
              <a:t>4</a:t>
            </a:fld>
            <a:endParaRPr lang="en-US" altLang="en-US"/>
          </a:p>
        </p:txBody>
      </p:sp>
    </p:spTree>
    <p:extLst>
      <p:ext uri="{BB962C8B-B14F-4D97-AF65-F5344CB8AC3E}">
        <p14:creationId xmlns:p14="http://schemas.microsoft.com/office/powerpoint/2010/main" val="1390081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there’s a field of research around Twitch and streaming, there’s very limited research on gambling streams. The only prevalence data is a study by David Zendle that predates a lot of the publicity around these streams, so in </a:t>
            </a:r>
            <a:r>
              <a:rPr lang="en-US" dirty="0" err="1"/>
              <a:t>Zendle’s</a:t>
            </a:r>
            <a:r>
              <a:rPr lang="en-US" dirty="0"/>
              <a:t> study 4% of a UK sample reported watching live gambling streams, and this also correlated with PGSI scores. There’s an interesting paper by Brett Abarbanel and Mark Johnson, which is not about gambling streams per se, but about how some of the features in the chat rely on raffle mechanics and are effectively </a:t>
            </a:r>
            <a:r>
              <a:rPr lang="en-US" dirty="0" err="1"/>
              <a:t>gamblified</a:t>
            </a:r>
            <a:r>
              <a:rPr lang="en-US" dirty="0"/>
              <a:t>, even for a channel that is broadcasting video games. So the Chat has quite a lot of depth to it actually. And as with all research on emerging forms of gambling, streaming platforms are a bit of a moving target: Twitch had announced two regulatory curbs on gambling content over the past 2 years: but if you go on Twitch today, you’ll have no trouble finding slot machine to watch, but a lot of the action is moving to other less-regulated platforms especially one called Kick,. </a:t>
            </a:r>
            <a:endParaRPr lang="en-CA" dirty="0"/>
          </a:p>
        </p:txBody>
      </p:sp>
      <p:sp>
        <p:nvSpPr>
          <p:cNvPr id="4" name="Slide Number Placeholder 3"/>
          <p:cNvSpPr>
            <a:spLocks noGrp="1"/>
          </p:cNvSpPr>
          <p:nvPr>
            <p:ph type="sldNum" sz="quarter" idx="5"/>
          </p:nvPr>
        </p:nvSpPr>
        <p:spPr/>
        <p:txBody>
          <a:bodyPr/>
          <a:lstStyle/>
          <a:p>
            <a:fld id="{5DC07DC2-E32D-4B6A-A887-1F1E8DC0A435}" type="slidenum">
              <a:rPr lang="en-US" altLang="en-US" smtClean="0"/>
              <a:pPr/>
              <a:t>5</a:t>
            </a:fld>
            <a:endParaRPr lang="en-US" altLang="en-US"/>
          </a:p>
        </p:txBody>
      </p:sp>
    </p:spTree>
    <p:extLst>
      <p:ext uri="{BB962C8B-B14F-4D97-AF65-F5344CB8AC3E}">
        <p14:creationId xmlns:p14="http://schemas.microsoft.com/office/powerpoint/2010/main" val="1987349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Turning to the viewers, the next set of issues is around young people being exposed to gambling content before they are legally able to gamble.  Twitch in particular was a platform designed for broadcasting video gaming, and there’s a lot of young men on there. The age gating is minimalist, and the gambling that is happening is very intense:  high stakes, auto-play at the fastest rate, and multi screening several games simultaneously. So t</a:t>
            </a:r>
            <a:r>
              <a:rPr lang="en-US" baseline="0" dirty="0"/>
              <a:t>hese points are quite important, and definitely require research, but in the 2 studies I’ll show you today, the participants were adults, mostly aged 20 to 40, they have gambling experience, so our data do not capture this particular piece of the puzzle. What we are interested in today: how does watching this content affect people who are already involved in gambling and maybe trying to cut down</a:t>
            </a:r>
            <a:endParaRPr lang="en-CA" dirty="0"/>
          </a:p>
        </p:txBody>
      </p:sp>
      <p:sp>
        <p:nvSpPr>
          <p:cNvPr id="4" name="Slide Number Placeholder 3"/>
          <p:cNvSpPr>
            <a:spLocks noGrp="1"/>
          </p:cNvSpPr>
          <p:nvPr>
            <p:ph type="sldNum" sz="quarter" idx="10"/>
          </p:nvPr>
        </p:nvSpPr>
        <p:spPr/>
        <p:txBody>
          <a:bodyPr/>
          <a:lstStyle/>
          <a:p>
            <a:fld id="{5DC07DC2-E32D-4B6A-A887-1F1E8DC0A435}" type="slidenum">
              <a:rPr lang="en-US" altLang="en-US" smtClean="0"/>
              <a:pPr/>
              <a:t>6</a:t>
            </a:fld>
            <a:endParaRPr lang="en-US" altLang="en-US"/>
          </a:p>
        </p:txBody>
      </p:sp>
    </p:spTree>
    <p:extLst>
      <p:ext uri="{BB962C8B-B14F-4D97-AF65-F5344CB8AC3E}">
        <p14:creationId xmlns:p14="http://schemas.microsoft.com/office/powerpoint/2010/main" val="4273483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Our reasoning for focusing on experienced gamblers was to look at craving, and specifically, whether</a:t>
            </a:r>
            <a:r>
              <a:rPr lang="en-US" sz="1200" kern="100" baseline="0" dirty="0">
                <a:effectLst/>
                <a:latin typeface="Calibri" panose="020F0502020204030204" pitchFamily="34" charset="0"/>
                <a:ea typeface="Calibri" panose="020F0502020204030204" pitchFamily="34" charset="0"/>
                <a:cs typeface="Times New Roman" panose="02020603050405020304" pitchFamily="18" charset="0"/>
              </a:rPr>
              <a:t> these streams present a sort of delicate balancing act for people who gamble. On the one hand, people with gambling problems experience a powerful urge to gamble, we talk about this as a motive to regulate their gambling cravings, which might be met by watching a gambling stream. But of course the gambling streams themselves are intense and exciting, they’re full of learned associations that also evoke cravings thru cue reactivity. So in the second study that I’ll talk about, we developed a short scale to test these two components, you can see two of the items here, and I want to give a hat tip to Michael Wohl and Samantha Hollingshead who had already done something very similar to this in social casino games, we were simply modifying their scale.</a:t>
            </a: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kern="100" baseline="0" dirty="0">
                <a:effectLst/>
                <a:latin typeface="Calibri" panose="020F0502020204030204" pitchFamily="34" charset="0"/>
                <a:cs typeface="Times New Roman" panose="02020603050405020304" pitchFamily="18" charset="0"/>
              </a:rPr>
              <a:t>So it’s this idea that I’m calling an ‘ironic effect’ and this is the first presentation where we’ve used this term. The simple idea is that people who gamble may be drawn to the material to satisfy an urge, but maybe that material ends up making things worse </a:t>
            </a:r>
            <a:endParaRPr lang="en-US" dirty="0"/>
          </a:p>
        </p:txBody>
      </p:sp>
      <p:sp>
        <p:nvSpPr>
          <p:cNvPr id="4" name="Slide Number Placeholder 3"/>
          <p:cNvSpPr>
            <a:spLocks noGrp="1"/>
          </p:cNvSpPr>
          <p:nvPr>
            <p:ph type="sldNum" sz="quarter" idx="5"/>
          </p:nvPr>
        </p:nvSpPr>
        <p:spPr/>
        <p:txBody>
          <a:bodyPr/>
          <a:lstStyle/>
          <a:p>
            <a:fld id="{38BDD620-C456-4E3B-A21A-8C6B8BF9D4D7}" type="slidenum">
              <a:rPr lang="en-US" smtClean="0"/>
              <a:t>7</a:t>
            </a:fld>
            <a:endParaRPr lang="en-US" dirty="0"/>
          </a:p>
        </p:txBody>
      </p:sp>
    </p:spTree>
    <p:extLst>
      <p:ext uri="{BB962C8B-B14F-4D97-AF65-F5344CB8AC3E}">
        <p14:creationId xmlns:p14="http://schemas.microsoft.com/office/powerpoint/2010/main" val="2919072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ran two studies, online data collection using</a:t>
            </a:r>
            <a:r>
              <a:rPr lang="en-US" baseline="0" dirty="0"/>
              <a:t> the Prolific platform across several countries, and in both studies we use a very quick prescreen survey to establish eligibility. For Study 1 we wanted to explore the characteristics of gamblers who watched gambling streams, so we prescreened for people who had gambled in the past 3 months, 1000 took part in the main survey, and we divided them into a group who watched gambling streams (the viewers) and another group who didn’t. Here we’re following up that Zendle prevalence that saw a link to problem gambling on the PGSI. In a </a:t>
            </a:r>
            <a:r>
              <a:rPr lang="en-US" baseline="0" dirty="0" err="1"/>
              <a:t>targetted</a:t>
            </a:r>
            <a:r>
              <a:rPr lang="en-US" baseline="0" dirty="0"/>
              <a:t> sample of recent gamblers, almost a quarter of them watch gambling streams. In Study 2, we modified our prescreen to just recruit people who watched gambling streams, 300 of them, 271 after cleaning, where we measured regulation motives and evoked craving from watching gambling streams. </a:t>
            </a:r>
            <a:endParaRPr lang="en-US" dirty="0"/>
          </a:p>
        </p:txBody>
      </p:sp>
      <p:sp>
        <p:nvSpPr>
          <p:cNvPr id="4" name="Slide Number Placeholder 3"/>
          <p:cNvSpPr>
            <a:spLocks noGrp="1"/>
          </p:cNvSpPr>
          <p:nvPr>
            <p:ph type="sldNum" sz="quarter" idx="5"/>
          </p:nvPr>
        </p:nvSpPr>
        <p:spPr/>
        <p:txBody>
          <a:bodyPr/>
          <a:lstStyle/>
          <a:p>
            <a:fld id="{38BDD620-C456-4E3B-A21A-8C6B8BF9D4D7}" type="slidenum">
              <a:rPr lang="en-US" smtClean="0"/>
              <a:t>8</a:t>
            </a:fld>
            <a:endParaRPr lang="en-US" dirty="0"/>
          </a:p>
        </p:txBody>
      </p:sp>
    </p:spTree>
    <p:extLst>
      <p:ext uri="{BB962C8B-B14F-4D97-AF65-F5344CB8AC3E}">
        <p14:creationId xmlns:p14="http://schemas.microsoft.com/office/powerpoint/2010/main" val="17223613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Let’s look at some data: the vigilant folk here will</a:t>
            </a:r>
            <a:r>
              <a:rPr lang="en-CA" baseline="0" dirty="0"/>
              <a:t> be wondering how 221 viewers and 642 non-viewers sum to the total N, and that’s because we have another 11% who say they’ve watched a gambling stream at some point but not in the past year. We excluded them. In testing the group differences on each variable, the gambling stream viewers tend to be younger, they have a higher proportion of men, they’re more likely to be in full time employment. Three quarters of them say they started gambling before they ever watched a gambling stream. The bottom 3 rows here are also interesting: the viewers have higher PGSI scores, they report higher baseline cravings to gamble, and they show higher boredom proneness as a personality trait that Raymond is quite interested in</a:t>
            </a:r>
            <a:endParaRPr lang="en-CA" dirty="0"/>
          </a:p>
        </p:txBody>
      </p:sp>
      <p:sp>
        <p:nvSpPr>
          <p:cNvPr id="4" name="Slide Number Placeholder 3"/>
          <p:cNvSpPr>
            <a:spLocks noGrp="1"/>
          </p:cNvSpPr>
          <p:nvPr>
            <p:ph type="sldNum" sz="quarter" idx="10"/>
          </p:nvPr>
        </p:nvSpPr>
        <p:spPr/>
        <p:txBody>
          <a:bodyPr/>
          <a:lstStyle/>
          <a:p>
            <a:fld id="{5DC07DC2-E32D-4B6A-A887-1F1E8DC0A435}" type="slidenum">
              <a:rPr lang="en-US" altLang="en-US" smtClean="0"/>
              <a:pPr/>
              <a:t>9</a:t>
            </a:fld>
            <a:endParaRPr lang="en-US" altLang="en-US"/>
          </a:p>
        </p:txBody>
      </p:sp>
    </p:spTree>
    <p:extLst>
      <p:ext uri="{BB962C8B-B14F-4D97-AF65-F5344CB8AC3E}">
        <p14:creationId xmlns:p14="http://schemas.microsoft.com/office/powerpoint/2010/main" val="3958771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of course some of those predictors are cross correlated with each other, or colinear, so this is a multivariate regression entering all variables to predict whether someone watches</a:t>
            </a:r>
            <a:r>
              <a:rPr lang="en-US" baseline="0" dirty="0"/>
              <a:t> </a:t>
            </a:r>
            <a:r>
              <a:rPr lang="en-US" dirty="0"/>
              <a:t>gambling streams or not. Some of the univariate effects do drop out in the multivariate model – boredom proneness and employment</a:t>
            </a:r>
            <a:r>
              <a:rPr lang="en-US" baseline="0" dirty="0"/>
              <a:t> status -- </a:t>
            </a:r>
            <a:r>
              <a:rPr lang="en-US" dirty="0"/>
              <a:t>we’re left with 4 significant predictors: the viewers are more likely to be a man, they’re younger, higher PGSI scores, higher overall cravings. So in Study 2, all of the surveyed participants watched gambling streams, and it’s these two </a:t>
            </a:r>
            <a:r>
              <a:rPr lang="en-US" dirty="0" err="1"/>
              <a:t>effecs</a:t>
            </a:r>
            <a:r>
              <a:rPr lang="en-US" dirty="0"/>
              <a:t> that we’re drilling down on</a:t>
            </a:r>
          </a:p>
        </p:txBody>
      </p:sp>
      <p:sp>
        <p:nvSpPr>
          <p:cNvPr id="4" name="Slide Number Placeholder 3"/>
          <p:cNvSpPr>
            <a:spLocks noGrp="1"/>
          </p:cNvSpPr>
          <p:nvPr>
            <p:ph type="sldNum" sz="quarter" idx="5"/>
          </p:nvPr>
        </p:nvSpPr>
        <p:spPr/>
        <p:txBody>
          <a:bodyPr/>
          <a:lstStyle/>
          <a:p>
            <a:fld id="{38BDD620-C456-4E3B-A21A-8C6B8BF9D4D7}" type="slidenum">
              <a:rPr lang="en-US" smtClean="0"/>
              <a:t>10</a:t>
            </a:fld>
            <a:endParaRPr lang="en-US" dirty="0"/>
          </a:p>
        </p:txBody>
      </p:sp>
    </p:spTree>
    <p:extLst>
      <p:ext uri="{BB962C8B-B14F-4D97-AF65-F5344CB8AC3E}">
        <p14:creationId xmlns:p14="http://schemas.microsoft.com/office/powerpoint/2010/main" val="3031635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a:t>In the sample of gambling stream viewers, they’re adults, most of them do report recent past 3 month real-money gambling, and the PGSI for the overall group is pretty high. In the top left, across the whole sample, higher gambling severity is associated with higher ratings of evoking craving by gambling streams , correlation approaching 0.4. Lower left: higher PGSI is also correlated with regulation motive: watching streams in order to reduce cravings. So both of these components are correlated positively with gambling severity. The two coefficients do not differ from one another, and the two responses – evoked craving and regulation motive – are weakly correlated with one another, about 0.2 which is significant but weak – the important point is that it’s not negative! If gambling streams simply met the urge in the way intended, we wouldn’t see this, so this fits with the ironic effect at a simple level</a:t>
            </a:r>
            <a:endParaRPr lang="en-CA" dirty="0"/>
          </a:p>
        </p:txBody>
      </p:sp>
      <p:sp>
        <p:nvSpPr>
          <p:cNvPr id="4" name="Slide Number Placeholder 3"/>
          <p:cNvSpPr>
            <a:spLocks noGrp="1"/>
          </p:cNvSpPr>
          <p:nvPr>
            <p:ph type="sldNum" sz="quarter" idx="10"/>
          </p:nvPr>
        </p:nvSpPr>
        <p:spPr/>
        <p:txBody>
          <a:bodyPr/>
          <a:lstStyle/>
          <a:p>
            <a:fld id="{5DC07DC2-E32D-4B6A-A887-1F1E8DC0A435}" type="slidenum">
              <a:rPr lang="en-US" altLang="en-US" smtClean="0"/>
              <a:pPr/>
              <a:t>11</a:t>
            </a:fld>
            <a:endParaRPr lang="en-US" altLang="en-US"/>
          </a:p>
        </p:txBody>
      </p:sp>
    </p:spTree>
    <p:extLst>
      <p:ext uri="{BB962C8B-B14F-4D97-AF65-F5344CB8AC3E}">
        <p14:creationId xmlns:p14="http://schemas.microsoft.com/office/powerpoint/2010/main" val="39067136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wanted to take it one step further, this is last data slide. Is it really the case that regulation motives just backfire , or can we make sense</a:t>
            </a:r>
            <a:r>
              <a:rPr lang="en-US" baseline="0" dirty="0"/>
              <a:t> of these relationships in other ways to inform clinical work or self management of gambling problems. This is a moderation test where we go back to the relationship between PGSI and evoked craving, but with regulation motives as a moderator – higher regulation motives do have a buffering influence, they weaken the correlation between gambling problems and evoked craving. Conversely, gamblers with low regulation motives show a stronger relationship. – and for me this makes sense but it also complicates a simple version of the ironic effect -- if you think about CBT strategies and urge surfing techniques, emotion regulation strategies are malleable, they can be practiced, and the implication here is that we might be able to enhance emotion regulation so that gambling streams become less triggering. This is something that would need to be tested with an interventional study</a:t>
            </a:r>
            <a:endParaRPr lang="en-US" dirty="0"/>
          </a:p>
        </p:txBody>
      </p:sp>
      <p:sp>
        <p:nvSpPr>
          <p:cNvPr id="4" name="Slide Number Placeholder 3"/>
          <p:cNvSpPr>
            <a:spLocks noGrp="1"/>
          </p:cNvSpPr>
          <p:nvPr>
            <p:ph type="sldNum" sz="quarter" idx="5"/>
          </p:nvPr>
        </p:nvSpPr>
        <p:spPr/>
        <p:txBody>
          <a:bodyPr/>
          <a:lstStyle/>
          <a:p>
            <a:fld id="{38BDD620-C456-4E3B-A21A-8C6B8BF9D4D7}" type="slidenum">
              <a:rPr lang="en-US" smtClean="0"/>
              <a:t>12</a:t>
            </a:fld>
            <a:endParaRPr lang="en-US" dirty="0"/>
          </a:p>
        </p:txBody>
      </p:sp>
    </p:spTree>
    <p:extLst>
      <p:ext uri="{BB962C8B-B14F-4D97-AF65-F5344CB8AC3E}">
        <p14:creationId xmlns:p14="http://schemas.microsoft.com/office/powerpoint/2010/main" val="15239761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Just</a:t>
            </a:r>
            <a:r>
              <a:rPr lang="en-US" baseline="0" dirty="0"/>
              <a:t> summing up, in study 1 we looked at recent gamblers who watch gambling streams: what are they like?  Well, they’re young, they’re more likely to a man, higher levels of gambling problems and gambling cravings. Many of you will recognize this risk profile with </a:t>
            </a:r>
            <a:r>
              <a:rPr lang="en-US" sz="1200" dirty="0">
                <a:latin typeface="+mn-lt"/>
                <a:cs typeface="Adobe Devanagari" panose="02040503050201020203" pitchFamily="18" charset="0"/>
              </a:rPr>
              <a:t>many ‘emerging forms’ of gambling (eSports betting, loot boxes </a:t>
            </a:r>
            <a:r>
              <a:rPr lang="en-US" sz="1200" dirty="0" err="1">
                <a:latin typeface="+mn-lt"/>
                <a:cs typeface="Adobe Devanagari" panose="02040503050201020203" pitchFamily="18" charset="0"/>
              </a:rPr>
              <a:t>etc</a:t>
            </a:r>
            <a:r>
              <a:rPr lang="en-US" sz="1200" dirty="0">
                <a:latin typeface="+mn-lt"/>
                <a:cs typeface="Adobe Devanagari" panose="02040503050201020203" pitchFamily="18" charset="0"/>
              </a:rPr>
              <a:t>), although in this instance, remember they are spectating, they’re not actually</a:t>
            </a:r>
            <a:r>
              <a:rPr lang="en-US" sz="1200" baseline="0" dirty="0">
                <a:latin typeface="+mn-lt"/>
                <a:cs typeface="Adobe Devanagari" panose="02040503050201020203" pitchFamily="18" charset="0"/>
              </a:rPr>
              <a:t> paying to gamble. In terms of the emotional dynamics of these streams, in Study 2 we can see that higher levels of problem gambling is related to both regulation motives and evoked craving, and </a:t>
            </a:r>
            <a:r>
              <a:rPr lang="en-US" sz="1200" b="1" baseline="0" dirty="0">
                <a:latin typeface="+mn-lt"/>
                <a:cs typeface="Adobe Devanagari" panose="02040503050201020203" pitchFamily="18" charset="0"/>
              </a:rPr>
              <a:t>on the surface </a:t>
            </a:r>
            <a:r>
              <a:rPr lang="en-US" sz="1200" baseline="0" dirty="0">
                <a:latin typeface="+mn-lt"/>
                <a:cs typeface="Adobe Devanagari" panose="02040503050201020203" pitchFamily="18" charset="0"/>
              </a:rPr>
              <a:t>we might call this an ironic effect, but in follow up models, higher levels of regulation motive actually buffers the link between PGSI and evoked craving. We’re doing a few other projects around Twitch, we’re interested in whether particular stream events drive craving, with big wins being an obvious contender ,we’re interested in which forms of gambling they play and which forms they watch – Twitch is not only about online slots, and we’re interested in some of the things that happen in the chat, which is a rich data source</a:t>
            </a:r>
            <a:endParaRPr lang="en-US" sz="1200" dirty="0">
              <a:latin typeface="+mn-lt"/>
              <a:cs typeface="Adobe Devanagari" panose="02040503050201020203" pitchFamily="18" charset="0"/>
            </a:endParaRPr>
          </a:p>
          <a:p>
            <a:endParaRPr lang="en-US" dirty="0"/>
          </a:p>
        </p:txBody>
      </p:sp>
      <p:sp>
        <p:nvSpPr>
          <p:cNvPr id="4" name="Slide Number Placeholder 3"/>
          <p:cNvSpPr>
            <a:spLocks noGrp="1"/>
          </p:cNvSpPr>
          <p:nvPr>
            <p:ph type="sldNum" sz="quarter" idx="5"/>
          </p:nvPr>
        </p:nvSpPr>
        <p:spPr/>
        <p:txBody>
          <a:bodyPr/>
          <a:lstStyle/>
          <a:p>
            <a:fld id="{38BDD620-C456-4E3B-A21A-8C6B8BF9D4D7}" type="slidenum">
              <a:rPr lang="en-US" smtClean="0"/>
              <a:t>13</a:t>
            </a:fld>
            <a:endParaRPr lang="en-US" dirty="0"/>
          </a:p>
        </p:txBody>
      </p:sp>
    </p:spTree>
    <p:extLst>
      <p:ext uri="{BB962C8B-B14F-4D97-AF65-F5344CB8AC3E}">
        <p14:creationId xmlns:p14="http://schemas.microsoft.com/office/powerpoint/2010/main" val="19849156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DC07DC2-E32D-4B6A-A887-1F1E8DC0A435}" type="slidenum">
              <a:rPr lang="en-US" altLang="en-US" smtClean="0"/>
              <a:pPr/>
              <a:t>14</a:t>
            </a:fld>
            <a:endParaRPr lang="en-US" altLang="en-US"/>
          </a:p>
        </p:txBody>
      </p:sp>
    </p:spTree>
    <p:extLst>
      <p:ext uri="{BB962C8B-B14F-4D97-AF65-F5344CB8AC3E}">
        <p14:creationId xmlns:p14="http://schemas.microsoft.com/office/powerpoint/2010/main" val="22892225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Slide A">
    <p:spTree>
      <p:nvGrpSpPr>
        <p:cNvPr id="1" name=""/>
        <p:cNvGrpSpPr/>
        <p:nvPr/>
      </p:nvGrpSpPr>
      <p:grpSpPr>
        <a:xfrm>
          <a:off x="0" y="0"/>
          <a:ext cx="0" cy="0"/>
          <a:chOff x="0" y="0"/>
          <a:chExt cx="0" cy="0"/>
        </a:xfrm>
      </p:grpSpPr>
      <p:pic>
        <p:nvPicPr>
          <p:cNvPr id="8" name="Picture 3" descr="PromoSig_Psych_reverse.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0051" y="257178"/>
            <a:ext cx="5461000"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p:cNvCxnSpPr>
            <a:cxnSpLocks noChangeShapeType="1"/>
          </p:cNvCxnSpPr>
          <p:nvPr userDrawn="1"/>
        </p:nvCxnSpPr>
        <p:spPr bwMode="auto">
          <a:xfrm>
            <a:off x="2" y="5986463"/>
            <a:ext cx="12240684" cy="0"/>
          </a:xfrm>
          <a:prstGeom prst="line">
            <a:avLst/>
          </a:prstGeom>
          <a:noFill/>
          <a:ln w="76200">
            <a:solidFill>
              <a:schemeClr val="bg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10" name="Rectangle 9"/>
          <p:cNvSpPr/>
          <p:nvPr userDrawn="1"/>
        </p:nvSpPr>
        <p:spPr bwMode="auto">
          <a:xfrm>
            <a:off x="-50800" y="5973766"/>
            <a:ext cx="12293600" cy="91122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r>
              <a:rPr lang="en-US" dirty="0"/>
              <a:t> </a:t>
            </a:r>
          </a:p>
        </p:txBody>
      </p:sp>
      <p:pic>
        <p:nvPicPr>
          <p:cNvPr id="11" name="Picture 6" descr="gambling rsrch cntr_horiz_b282rgb.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346200" y="663578"/>
            <a:ext cx="6477000"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PA_2005_Aerial_03.jpg"/>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2700" y="-23813"/>
            <a:ext cx="12242800" cy="592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63498" y="3"/>
            <a:ext cx="12342284" cy="5921375"/>
          </a:xfrm>
          <a:prstGeom prst="rect">
            <a:avLst/>
          </a:prstGeom>
          <a:solidFill>
            <a:schemeClr val="accent1">
              <a:alpha val="49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solidFill>
                <a:srgbClr val="FFFFFF"/>
              </a:solidFill>
            </a:endParaRPr>
          </a:p>
        </p:txBody>
      </p:sp>
      <p:pic>
        <p:nvPicPr>
          <p:cNvPr id="14" name="Picture 9" descr="UnitSig_Psych_reverse.png"/>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960784" y="6127750"/>
            <a:ext cx="4095749"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gambling rsrch cntr_horiz_reverse.png"/>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371600" y="815978"/>
            <a:ext cx="6477000"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Placeholder 11"/>
          <p:cNvSpPr>
            <a:spLocks noGrp="1"/>
          </p:cNvSpPr>
          <p:nvPr>
            <p:ph type="body" sz="quarter" idx="10"/>
          </p:nvPr>
        </p:nvSpPr>
        <p:spPr>
          <a:xfrm>
            <a:off x="1225096" y="2372640"/>
            <a:ext cx="10083800" cy="543076"/>
          </a:xfrm>
          <a:prstGeom prst="rect">
            <a:avLst/>
          </a:prstGeo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kumimoji="0" lang="en-US" sz="2400" b="1" i="0" u="none" strike="noStrike" kern="1200" cap="none" spc="0" normalizeH="0" baseline="0" noProof="0">
                <a:ln>
                  <a:noFill/>
                </a:ln>
                <a:solidFill>
                  <a:srgbClr val="0C2344"/>
                </a:solidFill>
                <a:effectLst/>
                <a:uLnTx/>
                <a:uFillTx/>
                <a:latin typeface="Verdana" pitchFamily="34" charset="0"/>
              </a:defRPr>
            </a:lvl1pPr>
            <a:lvl2pPr>
              <a:buNone/>
              <a:defRPr b="0" i="0">
                <a:latin typeface="WhitneyHTF-Bold"/>
                <a:cs typeface="WhitneyHTF-Bold"/>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CA" dirty="0"/>
              <a:t>Click to edit Master text styles</a:t>
            </a:r>
          </a:p>
        </p:txBody>
      </p:sp>
      <p:sp>
        <p:nvSpPr>
          <p:cNvPr id="17" name="Text Placeholder 11"/>
          <p:cNvSpPr>
            <a:spLocks noGrp="1"/>
          </p:cNvSpPr>
          <p:nvPr>
            <p:ph type="body" sz="quarter" idx="11"/>
          </p:nvPr>
        </p:nvSpPr>
        <p:spPr>
          <a:xfrm>
            <a:off x="1225096" y="3031184"/>
            <a:ext cx="10083800" cy="543076"/>
          </a:xfrm>
          <a:prstGeom prst="rect">
            <a:avLst/>
          </a:prstGeo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kumimoji="0" lang="en-US" sz="1800" b="1" i="0" u="none" strike="noStrike" kern="1200" cap="none" spc="0" normalizeH="0" baseline="0" noProof="0">
                <a:ln>
                  <a:noFill/>
                </a:ln>
                <a:solidFill>
                  <a:srgbClr val="0C2344"/>
                </a:solidFill>
                <a:effectLst/>
                <a:uLnTx/>
                <a:uFillTx/>
                <a:latin typeface="Verdana" pitchFamily="34" charset="0"/>
              </a:defRPr>
            </a:lvl1pPr>
            <a:lvl2pPr>
              <a:buNone/>
              <a:defRPr b="0" i="0">
                <a:latin typeface="WhitneyHTF-Bold"/>
                <a:cs typeface="WhitneyHTF-Bold"/>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US" dirty="0"/>
              <a:t>Click to edit Master text styles</a:t>
            </a:r>
          </a:p>
        </p:txBody>
      </p:sp>
      <p:sp>
        <p:nvSpPr>
          <p:cNvPr id="18" name="Text Placeholder 11"/>
          <p:cNvSpPr>
            <a:spLocks noGrp="1"/>
          </p:cNvSpPr>
          <p:nvPr>
            <p:ph type="body" sz="quarter" idx="12"/>
          </p:nvPr>
        </p:nvSpPr>
        <p:spPr>
          <a:xfrm>
            <a:off x="1225096" y="3578333"/>
            <a:ext cx="10083800" cy="1152676"/>
          </a:xfrm>
          <a:prstGeom prst="rect">
            <a:avLst/>
          </a:prstGeom>
        </p:spPr>
        <p:txBody>
          <a:bodyPr lIns="91440">
            <a:normAutofit/>
          </a:bodyPr>
          <a:lstStyle>
            <a:lvl1pPr marL="0" marR="0" indent="0" algn="l" defTabSz="914400" rtl="0" eaLnBrk="1" fontAlgn="auto" latinLnBrk="0" hangingPunct="1">
              <a:lnSpc>
                <a:spcPct val="100000"/>
              </a:lnSpc>
              <a:spcBef>
                <a:spcPct val="0"/>
              </a:spcBef>
              <a:spcAft>
                <a:spcPts val="0"/>
              </a:spcAft>
              <a:buClr>
                <a:schemeClr val="tx1"/>
              </a:buClr>
              <a:buSzTx/>
              <a:buFont typeface="Wingdings" charset="2"/>
              <a:buNone/>
              <a:tabLst/>
              <a:defRPr kumimoji="0" lang="en-US" sz="1800" b="0" i="0" u="none" strike="noStrike" kern="1200" cap="none" spc="0" normalizeH="0" baseline="0" noProof="0">
                <a:ln>
                  <a:noFill/>
                </a:ln>
                <a:solidFill>
                  <a:srgbClr val="0C2344"/>
                </a:solidFill>
                <a:effectLst/>
                <a:uLnTx/>
                <a:uFillTx/>
                <a:latin typeface="Verdana" pitchFamily="34" charset="0"/>
              </a:defRPr>
            </a:lvl1pPr>
            <a:lvl2pPr marL="742950" indent="-285750">
              <a:buClr>
                <a:schemeClr val="tx1"/>
              </a:buClr>
              <a:buFont typeface="Wingdings" charset="2"/>
              <a:buChar char="§"/>
              <a:defRPr sz="1800" b="0" i="0">
                <a:solidFill>
                  <a:srgbClr val="0C2344"/>
                </a:solidFill>
                <a:latin typeface="Verdana"/>
                <a:cs typeface="Verdana"/>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US" dirty="0"/>
              <a:t>Click to edit Master text styles</a:t>
            </a:r>
          </a:p>
        </p:txBody>
      </p:sp>
      <p:sp>
        <p:nvSpPr>
          <p:cNvPr id="27" name="Text Placeholder 11"/>
          <p:cNvSpPr>
            <a:spLocks noGrp="1"/>
          </p:cNvSpPr>
          <p:nvPr>
            <p:ph type="body" sz="quarter" idx="13"/>
          </p:nvPr>
        </p:nvSpPr>
        <p:spPr>
          <a:xfrm>
            <a:off x="1213461" y="2525040"/>
            <a:ext cx="10083800" cy="543076"/>
          </a:xfrm>
          <a:prstGeom prst="rect">
            <a:avLst/>
          </a:prstGeo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kumimoji="0" lang="en-US" sz="2400" b="1" i="0" u="none" strike="noStrike" kern="1200" cap="none" spc="0" normalizeH="0" baseline="0" noProof="0">
                <a:ln>
                  <a:noFill/>
                </a:ln>
                <a:solidFill>
                  <a:srgbClr val="FFFFFF"/>
                </a:solidFill>
                <a:effectLst/>
                <a:uLnTx/>
                <a:uFillTx/>
                <a:latin typeface="Verdana" pitchFamily="34" charset="0"/>
              </a:defRPr>
            </a:lvl1pPr>
            <a:lvl2pPr>
              <a:buNone/>
              <a:defRPr b="0" i="0">
                <a:latin typeface="WhitneyHTF-Bold"/>
                <a:cs typeface="WhitneyHTF-Bold"/>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CA" dirty="0"/>
              <a:t>Click to edit Master text styles</a:t>
            </a:r>
          </a:p>
        </p:txBody>
      </p:sp>
      <p:sp>
        <p:nvSpPr>
          <p:cNvPr id="28" name="Text Placeholder 11"/>
          <p:cNvSpPr>
            <a:spLocks noGrp="1"/>
          </p:cNvSpPr>
          <p:nvPr>
            <p:ph type="body" sz="quarter" idx="14"/>
          </p:nvPr>
        </p:nvSpPr>
        <p:spPr>
          <a:xfrm>
            <a:off x="1213461" y="3183584"/>
            <a:ext cx="10083800" cy="543076"/>
          </a:xfrm>
          <a:prstGeom prst="rect">
            <a:avLst/>
          </a:prstGeo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kumimoji="0" lang="en-US" sz="1800" b="1" i="0" u="none" strike="noStrike" kern="1200" cap="none" spc="0" normalizeH="0" baseline="0" noProof="0">
                <a:ln>
                  <a:noFill/>
                </a:ln>
                <a:solidFill>
                  <a:srgbClr val="FFFFFF"/>
                </a:solidFill>
                <a:effectLst/>
                <a:uLnTx/>
                <a:uFillTx/>
                <a:latin typeface="Verdana" pitchFamily="34" charset="0"/>
              </a:defRPr>
            </a:lvl1pPr>
            <a:lvl2pPr>
              <a:buNone/>
              <a:defRPr b="0" i="0">
                <a:latin typeface="WhitneyHTF-Bold"/>
                <a:cs typeface="WhitneyHTF-Bold"/>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US" dirty="0"/>
              <a:t>Click to edit Master text styles</a:t>
            </a:r>
          </a:p>
        </p:txBody>
      </p:sp>
      <p:sp>
        <p:nvSpPr>
          <p:cNvPr id="29" name="Text Placeholder 11"/>
          <p:cNvSpPr>
            <a:spLocks noGrp="1"/>
          </p:cNvSpPr>
          <p:nvPr>
            <p:ph type="body" sz="quarter" idx="15"/>
          </p:nvPr>
        </p:nvSpPr>
        <p:spPr>
          <a:xfrm>
            <a:off x="1213461" y="3730733"/>
            <a:ext cx="10083800" cy="1152676"/>
          </a:xfrm>
          <a:prstGeom prst="rect">
            <a:avLst/>
          </a:prstGeom>
        </p:spPr>
        <p:txBody>
          <a:bodyPr lIns="91440">
            <a:normAutofit/>
          </a:bodyPr>
          <a:lstStyle>
            <a:lvl1pPr marL="0" marR="0" indent="0" algn="l" defTabSz="914400" rtl="0" eaLnBrk="1" fontAlgn="auto" latinLnBrk="0" hangingPunct="1">
              <a:lnSpc>
                <a:spcPct val="100000"/>
              </a:lnSpc>
              <a:spcBef>
                <a:spcPct val="0"/>
              </a:spcBef>
              <a:spcAft>
                <a:spcPts val="0"/>
              </a:spcAft>
              <a:buClr>
                <a:schemeClr val="tx1"/>
              </a:buClr>
              <a:buSzTx/>
              <a:buFont typeface="Wingdings" charset="2"/>
              <a:buNone/>
              <a:tabLst/>
              <a:defRPr kumimoji="0" lang="en-US" sz="1800" b="0" i="0" u="none" strike="noStrike" kern="1200" cap="none" spc="0" normalizeH="0" baseline="0" noProof="0">
                <a:ln>
                  <a:noFill/>
                </a:ln>
                <a:solidFill>
                  <a:srgbClr val="FFFFFF"/>
                </a:solidFill>
                <a:effectLst/>
                <a:uLnTx/>
                <a:uFillTx/>
                <a:latin typeface="Verdana" pitchFamily="34" charset="0"/>
              </a:defRPr>
            </a:lvl1pPr>
            <a:lvl2pPr marL="742950" indent="-285750">
              <a:buClr>
                <a:schemeClr val="tx1"/>
              </a:buClr>
              <a:buFont typeface="Wingdings" charset="2"/>
              <a:buChar char="§"/>
              <a:defRPr sz="1800" b="0" i="0">
                <a:solidFill>
                  <a:srgbClr val="0C2344"/>
                </a:solidFill>
                <a:latin typeface="Verdana"/>
                <a:cs typeface="Verdana"/>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US" dirty="0"/>
              <a:t>Click to edit Master text styles</a:t>
            </a:r>
          </a:p>
        </p:txBody>
      </p:sp>
    </p:spTree>
    <p:extLst>
      <p:ext uri="{BB962C8B-B14F-4D97-AF65-F5344CB8AC3E}">
        <p14:creationId xmlns:p14="http://schemas.microsoft.com/office/powerpoint/2010/main" val="1146935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Slide B">
    <p:spTree>
      <p:nvGrpSpPr>
        <p:cNvPr id="1" name=""/>
        <p:cNvGrpSpPr/>
        <p:nvPr/>
      </p:nvGrpSpPr>
      <p:grpSpPr>
        <a:xfrm>
          <a:off x="0" y="0"/>
          <a:ext cx="0" cy="0"/>
          <a:chOff x="0" y="0"/>
          <a:chExt cx="0" cy="0"/>
        </a:xfrm>
      </p:grpSpPr>
      <p:pic>
        <p:nvPicPr>
          <p:cNvPr id="5" name="Picture 3" descr="PromoSig_Psych_reverse.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0051" y="257178"/>
            <a:ext cx="5461000"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a:cxnSpLocks noChangeShapeType="1"/>
          </p:cNvCxnSpPr>
          <p:nvPr userDrawn="1"/>
        </p:nvCxnSpPr>
        <p:spPr bwMode="auto">
          <a:xfrm>
            <a:off x="2" y="5986463"/>
            <a:ext cx="12240684" cy="0"/>
          </a:xfrm>
          <a:prstGeom prst="line">
            <a:avLst/>
          </a:prstGeom>
          <a:noFill/>
          <a:ln w="76200">
            <a:solidFill>
              <a:schemeClr val="bg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7" name="Rectangle 6"/>
          <p:cNvSpPr/>
          <p:nvPr userDrawn="1"/>
        </p:nvSpPr>
        <p:spPr bwMode="auto">
          <a:xfrm>
            <a:off x="-50800" y="5973766"/>
            <a:ext cx="12293600" cy="91122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r>
              <a:rPr lang="en-US" dirty="0"/>
              <a:t> </a:t>
            </a:r>
          </a:p>
        </p:txBody>
      </p:sp>
      <p:pic>
        <p:nvPicPr>
          <p:cNvPr id="8" name="Picture 6" descr="gambling rsrch cntr_horiz_b282rgb.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346201" y="663577"/>
            <a:ext cx="4858217" cy="1197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descr="UnitSig_Psych_reverse.png"/>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026528" y="6127751"/>
            <a:ext cx="3072130" cy="615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Placeholder 11"/>
          <p:cNvSpPr>
            <a:spLocks noGrp="1"/>
          </p:cNvSpPr>
          <p:nvPr>
            <p:ph type="body" sz="quarter" idx="10"/>
          </p:nvPr>
        </p:nvSpPr>
        <p:spPr>
          <a:xfrm>
            <a:off x="1225096" y="2372640"/>
            <a:ext cx="10083800" cy="543076"/>
          </a:xfrm>
          <a:prstGeom prst="rect">
            <a:avLst/>
          </a:prstGeo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kumimoji="0" lang="en-US" sz="2400" b="1" i="0" u="none" strike="noStrike" kern="1200" cap="none" spc="0" normalizeH="0" baseline="0" noProof="0">
                <a:ln>
                  <a:noFill/>
                </a:ln>
                <a:solidFill>
                  <a:srgbClr val="0C2344"/>
                </a:solidFill>
                <a:effectLst/>
                <a:uLnTx/>
                <a:uFillTx/>
                <a:latin typeface="Verdana" pitchFamily="34" charset="0"/>
              </a:defRPr>
            </a:lvl1pPr>
            <a:lvl2pPr>
              <a:buNone/>
              <a:defRPr b="0" i="0">
                <a:latin typeface="WhitneyHTF-Bold"/>
                <a:cs typeface="WhitneyHTF-Bold"/>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CA" dirty="0"/>
              <a:t>Click to edit Master text styles</a:t>
            </a:r>
          </a:p>
        </p:txBody>
      </p:sp>
      <p:sp>
        <p:nvSpPr>
          <p:cNvPr id="17" name="Text Placeholder 11"/>
          <p:cNvSpPr>
            <a:spLocks noGrp="1"/>
          </p:cNvSpPr>
          <p:nvPr>
            <p:ph type="body" sz="quarter" idx="11"/>
          </p:nvPr>
        </p:nvSpPr>
        <p:spPr>
          <a:xfrm>
            <a:off x="1225096" y="3031184"/>
            <a:ext cx="10083800" cy="543076"/>
          </a:xfrm>
          <a:prstGeom prst="rect">
            <a:avLst/>
          </a:prstGeo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kumimoji="0" lang="en-US" sz="1800" b="1" i="0" u="none" strike="noStrike" kern="1200" cap="none" spc="0" normalizeH="0" baseline="0" noProof="0">
                <a:ln>
                  <a:noFill/>
                </a:ln>
                <a:solidFill>
                  <a:srgbClr val="0C2344"/>
                </a:solidFill>
                <a:effectLst/>
                <a:uLnTx/>
                <a:uFillTx/>
                <a:latin typeface="Verdana" pitchFamily="34" charset="0"/>
              </a:defRPr>
            </a:lvl1pPr>
            <a:lvl2pPr>
              <a:buNone/>
              <a:defRPr b="0" i="0">
                <a:latin typeface="WhitneyHTF-Bold"/>
                <a:cs typeface="WhitneyHTF-Bold"/>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US" dirty="0"/>
              <a:t>Click to edit Master text styles</a:t>
            </a:r>
          </a:p>
        </p:txBody>
      </p:sp>
      <p:sp>
        <p:nvSpPr>
          <p:cNvPr id="18" name="Text Placeholder 11"/>
          <p:cNvSpPr>
            <a:spLocks noGrp="1"/>
          </p:cNvSpPr>
          <p:nvPr>
            <p:ph type="body" sz="quarter" idx="12"/>
          </p:nvPr>
        </p:nvSpPr>
        <p:spPr>
          <a:xfrm>
            <a:off x="1225096" y="3578333"/>
            <a:ext cx="10083800" cy="1152676"/>
          </a:xfrm>
          <a:prstGeom prst="rect">
            <a:avLst/>
          </a:prstGeom>
        </p:spPr>
        <p:txBody>
          <a:bodyPr lIns="91440">
            <a:normAutofit/>
          </a:bodyPr>
          <a:lstStyle>
            <a:lvl1pPr marL="0" marR="0" indent="0" algn="l" defTabSz="914400" rtl="0" eaLnBrk="1" fontAlgn="auto" latinLnBrk="0" hangingPunct="1">
              <a:lnSpc>
                <a:spcPct val="100000"/>
              </a:lnSpc>
              <a:spcBef>
                <a:spcPct val="0"/>
              </a:spcBef>
              <a:spcAft>
                <a:spcPts val="0"/>
              </a:spcAft>
              <a:buClr>
                <a:schemeClr val="tx1"/>
              </a:buClr>
              <a:buSzTx/>
              <a:buFont typeface="Wingdings" charset="2"/>
              <a:buNone/>
              <a:tabLst/>
              <a:defRPr kumimoji="0" lang="en-US" sz="1800" b="0" i="0" u="none" strike="noStrike" kern="1200" cap="none" spc="0" normalizeH="0" baseline="0" noProof="0">
                <a:ln>
                  <a:noFill/>
                </a:ln>
                <a:solidFill>
                  <a:srgbClr val="0C2344"/>
                </a:solidFill>
                <a:effectLst/>
                <a:uLnTx/>
                <a:uFillTx/>
                <a:latin typeface="Verdana" pitchFamily="34" charset="0"/>
              </a:defRPr>
            </a:lvl1pPr>
            <a:lvl2pPr marL="742950" indent="-285750">
              <a:buClr>
                <a:schemeClr val="tx1"/>
              </a:buClr>
              <a:buFont typeface="Wingdings" charset="2"/>
              <a:buChar char="§"/>
              <a:defRPr sz="1800" b="0" i="0">
                <a:solidFill>
                  <a:srgbClr val="0C2344"/>
                </a:solidFill>
                <a:latin typeface="Verdana"/>
                <a:cs typeface="Verdana"/>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US" dirty="0"/>
              <a:t>Click to edit Master text styles</a:t>
            </a:r>
          </a:p>
        </p:txBody>
      </p:sp>
    </p:spTree>
    <p:extLst>
      <p:ext uri="{BB962C8B-B14F-4D97-AF65-F5344CB8AC3E}">
        <p14:creationId xmlns:p14="http://schemas.microsoft.com/office/powerpoint/2010/main" val="3332167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resentation - Title slide B">
    <p:spTree>
      <p:nvGrpSpPr>
        <p:cNvPr id="1" name=""/>
        <p:cNvGrpSpPr/>
        <p:nvPr/>
      </p:nvGrpSpPr>
      <p:grpSpPr>
        <a:xfrm>
          <a:off x="0" y="0"/>
          <a:ext cx="0" cy="0"/>
          <a:chOff x="0" y="0"/>
          <a:chExt cx="0" cy="0"/>
        </a:xfrm>
      </p:grpSpPr>
      <p:sp>
        <p:nvSpPr>
          <p:cNvPr id="5" name="Rectangle 4"/>
          <p:cNvSpPr/>
          <p:nvPr userDrawn="1"/>
        </p:nvSpPr>
        <p:spPr bwMode="auto">
          <a:xfrm>
            <a:off x="-50800" y="5997578"/>
            <a:ext cx="12293600" cy="91122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r>
              <a:rPr lang="en-US" dirty="0"/>
              <a:t> </a:t>
            </a:r>
          </a:p>
        </p:txBody>
      </p:sp>
      <p:pic>
        <p:nvPicPr>
          <p:cNvPr id="6" name="Picture 4" descr="gambling rsrch cntr_horiz_b282rgb.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346202" y="374653"/>
            <a:ext cx="4214284"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Placeholder 11"/>
          <p:cNvSpPr>
            <a:spLocks noGrp="1"/>
          </p:cNvSpPr>
          <p:nvPr>
            <p:ph type="body" sz="quarter" idx="10"/>
          </p:nvPr>
        </p:nvSpPr>
        <p:spPr>
          <a:xfrm>
            <a:off x="1225096" y="1731868"/>
            <a:ext cx="10083800" cy="543076"/>
          </a:xfrm>
          <a:prstGeom prst="rect">
            <a:avLst/>
          </a:prstGeo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kumimoji="0" lang="en-US" sz="2400" b="1" i="0" u="none" strike="noStrike" kern="1200" cap="none" spc="0" normalizeH="0" baseline="0" noProof="0">
                <a:ln>
                  <a:noFill/>
                </a:ln>
                <a:solidFill>
                  <a:srgbClr val="0C2344"/>
                </a:solidFill>
                <a:effectLst/>
                <a:uLnTx/>
                <a:uFillTx/>
                <a:latin typeface="Verdana" pitchFamily="34" charset="0"/>
              </a:defRPr>
            </a:lvl1pPr>
            <a:lvl2pPr>
              <a:buNone/>
              <a:defRPr b="0" i="0">
                <a:latin typeface="WhitneyHTF-Bold"/>
                <a:cs typeface="WhitneyHTF-Bold"/>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CA" dirty="0"/>
              <a:t>Click to edit Master text styles</a:t>
            </a:r>
          </a:p>
        </p:txBody>
      </p:sp>
      <p:sp>
        <p:nvSpPr>
          <p:cNvPr id="18" name="Text Placeholder 11"/>
          <p:cNvSpPr>
            <a:spLocks noGrp="1"/>
          </p:cNvSpPr>
          <p:nvPr>
            <p:ph type="body" sz="quarter" idx="11"/>
          </p:nvPr>
        </p:nvSpPr>
        <p:spPr>
          <a:xfrm>
            <a:off x="1225096" y="2460820"/>
            <a:ext cx="10083800" cy="543076"/>
          </a:xfrm>
          <a:prstGeom prst="rect">
            <a:avLst/>
          </a:prstGeo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kumimoji="0" lang="en-US" sz="1800" b="1" i="0" u="none" strike="noStrike" kern="1200" cap="none" spc="0" normalizeH="0" baseline="0" noProof="0">
                <a:ln>
                  <a:noFill/>
                </a:ln>
                <a:solidFill>
                  <a:srgbClr val="0C2344"/>
                </a:solidFill>
                <a:effectLst/>
                <a:uLnTx/>
                <a:uFillTx/>
                <a:latin typeface="Verdana" pitchFamily="34" charset="0"/>
              </a:defRPr>
            </a:lvl1pPr>
            <a:lvl2pPr>
              <a:buNone/>
              <a:defRPr b="0" i="0">
                <a:latin typeface="WhitneyHTF-Bold"/>
                <a:cs typeface="WhitneyHTF-Bold"/>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US" dirty="0"/>
              <a:t>Click to edit Master text styles</a:t>
            </a:r>
          </a:p>
        </p:txBody>
      </p:sp>
      <p:sp>
        <p:nvSpPr>
          <p:cNvPr id="7" name="Text Placeholder 11"/>
          <p:cNvSpPr>
            <a:spLocks noGrp="1"/>
          </p:cNvSpPr>
          <p:nvPr>
            <p:ph type="body" sz="quarter" idx="12"/>
          </p:nvPr>
        </p:nvSpPr>
        <p:spPr>
          <a:xfrm>
            <a:off x="1225096" y="3136578"/>
            <a:ext cx="10083800" cy="1152676"/>
          </a:xfrm>
          <a:prstGeom prst="rect">
            <a:avLst/>
          </a:prstGeom>
        </p:spPr>
        <p:txBody>
          <a:bodyPr lIns="91440">
            <a:normAutofit/>
          </a:bodyPr>
          <a:lstStyle>
            <a:lvl1pPr marL="285750" marR="0" indent="-285750" algn="l" defTabSz="914400" rtl="0" eaLnBrk="1" fontAlgn="auto" latinLnBrk="0" hangingPunct="1">
              <a:lnSpc>
                <a:spcPct val="100000"/>
              </a:lnSpc>
              <a:spcBef>
                <a:spcPct val="0"/>
              </a:spcBef>
              <a:spcAft>
                <a:spcPts val="0"/>
              </a:spcAft>
              <a:buClr>
                <a:schemeClr val="tx1"/>
              </a:buClr>
              <a:buSzTx/>
              <a:buFont typeface="Wingdings" charset="2"/>
              <a:buChar char="§"/>
              <a:tabLst/>
              <a:defRPr kumimoji="0" lang="en-US" sz="1800" b="0" i="0" u="none" strike="noStrike" kern="1200" cap="none" spc="0" normalizeH="0" baseline="0" noProof="0">
                <a:ln>
                  <a:noFill/>
                </a:ln>
                <a:solidFill>
                  <a:srgbClr val="0C2344"/>
                </a:solidFill>
                <a:effectLst/>
                <a:uLnTx/>
                <a:uFillTx/>
                <a:latin typeface="Verdana" pitchFamily="34" charset="0"/>
              </a:defRPr>
            </a:lvl1pPr>
            <a:lvl2pPr marL="742950" indent="-285750">
              <a:buClr>
                <a:schemeClr val="tx1"/>
              </a:buClr>
              <a:buFont typeface="Wingdings" charset="2"/>
              <a:buChar char="§"/>
              <a:defRPr sz="1800" b="0" i="0">
                <a:solidFill>
                  <a:srgbClr val="0C2344"/>
                </a:solidFill>
                <a:latin typeface="Verdana"/>
                <a:cs typeface="Verdana"/>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517661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Presentation - Title slide C">
    <p:spTree>
      <p:nvGrpSpPr>
        <p:cNvPr id="1" name=""/>
        <p:cNvGrpSpPr/>
        <p:nvPr/>
      </p:nvGrpSpPr>
      <p:grpSpPr>
        <a:xfrm>
          <a:off x="0" y="0"/>
          <a:ext cx="0" cy="0"/>
          <a:chOff x="0" y="0"/>
          <a:chExt cx="0" cy="0"/>
        </a:xfrm>
      </p:grpSpPr>
      <p:pic>
        <p:nvPicPr>
          <p:cNvPr id="5" name="Picture 3" descr="gambling rsrch cntr_horiz_b282rgb.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346202" y="374653"/>
            <a:ext cx="4214284"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userDrawn="1"/>
        </p:nvSpPr>
        <p:spPr>
          <a:xfrm>
            <a:off x="-38100" y="3"/>
            <a:ext cx="12293600" cy="5908675"/>
          </a:xfrm>
          <a:prstGeom prst="rect">
            <a:avLst/>
          </a:prstGeom>
          <a:solidFill>
            <a:srgbClr val="00204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Rectangle 8"/>
          <p:cNvSpPr/>
          <p:nvPr userDrawn="1"/>
        </p:nvSpPr>
        <p:spPr bwMode="auto">
          <a:xfrm>
            <a:off x="-50800" y="5973766"/>
            <a:ext cx="12293600" cy="91122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r>
              <a:rPr lang="en-US" dirty="0"/>
              <a:t> </a:t>
            </a:r>
          </a:p>
        </p:txBody>
      </p:sp>
      <p:pic>
        <p:nvPicPr>
          <p:cNvPr id="10" name="Picture 6" descr="gambling rsrch cntr_horiz_reverse.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346202" y="377828"/>
            <a:ext cx="4214284"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11"/>
          <p:cNvSpPr>
            <a:spLocks noGrp="1"/>
          </p:cNvSpPr>
          <p:nvPr>
            <p:ph type="body" sz="quarter" idx="12"/>
          </p:nvPr>
        </p:nvSpPr>
        <p:spPr>
          <a:xfrm>
            <a:off x="1245116" y="1703437"/>
            <a:ext cx="10083800" cy="543076"/>
          </a:xfrm>
          <a:prstGeom prst="rect">
            <a:avLst/>
          </a:prstGeo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kumimoji="0" lang="en-US" sz="2400" b="1" i="0" u="none" strike="noStrike" kern="1200" cap="none" spc="0" normalizeH="0" baseline="0" noProof="0">
                <a:ln>
                  <a:noFill/>
                </a:ln>
                <a:solidFill>
                  <a:schemeClr val="bg1"/>
                </a:solidFill>
                <a:effectLst/>
                <a:uLnTx/>
                <a:uFillTx/>
                <a:latin typeface="Verdana" pitchFamily="34" charset="0"/>
              </a:defRPr>
            </a:lvl1pPr>
            <a:lvl2pPr>
              <a:buNone/>
              <a:defRPr b="0" i="0">
                <a:latin typeface="WhitneyHTF-Bold"/>
                <a:cs typeface="WhitneyHTF-Bold"/>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CA"/>
              <a:t>Click to edit Master text styles</a:t>
            </a:r>
          </a:p>
        </p:txBody>
      </p:sp>
      <p:sp>
        <p:nvSpPr>
          <p:cNvPr id="7" name="Text Placeholder 11"/>
          <p:cNvSpPr>
            <a:spLocks noGrp="1"/>
          </p:cNvSpPr>
          <p:nvPr>
            <p:ph type="body" sz="quarter" idx="13"/>
          </p:nvPr>
        </p:nvSpPr>
        <p:spPr>
          <a:xfrm>
            <a:off x="1228183" y="2385004"/>
            <a:ext cx="10083800" cy="543076"/>
          </a:xfrm>
          <a:prstGeom prst="rect">
            <a:avLst/>
          </a:prstGeo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kumimoji="0" lang="en-US" sz="1800" b="1" i="0" u="none" strike="noStrike" kern="1200" cap="none" spc="0" normalizeH="0" baseline="0" noProof="0">
                <a:ln>
                  <a:noFill/>
                </a:ln>
                <a:solidFill>
                  <a:schemeClr val="bg1"/>
                </a:solidFill>
                <a:effectLst/>
                <a:uLnTx/>
                <a:uFillTx/>
                <a:latin typeface="Verdana" pitchFamily="34" charset="0"/>
              </a:defRPr>
            </a:lvl1pPr>
            <a:lvl2pPr>
              <a:buNone/>
              <a:defRPr b="0" i="0">
                <a:latin typeface="WhitneyHTF-Bold"/>
                <a:cs typeface="WhitneyHTF-Bold"/>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US" dirty="0"/>
              <a:t>Click to edit Master text styles</a:t>
            </a:r>
          </a:p>
        </p:txBody>
      </p:sp>
      <p:sp>
        <p:nvSpPr>
          <p:cNvPr id="12" name="Text Placeholder 11"/>
          <p:cNvSpPr>
            <a:spLocks noGrp="1"/>
          </p:cNvSpPr>
          <p:nvPr>
            <p:ph type="body" sz="quarter" idx="14"/>
          </p:nvPr>
        </p:nvSpPr>
        <p:spPr>
          <a:xfrm>
            <a:off x="1225096" y="3136578"/>
            <a:ext cx="10083800" cy="1152676"/>
          </a:xfrm>
          <a:prstGeom prst="rect">
            <a:avLst/>
          </a:prstGeom>
        </p:spPr>
        <p:txBody>
          <a:bodyPr lIns="91440">
            <a:normAutofit/>
          </a:bodyPr>
          <a:lstStyle>
            <a:lvl1pPr marL="285750" marR="0" indent="-285750" algn="l" defTabSz="914400" rtl="0" eaLnBrk="1" fontAlgn="auto" latinLnBrk="0" hangingPunct="1">
              <a:lnSpc>
                <a:spcPct val="100000"/>
              </a:lnSpc>
              <a:spcBef>
                <a:spcPct val="0"/>
              </a:spcBef>
              <a:spcAft>
                <a:spcPts val="0"/>
              </a:spcAft>
              <a:buClrTx/>
              <a:buSzTx/>
              <a:buFont typeface="Wingdings" charset="2"/>
              <a:buChar char="§"/>
              <a:tabLst/>
              <a:defRPr kumimoji="0" lang="en-US" sz="1800" b="0" i="0" u="none" strike="noStrike" kern="1200" cap="none" spc="0" normalizeH="0" baseline="0" noProof="0">
                <a:ln>
                  <a:noFill/>
                </a:ln>
                <a:solidFill>
                  <a:schemeClr val="bg1"/>
                </a:solidFill>
                <a:effectLst/>
                <a:uLnTx/>
                <a:uFillTx/>
                <a:latin typeface="Verdana" pitchFamily="34" charset="0"/>
              </a:defRPr>
            </a:lvl1pPr>
            <a:lvl2pPr marL="742950" indent="-285750">
              <a:buClrTx/>
              <a:buFont typeface="Wingdings" charset="2"/>
              <a:buChar char="§"/>
              <a:defRPr sz="1800" b="0" i="0">
                <a:solidFill>
                  <a:schemeClr val="bg1"/>
                </a:solidFill>
                <a:latin typeface="Verdana"/>
                <a:cs typeface="Verdana"/>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23118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esentation - Intro slide A">
    <p:spTree>
      <p:nvGrpSpPr>
        <p:cNvPr id="1" name=""/>
        <p:cNvGrpSpPr/>
        <p:nvPr/>
      </p:nvGrpSpPr>
      <p:grpSpPr>
        <a:xfrm>
          <a:off x="0" y="0"/>
          <a:ext cx="0" cy="0"/>
          <a:chOff x="0" y="0"/>
          <a:chExt cx="0" cy="0"/>
        </a:xfrm>
      </p:grpSpPr>
      <p:sp>
        <p:nvSpPr>
          <p:cNvPr id="7" name="Text Placeholder 11"/>
          <p:cNvSpPr>
            <a:spLocks noGrp="1"/>
          </p:cNvSpPr>
          <p:nvPr>
            <p:ph type="body" sz="quarter" idx="10"/>
          </p:nvPr>
        </p:nvSpPr>
        <p:spPr>
          <a:xfrm>
            <a:off x="1225096" y="992662"/>
            <a:ext cx="10083800" cy="543076"/>
          </a:xfrm>
          <a:prstGeom prst="rect">
            <a:avLst/>
          </a:prstGeo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kumimoji="0" lang="en-US" sz="2400" b="1" i="0" u="none" strike="noStrike" kern="1200" cap="none" spc="0" normalizeH="0" baseline="0" noProof="0">
                <a:ln>
                  <a:noFill/>
                </a:ln>
                <a:solidFill>
                  <a:srgbClr val="0C2344"/>
                </a:solidFill>
                <a:effectLst/>
                <a:uLnTx/>
                <a:uFillTx/>
                <a:latin typeface="Verdana" pitchFamily="34" charset="0"/>
              </a:defRPr>
            </a:lvl1pPr>
            <a:lvl2pPr>
              <a:buNone/>
              <a:defRPr b="0" i="0">
                <a:latin typeface="WhitneyHTF-Bold"/>
                <a:cs typeface="WhitneyHTF-Bold"/>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CA" dirty="0"/>
              <a:t>Click to edit Master text styles</a:t>
            </a:r>
          </a:p>
        </p:txBody>
      </p:sp>
      <p:sp>
        <p:nvSpPr>
          <p:cNvPr id="8" name="Text Placeholder 11"/>
          <p:cNvSpPr>
            <a:spLocks noGrp="1"/>
          </p:cNvSpPr>
          <p:nvPr>
            <p:ph type="body" sz="quarter" idx="11"/>
          </p:nvPr>
        </p:nvSpPr>
        <p:spPr>
          <a:xfrm>
            <a:off x="1225096" y="1721614"/>
            <a:ext cx="10083800" cy="543076"/>
          </a:xfrm>
          <a:prstGeom prst="rect">
            <a:avLst/>
          </a:prstGeo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kumimoji="0" lang="en-US" sz="1800" b="1" i="0" u="none" strike="noStrike" kern="1200" cap="none" spc="0" normalizeH="0" baseline="0" noProof="0">
                <a:ln>
                  <a:noFill/>
                </a:ln>
                <a:solidFill>
                  <a:srgbClr val="0C2344"/>
                </a:solidFill>
                <a:effectLst/>
                <a:uLnTx/>
                <a:uFillTx/>
                <a:latin typeface="Verdana" pitchFamily="34" charset="0"/>
              </a:defRPr>
            </a:lvl1pPr>
            <a:lvl2pPr>
              <a:buNone/>
              <a:defRPr b="0" i="0">
                <a:latin typeface="WhitneyHTF-Bold"/>
                <a:cs typeface="WhitneyHTF-Bold"/>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US" dirty="0"/>
              <a:t>Click to edit Master text styles</a:t>
            </a:r>
          </a:p>
        </p:txBody>
      </p:sp>
      <p:sp>
        <p:nvSpPr>
          <p:cNvPr id="9" name="Text Placeholder 11"/>
          <p:cNvSpPr>
            <a:spLocks noGrp="1"/>
          </p:cNvSpPr>
          <p:nvPr>
            <p:ph type="body" sz="quarter" idx="12"/>
          </p:nvPr>
        </p:nvSpPr>
        <p:spPr>
          <a:xfrm>
            <a:off x="1225096" y="2397372"/>
            <a:ext cx="10083800" cy="1152676"/>
          </a:xfrm>
          <a:prstGeom prst="rect">
            <a:avLst/>
          </a:prstGeom>
        </p:spPr>
        <p:txBody>
          <a:bodyPr lIns="91440">
            <a:normAutofit/>
          </a:bodyPr>
          <a:lstStyle>
            <a:lvl1pPr marL="285750" marR="0" indent="-285750" algn="l" defTabSz="914400" rtl="0" eaLnBrk="1" fontAlgn="auto" latinLnBrk="0" hangingPunct="1">
              <a:lnSpc>
                <a:spcPct val="100000"/>
              </a:lnSpc>
              <a:spcBef>
                <a:spcPct val="0"/>
              </a:spcBef>
              <a:spcAft>
                <a:spcPts val="0"/>
              </a:spcAft>
              <a:buClr>
                <a:schemeClr val="tx1"/>
              </a:buClr>
              <a:buSzTx/>
              <a:buFont typeface="Wingdings" charset="2"/>
              <a:buChar char="§"/>
              <a:tabLst/>
              <a:defRPr kumimoji="0" lang="en-US" sz="1800" b="0" i="0" u="none" strike="noStrike" kern="1200" cap="none" spc="0" normalizeH="0" baseline="0" noProof="0">
                <a:ln>
                  <a:noFill/>
                </a:ln>
                <a:solidFill>
                  <a:srgbClr val="0C2344"/>
                </a:solidFill>
                <a:effectLst/>
                <a:uLnTx/>
                <a:uFillTx/>
                <a:latin typeface="Verdana" pitchFamily="34" charset="0"/>
              </a:defRPr>
            </a:lvl1pPr>
            <a:lvl2pPr marL="742950" indent="-285750">
              <a:buClr>
                <a:schemeClr val="tx1"/>
              </a:buClr>
              <a:buFont typeface="Wingdings" charset="2"/>
              <a:buChar char="§"/>
              <a:defRPr sz="1800" b="0" i="0">
                <a:solidFill>
                  <a:srgbClr val="0C2344"/>
                </a:solidFill>
                <a:latin typeface="Verdana"/>
                <a:cs typeface="Verdana"/>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779842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Presentation - Blank slide">
    <p:spTree>
      <p:nvGrpSpPr>
        <p:cNvPr id="1" name=""/>
        <p:cNvGrpSpPr/>
        <p:nvPr/>
      </p:nvGrpSpPr>
      <p:grpSpPr>
        <a:xfrm>
          <a:off x="0" y="0"/>
          <a:ext cx="0" cy="0"/>
          <a:chOff x="0" y="0"/>
          <a:chExt cx="0" cy="0"/>
        </a:xfrm>
      </p:grpSpPr>
      <p:sp>
        <p:nvSpPr>
          <p:cNvPr id="2" name="Text Placeholder 11"/>
          <p:cNvSpPr>
            <a:spLocks noGrp="1"/>
          </p:cNvSpPr>
          <p:nvPr>
            <p:ph type="body" sz="quarter" idx="12"/>
          </p:nvPr>
        </p:nvSpPr>
        <p:spPr>
          <a:xfrm>
            <a:off x="1211243" y="1608667"/>
            <a:ext cx="10083800" cy="543076"/>
          </a:xfrm>
          <a:prstGeom prst="rect">
            <a:avLst/>
          </a:prstGeo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kumimoji="0" lang="en-US" sz="2400" b="1" i="0" u="none" strike="noStrike" kern="1200" cap="none" spc="0" normalizeH="0" baseline="0" noProof="0">
                <a:ln>
                  <a:noFill/>
                </a:ln>
                <a:solidFill>
                  <a:srgbClr val="0C2344"/>
                </a:solidFill>
                <a:effectLst/>
                <a:uLnTx/>
                <a:uFillTx/>
                <a:latin typeface="Verdana" pitchFamily="34" charset="0"/>
              </a:defRPr>
            </a:lvl1pPr>
            <a:lvl2pPr>
              <a:buNone/>
              <a:defRPr b="0" i="0">
                <a:latin typeface="WhitneyHTF-Bold"/>
                <a:cs typeface="WhitneyHTF-Bold"/>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US" dirty="0"/>
              <a:t>Click to edit</a:t>
            </a:r>
          </a:p>
        </p:txBody>
      </p:sp>
      <p:sp>
        <p:nvSpPr>
          <p:cNvPr id="3" name="Text Placeholder 11"/>
          <p:cNvSpPr>
            <a:spLocks noGrp="1"/>
          </p:cNvSpPr>
          <p:nvPr>
            <p:ph type="body" sz="quarter" idx="13"/>
          </p:nvPr>
        </p:nvSpPr>
        <p:spPr>
          <a:xfrm>
            <a:off x="1211243" y="2290234"/>
            <a:ext cx="10083800" cy="543076"/>
          </a:xfrm>
          <a:prstGeom prst="rect">
            <a:avLst/>
          </a:prstGeo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kumimoji="0" lang="en-US" sz="1800" b="1" i="0" u="none" strike="noStrike" kern="1200" cap="none" spc="0" normalizeH="0" baseline="0" noProof="0">
                <a:ln>
                  <a:noFill/>
                </a:ln>
                <a:solidFill>
                  <a:srgbClr val="0C2344"/>
                </a:solidFill>
                <a:effectLst/>
                <a:uLnTx/>
                <a:uFillTx/>
                <a:latin typeface="Verdana" pitchFamily="34" charset="0"/>
              </a:defRPr>
            </a:lvl1pPr>
            <a:lvl2pPr>
              <a:buNone/>
              <a:defRPr b="0" i="0">
                <a:latin typeface="WhitneyHTF-Bold"/>
                <a:cs typeface="WhitneyHTF-Bold"/>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US" dirty="0"/>
              <a:t>Click to edit Master text styles</a:t>
            </a:r>
          </a:p>
        </p:txBody>
      </p:sp>
    </p:spTree>
    <p:extLst>
      <p:ext uri="{BB962C8B-B14F-4D97-AF65-F5344CB8AC3E}">
        <p14:creationId xmlns:p14="http://schemas.microsoft.com/office/powerpoint/2010/main" val="2482623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esentation - Intro slide B">
    <p:spTree>
      <p:nvGrpSpPr>
        <p:cNvPr id="1" name=""/>
        <p:cNvGrpSpPr/>
        <p:nvPr/>
      </p:nvGrpSpPr>
      <p:grpSpPr>
        <a:xfrm>
          <a:off x="0" y="0"/>
          <a:ext cx="0" cy="0"/>
          <a:chOff x="0" y="0"/>
          <a:chExt cx="0" cy="0"/>
        </a:xfrm>
      </p:grpSpPr>
      <p:sp>
        <p:nvSpPr>
          <p:cNvPr id="4" name="Rectangle 3"/>
          <p:cNvSpPr/>
          <p:nvPr userDrawn="1"/>
        </p:nvSpPr>
        <p:spPr>
          <a:xfrm>
            <a:off x="0" y="3"/>
            <a:ext cx="12293600" cy="5908675"/>
          </a:xfrm>
          <a:prstGeom prst="rect">
            <a:avLst/>
          </a:prstGeom>
          <a:solidFill>
            <a:srgbClr val="00204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Text Placeholder 11"/>
          <p:cNvSpPr>
            <a:spLocks noGrp="1"/>
          </p:cNvSpPr>
          <p:nvPr>
            <p:ph type="body" sz="quarter" idx="12"/>
          </p:nvPr>
        </p:nvSpPr>
        <p:spPr>
          <a:xfrm>
            <a:off x="1209703" y="1608667"/>
            <a:ext cx="10083800" cy="543076"/>
          </a:xfrm>
          <a:prstGeom prst="rect">
            <a:avLst/>
          </a:prstGeo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kumimoji="0" lang="en-US" sz="2400" b="1" i="0" u="none" strike="noStrike" kern="1200" cap="none" spc="0" normalizeH="0" baseline="0" noProof="0">
                <a:ln>
                  <a:noFill/>
                </a:ln>
                <a:solidFill>
                  <a:schemeClr val="bg1"/>
                </a:solidFill>
                <a:effectLst/>
                <a:uLnTx/>
                <a:uFillTx/>
                <a:latin typeface="Verdana" pitchFamily="34" charset="0"/>
              </a:defRPr>
            </a:lvl1pPr>
            <a:lvl2pPr>
              <a:buNone/>
              <a:defRPr b="0" i="0">
                <a:latin typeface="WhitneyHTF-Bold"/>
                <a:cs typeface="WhitneyHTF-Bold"/>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CA"/>
              <a:t>Click to edit Master text styles</a:t>
            </a:r>
          </a:p>
        </p:txBody>
      </p:sp>
      <p:sp>
        <p:nvSpPr>
          <p:cNvPr id="24" name="Text Placeholder 11"/>
          <p:cNvSpPr>
            <a:spLocks noGrp="1"/>
          </p:cNvSpPr>
          <p:nvPr>
            <p:ph type="body" sz="quarter" idx="13"/>
          </p:nvPr>
        </p:nvSpPr>
        <p:spPr>
          <a:xfrm>
            <a:off x="1209703" y="2290234"/>
            <a:ext cx="10083800" cy="543076"/>
          </a:xfrm>
          <a:prstGeom prst="rect">
            <a:avLst/>
          </a:prstGeo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kumimoji="0" lang="en-US" sz="1800" b="1" i="0" u="none" strike="noStrike" kern="1200" cap="none" spc="0" normalizeH="0" baseline="0" noProof="0">
                <a:ln>
                  <a:noFill/>
                </a:ln>
                <a:solidFill>
                  <a:schemeClr val="bg1"/>
                </a:solidFill>
                <a:effectLst/>
                <a:uLnTx/>
                <a:uFillTx/>
                <a:latin typeface="Verdana" pitchFamily="34" charset="0"/>
              </a:defRPr>
            </a:lvl1pPr>
            <a:lvl2pPr>
              <a:buNone/>
              <a:defRPr b="0" i="0">
                <a:latin typeface="WhitneyHTF-Bold"/>
                <a:cs typeface="WhitneyHTF-Bold"/>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US" dirty="0"/>
              <a:t>Click to edit Master text styles</a:t>
            </a:r>
          </a:p>
        </p:txBody>
      </p:sp>
    </p:spTree>
    <p:extLst>
      <p:ext uri="{BB962C8B-B14F-4D97-AF65-F5344CB8AC3E}">
        <p14:creationId xmlns:p14="http://schemas.microsoft.com/office/powerpoint/2010/main" val="13811169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esentation - Intro slide C">
    <p:spTree>
      <p:nvGrpSpPr>
        <p:cNvPr id="1" name=""/>
        <p:cNvGrpSpPr/>
        <p:nvPr/>
      </p:nvGrpSpPr>
      <p:grpSpPr>
        <a:xfrm>
          <a:off x="0" y="0"/>
          <a:ext cx="0" cy="0"/>
          <a:chOff x="0" y="0"/>
          <a:chExt cx="0" cy="0"/>
        </a:xfrm>
      </p:grpSpPr>
      <p:sp>
        <p:nvSpPr>
          <p:cNvPr id="4" name="Rectangle 3"/>
          <p:cNvSpPr/>
          <p:nvPr userDrawn="1"/>
        </p:nvSpPr>
        <p:spPr>
          <a:xfrm>
            <a:off x="0" y="-12700"/>
            <a:ext cx="12293600" cy="59086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Text Placeholder 11"/>
          <p:cNvSpPr>
            <a:spLocks noGrp="1"/>
          </p:cNvSpPr>
          <p:nvPr>
            <p:ph type="body" sz="quarter" idx="12"/>
          </p:nvPr>
        </p:nvSpPr>
        <p:spPr>
          <a:xfrm>
            <a:off x="1212783" y="1595967"/>
            <a:ext cx="10083800" cy="543076"/>
          </a:xfrm>
          <a:prstGeom prst="rect">
            <a:avLst/>
          </a:prstGeo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kumimoji="0" lang="en-US" sz="2400" b="1" i="0" u="none" strike="noStrike" kern="1200" cap="none" spc="0" normalizeH="0" baseline="0" noProof="0">
                <a:ln>
                  <a:noFill/>
                </a:ln>
                <a:solidFill>
                  <a:schemeClr val="bg1"/>
                </a:solidFill>
                <a:effectLst/>
                <a:uLnTx/>
                <a:uFillTx/>
                <a:latin typeface="Verdana" pitchFamily="34" charset="0"/>
              </a:defRPr>
            </a:lvl1pPr>
            <a:lvl2pPr>
              <a:buNone/>
              <a:defRPr b="0" i="0">
                <a:latin typeface="WhitneyHTF-Bold"/>
                <a:cs typeface="WhitneyHTF-Bold"/>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CA"/>
              <a:t>Click to edit Master text styles</a:t>
            </a:r>
          </a:p>
        </p:txBody>
      </p:sp>
      <p:sp>
        <p:nvSpPr>
          <p:cNvPr id="23" name="Text Placeholder 11"/>
          <p:cNvSpPr>
            <a:spLocks noGrp="1"/>
          </p:cNvSpPr>
          <p:nvPr>
            <p:ph type="body" sz="quarter" idx="13"/>
          </p:nvPr>
        </p:nvSpPr>
        <p:spPr>
          <a:xfrm>
            <a:off x="1212783" y="2277534"/>
            <a:ext cx="10083800" cy="543076"/>
          </a:xfrm>
          <a:prstGeom prst="rect">
            <a:avLst/>
          </a:prstGeo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kumimoji="0" lang="en-US" sz="1800" b="1" i="0" u="none" strike="noStrike" kern="1200" cap="none" spc="0" normalizeH="0" baseline="0" noProof="0">
                <a:ln>
                  <a:noFill/>
                </a:ln>
                <a:solidFill>
                  <a:schemeClr val="bg1"/>
                </a:solidFill>
                <a:effectLst/>
                <a:uLnTx/>
                <a:uFillTx/>
                <a:latin typeface="Verdana" pitchFamily="34" charset="0"/>
              </a:defRPr>
            </a:lvl1pPr>
            <a:lvl2pPr>
              <a:buNone/>
              <a:defRPr b="0" i="0">
                <a:latin typeface="WhitneyHTF-Bold"/>
                <a:cs typeface="WhitneyHTF-Bold"/>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US" dirty="0"/>
              <a:t>Click to edit Master text styles</a:t>
            </a:r>
          </a:p>
        </p:txBody>
      </p:sp>
    </p:spTree>
    <p:extLst>
      <p:ext uri="{BB962C8B-B14F-4D97-AF65-F5344CB8AC3E}">
        <p14:creationId xmlns:p14="http://schemas.microsoft.com/office/powerpoint/2010/main" val="1794148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resentation - Divider slide A">
    <p:spTree>
      <p:nvGrpSpPr>
        <p:cNvPr id="1" name=""/>
        <p:cNvGrpSpPr/>
        <p:nvPr/>
      </p:nvGrpSpPr>
      <p:grpSpPr>
        <a:xfrm>
          <a:off x="0" y="0"/>
          <a:ext cx="0" cy="0"/>
          <a:chOff x="0" y="0"/>
          <a:chExt cx="0" cy="0"/>
        </a:xfrm>
      </p:grpSpPr>
      <p:sp>
        <p:nvSpPr>
          <p:cNvPr id="3" name="Rectangle 2"/>
          <p:cNvSpPr/>
          <p:nvPr userDrawn="1"/>
        </p:nvSpPr>
        <p:spPr>
          <a:xfrm>
            <a:off x="0" y="0"/>
            <a:ext cx="122936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 name="Picture 4" descr="s4r.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70419" y="242888"/>
            <a:ext cx="645583"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11"/>
          <p:cNvSpPr>
            <a:spLocks noGrp="1"/>
          </p:cNvSpPr>
          <p:nvPr>
            <p:ph type="body" sz="quarter" idx="11"/>
          </p:nvPr>
        </p:nvSpPr>
        <p:spPr>
          <a:xfrm>
            <a:off x="1198929" y="1608667"/>
            <a:ext cx="10083800" cy="543076"/>
          </a:xfrm>
          <a:prstGeom prst="rect">
            <a:avLst/>
          </a:prstGeo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kumimoji="0" lang="en-US" sz="2400" b="1" i="0" u="none" strike="noStrike" kern="1200" cap="none" spc="0" normalizeH="0" baseline="0" noProof="0">
                <a:ln>
                  <a:noFill/>
                </a:ln>
                <a:solidFill>
                  <a:schemeClr val="bg1"/>
                </a:solidFill>
                <a:effectLst/>
                <a:uLnTx/>
                <a:uFillTx/>
                <a:latin typeface="Verdana" pitchFamily="34" charset="0"/>
              </a:defRPr>
            </a:lvl1pPr>
            <a:lvl2pPr>
              <a:buNone/>
              <a:defRPr b="0" i="0">
                <a:latin typeface="WhitneyHTF-Bold"/>
                <a:cs typeface="WhitneyHTF-Bold"/>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CA"/>
              <a:t>Click to edit Master text styles</a:t>
            </a:r>
          </a:p>
        </p:txBody>
      </p:sp>
    </p:spTree>
    <p:extLst>
      <p:ext uri="{BB962C8B-B14F-4D97-AF65-F5344CB8AC3E}">
        <p14:creationId xmlns:p14="http://schemas.microsoft.com/office/powerpoint/2010/main" val="2414822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 Divider slide B">
    <p:spTree>
      <p:nvGrpSpPr>
        <p:cNvPr id="1" name=""/>
        <p:cNvGrpSpPr/>
        <p:nvPr/>
      </p:nvGrpSpPr>
      <p:grpSpPr>
        <a:xfrm>
          <a:off x="0" y="0"/>
          <a:ext cx="0" cy="0"/>
          <a:chOff x="0" y="0"/>
          <a:chExt cx="0" cy="0"/>
        </a:xfrm>
      </p:grpSpPr>
      <p:sp>
        <p:nvSpPr>
          <p:cNvPr id="3" name="Rectangle 2"/>
          <p:cNvSpPr/>
          <p:nvPr userDrawn="1"/>
        </p:nvSpPr>
        <p:spPr>
          <a:xfrm>
            <a:off x="-122765" y="3"/>
            <a:ext cx="12416367" cy="6950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 name="Picture 4" descr="s4r.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70419" y="242888"/>
            <a:ext cx="645583"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11"/>
          <p:cNvSpPr>
            <a:spLocks noGrp="1"/>
          </p:cNvSpPr>
          <p:nvPr>
            <p:ph type="body" sz="quarter" idx="11"/>
          </p:nvPr>
        </p:nvSpPr>
        <p:spPr>
          <a:xfrm>
            <a:off x="1194309" y="1608667"/>
            <a:ext cx="10083800" cy="543076"/>
          </a:xfrm>
          <a:prstGeom prst="rect">
            <a:avLst/>
          </a:prstGeo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kumimoji="0" lang="en-US" sz="2400" b="1" i="0" u="none" strike="noStrike" kern="1200" cap="none" spc="0" normalizeH="0" baseline="0" noProof="0">
                <a:ln>
                  <a:noFill/>
                </a:ln>
                <a:solidFill>
                  <a:schemeClr val="bg1"/>
                </a:solidFill>
                <a:effectLst/>
                <a:uLnTx/>
                <a:uFillTx/>
                <a:latin typeface="Verdana" pitchFamily="34" charset="0"/>
              </a:defRPr>
            </a:lvl1pPr>
            <a:lvl2pPr>
              <a:buNone/>
              <a:defRPr b="0" i="0">
                <a:latin typeface="WhitneyHTF-Bold"/>
                <a:cs typeface="WhitneyHTF-Bold"/>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CA"/>
              <a:t>Click to edit Master text styles</a:t>
            </a:r>
          </a:p>
        </p:txBody>
      </p:sp>
    </p:spTree>
    <p:extLst>
      <p:ext uri="{BB962C8B-B14F-4D97-AF65-F5344CB8AC3E}">
        <p14:creationId xmlns:p14="http://schemas.microsoft.com/office/powerpoint/2010/main" val="2042414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resentation - Text slide B">
    <p:spTree>
      <p:nvGrpSpPr>
        <p:cNvPr id="1" name=""/>
        <p:cNvGrpSpPr/>
        <p:nvPr/>
      </p:nvGrpSpPr>
      <p:grpSpPr>
        <a:xfrm>
          <a:off x="0" y="0"/>
          <a:ext cx="0" cy="0"/>
          <a:chOff x="0" y="0"/>
          <a:chExt cx="0" cy="0"/>
        </a:xfrm>
      </p:grpSpPr>
      <p:sp>
        <p:nvSpPr>
          <p:cNvPr id="17" name="Text Placeholder 11"/>
          <p:cNvSpPr>
            <a:spLocks noGrp="1"/>
          </p:cNvSpPr>
          <p:nvPr>
            <p:ph type="body" sz="quarter" idx="10"/>
          </p:nvPr>
        </p:nvSpPr>
        <p:spPr>
          <a:xfrm>
            <a:off x="1225096" y="1608667"/>
            <a:ext cx="10083800" cy="543076"/>
          </a:xfrm>
          <a:prstGeom prst="rect">
            <a:avLst/>
          </a:prstGeo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kumimoji="0" lang="en-US" sz="2400" b="1" i="0" u="none" strike="noStrike" kern="1200" cap="none" spc="0" normalizeH="0" baseline="0" noProof="0">
                <a:ln>
                  <a:noFill/>
                </a:ln>
                <a:solidFill>
                  <a:srgbClr val="0C2344"/>
                </a:solidFill>
                <a:effectLst/>
                <a:uLnTx/>
                <a:uFillTx/>
                <a:latin typeface="Verdana" pitchFamily="34" charset="0"/>
              </a:defRPr>
            </a:lvl1pPr>
            <a:lvl2pPr>
              <a:buNone/>
              <a:defRPr b="0" i="0">
                <a:latin typeface="WhitneyHTF-Bold"/>
                <a:cs typeface="WhitneyHTF-Bold"/>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CA"/>
              <a:t>Click to edit Master text styles</a:t>
            </a:r>
          </a:p>
        </p:txBody>
      </p:sp>
      <p:sp>
        <p:nvSpPr>
          <p:cNvPr id="18" name="Text Placeholder 11"/>
          <p:cNvSpPr>
            <a:spLocks noGrp="1"/>
          </p:cNvSpPr>
          <p:nvPr>
            <p:ph type="body" sz="quarter" idx="11"/>
          </p:nvPr>
        </p:nvSpPr>
        <p:spPr>
          <a:xfrm>
            <a:off x="1225096" y="2290234"/>
            <a:ext cx="10083800" cy="543076"/>
          </a:xfrm>
          <a:prstGeom prst="rect">
            <a:avLst/>
          </a:prstGeo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kumimoji="0" lang="en-US" sz="1800" b="1" i="0" u="none" strike="noStrike" kern="1200" cap="none" spc="0" normalizeH="0" baseline="0" noProof="0">
                <a:ln>
                  <a:noFill/>
                </a:ln>
                <a:solidFill>
                  <a:srgbClr val="0C2344"/>
                </a:solidFill>
                <a:effectLst/>
                <a:uLnTx/>
                <a:uFillTx/>
                <a:latin typeface="Verdana" pitchFamily="34" charset="0"/>
              </a:defRPr>
            </a:lvl1pPr>
            <a:lvl2pPr>
              <a:buNone/>
              <a:defRPr b="0" i="0">
                <a:latin typeface="WhitneyHTF-Bold"/>
                <a:cs typeface="WhitneyHTF-Bold"/>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US" dirty="0"/>
              <a:t>Click to edit Master text styles</a:t>
            </a:r>
          </a:p>
        </p:txBody>
      </p:sp>
      <p:sp>
        <p:nvSpPr>
          <p:cNvPr id="19" name="Text Placeholder 11"/>
          <p:cNvSpPr>
            <a:spLocks noGrp="1"/>
          </p:cNvSpPr>
          <p:nvPr>
            <p:ph type="body" sz="quarter" idx="12"/>
          </p:nvPr>
        </p:nvSpPr>
        <p:spPr>
          <a:xfrm>
            <a:off x="1225096" y="2979058"/>
            <a:ext cx="10083800" cy="1152676"/>
          </a:xfrm>
          <a:prstGeom prst="rect">
            <a:avLst/>
          </a:prstGeom>
        </p:spPr>
        <p:txBody>
          <a:bodyPr lIns="91440">
            <a:normAutofit/>
          </a:bodyPr>
          <a:lstStyle>
            <a:lvl1pPr marL="285750" marR="0" indent="-285750" algn="l" defTabSz="914400" rtl="0" eaLnBrk="1" fontAlgn="auto" latinLnBrk="0" hangingPunct="1">
              <a:lnSpc>
                <a:spcPct val="100000"/>
              </a:lnSpc>
              <a:spcBef>
                <a:spcPct val="0"/>
              </a:spcBef>
              <a:spcAft>
                <a:spcPts val="0"/>
              </a:spcAft>
              <a:buClr>
                <a:schemeClr val="tx1"/>
              </a:buClr>
              <a:buSzTx/>
              <a:buFont typeface="Wingdings" charset="2"/>
              <a:buChar char="§"/>
              <a:tabLst/>
              <a:defRPr kumimoji="0" lang="en-US" sz="1800" b="0" i="0" u="none" strike="noStrike" kern="1200" cap="none" spc="0" normalizeH="0" baseline="0" noProof="0">
                <a:ln>
                  <a:noFill/>
                </a:ln>
                <a:solidFill>
                  <a:srgbClr val="0C2344"/>
                </a:solidFill>
                <a:effectLst/>
                <a:uLnTx/>
                <a:uFillTx/>
                <a:latin typeface="Verdana" pitchFamily="34" charset="0"/>
              </a:defRPr>
            </a:lvl1pPr>
            <a:lvl2pPr marL="742950" indent="-285750">
              <a:buClr>
                <a:schemeClr val="tx1"/>
              </a:buClr>
              <a:buFont typeface="Wingdings" charset="2"/>
              <a:buChar char="§"/>
              <a:defRPr sz="1800" b="0" i="0">
                <a:solidFill>
                  <a:srgbClr val="0C2344"/>
                </a:solidFill>
                <a:latin typeface="Verdana"/>
                <a:cs typeface="Verdana"/>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6248714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resentation - Text slide C">
    <p:spTree>
      <p:nvGrpSpPr>
        <p:cNvPr id="1" name=""/>
        <p:cNvGrpSpPr/>
        <p:nvPr/>
      </p:nvGrpSpPr>
      <p:grpSpPr>
        <a:xfrm>
          <a:off x="0" y="0"/>
          <a:ext cx="0" cy="0"/>
          <a:chOff x="0" y="0"/>
          <a:chExt cx="0" cy="0"/>
        </a:xfrm>
      </p:grpSpPr>
      <p:sp>
        <p:nvSpPr>
          <p:cNvPr id="5" name="Rectangle 4"/>
          <p:cNvSpPr/>
          <p:nvPr userDrawn="1"/>
        </p:nvSpPr>
        <p:spPr>
          <a:xfrm>
            <a:off x="0" y="3"/>
            <a:ext cx="12293600" cy="5934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Text Placeholder 11"/>
          <p:cNvSpPr>
            <a:spLocks noGrp="1"/>
          </p:cNvSpPr>
          <p:nvPr>
            <p:ph type="body" sz="quarter" idx="10"/>
          </p:nvPr>
        </p:nvSpPr>
        <p:spPr>
          <a:xfrm>
            <a:off x="1242029" y="936722"/>
            <a:ext cx="10083800" cy="543076"/>
          </a:xfrm>
          <a:prstGeom prst="rect">
            <a:avLst/>
          </a:prstGeo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kumimoji="0" lang="en-US" sz="2400" b="1" i="0" u="none" strike="noStrike" kern="1200" cap="none" spc="0" normalizeH="0" baseline="0" noProof="0">
                <a:ln>
                  <a:noFill/>
                </a:ln>
                <a:solidFill>
                  <a:schemeClr val="bg1"/>
                </a:solidFill>
                <a:effectLst/>
                <a:uLnTx/>
                <a:uFillTx/>
                <a:latin typeface="Verdana" pitchFamily="34" charset="0"/>
              </a:defRPr>
            </a:lvl1pPr>
            <a:lvl2pPr>
              <a:buNone/>
              <a:defRPr b="0" i="0">
                <a:latin typeface="WhitneyHTF-Bold"/>
                <a:cs typeface="WhitneyHTF-Bold"/>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CA"/>
              <a:t>Click to edit Master text styles</a:t>
            </a:r>
          </a:p>
        </p:txBody>
      </p:sp>
      <p:sp>
        <p:nvSpPr>
          <p:cNvPr id="24" name="Text Placeholder 11"/>
          <p:cNvSpPr>
            <a:spLocks noGrp="1"/>
          </p:cNvSpPr>
          <p:nvPr>
            <p:ph type="body" sz="quarter" idx="11"/>
          </p:nvPr>
        </p:nvSpPr>
        <p:spPr>
          <a:xfrm>
            <a:off x="1242029" y="1618289"/>
            <a:ext cx="10083800" cy="543076"/>
          </a:xfrm>
          <a:prstGeom prst="rect">
            <a:avLst/>
          </a:prstGeo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kumimoji="0" lang="en-US" sz="1800" b="1" i="0" u="none" strike="noStrike" kern="1200" cap="none" spc="0" normalizeH="0" baseline="0" noProof="0">
                <a:ln>
                  <a:noFill/>
                </a:ln>
                <a:solidFill>
                  <a:schemeClr val="bg1"/>
                </a:solidFill>
                <a:effectLst/>
                <a:uLnTx/>
                <a:uFillTx/>
                <a:latin typeface="Verdana" pitchFamily="34" charset="0"/>
              </a:defRPr>
            </a:lvl1pPr>
            <a:lvl2pPr>
              <a:buNone/>
              <a:defRPr b="0" i="0">
                <a:latin typeface="WhitneyHTF-Bold"/>
                <a:cs typeface="WhitneyHTF-Bold"/>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US" dirty="0"/>
              <a:t>Click to edit Master text styles</a:t>
            </a:r>
          </a:p>
        </p:txBody>
      </p:sp>
      <p:sp>
        <p:nvSpPr>
          <p:cNvPr id="25" name="Text Placeholder 11"/>
          <p:cNvSpPr>
            <a:spLocks noGrp="1"/>
          </p:cNvSpPr>
          <p:nvPr>
            <p:ph type="body" sz="quarter" idx="12"/>
          </p:nvPr>
        </p:nvSpPr>
        <p:spPr>
          <a:xfrm>
            <a:off x="1242029" y="2307113"/>
            <a:ext cx="10083800" cy="1152676"/>
          </a:xfrm>
          <a:prstGeom prst="rect">
            <a:avLst/>
          </a:prstGeom>
        </p:spPr>
        <p:txBody>
          <a:bodyPr lIns="91440">
            <a:normAutofit/>
          </a:bodyPr>
          <a:lstStyle>
            <a:lvl1pPr marL="285750" marR="0" indent="-285750" algn="l" defTabSz="914400" rtl="0" eaLnBrk="1" fontAlgn="auto" latinLnBrk="0" hangingPunct="1">
              <a:lnSpc>
                <a:spcPct val="100000"/>
              </a:lnSpc>
              <a:spcBef>
                <a:spcPct val="0"/>
              </a:spcBef>
              <a:spcAft>
                <a:spcPts val="0"/>
              </a:spcAft>
              <a:buClrTx/>
              <a:buSzTx/>
              <a:buFont typeface="Wingdings" charset="2"/>
              <a:buChar char="§"/>
              <a:tabLst/>
              <a:defRPr kumimoji="0" lang="en-US" sz="1800" b="0" i="0" u="none" strike="noStrike" kern="1200" cap="none" spc="0" normalizeH="0" baseline="0" noProof="0">
                <a:ln>
                  <a:noFill/>
                </a:ln>
                <a:solidFill>
                  <a:schemeClr val="bg1"/>
                </a:solidFill>
                <a:effectLst/>
                <a:uLnTx/>
                <a:uFillTx/>
                <a:latin typeface="Verdana" pitchFamily="34" charset="0"/>
              </a:defRPr>
            </a:lvl1pPr>
            <a:lvl2pPr marL="742950" indent="-285750">
              <a:buFont typeface="Wingdings" charset="2"/>
              <a:buChar char="§"/>
              <a:defRPr sz="1800" b="0" i="0">
                <a:solidFill>
                  <a:schemeClr val="bg1"/>
                </a:solidFill>
                <a:latin typeface="Verdana"/>
                <a:cs typeface="Verdana"/>
              </a:defRPr>
            </a:lvl2pPr>
            <a:lvl3pPr>
              <a:buNone/>
              <a:defRPr b="0" i="0">
                <a:latin typeface="WhitneyHTF-Bold"/>
                <a:cs typeface="WhitneyHTF-Bold"/>
              </a:defRPr>
            </a:lvl3pPr>
            <a:lvl4pPr>
              <a:buNone/>
              <a:defRPr b="0" i="0">
                <a:latin typeface="WhitneyHTF-Bold"/>
                <a:cs typeface="WhitneyHTF-Bold"/>
              </a:defRPr>
            </a:lvl4pPr>
            <a:lvl5pPr>
              <a:buNone/>
              <a:defRPr b="0" i="0">
                <a:latin typeface="WhitneyHTF-Bold"/>
                <a:cs typeface="WhitneyHTF-Bold"/>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7442053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d Slide: Gambling Research Centre/Psychology">
    <p:spTree>
      <p:nvGrpSpPr>
        <p:cNvPr id="1" name=""/>
        <p:cNvGrpSpPr/>
        <p:nvPr/>
      </p:nvGrpSpPr>
      <p:grpSpPr>
        <a:xfrm>
          <a:off x="0" y="0"/>
          <a:ext cx="0" cy="0"/>
          <a:chOff x="0" y="0"/>
          <a:chExt cx="0" cy="0"/>
        </a:xfrm>
      </p:grpSpPr>
      <p:sp>
        <p:nvSpPr>
          <p:cNvPr id="2" name="Rectangle 1"/>
          <p:cNvSpPr/>
          <p:nvPr userDrawn="1"/>
        </p:nvSpPr>
        <p:spPr>
          <a:xfrm>
            <a:off x="-126998" y="-3175"/>
            <a:ext cx="12418484" cy="693102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 name="Picture 4" descr="gambling rsrch cntr_horiz_reverse.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14436" y="784679"/>
            <a:ext cx="5476422" cy="1350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5" descr="PromoSig_Psych_reverse.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562112" y="5414058"/>
            <a:ext cx="5261449" cy="1037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66557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sz="3200" b="1">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endParaRPr lang="en-GB" dirty="0"/>
          </a:p>
        </p:txBody>
      </p:sp>
      <p:sp>
        <p:nvSpPr>
          <p:cNvPr id="3" name="Content Placeholder 2"/>
          <p:cNvSpPr>
            <a:spLocks noGrp="1"/>
          </p:cNvSpPr>
          <p:nvPr>
            <p:ph idx="1"/>
          </p:nvPr>
        </p:nvSpPr>
        <p:spPr>
          <a:xfrm>
            <a:off x="609600" y="1600201"/>
            <a:ext cx="10972800" cy="4525963"/>
          </a:xfrm>
          <a:prstGeom prst="rect">
            <a:avLst/>
          </a:prstGeom>
        </p:spPr>
        <p:txBody>
          <a:bodyPr/>
          <a:lstStyle>
            <a:lvl1pPr>
              <a:defRPr sz="2200">
                <a:latin typeface="Verdana" panose="020B0604030504040204" pitchFamily="34" charset="0"/>
                <a:ea typeface="Verdana" panose="020B0604030504040204" pitchFamily="34" charset="0"/>
                <a:cs typeface="Verdana" panose="020B0604030504040204" pitchFamily="34" charset="0"/>
              </a:defRPr>
            </a:lvl1pPr>
            <a:lvl2pPr>
              <a:defRPr sz="2200">
                <a:latin typeface="Verdana" panose="020B0604030504040204" pitchFamily="34" charset="0"/>
                <a:ea typeface="Verdana" panose="020B0604030504040204" pitchFamily="34" charset="0"/>
                <a:cs typeface="Verdana" panose="020B0604030504040204" pitchFamily="34" charset="0"/>
              </a:defRPr>
            </a:lvl2pPr>
            <a:lvl3pPr>
              <a:defRPr sz="2200">
                <a:latin typeface="Verdana" panose="020B0604030504040204" pitchFamily="34" charset="0"/>
                <a:ea typeface="Verdana" panose="020B0604030504040204" pitchFamily="34" charset="0"/>
                <a:cs typeface="Verdana" panose="020B0604030504040204" pitchFamily="34" charset="0"/>
              </a:defRPr>
            </a:lvl3pPr>
            <a:lvl4pPr>
              <a:defRPr sz="2200">
                <a:latin typeface="Verdana" panose="020B0604030504040204" pitchFamily="34" charset="0"/>
                <a:ea typeface="Verdana" panose="020B0604030504040204" pitchFamily="34" charset="0"/>
                <a:cs typeface="Verdana" panose="020B0604030504040204" pitchFamily="34" charset="0"/>
              </a:defRPr>
            </a:lvl4pPr>
            <a:lvl5pPr>
              <a:defRPr sz="22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a:xfrm>
            <a:off x="609600" y="6356351"/>
            <a:ext cx="2844800" cy="365125"/>
          </a:xfrm>
          <a:prstGeom prst="rect">
            <a:avLst/>
          </a:prstGeom>
        </p:spPr>
        <p:txBody>
          <a:bodyPr/>
          <a:lstStyle/>
          <a:p>
            <a:pPr>
              <a:defRPr/>
            </a:pPr>
            <a:endParaRPr lang="en-GB"/>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pPr>
              <a:defRPr/>
            </a:pPr>
            <a:endParaRPr lang="en-GB"/>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lvl1pPr algn="r">
              <a:defRPr>
                <a:solidFill>
                  <a:schemeClr val="bg1"/>
                </a:solidFill>
              </a:defRPr>
            </a:lvl1pPr>
          </a:lstStyle>
          <a:p>
            <a:pPr>
              <a:defRPr/>
            </a:pPr>
            <a:fld id="{C530B082-5212-417D-A685-D677F094628E}" type="slidenum">
              <a:rPr lang="en-GB" smtClean="0"/>
              <a:pPr>
                <a:defRPr/>
              </a:pPr>
              <a:t>‹#›</a:t>
            </a:fld>
            <a:endParaRPr lang="en-GB"/>
          </a:p>
        </p:txBody>
      </p:sp>
    </p:spTree>
    <p:extLst>
      <p:ext uri="{BB962C8B-B14F-4D97-AF65-F5344CB8AC3E}">
        <p14:creationId xmlns:p14="http://schemas.microsoft.com/office/powerpoint/2010/main" val="16109460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a:xfrm>
            <a:off x="609600" y="6356351"/>
            <a:ext cx="2844800" cy="365125"/>
          </a:xfrm>
          <a:prstGeom prst="rect">
            <a:avLst/>
          </a:prstGeom>
        </p:spPr>
        <p:txBody>
          <a:bodyPr/>
          <a:lstStyle/>
          <a:p>
            <a:pPr>
              <a:defRPr/>
            </a:pPr>
            <a:fld id="{385BF9C5-1E3C-4980-8C77-84E93AA78FD7}" type="datetimeFigureOut">
              <a:rPr lang="en-GB" smtClean="0"/>
              <a:pPr>
                <a:defRPr/>
              </a:pPr>
              <a:t>25/09/2023</a:t>
            </a:fld>
            <a:endParaRPr lang="en-GB"/>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pPr>
              <a:defRPr/>
            </a:pPr>
            <a:endParaRPr lang="en-GB"/>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pPr>
              <a:defRPr/>
            </a:pPr>
            <a:fld id="{E06B54DE-324E-4214-889F-284A9D51D656}" type="slidenum">
              <a:rPr lang="en-GB" smtClean="0"/>
              <a:pPr>
                <a:defRPr/>
              </a:pPr>
              <a:t>‹#›</a:t>
            </a:fld>
            <a:endParaRPr lang="en-GB"/>
          </a:p>
        </p:txBody>
      </p:sp>
    </p:spTree>
    <p:extLst>
      <p:ext uri="{BB962C8B-B14F-4D97-AF65-F5344CB8AC3E}">
        <p14:creationId xmlns:p14="http://schemas.microsoft.com/office/powerpoint/2010/main" val="599203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 name="Rectangle 18"/>
          <p:cNvSpPr/>
          <p:nvPr userDrawn="1"/>
        </p:nvSpPr>
        <p:spPr bwMode="auto">
          <a:xfrm>
            <a:off x="-50800" y="5973766"/>
            <a:ext cx="12293600" cy="91122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r>
              <a:rPr lang="en-US" dirty="0"/>
              <a:t> </a:t>
            </a:r>
          </a:p>
        </p:txBody>
      </p:sp>
      <p:pic>
        <p:nvPicPr>
          <p:cNvPr id="1027" name="Picture 1" descr="gambling rsrch cntr_horiz_reverse.png"/>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9246121" y="6075498"/>
            <a:ext cx="2822215" cy="69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11" r:id="rId1"/>
    <p:sldLayoutId id="2147484012" r:id="rId2"/>
    <p:sldLayoutId id="2147484013" r:id="rId3"/>
    <p:sldLayoutId id="2147484014" r:id="rId4"/>
    <p:sldLayoutId id="2147484009" r:id="rId5"/>
    <p:sldLayoutId id="2147484015" r:id="rId6"/>
    <p:sldLayoutId id="2147484016" r:id="rId7"/>
    <p:sldLayoutId id="2147484017" r:id="rId8"/>
    <p:sldLayoutId id="2147484018" r:id="rId9"/>
    <p:sldLayoutId id="2147484019" r:id="rId10"/>
    <p:sldLayoutId id="2147484010" r:id="rId11"/>
    <p:sldLayoutId id="2147484020" r:id="rId12"/>
    <p:sldLayoutId id="2147484021" r:id="rId13"/>
    <p:sldLayoutId id="2147484022" r:id="rId14"/>
    <p:sldLayoutId id="2147484023" r:id="rId15"/>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a:defRPr>
      </a:lvl1pPr>
      <a:lvl2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a:defRPr>
      </a:lvl2pPr>
      <a:lvl3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a:defRPr>
      </a:lvl3pPr>
      <a:lvl4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a:defRPr>
      </a:lvl4pPr>
      <a:lvl5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a:defRPr>
      </a:lvl5pPr>
      <a:lvl6pPr marL="457200" algn="ctr" defTabSz="457200" rtl="0" fontAlgn="base">
        <a:spcBef>
          <a:spcPct val="0"/>
        </a:spcBef>
        <a:spcAft>
          <a:spcPct val="0"/>
        </a:spcAft>
        <a:defRPr sz="4400">
          <a:solidFill>
            <a:schemeClr val="tx1"/>
          </a:solidFill>
          <a:latin typeface="Arial" charset="0"/>
          <a:ea typeface="ＭＳ Ｐゴシック" charset="-128"/>
        </a:defRPr>
      </a:lvl6pPr>
      <a:lvl7pPr marL="914400" algn="ctr" defTabSz="457200" rtl="0" fontAlgn="base">
        <a:spcBef>
          <a:spcPct val="0"/>
        </a:spcBef>
        <a:spcAft>
          <a:spcPct val="0"/>
        </a:spcAft>
        <a:defRPr sz="4400">
          <a:solidFill>
            <a:schemeClr val="tx1"/>
          </a:solidFill>
          <a:latin typeface="Arial" charset="0"/>
          <a:ea typeface="ＭＳ Ｐゴシック" charset="-128"/>
        </a:defRPr>
      </a:lvl7pPr>
      <a:lvl8pPr marL="1371600" algn="ctr" defTabSz="457200" rtl="0" fontAlgn="base">
        <a:spcBef>
          <a:spcPct val="0"/>
        </a:spcBef>
        <a:spcAft>
          <a:spcPct val="0"/>
        </a:spcAft>
        <a:defRPr sz="4400">
          <a:solidFill>
            <a:schemeClr val="tx1"/>
          </a:solidFill>
          <a:latin typeface="Arial" charset="0"/>
          <a:ea typeface="ＭＳ Ｐゴシック" charset="-128"/>
        </a:defRPr>
      </a:lvl8pPr>
      <a:lvl9pPr marL="1828800" algn="ctr" defTabSz="457200" rtl="0" fontAlgn="base">
        <a:spcBef>
          <a:spcPct val="0"/>
        </a:spcBef>
        <a:spcAft>
          <a:spcPct val="0"/>
        </a:spcAft>
        <a:defRPr sz="4400">
          <a:solidFill>
            <a:schemeClr val="tx1"/>
          </a:solidFill>
          <a:latin typeface="Arial" charset="0"/>
          <a:ea typeface="ＭＳ Ｐゴシック" charset="-128"/>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128"/>
          <a:cs typeface="ＭＳ Ｐゴシック"/>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128"/>
          <a:cs typeface="ＭＳ Ｐゴシック"/>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128"/>
          <a:cs typeface="ＭＳ Ｐゴシック"/>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ＭＳ Ｐゴシック"/>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image" Target="../media/image23.png"/><Relationship Id="rId5" Type="http://schemas.openxmlformats.org/officeDocument/2006/relationships/image" Target="../media/image22.jpg"/><Relationship Id="rId4" Type="http://schemas.openxmlformats.org/officeDocument/2006/relationships/image" Target="../media/image21.jp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5503" y="2755377"/>
            <a:ext cx="10411598" cy="3170099"/>
          </a:xfrm>
          <a:prstGeom prst="rect">
            <a:avLst/>
          </a:prstGeom>
          <a:noFill/>
        </p:spPr>
        <p:txBody>
          <a:bodyPr wrap="square" rtlCol="0">
            <a:spAutoFit/>
          </a:bodyPr>
          <a:lstStyle/>
          <a:p>
            <a:r>
              <a:rPr lang="en-US" sz="2800" b="1" dirty="0">
                <a:solidFill>
                  <a:schemeClr val="bg1"/>
                </a:solidFill>
                <a:latin typeface="Museo slab"/>
                <a:ea typeface="Verdana" panose="020B0604030504040204" pitchFamily="34" charset="0"/>
              </a:rPr>
              <a:t>How do gamblers react to gambling streams on Twitch? An ‘ironic’ effect on cravings</a:t>
            </a:r>
          </a:p>
          <a:p>
            <a:endParaRPr lang="en-GB" sz="2400" dirty="0">
              <a:solidFill>
                <a:schemeClr val="bg1"/>
              </a:solidFill>
              <a:latin typeface="Museo slab"/>
              <a:ea typeface="Verdana" panose="020B0604030504040204" pitchFamily="34" charset="0"/>
              <a:cs typeface="Verdana" panose="020B0604030504040204" pitchFamily="34" charset="0"/>
            </a:endParaRPr>
          </a:p>
          <a:p>
            <a:r>
              <a:rPr lang="en-GB" sz="2400" dirty="0">
                <a:solidFill>
                  <a:schemeClr val="bg1"/>
                </a:solidFill>
                <a:latin typeface="Museo slab"/>
                <a:ea typeface="Verdana" panose="020B0604030504040204" pitchFamily="34" charset="0"/>
                <a:cs typeface="Verdana" panose="020B0604030504040204" pitchFamily="34" charset="0"/>
              </a:rPr>
              <a:t>Raymond Wu and Luke Clark	</a:t>
            </a:r>
          </a:p>
          <a:p>
            <a:endParaRPr lang="en-GB" sz="2400" dirty="0">
              <a:solidFill>
                <a:schemeClr val="bg1"/>
              </a:solidFill>
              <a:latin typeface="Museo slab"/>
              <a:ea typeface="Verdana" panose="020B0604030504040204" pitchFamily="34" charset="0"/>
              <a:cs typeface="Verdana" panose="020B0604030504040204" pitchFamily="34" charset="0"/>
            </a:endParaRPr>
          </a:p>
          <a:p>
            <a:r>
              <a:rPr lang="en-GB" sz="2400" dirty="0">
                <a:solidFill>
                  <a:schemeClr val="bg1"/>
                </a:solidFill>
                <a:latin typeface="Museo slab"/>
                <a:ea typeface="Verdana" panose="020B0604030504040204" pitchFamily="34" charset="0"/>
                <a:cs typeface="Verdana" panose="020B0604030504040204" pitchFamily="34" charset="0"/>
              </a:rPr>
              <a:t>Current Advances in Gambling Research conference</a:t>
            </a:r>
          </a:p>
          <a:p>
            <a:r>
              <a:rPr lang="en-GB" sz="2400" dirty="0">
                <a:solidFill>
                  <a:schemeClr val="bg1"/>
                </a:solidFill>
                <a:latin typeface="Museo slab"/>
                <a:ea typeface="Verdana" panose="020B0604030504040204" pitchFamily="34" charset="0"/>
                <a:cs typeface="Verdana" panose="020B0604030504040204" pitchFamily="34" charset="0"/>
              </a:rPr>
              <a:t>29 June 2023</a:t>
            </a:r>
          </a:p>
          <a:p>
            <a:endParaRPr lang="en-CA" sz="2400" b="1" dirty="0">
              <a:solidFill>
                <a:schemeClr val="bg1"/>
              </a:solidFill>
              <a:latin typeface="Verdana" panose="020B0604030504040204" pitchFamily="34" charset="0"/>
              <a:ea typeface="Verdana" panose="020B060403050404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 Placeholder 3"/>
          <p:cNvSpPr>
            <a:spLocks noGrp="1"/>
          </p:cNvSpPr>
          <p:nvPr>
            <p:ph type="body" sz="quarter" idx="12"/>
          </p:nvPr>
        </p:nvSpPr>
        <p:spPr bwMode="auto">
          <a:xfrm>
            <a:off x="438116" y="1166865"/>
            <a:ext cx="11587979" cy="530120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a:lnSpc>
                <a:spcPct val="110000"/>
              </a:lnSpc>
              <a:spcAft>
                <a:spcPts val="1200"/>
              </a:spcAft>
              <a:buNone/>
            </a:pPr>
            <a:r>
              <a:rPr lang="en-GB" sz="2200" dirty="0">
                <a:latin typeface="Museo slab"/>
                <a:cs typeface="Arial" panose="020B0604020202020204" pitchFamily="34" charset="0"/>
              </a:rPr>
              <a:t>The Centre for Gambling Research at UBC is supported by the Province of BC government and the British Columbia Lottery Corporation, a Canadian Crown Corporation. </a:t>
            </a:r>
            <a:r>
              <a:rPr lang="en-US" sz="2200" dirty="0">
                <a:latin typeface="Museo slab"/>
                <a:cs typeface="Arial" panose="020B0604020202020204" pitchFamily="34" charset="0"/>
              </a:rPr>
              <a:t>The BCLC and Province of BC government had no role in the design or conduct of the research, and impose no constraints on publishing. </a:t>
            </a:r>
            <a:endParaRPr lang="en-GB" sz="2200" dirty="0">
              <a:latin typeface="Museo slab"/>
              <a:cs typeface="Arial" panose="020B0604020202020204" pitchFamily="34" charset="0"/>
            </a:endParaRPr>
          </a:p>
          <a:p>
            <a:pPr marL="0" indent="0">
              <a:lnSpc>
                <a:spcPct val="110000"/>
              </a:lnSpc>
              <a:spcAft>
                <a:spcPts val="1200"/>
              </a:spcAft>
              <a:buNone/>
            </a:pPr>
            <a:r>
              <a:rPr lang="en-GB" sz="2200" dirty="0">
                <a:latin typeface="Museo slab"/>
                <a:cs typeface="Arial" panose="020B0604020202020204" pitchFamily="34" charset="0"/>
              </a:rPr>
              <a:t>Dr Clark holds a Discovery Award from the Natural Sciences and Engineering Research Council of Canada (NSERC). He has received travel reimbursements from Scientific Affairs (Germany) and International </a:t>
            </a:r>
            <a:r>
              <a:rPr lang="en-GB" sz="2200" dirty="0" err="1">
                <a:latin typeface="Museo slab"/>
                <a:cs typeface="Arial" panose="020B0604020202020204" pitchFamily="34" charset="0"/>
              </a:rPr>
              <a:t>Center</a:t>
            </a:r>
            <a:r>
              <a:rPr lang="en-GB" sz="2200" dirty="0">
                <a:latin typeface="Museo slab"/>
                <a:cs typeface="Arial" panose="020B0604020202020204" pitchFamily="34" charset="0"/>
              </a:rPr>
              <a:t> for Responsible Gaming (US), and consulting fees from Gambling Research Exchange Ontario (Canada), </a:t>
            </a:r>
            <a:r>
              <a:rPr lang="en-GB" sz="2200" dirty="0" err="1">
                <a:latin typeface="Museo slab"/>
                <a:cs typeface="Arial" panose="020B0604020202020204" pitchFamily="34" charset="0"/>
              </a:rPr>
              <a:t>GambleAware</a:t>
            </a:r>
            <a:r>
              <a:rPr lang="en-GB" sz="2200" dirty="0">
                <a:latin typeface="Museo slab"/>
                <a:cs typeface="Arial" panose="020B0604020202020204" pitchFamily="34" charset="0"/>
              </a:rPr>
              <a:t> (UK), Gambling Research Australia, and International </a:t>
            </a:r>
            <a:r>
              <a:rPr lang="en-GB" sz="2200" dirty="0" err="1">
                <a:latin typeface="Museo slab"/>
                <a:cs typeface="Arial" panose="020B0604020202020204" pitchFamily="34" charset="0"/>
              </a:rPr>
              <a:t>Center</a:t>
            </a:r>
            <a:r>
              <a:rPr lang="en-GB" sz="2200" dirty="0">
                <a:latin typeface="Museo slab"/>
                <a:cs typeface="Arial" panose="020B0604020202020204" pitchFamily="34" charset="0"/>
              </a:rPr>
              <a:t> for Responsible Gaming (US).</a:t>
            </a:r>
          </a:p>
          <a:p>
            <a:pPr marL="0" indent="0">
              <a:lnSpc>
                <a:spcPct val="110000"/>
              </a:lnSpc>
              <a:spcAft>
                <a:spcPts val="1200"/>
              </a:spcAft>
              <a:buNone/>
            </a:pPr>
            <a:endParaRPr lang="en-GB" sz="2200" dirty="0">
              <a:latin typeface="Museo slab"/>
              <a:cs typeface="Arial" panose="020B0604020202020204" pitchFamily="34" charset="0"/>
            </a:endParaRPr>
          </a:p>
        </p:txBody>
      </p:sp>
      <p:sp>
        <p:nvSpPr>
          <p:cNvPr id="15361" name="Text Placeholder 1"/>
          <p:cNvSpPr>
            <a:spLocks noGrp="1"/>
          </p:cNvSpPr>
          <p:nvPr>
            <p:ph type="body" sz="quarter" idx="10"/>
          </p:nvPr>
        </p:nvSpPr>
        <p:spPr bwMode="auto">
          <a:xfrm>
            <a:off x="704335" y="378354"/>
            <a:ext cx="7562850" cy="5429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fontAlgn="base">
              <a:spcAft>
                <a:spcPct val="0"/>
              </a:spcAft>
            </a:pPr>
            <a:r>
              <a:rPr lang="en-GB" sz="3200" dirty="0">
                <a:latin typeface="Museo slab"/>
                <a:ea typeface="Verdana" panose="020B0604030504040204" pitchFamily="34" charset="0"/>
                <a:cs typeface="Arial" panose="020B0604020202020204" pitchFamily="34" charset="0"/>
              </a:rPr>
              <a:t>Disclosures</a:t>
            </a:r>
            <a:endParaRPr altLang="en-US" sz="3200" dirty="0">
              <a:latin typeface="Museo slab"/>
              <a:ea typeface="ＭＳ Ｐゴシック" pitchFamily="34" charset="-128"/>
              <a:cs typeface="Arial" panose="020B0604020202020204" pitchFamily="34" charset="0"/>
            </a:endParaRPr>
          </a:p>
        </p:txBody>
      </p:sp>
    </p:spTree>
    <p:extLst>
      <p:ext uri="{BB962C8B-B14F-4D97-AF65-F5344CB8AC3E}">
        <p14:creationId xmlns:p14="http://schemas.microsoft.com/office/powerpoint/2010/main" val="26186686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5862C-B41C-4C43-BDF8-566CE5AD5A15}"/>
              </a:ext>
            </a:extLst>
          </p:cNvPr>
          <p:cNvSpPr>
            <a:spLocks noGrp="1"/>
          </p:cNvSpPr>
          <p:nvPr>
            <p:ph type="title"/>
          </p:nvPr>
        </p:nvSpPr>
        <p:spPr/>
        <p:txBody>
          <a:bodyPr/>
          <a:lstStyle/>
          <a:p>
            <a:r>
              <a:rPr lang="en-US" sz="3200" b="1" dirty="0">
                <a:latin typeface="Museo slab"/>
              </a:rPr>
              <a:t>What are gambling streams? – the primer</a:t>
            </a:r>
            <a:endParaRPr lang="en-CA" sz="3200" b="1" dirty="0">
              <a:latin typeface="Museo slab"/>
            </a:endParaRPr>
          </a:p>
        </p:txBody>
      </p:sp>
      <p:pic>
        <p:nvPicPr>
          <p:cNvPr id="4" name="Picture 3">
            <a:extLst>
              <a:ext uri="{FF2B5EF4-FFF2-40B4-BE49-F238E27FC236}">
                <a16:creationId xmlns:a16="http://schemas.microsoft.com/office/drawing/2014/main" id="{28066C07-DB8A-47DB-9EA0-CFCE19D99272}"/>
              </a:ext>
            </a:extLst>
          </p:cNvPr>
          <p:cNvPicPr>
            <a:picLocks noChangeAspect="1"/>
          </p:cNvPicPr>
          <p:nvPr/>
        </p:nvPicPr>
        <p:blipFill>
          <a:blip r:embed="rId3"/>
          <a:stretch>
            <a:fillRect/>
          </a:stretch>
        </p:blipFill>
        <p:spPr>
          <a:xfrm>
            <a:off x="2776143" y="1230696"/>
            <a:ext cx="6409308" cy="3559668"/>
          </a:xfrm>
          <a:prstGeom prst="rect">
            <a:avLst/>
          </a:prstGeom>
        </p:spPr>
      </p:pic>
      <p:sp>
        <p:nvSpPr>
          <p:cNvPr id="5" name="TextBox 4">
            <a:extLst>
              <a:ext uri="{FF2B5EF4-FFF2-40B4-BE49-F238E27FC236}">
                <a16:creationId xmlns:a16="http://schemas.microsoft.com/office/drawing/2014/main" id="{A9A99427-C4DE-4F6C-8619-23708A058D40}"/>
              </a:ext>
            </a:extLst>
          </p:cNvPr>
          <p:cNvSpPr txBox="1"/>
          <p:nvPr/>
        </p:nvSpPr>
        <p:spPr>
          <a:xfrm>
            <a:off x="327546" y="6214030"/>
            <a:ext cx="5768454" cy="369332"/>
          </a:xfrm>
          <a:prstGeom prst="rect">
            <a:avLst/>
          </a:prstGeom>
          <a:noFill/>
        </p:spPr>
        <p:txBody>
          <a:bodyPr wrap="square" rtlCol="0">
            <a:spAutoFit/>
          </a:bodyPr>
          <a:lstStyle/>
          <a:p>
            <a:r>
              <a:rPr lang="en-US" dirty="0" err="1">
                <a:solidFill>
                  <a:schemeClr val="bg1"/>
                </a:solidFill>
              </a:rPr>
              <a:t>FruitySlots</a:t>
            </a:r>
            <a:r>
              <a:rPr lang="en-US" dirty="0">
                <a:solidFill>
                  <a:schemeClr val="bg1"/>
                </a:solidFill>
              </a:rPr>
              <a:t> (UK) on Twitch, 16 June 2023</a:t>
            </a:r>
            <a:endParaRPr lang="en-CA" dirty="0">
              <a:solidFill>
                <a:schemeClr val="bg1"/>
              </a:solidFill>
            </a:endParaRPr>
          </a:p>
        </p:txBody>
      </p:sp>
      <p:sp>
        <p:nvSpPr>
          <p:cNvPr id="6" name="TextBox 5">
            <a:extLst>
              <a:ext uri="{FF2B5EF4-FFF2-40B4-BE49-F238E27FC236}">
                <a16:creationId xmlns:a16="http://schemas.microsoft.com/office/drawing/2014/main" id="{A31AB696-900A-4D5E-9546-D32536D9DC47}"/>
              </a:ext>
            </a:extLst>
          </p:cNvPr>
          <p:cNvSpPr txBox="1"/>
          <p:nvPr/>
        </p:nvSpPr>
        <p:spPr>
          <a:xfrm>
            <a:off x="218364" y="1689972"/>
            <a:ext cx="2092657" cy="1569660"/>
          </a:xfrm>
          <a:prstGeom prst="rect">
            <a:avLst/>
          </a:prstGeom>
          <a:noFill/>
        </p:spPr>
        <p:txBody>
          <a:bodyPr wrap="square" rtlCol="0">
            <a:spAutoFit/>
          </a:bodyPr>
          <a:lstStyle/>
          <a:p>
            <a:pPr algn="ctr"/>
            <a:r>
              <a:rPr lang="en-US" sz="2400" dirty="0">
                <a:latin typeface="Museo slab"/>
              </a:rPr>
              <a:t>The activity: </a:t>
            </a:r>
          </a:p>
          <a:p>
            <a:pPr algn="ctr"/>
            <a:r>
              <a:rPr lang="en-US" sz="2400" dirty="0">
                <a:latin typeface="Museo slab"/>
              </a:rPr>
              <a:t>slots, poker… video gaming… eating food</a:t>
            </a:r>
            <a:endParaRPr lang="en-CA" sz="2400" dirty="0">
              <a:latin typeface="Museo slab"/>
            </a:endParaRPr>
          </a:p>
        </p:txBody>
      </p:sp>
      <p:sp>
        <p:nvSpPr>
          <p:cNvPr id="7" name="TextBox 6">
            <a:extLst>
              <a:ext uri="{FF2B5EF4-FFF2-40B4-BE49-F238E27FC236}">
                <a16:creationId xmlns:a16="http://schemas.microsoft.com/office/drawing/2014/main" id="{2613CDDC-21D6-46B7-AC81-2A6362A98762}"/>
              </a:ext>
            </a:extLst>
          </p:cNvPr>
          <p:cNvSpPr txBox="1"/>
          <p:nvPr/>
        </p:nvSpPr>
        <p:spPr>
          <a:xfrm>
            <a:off x="9454955" y="2675260"/>
            <a:ext cx="2518681" cy="461665"/>
          </a:xfrm>
          <a:prstGeom prst="rect">
            <a:avLst/>
          </a:prstGeom>
          <a:noFill/>
        </p:spPr>
        <p:txBody>
          <a:bodyPr wrap="square" rtlCol="0">
            <a:spAutoFit/>
          </a:bodyPr>
          <a:lstStyle/>
          <a:p>
            <a:pPr algn="ctr"/>
            <a:r>
              <a:rPr lang="en-US" sz="2400" dirty="0">
                <a:latin typeface="Museo slab"/>
              </a:rPr>
              <a:t>The chat</a:t>
            </a:r>
            <a:endParaRPr lang="en-CA" sz="2400" dirty="0">
              <a:latin typeface="Museo slab"/>
            </a:endParaRPr>
          </a:p>
        </p:txBody>
      </p:sp>
      <p:sp>
        <p:nvSpPr>
          <p:cNvPr id="8" name="TextBox 7">
            <a:extLst>
              <a:ext uri="{FF2B5EF4-FFF2-40B4-BE49-F238E27FC236}">
                <a16:creationId xmlns:a16="http://schemas.microsoft.com/office/drawing/2014/main" id="{EE9FFED8-EA57-4524-A857-A03D662A4BBF}"/>
              </a:ext>
            </a:extLst>
          </p:cNvPr>
          <p:cNvSpPr txBox="1"/>
          <p:nvPr/>
        </p:nvSpPr>
        <p:spPr>
          <a:xfrm>
            <a:off x="9454954" y="4040655"/>
            <a:ext cx="2518681" cy="830997"/>
          </a:xfrm>
          <a:prstGeom prst="rect">
            <a:avLst/>
          </a:prstGeom>
          <a:noFill/>
        </p:spPr>
        <p:txBody>
          <a:bodyPr wrap="square" rtlCol="0">
            <a:spAutoFit/>
          </a:bodyPr>
          <a:lstStyle/>
          <a:p>
            <a:pPr algn="ctr"/>
            <a:r>
              <a:rPr lang="en-US" sz="2400" dirty="0">
                <a:latin typeface="Museo slab"/>
              </a:rPr>
              <a:t>The streamer: live webcam</a:t>
            </a:r>
            <a:endParaRPr lang="en-CA" sz="2400" dirty="0">
              <a:latin typeface="Museo slab"/>
            </a:endParaRPr>
          </a:p>
        </p:txBody>
      </p:sp>
      <p:sp>
        <p:nvSpPr>
          <p:cNvPr id="9" name="TextBox 8">
            <a:extLst>
              <a:ext uri="{FF2B5EF4-FFF2-40B4-BE49-F238E27FC236}">
                <a16:creationId xmlns:a16="http://schemas.microsoft.com/office/drawing/2014/main" id="{30BC48D5-02DA-4615-96D3-D084D5EE438C}"/>
              </a:ext>
            </a:extLst>
          </p:cNvPr>
          <p:cNvSpPr txBox="1"/>
          <p:nvPr/>
        </p:nvSpPr>
        <p:spPr>
          <a:xfrm>
            <a:off x="9454955" y="948431"/>
            <a:ext cx="2518681" cy="830997"/>
          </a:xfrm>
          <a:prstGeom prst="rect">
            <a:avLst/>
          </a:prstGeom>
          <a:noFill/>
        </p:spPr>
        <p:txBody>
          <a:bodyPr wrap="square" rtlCol="0">
            <a:spAutoFit/>
          </a:bodyPr>
          <a:lstStyle/>
          <a:p>
            <a:pPr algn="ctr"/>
            <a:r>
              <a:rPr lang="en-US" sz="2400" dirty="0">
                <a:latin typeface="Museo slab"/>
              </a:rPr>
              <a:t>Some RG messaging</a:t>
            </a:r>
            <a:endParaRPr lang="en-CA" sz="2400" dirty="0">
              <a:latin typeface="Museo slab"/>
            </a:endParaRPr>
          </a:p>
        </p:txBody>
      </p:sp>
      <p:sp>
        <p:nvSpPr>
          <p:cNvPr id="10" name="TextBox 9">
            <a:extLst>
              <a:ext uri="{FF2B5EF4-FFF2-40B4-BE49-F238E27FC236}">
                <a16:creationId xmlns:a16="http://schemas.microsoft.com/office/drawing/2014/main" id="{022F0137-715B-46C3-80E9-80FE44CB4E0C}"/>
              </a:ext>
            </a:extLst>
          </p:cNvPr>
          <p:cNvSpPr txBox="1"/>
          <p:nvPr/>
        </p:nvSpPr>
        <p:spPr>
          <a:xfrm>
            <a:off x="547287" y="5198723"/>
            <a:ext cx="11035113" cy="523220"/>
          </a:xfrm>
          <a:prstGeom prst="rect">
            <a:avLst/>
          </a:prstGeom>
          <a:noFill/>
        </p:spPr>
        <p:txBody>
          <a:bodyPr wrap="square" rtlCol="0">
            <a:spAutoFit/>
          </a:bodyPr>
          <a:lstStyle/>
          <a:p>
            <a:pPr marL="342900" indent="-342900">
              <a:buFont typeface="Arial" panose="020B0604020202020204" pitchFamily="34" charset="0"/>
              <a:buChar char="•"/>
            </a:pPr>
            <a:r>
              <a:rPr lang="en-US" sz="2800" dirty="0">
                <a:latin typeface="Museo slab"/>
              </a:rPr>
              <a:t>Nb. Viewers are spectating gambling; there is no cost and no prize</a:t>
            </a:r>
            <a:endParaRPr lang="en-CA" sz="2800" dirty="0">
              <a:latin typeface="Museo slab"/>
            </a:endParaRPr>
          </a:p>
        </p:txBody>
      </p:sp>
      <p:cxnSp>
        <p:nvCxnSpPr>
          <p:cNvPr id="11" name="Straight Arrow Connector 10">
            <a:extLst>
              <a:ext uri="{FF2B5EF4-FFF2-40B4-BE49-F238E27FC236}">
                <a16:creationId xmlns:a16="http://schemas.microsoft.com/office/drawing/2014/main" id="{768560DE-FE2A-4FD3-BF13-F77BD8249895}"/>
              </a:ext>
            </a:extLst>
          </p:cNvPr>
          <p:cNvCxnSpPr/>
          <p:nvPr/>
        </p:nvCxnSpPr>
        <p:spPr>
          <a:xfrm flipH="1">
            <a:off x="8980227" y="1363929"/>
            <a:ext cx="900752" cy="326043"/>
          </a:xfrm>
          <a:prstGeom prst="straightConnector1">
            <a:avLst/>
          </a:prstGeom>
          <a:ln w="57150">
            <a:solidFill>
              <a:srgbClr val="FF0000"/>
            </a:solidFill>
            <a:prstDash val="sysDot"/>
            <a:tailEnd type="triangle"/>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6FB39B7B-C9F6-4961-84D6-B98815E7E186}"/>
              </a:ext>
            </a:extLst>
          </p:cNvPr>
          <p:cNvCxnSpPr>
            <a:cxnSpLocks/>
          </p:cNvCxnSpPr>
          <p:nvPr/>
        </p:nvCxnSpPr>
        <p:spPr>
          <a:xfrm flipH="1">
            <a:off x="8869827" y="2933589"/>
            <a:ext cx="1163552" cy="76941"/>
          </a:xfrm>
          <a:prstGeom prst="straightConnector1">
            <a:avLst/>
          </a:prstGeom>
          <a:ln w="57150">
            <a:solidFill>
              <a:srgbClr val="FF0000"/>
            </a:solidFill>
            <a:prstDash val="sysDot"/>
            <a:tailEnd type="triangle"/>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956E592D-1769-4360-9D55-F709569AD4B3}"/>
              </a:ext>
            </a:extLst>
          </p:cNvPr>
          <p:cNvCxnSpPr>
            <a:cxnSpLocks/>
          </p:cNvCxnSpPr>
          <p:nvPr/>
        </p:nvCxnSpPr>
        <p:spPr>
          <a:xfrm flipH="1" flipV="1">
            <a:off x="8434316" y="4164691"/>
            <a:ext cx="1020639" cy="199806"/>
          </a:xfrm>
          <a:prstGeom prst="straightConnector1">
            <a:avLst/>
          </a:prstGeom>
          <a:ln w="57150">
            <a:solidFill>
              <a:srgbClr val="FF0000"/>
            </a:solidFill>
            <a:prstDash val="sysDot"/>
            <a:tailEnd type="triangle"/>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C5020C3B-2D26-4B36-8332-7663E01B4634}"/>
              </a:ext>
            </a:extLst>
          </p:cNvPr>
          <p:cNvCxnSpPr>
            <a:cxnSpLocks/>
          </p:cNvCxnSpPr>
          <p:nvPr/>
        </p:nvCxnSpPr>
        <p:spPr>
          <a:xfrm>
            <a:off x="2074460" y="2349217"/>
            <a:ext cx="1937982" cy="326043"/>
          </a:xfrm>
          <a:prstGeom prst="straightConnector1">
            <a:avLst/>
          </a:prstGeom>
          <a:ln w="57150">
            <a:solidFill>
              <a:srgbClr val="FF0000"/>
            </a:solidFill>
            <a:prstDash val="sysDot"/>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57130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03206C7-F8D4-4240-94DD-F17311C82B7B}"/>
              </a:ext>
            </a:extLst>
          </p:cNvPr>
          <p:cNvSpPr>
            <a:spLocks noGrp="1"/>
          </p:cNvSpPr>
          <p:nvPr>
            <p:ph type="body" sz="quarter" idx="10"/>
          </p:nvPr>
        </p:nvSpPr>
        <p:spPr>
          <a:xfrm>
            <a:off x="3313204" y="282978"/>
            <a:ext cx="10083800" cy="543076"/>
          </a:xfrm>
        </p:spPr>
        <p:txBody>
          <a:bodyPr>
            <a:normAutofit lnSpcReduction="10000"/>
          </a:bodyPr>
          <a:lstStyle/>
          <a:p>
            <a:r>
              <a:rPr lang="en-US" sz="3200" dirty="0">
                <a:latin typeface="Museo slab"/>
              </a:rPr>
              <a:t>The streams and the streamers</a:t>
            </a:r>
            <a:endParaRPr lang="en-CA" sz="3200" dirty="0">
              <a:latin typeface="Museo slab"/>
            </a:endParaRPr>
          </a:p>
        </p:txBody>
      </p:sp>
      <p:sp>
        <p:nvSpPr>
          <p:cNvPr id="4" name="Text Placeholder 3">
            <a:extLst>
              <a:ext uri="{FF2B5EF4-FFF2-40B4-BE49-F238E27FC236}">
                <a16:creationId xmlns:a16="http://schemas.microsoft.com/office/drawing/2014/main" id="{16EEC133-7421-4EF5-A3E2-F7D5F9F2ACF4}"/>
              </a:ext>
            </a:extLst>
          </p:cNvPr>
          <p:cNvSpPr>
            <a:spLocks noGrp="1"/>
          </p:cNvSpPr>
          <p:nvPr>
            <p:ph type="body" sz="quarter" idx="12"/>
          </p:nvPr>
        </p:nvSpPr>
        <p:spPr>
          <a:xfrm>
            <a:off x="109182" y="1387435"/>
            <a:ext cx="6400800" cy="4644875"/>
          </a:xfrm>
        </p:spPr>
        <p:txBody>
          <a:bodyPr>
            <a:normAutofit/>
          </a:bodyPr>
          <a:lstStyle/>
          <a:p>
            <a:pPr>
              <a:spcAft>
                <a:spcPts val="1200"/>
              </a:spcAft>
            </a:pPr>
            <a:r>
              <a:rPr lang="en-US" sz="2400" dirty="0">
                <a:latin typeface="Museo slab"/>
              </a:rPr>
              <a:t>Streamers have disclosed developing gambling problems as a result of their streaming (</a:t>
            </a:r>
            <a:r>
              <a:rPr lang="en-US" sz="2400" dirty="0" err="1">
                <a:latin typeface="Museo slab"/>
              </a:rPr>
              <a:t>xQc</a:t>
            </a:r>
            <a:r>
              <a:rPr lang="en-US" sz="2400" dirty="0">
                <a:latin typeface="Museo slab"/>
              </a:rPr>
              <a:t> on Twitch)</a:t>
            </a:r>
          </a:p>
          <a:p>
            <a:pPr>
              <a:spcAft>
                <a:spcPts val="1200"/>
              </a:spcAft>
            </a:pPr>
            <a:r>
              <a:rPr lang="en-US" sz="2400" dirty="0">
                <a:latin typeface="Museo slab"/>
              </a:rPr>
              <a:t>Some streamers gamble on unlicensed / illegal websites (e.g. Slovakia e-poker); crypto currencies</a:t>
            </a:r>
          </a:p>
          <a:p>
            <a:pPr>
              <a:spcAft>
                <a:spcPts val="1200"/>
              </a:spcAft>
            </a:pPr>
            <a:r>
              <a:rPr lang="en-US" sz="2400" dirty="0">
                <a:latin typeface="Museo slab"/>
              </a:rPr>
              <a:t>Sponsorship contracts appear ubiquitous, not always disclosed, to provide regular balance top-ups on specific websites</a:t>
            </a:r>
          </a:p>
          <a:p>
            <a:pPr>
              <a:spcAft>
                <a:spcPts val="1200"/>
              </a:spcAft>
            </a:pPr>
            <a:endParaRPr lang="en-CA" sz="2400" dirty="0">
              <a:latin typeface="Museo slab"/>
            </a:endParaRPr>
          </a:p>
        </p:txBody>
      </p:sp>
      <p:pic>
        <p:nvPicPr>
          <p:cNvPr id="5" name="Picture 4">
            <a:extLst>
              <a:ext uri="{FF2B5EF4-FFF2-40B4-BE49-F238E27FC236}">
                <a16:creationId xmlns:a16="http://schemas.microsoft.com/office/drawing/2014/main" id="{E796F697-9245-4895-958E-311E0A49EF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6791" y="1608634"/>
            <a:ext cx="5605209" cy="3045180"/>
          </a:xfrm>
          <a:prstGeom prst="rect">
            <a:avLst/>
          </a:prstGeom>
        </p:spPr>
      </p:pic>
      <p:sp>
        <p:nvSpPr>
          <p:cNvPr id="6" name="TextBox 5">
            <a:extLst>
              <a:ext uri="{FF2B5EF4-FFF2-40B4-BE49-F238E27FC236}">
                <a16:creationId xmlns:a16="http://schemas.microsoft.com/office/drawing/2014/main" id="{3DA4EC29-0F65-4DFC-A45D-49B7D59D22EA}"/>
              </a:ext>
            </a:extLst>
          </p:cNvPr>
          <p:cNvSpPr txBox="1"/>
          <p:nvPr/>
        </p:nvSpPr>
        <p:spPr>
          <a:xfrm>
            <a:off x="327546" y="6214030"/>
            <a:ext cx="5768454" cy="369332"/>
          </a:xfrm>
          <a:prstGeom prst="rect">
            <a:avLst/>
          </a:prstGeom>
          <a:noFill/>
        </p:spPr>
        <p:txBody>
          <a:bodyPr wrap="square" rtlCol="0">
            <a:spAutoFit/>
          </a:bodyPr>
          <a:lstStyle/>
          <a:p>
            <a:r>
              <a:rPr lang="en-US" dirty="0" err="1">
                <a:solidFill>
                  <a:schemeClr val="bg1"/>
                </a:solidFill>
                <a:latin typeface="Museo slab"/>
              </a:rPr>
              <a:t>Roshtein</a:t>
            </a:r>
            <a:r>
              <a:rPr lang="en-US" dirty="0">
                <a:solidFill>
                  <a:schemeClr val="bg1"/>
                </a:solidFill>
                <a:latin typeface="Museo slab"/>
              </a:rPr>
              <a:t> on Twitch, 2022</a:t>
            </a:r>
            <a:endParaRPr lang="en-CA" dirty="0">
              <a:solidFill>
                <a:schemeClr val="bg1"/>
              </a:solidFill>
              <a:latin typeface="Museo slab"/>
            </a:endParaRPr>
          </a:p>
        </p:txBody>
      </p:sp>
    </p:spTree>
    <p:extLst>
      <p:ext uri="{BB962C8B-B14F-4D97-AF65-F5344CB8AC3E}">
        <p14:creationId xmlns:p14="http://schemas.microsoft.com/office/powerpoint/2010/main" val="2749081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32B2EAB-0F4C-41B7-B625-DCABA15B32D5}"/>
              </a:ext>
            </a:extLst>
          </p:cNvPr>
          <p:cNvSpPr>
            <a:spLocks noGrp="1"/>
          </p:cNvSpPr>
          <p:nvPr>
            <p:ph type="body" sz="quarter" idx="10"/>
          </p:nvPr>
        </p:nvSpPr>
        <p:spPr>
          <a:xfrm>
            <a:off x="3100476" y="274991"/>
            <a:ext cx="10083800" cy="543076"/>
          </a:xfrm>
        </p:spPr>
        <p:txBody>
          <a:bodyPr>
            <a:normAutofit lnSpcReduction="10000"/>
          </a:bodyPr>
          <a:lstStyle/>
          <a:p>
            <a:r>
              <a:rPr lang="en-US" sz="3200" dirty="0">
                <a:latin typeface="Museo slab"/>
              </a:rPr>
              <a:t>Limited Research on Gambling Streams</a:t>
            </a:r>
            <a:endParaRPr lang="en-CA" sz="3200" dirty="0">
              <a:latin typeface="Museo slab"/>
            </a:endParaRPr>
          </a:p>
        </p:txBody>
      </p:sp>
      <p:sp>
        <p:nvSpPr>
          <p:cNvPr id="4" name="Text Placeholder 3">
            <a:extLst>
              <a:ext uri="{FF2B5EF4-FFF2-40B4-BE49-F238E27FC236}">
                <a16:creationId xmlns:a16="http://schemas.microsoft.com/office/drawing/2014/main" id="{37683FB2-F920-47F7-B6C7-6E834D6C837B}"/>
              </a:ext>
            </a:extLst>
          </p:cNvPr>
          <p:cNvSpPr>
            <a:spLocks noGrp="1"/>
          </p:cNvSpPr>
          <p:nvPr>
            <p:ph type="body" sz="quarter" idx="12"/>
          </p:nvPr>
        </p:nvSpPr>
        <p:spPr>
          <a:xfrm>
            <a:off x="187867" y="1621105"/>
            <a:ext cx="7673244" cy="4690985"/>
          </a:xfrm>
        </p:spPr>
        <p:txBody>
          <a:bodyPr>
            <a:normAutofit/>
          </a:bodyPr>
          <a:lstStyle/>
          <a:p>
            <a:pPr>
              <a:spcAft>
                <a:spcPts val="1200"/>
              </a:spcAft>
            </a:pPr>
            <a:r>
              <a:rPr lang="en-US" sz="2400" dirty="0">
                <a:latin typeface="Museo slab"/>
              </a:rPr>
              <a:t>Limited data at the current time: Zendle (2020, UK sample) shows 4% rate of past-year involvement and correlated with PGSI</a:t>
            </a:r>
          </a:p>
          <a:p>
            <a:pPr>
              <a:spcAft>
                <a:spcPts val="1200"/>
              </a:spcAft>
            </a:pPr>
            <a:r>
              <a:rPr lang="en-US" sz="2400" dirty="0">
                <a:latin typeface="Museo slab"/>
              </a:rPr>
              <a:t>Abarbanel &amp; Johnson (2021): side-games in the chat often borrow raffle mechanics (e.g. prize </a:t>
            </a:r>
            <a:r>
              <a:rPr lang="en-US" sz="2400" dirty="0" err="1">
                <a:latin typeface="Museo slab"/>
              </a:rPr>
              <a:t>give-aways</a:t>
            </a:r>
            <a:r>
              <a:rPr lang="en-US" sz="2400" dirty="0">
                <a:latin typeface="Museo slab"/>
              </a:rPr>
              <a:t>)</a:t>
            </a:r>
          </a:p>
          <a:p>
            <a:pPr>
              <a:spcAft>
                <a:spcPts val="1200"/>
              </a:spcAft>
            </a:pPr>
            <a:r>
              <a:rPr lang="en-US" sz="2400" dirty="0">
                <a:latin typeface="Museo slab"/>
              </a:rPr>
              <a:t>Twitch has been through a series of regulatory ‘crackdowns’ to curb gambling, but meanwhile, other platforms emerge (Kick)</a:t>
            </a:r>
          </a:p>
          <a:p>
            <a:pPr>
              <a:spcAft>
                <a:spcPts val="1200"/>
              </a:spcAft>
            </a:pPr>
            <a:endParaRPr lang="en-US" sz="2400" dirty="0">
              <a:latin typeface="Museo slab"/>
            </a:endParaRPr>
          </a:p>
          <a:p>
            <a:pPr>
              <a:spcAft>
                <a:spcPts val="1200"/>
              </a:spcAft>
            </a:pPr>
            <a:endParaRPr lang="en-CA" sz="2400" dirty="0">
              <a:latin typeface="Museo slab"/>
            </a:endParaRPr>
          </a:p>
        </p:txBody>
      </p:sp>
      <p:pic>
        <p:nvPicPr>
          <p:cNvPr id="6" name="Picture 5">
            <a:extLst>
              <a:ext uri="{FF2B5EF4-FFF2-40B4-BE49-F238E27FC236}">
                <a16:creationId xmlns:a16="http://schemas.microsoft.com/office/drawing/2014/main" id="{699660CA-E94B-49D5-A132-C614AEE5B636}"/>
              </a:ext>
            </a:extLst>
          </p:cNvPr>
          <p:cNvPicPr>
            <a:picLocks noChangeAspect="1"/>
          </p:cNvPicPr>
          <p:nvPr/>
        </p:nvPicPr>
        <p:blipFill>
          <a:blip r:embed="rId3"/>
          <a:stretch>
            <a:fillRect/>
          </a:stretch>
        </p:blipFill>
        <p:spPr>
          <a:xfrm>
            <a:off x="7956645" y="1332728"/>
            <a:ext cx="4235355" cy="1606114"/>
          </a:xfrm>
          <a:prstGeom prst="rect">
            <a:avLst/>
          </a:prstGeom>
        </p:spPr>
      </p:pic>
      <p:pic>
        <p:nvPicPr>
          <p:cNvPr id="5" name="Picture 4">
            <a:extLst>
              <a:ext uri="{FF2B5EF4-FFF2-40B4-BE49-F238E27FC236}">
                <a16:creationId xmlns:a16="http://schemas.microsoft.com/office/drawing/2014/main" id="{1E3B201D-F750-4C2C-A116-06E341C90FB1}"/>
              </a:ext>
            </a:extLst>
          </p:cNvPr>
          <p:cNvPicPr>
            <a:picLocks noChangeAspect="1"/>
          </p:cNvPicPr>
          <p:nvPr/>
        </p:nvPicPr>
        <p:blipFill>
          <a:blip r:embed="rId4"/>
          <a:stretch>
            <a:fillRect/>
          </a:stretch>
        </p:blipFill>
        <p:spPr>
          <a:xfrm>
            <a:off x="7956644" y="3597963"/>
            <a:ext cx="4235355" cy="1925161"/>
          </a:xfrm>
          <a:prstGeom prst="rect">
            <a:avLst/>
          </a:prstGeom>
        </p:spPr>
      </p:pic>
      <p:sp>
        <p:nvSpPr>
          <p:cNvPr id="7" name="TextBox 6">
            <a:extLst>
              <a:ext uri="{FF2B5EF4-FFF2-40B4-BE49-F238E27FC236}">
                <a16:creationId xmlns:a16="http://schemas.microsoft.com/office/drawing/2014/main" id="{3EA42707-4603-4FD4-A743-8DB0D450ACDA}"/>
              </a:ext>
            </a:extLst>
          </p:cNvPr>
          <p:cNvSpPr txBox="1"/>
          <p:nvPr/>
        </p:nvSpPr>
        <p:spPr>
          <a:xfrm>
            <a:off x="10744792" y="5523124"/>
            <a:ext cx="2518681" cy="369332"/>
          </a:xfrm>
          <a:prstGeom prst="rect">
            <a:avLst/>
          </a:prstGeom>
          <a:noFill/>
        </p:spPr>
        <p:txBody>
          <a:bodyPr wrap="square" rtlCol="0">
            <a:spAutoFit/>
          </a:bodyPr>
          <a:lstStyle/>
          <a:p>
            <a:r>
              <a:rPr lang="en-US" dirty="0">
                <a:latin typeface="Museo slab"/>
              </a:rPr>
              <a:t>June 2023</a:t>
            </a:r>
            <a:endParaRPr lang="en-CA" dirty="0">
              <a:latin typeface="Museo slab"/>
            </a:endParaRPr>
          </a:p>
        </p:txBody>
      </p:sp>
      <p:sp>
        <p:nvSpPr>
          <p:cNvPr id="8" name="TextBox 7">
            <a:extLst>
              <a:ext uri="{FF2B5EF4-FFF2-40B4-BE49-F238E27FC236}">
                <a16:creationId xmlns:a16="http://schemas.microsoft.com/office/drawing/2014/main" id="{83CF4A0B-5F3C-49EB-9558-567D57703133}"/>
              </a:ext>
            </a:extLst>
          </p:cNvPr>
          <p:cNvSpPr txBox="1"/>
          <p:nvPr/>
        </p:nvSpPr>
        <p:spPr>
          <a:xfrm>
            <a:off x="9263271" y="2951428"/>
            <a:ext cx="3751724" cy="369332"/>
          </a:xfrm>
          <a:prstGeom prst="rect">
            <a:avLst/>
          </a:prstGeom>
          <a:noFill/>
        </p:spPr>
        <p:txBody>
          <a:bodyPr wrap="square" rtlCol="0">
            <a:spAutoFit/>
          </a:bodyPr>
          <a:lstStyle/>
          <a:p>
            <a:r>
              <a:rPr lang="en-US" dirty="0">
                <a:latin typeface="Museo slab"/>
              </a:rPr>
              <a:t>Aug 2021 (and Oct 2022)</a:t>
            </a:r>
            <a:endParaRPr lang="en-CA" dirty="0">
              <a:latin typeface="Museo slab"/>
            </a:endParaRPr>
          </a:p>
        </p:txBody>
      </p:sp>
      <p:sp>
        <p:nvSpPr>
          <p:cNvPr id="9" name="TextBox 8">
            <a:extLst>
              <a:ext uri="{FF2B5EF4-FFF2-40B4-BE49-F238E27FC236}">
                <a16:creationId xmlns:a16="http://schemas.microsoft.com/office/drawing/2014/main" id="{BDC3238F-3A75-4A09-903E-2A9B4F3F147B}"/>
              </a:ext>
            </a:extLst>
          </p:cNvPr>
          <p:cNvSpPr txBox="1"/>
          <p:nvPr/>
        </p:nvSpPr>
        <p:spPr>
          <a:xfrm>
            <a:off x="299079" y="6108950"/>
            <a:ext cx="4877349" cy="646331"/>
          </a:xfrm>
          <a:prstGeom prst="rect">
            <a:avLst/>
          </a:prstGeom>
          <a:noFill/>
        </p:spPr>
        <p:txBody>
          <a:bodyPr wrap="square" rtlCol="0">
            <a:spAutoFit/>
          </a:bodyPr>
          <a:lstStyle/>
          <a:p>
            <a:r>
              <a:rPr lang="en-CA" i="1" dirty="0">
                <a:solidFill>
                  <a:schemeClr val="bg1"/>
                </a:solidFill>
                <a:latin typeface="Museo slab"/>
                <a:ea typeface="Verdana" panose="020B0604030504040204" pitchFamily="34" charset="0"/>
              </a:rPr>
              <a:t>See Abarbanel, </a:t>
            </a:r>
            <a:r>
              <a:rPr lang="en-CA" i="1" dirty="0" err="1">
                <a:solidFill>
                  <a:schemeClr val="bg1"/>
                </a:solidFill>
                <a:latin typeface="Museo slab"/>
                <a:ea typeface="Verdana" panose="020B0604030504040204" pitchFamily="34" charset="0"/>
              </a:rPr>
              <a:t>Avramidis</a:t>
            </a:r>
            <a:r>
              <a:rPr lang="en-CA" i="1" dirty="0">
                <a:solidFill>
                  <a:schemeClr val="bg1"/>
                </a:solidFill>
                <a:latin typeface="Museo slab"/>
                <a:ea typeface="Verdana" panose="020B0604030504040204" pitchFamily="34" charset="0"/>
              </a:rPr>
              <a:t>, Clark &amp; Johnson 2021 The Conversation</a:t>
            </a:r>
          </a:p>
        </p:txBody>
      </p:sp>
    </p:spTree>
    <p:extLst>
      <p:ext uri="{BB962C8B-B14F-4D97-AF65-F5344CB8AC3E}">
        <p14:creationId xmlns:p14="http://schemas.microsoft.com/office/powerpoint/2010/main" val="3092215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0563" y="437477"/>
            <a:ext cx="10972800" cy="1143000"/>
          </a:xfrm>
        </p:spPr>
        <p:txBody>
          <a:bodyPr/>
          <a:lstStyle/>
          <a:p>
            <a:r>
              <a:rPr lang="en-CA" sz="3200" b="1" dirty="0">
                <a:latin typeface="Museo slab"/>
                <a:ea typeface="Verdana" panose="020B0604030504040204" pitchFamily="34" charset="0"/>
              </a:rPr>
              <a:t>Gambling streams and youth exposure to gambling</a:t>
            </a:r>
          </a:p>
        </p:txBody>
      </p:sp>
      <p:sp>
        <p:nvSpPr>
          <p:cNvPr id="6" name="Content Placeholder 2"/>
          <p:cNvSpPr txBox="1">
            <a:spLocks/>
          </p:cNvSpPr>
          <p:nvPr/>
        </p:nvSpPr>
        <p:spPr>
          <a:xfrm>
            <a:off x="7015573" y="1894560"/>
            <a:ext cx="5060881" cy="4525963"/>
          </a:xfrm>
          <a:prstGeom prst="rect">
            <a:avLst/>
          </a:prstGeom>
        </p:spPr>
        <p:txBody>
          <a:bodyPr/>
          <a:lst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128"/>
                <a:cs typeface="ＭＳ Ｐゴシック"/>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128"/>
                <a:cs typeface="ＭＳ Ｐゴシック"/>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128"/>
                <a:cs typeface="ＭＳ Ｐゴシック"/>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ＭＳ Ｐゴシック"/>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Aft>
                <a:spcPts val="1200"/>
              </a:spcAft>
            </a:pPr>
            <a:r>
              <a:rPr lang="en-US" sz="2400" dirty="0">
                <a:latin typeface="Museo slab"/>
                <a:ea typeface="Verdana" panose="020B0604030504040204" pitchFamily="34" charset="0"/>
              </a:rPr>
              <a:t>P</a:t>
            </a:r>
            <a:r>
              <a:rPr lang="en-CA" sz="2400" dirty="0" err="1">
                <a:latin typeface="Museo slab"/>
                <a:ea typeface="Verdana" panose="020B0604030504040204" pitchFamily="34" charset="0"/>
              </a:rPr>
              <a:t>latforms</a:t>
            </a:r>
            <a:r>
              <a:rPr lang="en-CA" sz="2400" dirty="0">
                <a:latin typeface="Museo slab"/>
                <a:ea typeface="Verdana" panose="020B0604030504040204" pitchFamily="34" charset="0"/>
              </a:rPr>
              <a:t> developed for broadcasting of video gaming</a:t>
            </a:r>
          </a:p>
          <a:p>
            <a:pPr>
              <a:spcAft>
                <a:spcPts val="1200"/>
              </a:spcAft>
            </a:pPr>
            <a:r>
              <a:rPr lang="en-CA" sz="2400" dirty="0">
                <a:latin typeface="Museo slab"/>
                <a:ea typeface="Verdana" panose="020B0604030504040204" pitchFamily="34" charset="0"/>
              </a:rPr>
              <a:t>Inadequate age gating</a:t>
            </a:r>
          </a:p>
          <a:p>
            <a:pPr>
              <a:spcAft>
                <a:spcPts val="1200"/>
              </a:spcAft>
            </a:pPr>
            <a:r>
              <a:rPr lang="en-US" sz="2400" dirty="0">
                <a:latin typeface="Museo slab"/>
                <a:ea typeface="Verdana" panose="020B0604030504040204" pitchFamily="34" charset="0"/>
              </a:rPr>
              <a:t>Slots streams display particularly intense forms of gambling (</a:t>
            </a:r>
            <a:r>
              <a:rPr lang="en-US" sz="2400" dirty="0" err="1">
                <a:latin typeface="Museo slab"/>
                <a:ea typeface="Verdana" panose="020B0604030504040204" pitchFamily="34" charset="0"/>
              </a:rPr>
              <a:t>autoplay</a:t>
            </a:r>
            <a:r>
              <a:rPr lang="en-US" sz="2400" dirty="0">
                <a:latin typeface="Museo slab"/>
                <a:ea typeface="Verdana" panose="020B0604030504040204" pitchFamily="34" charset="0"/>
              </a:rPr>
              <a:t>, high stakes, multi-screening)</a:t>
            </a:r>
          </a:p>
          <a:p>
            <a:pPr>
              <a:spcAft>
                <a:spcPts val="1200"/>
              </a:spcAft>
            </a:pPr>
            <a:endParaRPr lang="en-CA" sz="2400" dirty="0">
              <a:latin typeface="Museo slab"/>
              <a:ea typeface="Verdana" panose="020B0604030504040204" pitchFamily="34" charset="0"/>
            </a:endParaRPr>
          </a:p>
        </p:txBody>
      </p:sp>
      <p:sp>
        <p:nvSpPr>
          <p:cNvPr id="2" name="TextBox 1"/>
          <p:cNvSpPr txBox="1"/>
          <p:nvPr/>
        </p:nvSpPr>
        <p:spPr>
          <a:xfrm>
            <a:off x="299079" y="6108950"/>
            <a:ext cx="4877349" cy="646331"/>
          </a:xfrm>
          <a:prstGeom prst="rect">
            <a:avLst/>
          </a:prstGeom>
          <a:noFill/>
        </p:spPr>
        <p:txBody>
          <a:bodyPr wrap="square" rtlCol="0">
            <a:spAutoFit/>
          </a:bodyPr>
          <a:lstStyle/>
          <a:p>
            <a:r>
              <a:rPr lang="en-CA" i="1" dirty="0">
                <a:solidFill>
                  <a:schemeClr val="bg1"/>
                </a:solidFill>
                <a:latin typeface="Museo slab"/>
                <a:ea typeface="Verdana" panose="020B0604030504040204" pitchFamily="34" charset="0"/>
              </a:rPr>
              <a:t>See Abarbanel, </a:t>
            </a:r>
            <a:r>
              <a:rPr lang="en-CA" i="1" dirty="0" err="1">
                <a:solidFill>
                  <a:schemeClr val="bg1"/>
                </a:solidFill>
                <a:latin typeface="Museo slab"/>
                <a:ea typeface="Verdana" panose="020B0604030504040204" pitchFamily="34" charset="0"/>
              </a:rPr>
              <a:t>Avramidis</a:t>
            </a:r>
            <a:r>
              <a:rPr lang="en-CA" i="1" dirty="0">
                <a:solidFill>
                  <a:schemeClr val="bg1"/>
                </a:solidFill>
                <a:latin typeface="Museo slab"/>
                <a:ea typeface="Verdana" panose="020B0604030504040204" pitchFamily="34" charset="0"/>
              </a:rPr>
              <a:t>, Clark &amp; Johnson 2021 The Conversation</a:t>
            </a:r>
          </a:p>
        </p:txBody>
      </p:sp>
      <p:pic>
        <p:nvPicPr>
          <p:cNvPr id="7" name="Picture 6">
            <a:extLst>
              <a:ext uri="{FF2B5EF4-FFF2-40B4-BE49-F238E27FC236}">
                <a16:creationId xmlns:a16="http://schemas.microsoft.com/office/drawing/2014/main" id="{8C796CAC-0F0B-4133-9D51-973EB2D44AD1}"/>
              </a:ext>
            </a:extLst>
          </p:cNvPr>
          <p:cNvPicPr>
            <a:picLocks noChangeAspect="1"/>
          </p:cNvPicPr>
          <p:nvPr/>
        </p:nvPicPr>
        <p:blipFill>
          <a:blip r:embed="rId3"/>
          <a:stretch>
            <a:fillRect/>
          </a:stretch>
        </p:blipFill>
        <p:spPr>
          <a:xfrm>
            <a:off x="115545" y="1906153"/>
            <a:ext cx="6534150" cy="2438400"/>
          </a:xfrm>
          <a:prstGeom prst="rect">
            <a:avLst/>
          </a:prstGeom>
        </p:spPr>
      </p:pic>
    </p:spTree>
    <p:extLst>
      <p:ext uri="{BB962C8B-B14F-4D97-AF65-F5344CB8AC3E}">
        <p14:creationId xmlns:p14="http://schemas.microsoft.com/office/powerpoint/2010/main" val="41249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71B2488-130E-BC20-2A32-FC25BDE6D5BA}"/>
              </a:ext>
            </a:extLst>
          </p:cNvPr>
          <p:cNvSpPr>
            <a:spLocks noGrp="1"/>
          </p:cNvSpPr>
          <p:nvPr>
            <p:ph type="title"/>
          </p:nvPr>
        </p:nvSpPr>
        <p:spPr>
          <a:xfrm>
            <a:off x="443752" y="365125"/>
            <a:ext cx="11165541" cy="1325563"/>
          </a:xfrm>
        </p:spPr>
        <p:txBody>
          <a:bodyPr/>
          <a:lstStyle/>
          <a:p>
            <a:pPr algn="ctr"/>
            <a:r>
              <a:rPr lang="en-US" dirty="0">
                <a:solidFill>
                  <a:srgbClr val="0070C0"/>
                </a:solidFill>
                <a:latin typeface="Museo slab"/>
              </a:rPr>
              <a:t>Regulation Motives</a:t>
            </a:r>
            <a:r>
              <a:rPr lang="en-US" dirty="0">
                <a:solidFill>
                  <a:srgbClr val="2A4D69"/>
                </a:solidFill>
                <a:latin typeface="Museo slab"/>
              </a:rPr>
              <a:t> </a:t>
            </a:r>
            <a:r>
              <a:rPr lang="en-US" dirty="0">
                <a:latin typeface="Museo slab"/>
              </a:rPr>
              <a:t>vs </a:t>
            </a:r>
            <a:r>
              <a:rPr lang="en-US" dirty="0">
                <a:solidFill>
                  <a:srgbClr val="800517"/>
                </a:solidFill>
                <a:latin typeface="Museo slab"/>
              </a:rPr>
              <a:t>Evoked Craving</a:t>
            </a:r>
            <a:r>
              <a:rPr lang="en-US" dirty="0">
                <a:latin typeface="Museo slab"/>
              </a:rPr>
              <a:t>: an ironic effect?</a:t>
            </a:r>
          </a:p>
        </p:txBody>
      </p:sp>
      <p:grpSp>
        <p:nvGrpSpPr>
          <p:cNvPr id="10" name="Group 9">
            <a:extLst>
              <a:ext uri="{FF2B5EF4-FFF2-40B4-BE49-F238E27FC236}">
                <a16:creationId xmlns:a16="http://schemas.microsoft.com/office/drawing/2014/main" id="{C7F53E03-4C01-D2A7-2721-39BECAA2C793}"/>
              </a:ext>
            </a:extLst>
          </p:cNvPr>
          <p:cNvGrpSpPr/>
          <p:nvPr/>
        </p:nvGrpSpPr>
        <p:grpSpPr>
          <a:xfrm>
            <a:off x="4728200" y="2362946"/>
            <a:ext cx="2834415" cy="1667628"/>
            <a:chOff x="3934123" y="2975642"/>
            <a:chExt cx="4008605" cy="2410472"/>
          </a:xfrm>
        </p:grpSpPr>
        <p:pic>
          <p:nvPicPr>
            <p:cNvPr id="8" name="Graphic 7" descr="Laptop with solid fill">
              <a:extLst>
                <a:ext uri="{FF2B5EF4-FFF2-40B4-BE49-F238E27FC236}">
                  <a16:creationId xmlns:a16="http://schemas.microsoft.com/office/drawing/2014/main" id="{CF0A1203-F735-5EBB-41C8-F2F9E072C5FD}"/>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t="20331" b="19536"/>
            <a:stretch/>
          </p:blipFill>
          <p:spPr>
            <a:xfrm>
              <a:off x="3934123" y="2975642"/>
              <a:ext cx="4008605" cy="2410472"/>
            </a:xfrm>
            <a:prstGeom prst="rect">
              <a:avLst/>
            </a:prstGeom>
          </p:spPr>
        </p:pic>
        <p:pic>
          <p:nvPicPr>
            <p:cNvPr id="9" name="Graphic 8" descr="Slot Machine Lose outline">
              <a:extLst>
                <a:ext uri="{FF2B5EF4-FFF2-40B4-BE49-F238E27FC236}">
                  <a16:creationId xmlns:a16="http://schemas.microsoft.com/office/drawing/2014/main" id="{86030317-4551-4AB9-4A26-9451B28B365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281551" y="3282975"/>
              <a:ext cx="1310700" cy="1310700"/>
            </a:xfrm>
            <a:prstGeom prst="rect">
              <a:avLst/>
            </a:prstGeom>
          </p:spPr>
        </p:pic>
      </p:grpSp>
      <p:sp>
        <p:nvSpPr>
          <p:cNvPr id="11" name="Content Placeholder 2">
            <a:extLst>
              <a:ext uri="{FF2B5EF4-FFF2-40B4-BE49-F238E27FC236}">
                <a16:creationId xmlns:a16="http://schemas.microsoft.com/office/drawing/2014/main" id="{BDE91B69-8E18-7973-594E-A410AA126E5B}"/>
              </a:ext>
            </a:extLst>
          </p:cNvPr>
          <p:cNvSpPr>
            <a:spLocks noGrp="1"/>
          </p:cNvSpPr>
          <p:nvPr>
            <p:ph idx="1"/>
          </p:nvPr>
        </p:nvSpPr>
        <p:spPr>
          <a:xfrm>
            <a:off x="648182" y="1450124"/>
            <a:ext cx="3977450" cy="1150638"/>
          </a:xfrm>
        </p:spPr>
        <p:txBody>
          <a:bodyPr>
            <a:normAutofit/>
          </a:bodyPr>
          <a:lstStyle/>
          <a:p>
            <a:pPr marL="0" indent="0" algn="ctr">
              <a:buNone/>
            </a:pPr>
            <a:r>
              <a:rPr lang="en-US" sz="2800" dirty="0">
                <a:solidFill>
                  <a:srgbClr val="0070C0"/>
                </a:solidFill>
                <a:latin typeface="Museo slab"/>
                <a:cs typeface="Adobe Devanagari" panose="02040503050201020203" pitchFamily="18" charset="0"/>
              </a:rPr>
              <a:t>Watching gambling to regulate cravings</a:t>
            </a:r>
          </a:p>
        </p:txBody>
      </p:sp>
      <p:sp>
        <p:nvSpPr>
          <p:cNvPr id="12" name="Content Placeholder 2">
            <a:extLst>
              <a:ext uri="{FF2B5EF4-FFF2-40B4-BE49-F238E27FC236}">
                <a16:creationId xmlns:a16="http://schemas.microsoft.com/office/drawing/2014/main" id="{38BCB10F-16F0-834A-73C3-B106873968E8}"/>
              </a:ext>
            </a:extLst>
          </p:cNvPr>
          <p:cNvSpPr txBox="1">
            <a:spLocks/>
          </p:cNvSpPr>
          <p:nvPr/>
        </p:nvSpPr>
        <p:spPr>
          <a:xfrm>
            <a:off x="7301119" y="1450124"/>
            <a:ext cx="4097670" cy="11506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solidFill>
                  <a:srgbClr val="800517"/>
                </a:solidFill>
                <a:latin typeface="Museo slab"/>
                <a:cs typeface="Adobe Devanagari" panose="02040503050201020203" pitchFamily="18" charset="0"/>
              </a:rPr>
              <a:t>Cravings triggered by watching gambling</a:t>
            </a:r>
          </a:p>
        </p:txBody>
      </p:sp>
      <p:sp>
        <p:nvSpPr>
          <p:cNvPr id="13" name="TextBox 12">
            <a:extLst>
              <a:ext uri="{FF2B5EF4-FFF2-40B4-BE49-F238E27FC236}">
                <a16:creationId xmlns:a16="http://schemas.microsoft.com/office/drawing/2014/main" id="{FB196E02-859F-016D-5959-315C5E299837}"/>
              </a:ext>
            </a:extLst>
          </p:cNvPr>
          <p:cNvSpPr txBox="1"/>
          <p:nvPr/>
        </p:nvSpPr>
        <p:spPr>
          <a:xfrm>
            <a:off x="1001206" y="4030574"/>
            <a:ext cx="3488808" cy="2015936"/>
          </a:xfrm>
          <a:prstGeom prst="rect">
            <a:avLst/>
          </a:prstGeom>
          <a:noFill/>
        </p:spPr>
        <p:txBody>
          <a:bodyPr wrap="square">
            <a:spAutoFit/>
          </a:bodyPr>
          <a:lstStyle/>
          <a:p>
            <a:pPr marL="0" indent="0" algn="ctr">
              <a:spcAft>
                <a:spcPts val="600"/>
              </a:spcAft>
              <a:buNone/>
            </a:pPr>
            <a:r>
              <a:rPr lang="en-US" sz="2400" i="1" dirty="0">
                <a:solidFill>
                  <a:srgbClr val="0070C0"/>
                </a:solidFill>
                <a:latin typeface="Museo slab"/>
                <a:cs typeface="Segoe UI" panose="020B0502040204020203" pitchFamily="34" charset="0"/>
              </a:rPr>
              <a:t>“I intentionally watch gambling streams to help myself cope with my cravings to gamble” </a:t>
            </a:r>
          </a:p>
          <a:p>
            <a:pPr marL="0" indent="0">
              <a:spcAft>
                <a:spcPts val="600"/>
              </a:spcAft>
              <a:buNone/>
            </a:pPr>
            <a:endParaRPr lang="en-US" sz="2400" i="1" dirty="0">
              <a:solidFill>
                <a:srgbClr val="0070C0"/>
              </a:solidFill>
              <a:latin typeface="Museo slab"/>
              <a:cs typeface="Segoe UI" panose="020B0502040204020203" pitchFamily="34" charset="0"/>
            </a:endParaRPr>
          </a:p>
        </p:txBody>
      </p:sp>
      <p:sp>
        <p:nvSpPr>
          <p:cNvPr id="17" name="Arrow: Right 16">
            <a:extLst>
              <a:ext uri="{FF2B5EF4-FFF2-40B4-BE49-F238E27FC236}">
                <a16:creationId xmlns:a16="http://schemas.microsoft.com/office/drawing/2014/main" id="{6E894843-22E8-D26B-F113-A357D604FBD8}"/>
              </a:ext>
            </a:extLst>
          </p:cNvPr>
          <p:cNvSpPr/>
          <p:nvPr/>
        </p:nvSpPr>
        <p:spPr>
          <a:xfrm>
            <a:off x="1526541" y="2667156"/>
            <a:ext cx="2725287" cy="958684"/>
          </a:xfrm>
          <a:prstGeom prs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Arrow: Right 20">
            <a:extLst>
              <a:ext uri="{FF2B5EF4-FFF2-40B4-BE49-F238E27FC236}">
                <a16:creationId xmlns:a16="http://schemas.microsoft.com/office/drawing/2014/main" id="{91E8EDF9-62DC-E066-6674-614CCBD12F4F}"/>
              </a:ext>
            </a:extLst>
          </p:cNvPr>
          <p:cNvSpPr/>
          <p:nvPr/>
        </p:nvSpPr>
        <p:spPr>
          <a:xfrm>
            <a:off x="7987310" y="2665213"/>
            <a:ext cx="2725287" cy="958684"/>
          </a:xfrm>
          <a:prstGeom prst="rightArrow">
            <a:avLst/>
          </a:prstGeom>
          <a:solidFill>
            <a:srgbClr val="8005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a:extLst>
              <a:ext uri="{FF2B5EF4-FFF2-40B4-BE49-F238E27FC236}">
                <a16:creationId xmlns:a16="http://schemas.microsoft.com/office/drawing/2014/main" id="{FCE261C4-1B0A-3ABE-E769-6449CAF62AD9}"/>
              </a:ext>
            </a:extLst>
          </p:cNvPr>
          <p:cNvSpPr txBox="1"/>
          <p:nvPr/>
        </p:nvSpPr>
        <p:spPr>
          <a:xfrm>
            <a:off x="7562615" y="4030574"/>
            <a:ext cx="3700459" cy="2015936"/>
          </a:xfrm>
          <a:prstGeom prst="rect">
            <a:avLst/>
          </a:prstGeom>
          <a:noFill/>
        </p:spPr>
        <p:txBody>
          <a:bodyPr wrap="square">
            <a:spAutoFit/>
          </a:bodyPr>
          <a:lstStyle/>
          <a:p>
            <a:pPr marL="0" indent="0" algn="ctr" rtl="0" eaLnBrk="1" latinLnBrk="0" hangingPunct="1">
              <a:spcBef>
                <a:spcPts val="0"/>
              </a:spcBef>
              <a:spcAft>
                <a:spcPts val="600"/>
              </a:spcAft>
            </a:pPr>
            <a:r>
              <a:rPr lang="en-US" sz="2400" b="1" i="1" kern="1200" dirty="0">
                <a:solidFill>
                  <a:srgbClr val="800517"/>
                </a:solidFill>
                <a:effectLst/>
                <a:latin typeface="Museo slab"/>
                <a:cs typeface="Segoe UI" panose="020B0502040204020203" pitchFamily="34" charset="0"/>
              </a:rPr>
              <a:t>“</a:t>
            </a:r>
            <a:r>
              <a:rPr lang="en-US" sz="2400" i="1" kern="1200" dirty="0">
                <a:solidFill>
                  <a:srgbClr val="800517"/>
                </a:solidFill>
                <a:effectLst/>
                <a:latin typeface="Museo slab"/>
                <a:cs typeface="Segoe UI" panose="020B0502040204020203" pitchFamily="34" charset="0"/>
              </a:rPr>
              <a:t>When I watch gambling online, it seems to increase my urge to gamble for real money”</a:t>
            </a:r>
            <a:endParaRPr lang="en-US" sz="2400" i="1" dirty="0">
              <a:solidFill>
                <a:srgbClr val="800517"/>
              </a:solidFill>
              <a:effectLst/>
              <a:latin typeface="Museo slab"/>
              <a:cs typeface="Segoe UI" panose="020B0502040204020203" pitchFamily="34" charset="0"/>
            </a:endParaRPr>
          </a:p>
          <a:p>
            <a:pPr marL="0" indent="0">
              <a:spcAft>
                <a:spcPts val="600"/>
              </a:spcAft>
              <a:buNone/>
            </a:pPr>
            <a:endParaRPr lang="en-US" sz="2400" i="1" dirty="0">
              <a:solidFill>
                <a:srgbClr val="800517"/>
              </a:solidFill>
              <a:latin typeface="Museo slab"/>
              <a:cs typeface="Segoe UI" panose="020B0502040204020203" pitchFamily="34" charset="0"/>
            </a:endParaRPr>
          </a:p>
        </p:txBody>
      </p:sp>
      <p:sp>
        <p:nvSpPr>
          <p:cNvPr id="2" name="TextBox 1">
            <a:extLst>
              <a:ext uri="{FF2B5EF4-FFF2-40B4-BE49-F238E27FC236}">
                <a16:creationId xmlns:a16="http://schemas.microsoft.com/office/drawing/2014/main" id="{6A33AA2F-37BA-1694-EC93-A20594616ED2}"/>
              </a:ext>
            </a:extLst>
          </p:cNvPr>
          <p:cNvSpPr txBox="1"/>
          <p:nvPr/>
        </p:nvSpPr>
        <p:spPr>
          <a:xfrm>
            <a:off x="379619" y="6046510"/>
            <a:ext cx="6921500" cy="707886"/>
          </a:xfrm>
          <a:prstGeom prst="rect">
            <a:avLst/>
          </a:prstGeom>
          <a:noFill/>
        </p:spPr>
        <p:txBody>
          <a:bodyPr wrap="square" anchor="b" anchorCtr="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latin typeface="Museo slab"/>
                <a:cs typeface="Adobe Devanagari" panose="02040503050201020203" pitchFamily="18" charset="0"/>
              </a:rPr>
              <a:t>Adapted from Hollingshead, Wohl et al (2020) for Social Casino Games</a:t>
            </a:r>
            <a:endParaRPr lang="en-US" sz="2000" dirty="0">
              <a:solidFill>
                <a:schemeClr val="bg1"/>
              </a:solidFill>
              <a:latin typeface="Museo slab"/>
            </a:endParaRPr>
          </a:p>
        </p:txBody>
      </p:sp>
    </p:spTree>
    <p:extLst>
      <p:ext uri="{BB962C8B-B14F-4D97-AF65-F5344CB8AC3E}">
        <p14:creationId xmlns:p14="http://schemas.microsoft.com/office/powerpoint/2010/main" val="3602491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7CC14-4671-6272-F80F-99F20EE89120}"/>
              </a:ext>
            </a:extLst>
          </p:cNvPr>
          <p:cNvSpPr>
            <a:spLocks noGrp="1"/>
          </p:cNvSpPr>
          <p:nvPr>
            <p:ph type="title"/>
          </p:nvPr>
        </p:nvSpPr>
        <p:spPr/>
        <p:txBody>
          <a:bodyPr/>
          <a:lstStyle/>
          <a:p>
            <a:pPr algn="ctr"/>
            <a:r>
              <a:rPr lang="en-US" b="1" dirty="0">
                <a:latin typeface="Museo slab"/>
              </a:rPr>
              <a:t>Dataset and Participants</a:t>
            </a:r>
          </a:p>
        </p:txBody>
      </p:sp>
      <p:sp>
        <p:nvSpPr>
          <p:cNvPr id="3" name="Content Placeholder 2">
            <a:extLst>
              <a:ext uri="{FF2B5EF4-FFF2-40B4-BE49-F238E27FC236}">
                <a16:creationId xmlns:a16="http://schemas.microsoft.com/office/drawing/2014/main" id="{B33C06C7-4ECA-F4A9-E7FC-DA234ADBD079}"/>
              </a:ext>
            </a:extLst>
          </p:cNvPr>
          <p:cNvSpPr>
            <a:spLocks noGrp="1"/>
          </p:cNvSpPr>
          <p:nvPr>
            <p:ph idx="1"/>
          </p:nvPr>
        </p:nvSpPr>
        <p:spPr>
          <a:xfrm>
            <a:off x="371354" y="1226226"/>
            <a:ext cx="10169679" cy="5080443"/>
          </a:xfrm>
        </p:spPr>
        <p:txBody>
          <a:bodyPr>
            <a:normAutofit/>
          </a:bodyPr>
          <a:lstStyle/>
          <a:p>
            <a:pPr>
              <a:spcAft>
                <a:spcPts val="1200"/>
              </a:spcAft>
            </a:pPr>
            <a:r>
              <a:rPr lang="en-US" sz="2400" dirty="0">
                <a:latin typeface="Museo slab"/>
                <a:cs typeface="Adobe Devanagari" panose="02040503050201020203" pitchFamily="18" charset="0"/>
              </a:rPr>
              <a:t>Data collected from Prolific (UK, US, Canada, Australia, Ireland, NZ) in 2022</a:t>
            </a:r>
          </a:p>
          <a:p>
            <a:pPr>
              <a:spcAft>
                <a:spcPts val="1200"/>
              </a:spcAft>
            </a:pPr>
            <a:r>
              <a:rPr lang="en-US" sz="2400" dirty="0">
                <a:latin typeface="Museo slab"/>
                <a:cs typeface="Adobe Devanagari" panose="02040503050201020203" pitchFamily="18" charset="0"/>
              </a:rPr>
              <a:t>Study 1: among people with past 3 m gambling (</a:t>
            </a:r>
            <a:r>
              <a:rPr lang="en-US" sz="2400" i="1" dirty="0">
                <a:latin typeface="Museo slab"/>
                <a:cs typeface="Adobe Devanagari" panose="02040503050201020203" pitchFamily="18" charset="0"/>
              </a:rPr>
              <a:t>n </a:t>
            </a:r>
            <a:r>
              <a:rPr lang="en-US" sz="2400" dirty="0">
                <a:latin typeface="Museo slab"/>
                <a:cs typeface="Adobe Devanagari" panose="02040503050201020203" pitchFamily="18" charset="0"/>
              </a:rPr>
              <a:t>= 965 after cleaning), compare gambling stream </a:t>
            </a:r>
            <a:r>
              <a:rPr lang="en-US" sz="2400" b="1" dirty="0">
                <a:latin typeface="Museo slab"/>
                <a:cs typeface="Adobe Devanagari" panose="02040503050201020203" pitchFamily="18" charset="0"/>
              </a:rPr>
              <a:t>viewers</a:t>
            </a:r>
            <a:r>
              <a:rPr lang="en-US" sz="2400" dirty="0">
                <a:latin typeface="Museo slab"/>
                <a:cs typeface="Adobe Devanagari" panose="02040503050201020203" pitchFamily="18" charset="0"/>
              </a:rPr>
              <a:t> vs </a:t>
            </a:r>
            <a:r>
              <a:rPr lang="en-US" sz="2400" b="1" dirty="0">
                <a:latin typeface="Museo slab"/>
                <a:cs typeface="Adobe Devanagari" panose="02040503050201020203" pitchFamily="18" charset="0"/>
              </a:rPr>
              <a:t>non-viewers</a:t>
            </a:r>
            <a:r>
              <a:rPr lang="en-US" sz="2400" dirty="0">
                <a:latin typeface="Museo slab"/>
                <a:cs typeface="Adobe Devanagari" panose="02040503050201020203" pitchFamily="18" charset="0"/>
              </a:rPr>
              <a:t> (n = 221 vs 642)</a:t>
            </a:r>
          </a:p>
          <a:p>
            <a:pPr lvl="1">
              <a:spcAft>
                <a:spcPts val="1200"/>
              </a:spcAft>
            </a:pPr>
            <a:r>
              <a:rPr lang="en-US" sz="2400" dirty="0">
                <a:latin typeface="Museo slab"/>
                <a:cs typeface="Adobe Devanagari" panose="02040503050201020203" pitchFamily="18" charset="0"/>
              </a:rPr>
              <a:t>c.f. Zendle (2020): 4.1% of UK survey watched live-streams, correlated with PGSI</a:t>
            </a:r>
          </a:p>
          <a:p>
            <a:pPr>
              <a:spcAft>
                <a:spcPts val="1200"/>
              </a:spcAft>
            </a:pPr>
            <a:r>
              <a:rPr lang="en-US" sz="2400" dirty="0">
                <a:latin typeface="Museo slab"/>
                <a:cs typeface="Adobe Devanagari" panose="02040503050201020203" pitchFamily="18" charset="0"/>
              </a:rPr>
              <a:t>Study 2: among gambling stream viewers (</a:t>
            </a:r>
            <a:r>
              <a:rPr lang="en-US" sz="2400" i="1" dirty="0">
                <a:latin typeface="Museo slab"/>
                <a:cs typeface="Adobe Devanagari" panose="02040503050201020203" pitchFamily="18" charset="0"/>
              </a:rPr>
              <a:t>n </a:t>
            </a:r>
            <a:r>
              <a:rPr lang="en-US" sz="2400" dirty="0">
                <a:latin typeface="Museo slab"/>
                <a:cs typeface="Adobe Devanagari" panose="02040503050201020203" pitchFamily="18" charset="0"/>
              </a:rPr>
              <a:t>= 271 after cleaning), do people report watching streams to </a:t>
            </a:r>
            <a:r>
              <a:rPr lang="en-US" sz="2400" b="1" dirty="0">
                <a:latin typeface="Museo slab"/>
                <a:cs typeface="Adobe Devanagari" panose="02040503050201020203" pitchFamily="18" charset="0"/>
              </a:rPr>
              <a:t>regulate</a:t>
            </a:r>
            <a:r>
              <a:rPr lang="en-US" sz="2400" dirty="0">
                <a:latin typeface="Museo slab"/>
                <a:cs typeface="Adobe Devanagari" panose="02040503050201020203" pitchFamily="18" charset="0"/>
              </a:rPr>
              <a:t> their desire to gamble and/or that streams </a:t>
            </a:r>
            <a:r>
              <a:rPr lang="en-US" sz="2400" b="1" dirty="0">
                <a:latin typeface="Museo slab"/>
                <a:cs typeface="Adobe Devanagari" panose="02040503050201020203" pitchFamily="18" charset="0"/>
              </a:rPr>
              <a:t>evoke</a:t>
            </a:r>
            <a:r>
              <a:rPr lang="en-US" sz="2400" dirty="0">
                <a:latin typeface="Museo slab"/>
                <a:cs typeface="Adobe Devanagari" panose="02040503050201020203" pitchFamily="18" charset="0"/>
              </a:rPr>
              <a:t> a craving to gamble?</a:t>
            </a:r>
          </a:p>
          <a:p>
            <a:pPr lvl="1">
              <a:spcAft>
                <a:spcPts val="1200"/>
              </a:spcAft>
            </a:pPr>
            <a:r>
              <a:rPr lang="en-US" sz="2400" dirty="0">
                <a:latin typeface="Museo slab"/>
                <a:cs typeface="Adobe Devanagari" panose="02040503050201020203" pitchFamily="18" charset="0"/>
              </a:rPr>
              <a:t>relationships with PGSI</a:t>
            </a:r>
          </a:p>
          <a:p>
            <a:pPr marL="0" indent="0">
              <a:spcAft>
                <a:spcPts val="1200"/>
              </a:spcAft>
              <a:buNone/>
            </a:pPr>
            <a:endParaRPr lang="en-US" sz="2800" dirty="0">
              <a:latin typeface="Museo slab"/>
              <a:cs typeface="Adobe Devanagari" panose="02040503050201020203" pitchFamily="18" charset="0"/>
            </a:endParaRPr>
          </a:p>
          <a:p>
            <a:pPr marL="0" indent="0">
              <a:spcAft>
                <a:spcPts val="1200"/>
              </a:spcAft>
              <a:buNone/>
            </a:pPr>
            <a:endParaRPr lang="en-US" sz="2800" dirty="0">
              <a:latin typeface="Museo slab"/>
              <a:cs typeface="Adobe Devanagari" panose="02040503050201020203"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41033" y="0"/>
            <a:ext cx="1650967" cy="1779840"/>
          </a:xfrm>
          <a:prstGeom prst="rect">
            <a:avLst/>
          </a:prstGeom>
        </p:spPr>
      </p:pic>
      <p:sp>
        <p:nvSpPr>
          <p:cNvPr id="5" name="TextBox 4"/>
          <p:cNvSpPr txBox="1"/>
          <p:nvPr/>
        </p:nvSpPr>
        <p:spPr>
          <a:xfrm>
            <a:off x="10650071" y="1790365"/>
            <a:ext cx="1541929" cy="646331"/>
          </a:xfrm>
          <a:prstGeom prst="rect">
            <a:avLst/>
          </a:prstGeom>
          <a:noFill/>
        </p:spPr>
        <p:txBody>
          <a:bodyPr wrap="square" rtlCol="0">
            <a:spAutoFit/>
          </a:bodyPr>
          <a:lstStyle/>
          <a:p>
            <a:pPr algn="ctr"/>
            <a:r>
              <a:rPr lang="en-CA" dirty="0"/>
              <a:t>Raymond Wu</a:t>
            </a:r>
          </a:p>
        </p:txBody>
      </p:sp>
    </p:spTree>
    <p:extLst>
      <p:ext uri="{BB962C8B-B14F-4D97-AF65-F5344CB8AC3E}">
        <p14:creationId xmlns:p14="http://schemas.microsoft.com/office/powerpoint/2010/main" val="3931351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35007-BA6F-4890-9B5C-659FE3FEF995}"/>
              </a:ext>
            </a:extLst>
          </p:cNvPr>
          <p:cNvSpPr>
            <a:spLocks noGrp="1"/>
          </p:cNvSpPr>
          <p:nvPr>
            <p:ph type="title"/>
          </p:nvPr>
        </p:nvSpPr>
        <p:spPr/>
        <p:txBody>
          <a:bodyPr/>
          <a:lstStyle/>
          <a:p>
            <a:r>
              <a:rPr lang="en-US" dirty="0">
                <a:latin typeface="Museo slab"/>
              </a:rPr>
              <a:t>Among gamblers, who watches gambling streams?</a:t>
            </a:r>
            <a:endParaRPr lang="en-CA" dirty="0">
              <a:latin typeface="Museo slab"/>
            </a:endParaRPr>
          </a:p>
        </p:txBody>
      </p:sp>
      <p:sp>
        <p:nvSpPr>
          <p:cNvPr id="5" name="Content Placeholder 4">
            <a:extLst>
              <a:ext uri="{FF2B5EF4-FFF2-40B4-BE49-F238E27FC236}">
                <a16:creationId xmlns:a16="http://schemas.microsoft.com/office/drawing/2014/main" id="{00EB6A39-0AF9-42B5-A310-D9DE16BFE292}"/>
              </a:ext>
            </a:extLst>
          </p:cNvPr>
          <p:cNvSpPr>
            <a:spLocks noGrp="1"/>
          </p:cNvSpPr>
          <p:nvPr>
            <p:ph idx="1"/>
          </p:nvPr>
        </p:nvSpPr>
        <p:spPr>
          <a:xfrm>
            <a:off x="9283148" y="1897456"/>
            <a:ext cx="2908852" cy="4525963"/>
          </a:xfrm>
        </p:spPr>
        <p:txBody>
          <a:bodyPr/>
          <a:lstStyle/>
          <a:p>
            <a:pPr marL="0" indent="0">
              <a:buNone/>
            </a:pPr>
            <a:r>
              <a:rPr lang="en-CA" sz="2000" dirty="0" err="1">
                <a:latin typeface="Museo slab"/>
              </a:rPr>
              <a:t>nb</a:t>
            </a:r>
            <a:r>
              <a:rPr lang="en-CA" sz="2000" dirty="0">
                <a:latin typeface="Museo slab"/>
              </a:rPr>
              <a:t> 11% “I have done this but not in the past year” and excluded from group comparisons</a:t>
            </a:r>
          </a:p>
          <a:p>
            <a:pPr marL="0" indent="0">
              <a:buNone/>
            </a:pPr>
            <a:endParaRPr lang="en-CA" sz="2000" dirty="0">
              <a:latin typeface="Museo slab"/>
            </a:endParaRPr>
          </a:p>
          <a:p>
            <a:pPr marL="0" indent="0">
              <a:buNone/>
            </a:pPr>
            <a:r>
              <a:rPr lang="en-CA" sz="2000" dirty="0">
                <a:latin typeface="Museo slab"/>
              </a:rPr>
              <a:t>* p&lt;.05</a:t>
            </a:r>
          </a:p>
          <a:p>
            <a:endParaRPr lang="en-CA" sz="2000" dirty="0">
              <a:latin typeface="Museo slab"/>
            </a:endParaRPr>
          </a:p>
          <a:p>
            <a:pPr marL="0" indent="0">
              <a:buNone/>
            </a:pPr>
            <a:r>
              <a:rPr lang="en-CA" sz="2000" dirty="0">
                <a:latin typeface="Museo slab"/>
              </a:rPr>
              <a:t>No diffs on education, relationship status, income </a:t>
            </a:r>
          </a:p>
        </p:txBody>
      </p:sp>
      <p:graphicFrame>
        <p:nvGraphicFramePr>
          <p:cNvPr id="6" name="Table 5">
            <a:extLst>
              <a:ext uri="{FF2B5EF4-FFF2-40B4-BE49-F238E27FC236}">
                <a16:creationId xmlns:a16="http://schemas.microsoft.com/office/drawing/2014/main" id="{279C1E4D-BC79-45B2-BDF0-C47FC63E3B87}"/>
              </a:ext>
            </a:extLst>
          </p:cNvPr>
          <p:cNvGraphicFramePr>
            <a:graphicFrameLocks noGrp="1"/>
          </p:cNvGraphicFramePr>
          <p:nvPr>
            <p:extLst>
              <p:ext uri="{D42A27DB-BD31-4B8C-83A1-F6EECF244321}">
                <p14:modId xmlns:p14="http://schemas.microsoft.com/office/powerpoint/2010/main" val="1966571277"/>
              </p:ext>
            </p:extLst>
          </p:nvPr>
        </p:nvGraphicFramePr>
        <p:xfrm>
          <a:off x="228600" y="1320986"/>
          <a:ext cx="8928653" cy="4572000"/>
        </p:xfrm>
        <a:graphic>
          <a:graphicData uri="http://schemas.openxmlformats.org/drawingml/2006/table">
            <a:tbl>
              <a:tblPr firstRow="1" bandRow="1">
                <a:tableStyleId>{5C22544A-7EE6-4342-B048-85BDC9FD1C3A}</a:tableStyleId>
              </a:tblPr>
              <a:tblGrid>
                <a:gridCol w="4661452">
                  <a:extLst>
                    <a:ext uri="{9D8B030D-6E8A-4147-A177-3AD203B41FA5}">
                      <a16:colId xmlns:a16="http://schemas.microsoft.com/office/drawing/2014/main" val="833844408"/>
                    </a:ext>
                  </a:extLst>
                </a:gridCol>
                <a:gridCol w="2126974">
                  <a:extLst>
                    <a:ext uri="{9D8B030D-6E8A-4147-A177-3AD203B41FA5}">
                      <a16:colId xmlns:a16="http://schemas.microsoft.com/office/drawing/2014/main" val="798627607"/>
                    </a:ext>
                  </a:extLst>
                </a:gridCol>
                <a:gridCol w="2140227">
                  <a:extLst>
                    <a:ext uri="{9D8B030D-6E8A-4147-A177-3AD203B41FA5}">
                      <a16:colId xmlns:a16="http://schemas.microsoft.com/office/drawing/2014/main" val="2800972999"/>
                    </a:ext>
                  </a:extLst>
                </a:gridCol>
              </a:tblGrid>
              <a:tr h="370840">
                <a:tc>
                  <a:txBody>
                    <a:bodyPr/>
                    <a:lstStyle/>
                    <a:p>
                      <a:endParaRPr lang="en-CA" sz="2400" dirty="0">
                        <a:latin typeface="+mn-lt"/>
                      </a:endParaRPr>
                    </a:p>
                  </a:txBody>
                  <a:tcPr/>
                </a:tc>
                <a:tc>
                  <a:txBody>
                    <a:bodyPr/>
                    <a:lstStyle/>
                    <a:p>
                      <a:pPr algn="ctr"/>
                      <a:r>
                        <a:rPr lang="en-CA" sz="2400" dirty="0">
                          <a:latin typeface="+mn-lt"/>
                        </a:rPr>
                        <a:t>Viewers</a:t>
                      </a:r>
                    </a:p>
                  </a:txBody>
                  <a:tcPr/>
                </a:tc>
                <a:tc>
                  <a:txBody>
                    <a:bodyPr/>
                    <a:lstStyle/>
                    <a:p>
                      <a:pPr algn="ctr"/>
                      <a:r>
                        <a:rPr lang="en-CA" sz="2400" dirty="0">
                          <a:latin typeface="+mn-lt"/>
                        </a:rPr>
                        <a:t>Non-viewers</a:t>
                      </a:r>
                    </a:p>
                  </a:txBody>
                  <a:tcPr/>
                </a:tc>
                <a:extLst>
                  <a:ext uri="{0D108BD9-81ED-4DB2-BD59-A6C34878D82A}">
                    <a16:rowId xmlns:a16="http://schemas.microsoft.com/office/drawing/2014/main" val="4264812228"/>
                  </a:ext>
                </a:extLst>
              </a:tr>
              <a:tr h="370840">
                <a:tc>
                  <a:txBody>
                    <a:bodyPr/>
                    <a:lstStyle/>
                    <a:p>
                      <a:r>
                        <a:rPr lang="en-CA" sz="2400" dirty="0">
                          <a:latin typeface="+mn-lt"/>
                        </a:rPr>
                        <a:t>N</a:t>
                      </a:r>
                    </a:p>
                  </a:txBody>
                  <a:tcPr/>
                </a:tc>
                <a:tc>
                  <a:txBody>
                    <a:bodyPr/>
                    <a:lstStyle/>
                    <a:p>
                      <a:pPr algn="ctr"/>
                      <a:r>
                        <a:rPr lang="en-CA" sz="2400" dirty="0">
                          <a:latin typeface="+mn-lt"/>
                        </a:rPr>
                        <a:t>221 (23%)</a:t>
                      </a:r>
                    </a:p>
                  </a:txBody>
                  <a:tcPr/>
                </a:tc>
                <a:tc>
                  <a:txBody>
                    <a:bodyPr/>
                    <a:lstStyle/>
                    <a:p>
                      <a:pPr algn="ctr"/>
                      <a:r>
                        <a:rPr lang="en-CA" sz="2400" dirty="0">
                          <a:latin typeface="+mn-lt"/>
                        </a:rPr>
                        <a:t>642 (66%)</a:t>
                      </a:r>
                    </a:p>
                  </a:txBody>
                  <a:tcPr/>
                </a:tc>
                <a:extLst>
                  <a:ext uri="{0D108BD9-81ED-4DB2-BD59-A6C34878D82A}">
                    <a16:rowId xmlns:a16="http://schemas.microsoft.com/office/drawing/2014/main" val="3780323286"/>
                  </a:ext>
                </a:extLst>
              </a:tr>
              <a:tr h="370840">
                <a:tc>
                  <a:txBody>
                    <a:bodyPr/>
                    <a:lstStyle/>
                    <a:p>
                      <a:r>
                        <a:rPr lang="en-CA" sz="2400" dirty="0">
                          <a:latin typeface="+mn-lt"/>
                        </a:rPr>
                        <a:t>Age</a:t>
                      </a:r>
                    </a:p>
                  </a:txBody>
                  <a:tcPr/>
                </a:tc>
                <a:tc>
                  <a:txBody>
                    <a:bodyPr/>
                    <a:lstStyle/>
                    <a:p>
                      <a:pPr algn="ctr"/>
                      <a:r>
                        <a:rPr lang="en-CA" sz="2400" dirty="0">
                          <a:latin typeface="+mn-lt"/>
                        </a:rPr>
                        <a:t>36.8 (11.0)*</a:t>
                      </a:r>
                    </a:p>
                  </a:txBody>
                  <a:tcPr/>
                </a:tc>
                <a:tc>
                  <a:txBody>
                    <a:bodyPr/>
                    <a:lstStyle/>
                    <a:p>
                      <a:pPr algn="ctr"/>
                      <a:r>
                        <a:rPr lang="en-US" sz="2400" dirty="0">
                          <a:latin typeface="+mn-lt"/>
                        </a:rPr>
                        <a:t>42.1 (12.5)</a:t>
                      </a:r>
                      <a:endParaRPr lang="en-CA" sz="2400" dirty="0">
                        <a:latin typeface="+mn-lt"/>
                      </a:endParaRPr>
                    </a:p>
                  </a:txBody>
                  <a:tcPr/>
                </a:tc>
                <a:extLst>
                  <a:ext uri="{0D108BD9-81ED-4DB2-BD59-A6C34878D82A}">
                    <a16:rowId xmlns:a16="http://schemas.microsoft.com/office/drawing/2014/main" val="3753371454"/>
                  </a:ext>
                </a:extLst>
              </a:tr>
              <a:tr h="370840">
                <a:tc>
                  <a:txBody>
                    <a:bodyPr/>
                    <a:lstStyle/>
                    <a:p>
                      <a:r>
                        <a:rPr lang="en-CA" sz="2400" dirty="0">
                          <a:latin typeface="+mn-lt"/>
                        </a:rPr>
                        <a:t>Gender</a:t>
                      </a:r>
                    </a:p>
                  </a:txBody>
                  <a:tcPr/>
                </a:tc>
                <a:tc>
                  <a:txBody>
                    <a:bodyPr/>
                    <a:lstStyle/>
                    <a:p>
                      <a:pPr algn="ctr"/>
                      <a:r>
                        <a:rPr lang="en-CA" sz="2400" dirty="0">
                          <a:latin typeface="+mn-lt"/>
                        </a:rPr>
                        <a:t>45.2% men*</a:t>
                      </a:r>
                    </a:p>
                  </a:txBody>
                  <a:tcPr/>
                </a:tc>
                <a:tc>
                  <a:txBody>
                    <a:bodyPr/>
                    <a:lstStyle/>
                    <a:p>
                      <a:pPr algn="ctr"/>
                      <a:r>
                        <a:rPr lang="en-CA" sz="2400" dirty="0">
                          <a:latin typeface="+mn-lt"/>
                        </a:rPr>
                        <a:t>29.6% men</a:t>
                      </a:r>
                    </a:p>
                  </a:txBody>
                  <a:tcPr/>
                </a:tc>
                <a:extLst>
                  <a:ext uri="{0D108BD9-81ED-4DB2-BD59-A6C34878D82A}">
                    <a16:rowId xmlns:a16="http://schemas.microsoft.com/office/drawing/2014/main" val="1506700693"/>
                  </a:ext>
                </a:extLst>
              </a:tr>
              <a:tr h="370840">
                <a:tc>
                  <a:txBody>
                    <a:bodyPr/>
                    <a:lstStyle/>
                    <a:p>
                      <a:r>
                        <a:rPr lang="en-CA" sz="2400" dirty="0">
                          <a:latin typeface="+mn-lt"/>
                        </a:rPr>
                        <a:t>Employment (% full time)</a:t>
                      </a:r>
                    </a:p>
                  </a:txBody>
                  <a:tcPr/>
                </a:tc>
                <a:tc>
                  <a:txBody>
                    <a:bodyPr/>
                    <a:lstStyle/>
                    <a:p>
                      <a:pPr algn="ctr"/>
                      <a:r>
                        <a:rPr lang="en-CA" sz="2400" dirty="0">
                          <a:latin typeface="+mn-lt"/>
                        </a:rPr>
                        <a:t>65.6%*</a:t>
                      </a:r>
                    </a:p>
                  </a:txBody>
                  <a:tcPr/>
                </a:tc>
                <a:tc>
                  <a:txBody>
                    <a:bodyPr/>
                    <a:lstStyle/>
                    <a:p>
                      <a:pPr algn="ctr"/>
                      <a:r>
                        <a:rPr lang="en-CA" sz="2400" dirty="0">
                          <a:latin typeface="+mn-lt"/>
                        </a:rPr>
                        <a:t>49.9%</a:t>
                      </a:r>
                    </a:p>
                  </a:txBody>
                  <a:tcPr/>
                </a:tc>
                <a:extLst>
                  <a:ext uri="{0D108BD9-81ED-4DB2-BD59-A6C34878D82A}">
                    <a16:rowId xmlns:a16="http://schemas.microsoft.com/office/drawing/2014/main" val="3021515678"/>
                  </a:ext>
                </a:extLst>
              </a:tr>
              <a:tr h="370840">
                <a:tc>
                  <a:txBody>
                    <a:bodyPr/>
                    <a:lstStyle/>
                    <a:p>
                      <a:r>
                        <a:rPr lang="en-CA" sz="2400" dirty="0">
                          <a:latin typeface="+mn-lt"/>
                        </a:rPr>
                        <a:t>Watched non-gambling content</a:t>
                      </a:r>
                    </a:p>
                  </a:txBody>
                  <a:tcPr/>
                </a:tc>
                <a:tc>
                  <a:txBody>
                    <a:bodyPr/>
                    <a:lstStyle/>
                    <a:p>
                      <a:pPr algn="ctr"/>
                      <a:r>
                        <a:rPr lang="en-CA" sz="2400" dirty="0">
                          <a:latin typeface="+mn-lt"/>
                        </a:rPr>
                        <a:t>90%</a:t>
                      </a:r>
                    </a:p>
                  </a:txBody>
                  <a:tcPr/>
                </a:tc>
                <a:tc>
                  <a:txBody>
                    <a:bodyPr/>
                    <a:lstStyle/>
                    <a:p>
                      <a:pPr algn="ctr"/>
                      <a:r>
                        <a:rPr lang="en-CA" sz="2400" dirty="0">
                          <a:latin typeface="+mn-lt"/>
                        </a:rPr>
                        <a:t>78.5%</a:t>
                      </a:r>
                    </a:p>
                  </a:txBody>
                  <a:tcPr/>
                </a:tc>
                <a:extLst>
                  <a:ext uri="{0D108BD9-81ED-4DB2-BD59-A6C34878D82A}">
                    <a16:rowId xmlns:a16="http://schemas.microsoft.com/office/drawing/2014/main" val="973437594"/>
                  </a:ext>
                </a:extLst>
              </a:tr>
              <a:tr h="370840">
                <a:tc>
                  <a:txBody>
                    <a:bodyPr/>
                    <a:lstStyle/>
                    <a:p>
                      <a:r>
                        <a:rPr lang="en-CA" sz="2400" dirty="0">
                          <a:latin typeface="+mn-lt"/>
                        </a:rPr>
                        <a:t>Gambled before watching</a:t>
                      </a:r>
                    </a:p>
                  </a:txBody>
                  <a:tcPr/>
                </a:tc>
                <a:tc>
                  <a:txBody>
                    <a:bodyPr/>
                    <a:lstStyle/>
                    <a:p>
                      <a:pPr algn="ctr"/>
                      <a:r>
                        <a:rPr lang="en-CA" sz="2400" dirty="0">
                          <a:latin typeface="+mn-lt"/>
                        </a:rPr>
                        <a:t>76%</a:t>
                      </a:r>
                    </a:p>
                  </a:txBody>
                  <a:tcPr/>
                </a:tc>
                <a:tc>
                  <a:txBody>
                    <a:bodyPr/>
                    <a:lstStyle/>
                    <a:p>
                      <a:pPr algn="ctr"/>
                      <a:r>
                        <a:rPr lang="en-CA" sz="2400" dirty="0">
                          <a:latin typeface="+mn-lt"/>
                        </a:rPr>
                        <a:t>-</a:t>
                      </a:r>
                    </a:p>
                  </a:txBody>
                  <a:tcPr/>
                </a:tc>
                <a:extLst>
                  <a:ext uri="{0D108BD9-81ED-4DB2-BD59-A6C34878D82A}">
                    <a16:rowId xmlns:a16="http://schemas.microsoft.com/office/drawing/2014/main" val="2062623164"/>
                  </a:ext>
                </a:extLst>
              </a:tr>
              <a:tr h="370840">
                <a:tc>
                  <a:txBody>
                    <a:bodyPr/>
                    <a:lstStyle/>
                    <a:p>
                      <a:r>
                        <a:rPr lang="en-CA" sz="2400" dirty="0">
                          <a:latin typeface="+mn-lt"/>
                        </a:rPr>
                        <a:t>PGSI</a:t>
                      </a:r>
                    </a:p>
                  </a:txBody>
                  <a:tcPr/>
                </a:tc>
                <a:tc>
                  <a:txBody>
                    <a:bodyPr/>
                    <a:lstStyle/>
                    <a:p>
                      <a:pPr algn="ctr"/>
                      <a:r>
                        <a:rPr lang="en-CA" sz="2400" dirty="0">
                          <a:latin typeface="+mn-lt"/>
                        </a:rPr>
                        <a:t>4.5 (5.0)*</a:t>
                      </a:r>
                    </a:p>
                  </a:txBody>
                  <a:tcPr/>
                </a:tc>
                <a:tc>
                  <a:txBody>
                    <a:bodyPr/>
                    <a:lstStyle/>
                    <a:p>
                      <a:pPr algn="ctr"/>
                      <a:r>
                        <a:rPr lang="en-CA" sz="2400" dirty="0">
                          <a:latin typeface="+mn-lt"/>
                        </a:rPr>
                        <a:t>1.6 (3.0)</a:t>
                      </a:r>
                    </a:p>
                  </a:txBody>
                  <a:tcPr/>
                </a:tc>
                <a:extLst>
                  <a:ext uri="{0D108BD9-81ED-4DB2-BD59-A6C34878D82A}">
                    <a16:rowId xmlns:a16="http://schemas.microsoft.com/office/drawing/2014/main" val="190442647"/>
                  </a:ext>
                </a:extLst>
              </a:tr>
              <a:tr h="370840">
                <a:tc>
                  <a:txBody>
                    <a:bodyPr/>
                    <a:lstStyle/>
                    <a:p>
                      <a:r>
                        <a:rPr lang="en-CA" sz="2400" dirty="0">
                          <a:latin typeface="+mn-lt"/>
                        </a:rPr>
                        <a:t>Gambling cravings (GUS)</a:t>
                      </a:r>
                    </a:p>
                  </a:txBody>
                  <a:tcPr/>
                </a:tc>
                <a:tc>
                  <a:txBody>
                    <a:bodyPr/>
                    <a:lstStyle/>
                    <a:p>
                      <a:pPr algn="ctr"/>
                      <a:r>
                        <a:rPr lang="en-CA" sz="2400" dirty="0">
                          <a:latin typeface="+mn-lt"/>
                        </a:rPr>
                        <a:t>11.1 (5.9)*</a:t>
                      </a:r>
                    </a:p>
                  </a:txBody>
                  <a:tcPr/>
                </a:tc>
                <a:tc>
                  <a:txBody>
                    <a:bodyPr/>
                    <a:lstStyle/>
                    <a:p>
                      <a:pPr algn="ctr"/>
                      <a:r>
                        <a:rPr lang="en-CA" sz="2400" dirty="0">
                          <a:latin typeface="+mn-lt"/>
                        </a:rPr>
                        <a:t>7.5 (3.3)</a:t>
                      </a:r>
                    </a:p>
                  </a:txBody>
                  <a:tcPr/>
                </a:tc>
                <a:extLst>
                  <a:ext uri="{0D108BD9-81ED-4DB2-BD59-A6C34878D82A}">
                    <a16:rowId xmlns:a16="http://schemas.microsoft.com/office/drawing/2014/main" val="1967434108"/>
                  </a:ext>
                </a:extLst>
              </a:tr>
              <a:tr h="370840">
                <a:tc>
                  <a:txBody>
                    <a:bodyPr/>
                    <a:lstStyle/>
                    <a:p>
                      <a:r>
                        <a:rPr lang="en-CA" sz="2400" dirty="0">
                          <a:latin typeface="+mn-lt"/>
                        </a:rPr>
                        <a:t>Boredom Proneness Scale</a:t>
                      </a:r>
                    </a:p>
                  </a:txBody>
                  <a:tcPr/>
                </a:tc>
                <a:tc>
                  <a:txBody>
                    <a:bodyPr/>
                    <a:lstStyle/>
                    <a:p>
                      <a:pPr algn="ctr"/>
                      <a:r>
                        <a:rPr lang="en-CA" sz="2400" dirty="0">
                          <a:latin typeface="+mn-lt"/>
                        </a:rPr>
                        <a:t>3.5 (1.3)*</a:t>
                      </a:r>
                    </a:p>
                  </a:txBody>
                  <a:tcPr/>
                </a:tc>
                <a:tc>
                  <a:txBody>
                    <a:bodyPr/>
                    <a:lstStyle/>
                    <a:p>
                      <a:pPr algn="ctr"/>
                      <a:r>
                        <a:rPr lang="en-CA" sz="2400" dirty="0">
                          <a:latin typeface="+mn-lt"/>
                        </a:rPr>
                        <a:t>3.0 (1.3)</a:t>
                      </a:r>
                    </a:p>
                  </a:txBody>
                  <a:tcPr/>
                </a:tc>
                <a:extLst>
                  <a:ext uri="{0D108BD9-81ED-4DB2-BD59-A6C34878D82A}">
                    <a16:rowId xmlns:a16="http://schemas.microsoft.com/office/drawing/2014/main" val="2029975477"/>
                  </a:ext>
                </a:extLst>
              </a:tr>
            </a:tbl>
          </a:graphicData>
        </a:graphic>
      </p:graphicFrame>
    </p:spTree>
    <p:extLst>
      <p:ext uri="{BB962C8B-B14F-4D97-AF65-F5344CB8AC3E}">
        <p14:creationId xmlns:p14="http://schemas.microsoft.com/office/powerpoint/2010/main" val="10486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6790814-99AA-15DB-EEE8-DFF73987F341}"/>
              </a:ext>
            </a:extLst>
          </p:cNvPr>
          <p:cNvPicPr>
            <a:picLocks noChangeAspect="1"/>
          </p:cNvPicPr>
          <p:nvPr/>
        </p:nvPicPr>
        <p:blipFill>
          <a:blip r:embed="rId3"/>
          <a:stretch>
            <a:fillRect/>
          </a:stretch>
        </p:blipFill>
        <p:spPr>
          <a:xfrm>
            <a:off x="569845" y="1402455"/>
            <a:ext cx="9144000" cy="4439286"/>
          </a:xfrm>
          <a:prstGeom prst="rect">
            <a:avLst/>
          </a:prstGeom>
        </p:spPr>
      </p:pic>
      <p:cxnSp>
        <p:nvCxnSpPr>
          <p:cNvPr id="4" name="Straight Connector 3">
            <a:extLst>
              <a:ext uri="{FF2B5EF4-FFF2-40B4-BE49-F238E27FC236}">
                <a16:creationId xmlns:a16="http://schemas.microsoft.com/office/drawing/2014/main" id="{07CD5086-482B-0003-809A-01A338BF396F}"/>
              </a:ext>
            </a:extLst>
          </p:cNvPr>
          <p:cNvCxnSpPr>
            <a:cxnSpLocks/>
          </p:cNvCxnSpPr>
          <p:nvPr/>
        </p:nvCxnSpPr>
        <p:spPr>
          <a:xfrm flipV="1">
            <a:off x="5453086" y="1316293"/>
            <a:ext cx="0" cy="396654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FB535831-8E14-2F24-C15F-58039484330A}"/>
              </a:ext>
            </a:extLst>
          </p:cNvPr>
          <p:cNvSpPr/>
          <p:nvPr/>
        </p:nvSpPr>
        <p:spPr>
          <a:xfrm>
            <a:off x="9517929" y="4200000"/>
            <a:ext cx="2349484" cy="2888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latin typeface="Gill Sans MT" panose="020B0502020104020203" pitchFamily="34" charset="0"/>
              </a:rPr>
              <a:t>7% more likely per PGSI point, </a:t>
            </a:r>
            <a:r>
              <a:rPr lang="en-US" sz="2000" i="1" dirty="0">
                <a:solidFill>
                  <a:schemeClr val="tx1"/>
                </a:solidFill>
                <a:latin typeface="Gill Sans MT" panose="020B0502020104020203" pitchFamily="34" charset="0"/>
              </a:rPr>
              <a:t>p</a:t>
            </a:r>
            <a:r>
              <a:rPr lang="en-US" sz="2000" dirty="0">
                <a:solidFill>
                  <a:schemeClr val="tx1"/>
                </a:solidFill>
                <a:latin typeface="Gill Sans MT" panose="020B0502020104020203" pitchFamily="34" charset="0"/>
              </a:rPr>
              <a:t> = .021</a:t>
            </a:r>
          </a:p>
        </p:txBody>
      </p:sp>
      <p:sp>
        <p:nvSpPr>
          <p:cNvPr id="12" name="Rectangle 11">
            <a:extLst>
              <a:ext uri="{FF2B5EF4-FFF2-40B4-BE49-F238E27FC236}">
                <a16:creationId xmlns:a16="http://schemas.microsoft.com/office/drawing/2014/main" id="{59C8FED1-796A-A8C9-AD86-55BD19739C6C}"/>
              </a:ext>
            </a:extLst>
          </p:cNvPr>
          <p:cNvSpPr/>
          <p:nvPr/>
        </p:nvSpPr>
        <p:spPr>
          <a:xfrm>
            <a:off x="9526238" y="5029252"/>
            <a:ext cx="2528782" cy="3413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latin typeface="Gill Sans MT" panose="020B0502020104020203" pitchFamily="34" charset="0"/>
              </a:rPr>
              <a:t>9% more likely per craving point, </a:t>
            </a:r>
            <a:r>
              <a:rPr lang="en-US" sz="2000" i="1" dirty="0">
                <a:solidFill>
                  <a:schemeClr val="tx1"/>
                </a:solidFill>
                <a:latin typeface="Gill Sans MT" panose="020B0502020104020203" pitchFamily="34" charset="0"/>
              </a:rPr>
              <a:t>p</a:t>
            </a:r>
            <a:r>
              <a:rPr lang="en-US" sz="2000" dirty="0">
                <a:solidFill>
                  <a:schemeClr val="tx1"/>
                </a:solidFill>
                <a:latin typeface="Gill Sans MT" panose="020B0502020104020203" pitchFamily="34" charset="0"/>
              </a:rPr>
              <a:t> &lt; .001</a:t>
            </a:r>
          </a:p>
        </p:txBody>
      </p:sp>
      <p:sp>
        <p:nvSpPr>
          <p:cNvPr id="13" name="Rectangle 12">
            <a:extLst>
              <a:ext uri="{FF2B5EF4-FFF2-40B4-BE49-F238E27FC236}">
                <a16:creationId xmlns:a16="http://schemas.microsoft.com/office/drawing/2014/main" id="{0B31F81A-0015-8983-391A-CAA081BB0F39}"/>
              </a:ext>
            </a:extLst>
          </p:cNvPr>
          <p:cNvSpPr/>
          <p:nvPr/>
        </p:nvSpPr>
        <p:spPr>
          <a:xfrm>
            <a:off x="6674146" y="1315348"/>
            <a:ext cx="4528935" cy="3413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latin typeface="Gill Sans MT" panose="020B0502020104020203" pitchFamily="34" charset="0"/>
              </a:rPr>
              <a:t>64% less likely for women, </a:t>
            </a:r>
            <a:r>
              <a:rPr lang="en-US" sz="2000" i="1" dirty="0">
                <a:solidFill>
                  <a:schemeClr val="tx1"/>
                </a:solidFill>
                <a:latin typeface="Gill Sans MT" panose="020B0502020104020203" pitchFamily="34" charset="0"/>
              </a:rPr>
              <a:t>p</a:t>
            </a:r>
            <a:r>
              <a:rPr lang="en-US" sz="2000" dirty="0">
                <a:solidFill>
                  <a:schemeClr val="tx1"/>
                </a:solidFill>
                <a:latin typeface="Gill Sans MT" panose="020B0502020104020203" pitchFamily="34" charset="0"/>
              </a:rPr>
              <a:t> &lt; .001</a:t>
            </a:r>
          </a:p>
        </p:txBody>
      </p:sp>
      <p:sp>
        <p:nvSpPr>
          <p:cNvPr id="14" name="Rectangle 13">
            <a:extLst>
              <a:ext uri="{FF2B5EF4-FFF2-40B4-BE49-F238E27FC236}">
                <a16:creationId xmlns:a16="http://schemas.microsoft.com/office/drawing/2014/main" id="{30648676-8184-8BD0-DB5D-CA3AF54889B5}"/>
              </a:ext>
            </a:extLst>
          </p:cNvPr>
          <p:cNvSpPr/>
          <p:nvPr/>
        </p:nvSpPr>
        <p:spPr>
          <a:xfrm>
            <a:off x="6674146" y="1756050"/>
            <a:ext cx="5176643" cy="3413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latin typeface="Gill Sans MT" panose="020B0502020104020203" pitchFamily="34" charset="0"/>
              </a:rPr>
              <a:t>4% less likely for every 5 years of age, </a:t>
            </a:r>
            <a:r>
              <a:rPr lang="en-US" sz="2000" i="1" dirty="0">
                <a:solidFill>
                  <a:schemeClr val="tx1"/>
                </a:solidFill>
                <a:latin typeface="Gill Sans MT" panose="020B0502020104020203" pitchFamily="34" charset="0"/>
              </a:rPr>
              <a:t>p</a:t>
            </a:r>
            <a:r>
              <a:rPr lang="en-US" sz="2000" dirty="0">
                <a:solidFill>
                  <a:schemeClr val="tx1"/>
                </a:solidFill>
                <a:latin typeface="Gill Sans MT" panose="020B0502020104020203" pitchFamily="34" charset="0"/>
              </a:rPr>
              <a:t> &lt; .001</a:t>
            </a:r>
          </a:p>
        </p:txBody>
      </p:sp>
      <p:sp>
        <p:nvSpPr>
          <p:cNvPr id="16" name="Rectangle 15">
            <a:extLst>
              <a:ext uri="{FF2B5EF4-FFF2-40B4-BE49-F238E27FC236}">
                <a16:creationId xmlns:a16="http://schemas.microsoft.com/office/drawing/2014/main" id="{F0BB6B8C-0A71-1205-A45C-A31043F8D22A}"/>
              </a:ext>
            </a:extLst>
          </p:cNvPr>
          <p:cNvSpPr/>
          <p:nvPr/>
        </p:nvSpPr>
        <p:spPr>
          <a:xfrm>
            <a:off x="225025" y="6211208"/>
            <a:ext cx="8024884" cy="3867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bg1"/>
                </a:solidFill>
              </a:rPr>
              <a:t>Reference groups: Men, Single, High School Education, Unemployed</a:t>
            </a:r>
          </a:p>
        </p:txBody>
      </p:sp>
      <p:sp>
        <p:nvSpPr>
          <p:cNvPr id="22" name="Rectangle 21">
            <a:extLst>
              <a:ext uri="{FF2B5EF4-FFF2-40B4-BE49-F238E27FC236}">
                <a16:creationId xmlns:a16="http://schemas.microsoft.com/office/drawing/2014/main" id="{DF0E6569-4713-D010-70AB-18511AD18E06}"/>
              </a:ext>
            </a:extLst>
          </p:cNvPr>
          <p:cNvSpPr/>
          <p:nvPr/>
        </p:nvSpPr>
        <p:spPr>
          <a:xfrm>
            <a:off x="3990554" y="1443638"/>
            <a:ext cx="831758" cy="341312"/>
          </a:xfrm>
          <a:prstGeom prst="rect">
            <a:avLst/>
          </a:prstGeom>
          <a:noFill/>
          <a:ln w="38100">
            <a:solidFill>
              <a:srgbClr val="B5B3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3BE24211-54EA-CD42-C504-87485C1A42C3}"/>
              </a:ext>
            </a:extLst>
          </p:cNvPr>
          <p:cNvSpPr/>
          <p:nvPr/>
        </p:nvSpPr>
        <p:spPr>
          <a:xfrm>
            <a:off x="5247332" y="1700112"/>
            <a:ext cx="326312" cy="341312"/>
          </a:xfrm>
          <a:prstGeom prst="rect">
            <a:avLst/>
          </a:prstGeom>
          <a:noFill/>
          <a:ln w="38100">
            <a:solidFill>
              <a:srgbClr val="B5B3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B4B02E88-1F1F-C649-9A93-9D98B1408247}"/>
              </a:ext>
            </a:extLst>
          </p:cNvPr>
          <p:cNvSpPr/>
          <p:nvPr/>
        </p:nvSpPr>
        <p:spPr>
          <a:xfrm>
            <a:off x="5376883" y="4401060"/>
            <a:ext cx="432547" cy="341312"/>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1F8A325D-2C64-4887-B07C-5C041A317893}"/>
              </a:ext>
            </a:extLst>
          </p:cNvPr>
          <p:cNvSpPr/>
          <p:nvPr/>
        </p:nvSpPr>
        <p:spPr>
          <a:xfrm>
            <a:off x="6138886" y="4965241"/>
            <a:ext cx="2643623" cy="288864"/>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480A373F-AD84-4222-8D26-1EE3C4B289B8}"/>
              </a:ext>
            </a:extLst>
          </p:cNvPr>
          <p:cNvSpPr>
            <a:spLocks noGrp="1"/>
          </p:cNvSpPr>
          <p:nvPr>
            <p:ph type="title"/>
          </p:nvPr>
        </p:nvSpPr>
        <p:spPr/>
        <p:txBody>
          <a:bodyPr/>
          <a:lstStyle/>
          <a:p>
            <a:r>
              <a:rPr lang="en-US" dirty="0">
                <a:latin typeface="Museo slab"/>
              </a:rPr>
              <a:t>Viewers vs non-viewers: multivariate log reg</a:t>
            </a:r>
            <a:endParaRPr lang="en-CA" dirty="0">
              <a:latin typeface="Museo slab"/>
            </a:endParaRPr>
          </a:p>
        </p:txBody>
      </p:sp>
    </p:spTree>
    <p:extLst>
      <p:ext uri="{BB962C8B-B14F-4D97-AF65-F5344CB8AC3E}">
        <p14:creationId xmlns:p14="http://schemas.microsoft.com/office/powerpoint/2010/main" val="138282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3732F7-FE0B-4817-AE38-203C8C735790}"/>
              </a:ext>
            </a:extLst>
          </p:cNvPr>
          <p:cNvSpPr>
            <a:spLocks noGrp="1"/>
          </p:cNvSpPr>
          <p:nvPr>
            <p:ph idx="1"/>
          </p:nvPr>
        </p:nvSpPr>
        <p:spPr>
          <a:xfrm>
            <a:off x="5231295" y="3296132"/>
            <a:ext cx="6397487" cy="778912"/>
          </a:xfrm>
        </p:spPr>
        <p:txBody>
          <a:bodyPr/>
          <a:lstStyle/>
          <a:p>
            <a:r>
              <a:rPr lang="en-CA" sz="2400" dirty="0">
                <a:latin typeface="Museo slab"/>
              </a:rPr>
              <a:t>Study 2, n = 271: 92% reported past 3 m gambling, mean PGSI = 4.6</a:t>
            </a:r>
          </a:p>
          <a:p>
            <a:r>
              <a:rPr lang="en-CA" sz="2400" dirty="0">
                <a:latin typeface="Museo slab"/>
              </a:rPr>
              <a:t>Are higher PGSI gamblers drawn to gambling streams to regulate their cravings but, </a:t>
            </a:r>
            <a:r>
              <a:rPr lang="en-CA" sz="2400" i="1" dirty="0">
                <a:latin typeface="Museo slab"/>
              </a:rPr>
              <a:t>ironically,</a:t>
            </a:r>
            <a:r>
              <a:rPr lang="en-CA" sz="2400" dirty="0">
                <a:latin typeface="Museo slab"/>
              </a:rPr>
              <a:t> experience more cravings as a result? </a:t>
            </a:r>
          </a:p>
        </p:txBody>
      </p:sp>
      <p:pic>
        <p:nvPicPr>
          <p:cNvPr id="7" name="Picture 6">
            <a:extLst>
              <a:ext uri="{FF2B5EF4-FFF2-40B4-BE49-F238E27FC236}">
                <a16:creationId xmlns:a16="http://schemas.microsoft.com/office/drawing/2014/main" id="{63458DBD-FC46-4910-A523-391BA1BD32AE}"/>
              </a:ext>
            </a:extLst>
          </p:cNvPr>
          <p:cNvPicPr>
            <a:picLocks noChangeAspect="1"/>
          </p:cNvPicPr>
          <p:nvPr/>
        </p:nvPicPr>
        <p:blipFill>
          <a:blip r:embed="rId3"/>
          <a:stretch>
            <a:fillRect/>
          </a:stretch>
        </p:blipFill>
        <p:spPr>
          <a:xfrm>
            <a:off x="7689325" y="250825"/>
            <a:ext cx="4496609" cy="2671279"/>
          </a:xfrm>
          <a:prstGeom prst="rect">
            <a:avLst/>
          </a:prstGeom>
        </p:spPr>
      </p:pic>
      <p:pic>
        <p:nvPicPr>
          <p:cNvPr id="9" name="Picture 8">
            <a:extLst>
              <a:ext uri="{FF2B5EF4-FFF2-40B4-BE49-F238E27FC236}">
                <a16:creationId xmlns:a16="http://schemas.microsoft.com/office/drawing/2014/main" id="{ED89D401-7A60-4303-B566-49E3F30B8A26}"/>
              </a:ext>
            </a:extLst>
          </p:cNvPr>
          <p:cNvPicPr>
            <a:picLocks noChangeAspect="1"/>
          </p:cNvPicPr>
          <p:nvPr/>
        </p:nvPicPr>
        <p:blipFill>
          <a:blip r:embed="rId4"/>
          <a:stretch>
            <a:fillRect/>
          </a:stretch>
        </p:blipFill>
        <p:spPr>
          <a:xfrm>
            <a:off x="350094" y="181441"/>
            <a:ext cx="4453911" cy="2740663"/>
          </a:xfrm>
          <a:prstGeom prst="rect">
            <a:avLst/>
          </a:prstGeom>
        </p:spPr>
      </p:pic>
      <p:pic>
        <p:nvPicPr>
          <p:cNvPr id="11" name="Picture 10">
            <a:extLst>
              <a:ext uri="{FF2B5EF4-FFF2-40B4-BE49-F238E27FC236}">
                <a16:creationId xmlns:a16="http://schemas.microsoft.com/office/drawing/2014/main" id="{A0782767-C103-4022-878F-B533E94B5181}"/>
              </a:ext>
            </a:extLst>
          </p:cNvPr>
          <p:cNvPicPr>
            <a:picLocks noChangeAspect="1"/>
          </p:cNvPicPr>
          <p:nvPr/>
        </p:nvPicPr>
        <p:blipFill>
          <a:blip r:embed="rId5"/>
          <a:stretch>
            <a:fillRect/>
          </a:stretch>
        </p:blipFill>
        <p:spPr>
          <a:xfrm>
            <a:off x="379377" y="3058938"/>
            <a:ext cx="4427225" cy="2687291"/>
          </a:xfrm>
          <a:prstGeom prst="rect">
            <a:avLst/>
          </a:prstGeom>
        </p:spPr>
      </p:pic>
      <p:pic>
        <p:nvPicPr>
          <p:cNvPr id="14" name="Picture 13">
            <a:extLst>
              <a:ext uri="{FF2B5EF4-FFF2-40B4-BE49-F238E27FC236}">
                <a16:creationId xmlns:a16="http://schemas.microsoft.com/office/drawing/2014/main" id="{A6864963-2DEF-4DAE-B3BB-FF7BA74EF751}"/>
              </a:ext>
            </a:extLst>
          </p:cNvPr>
          <p:cNvPicPr>
            <a:picLocks noChangeAspect="1"/>
          </p:cNvPicPr>
          <p:nvPr/>
        </p:nvPicPr>
        <p:blipFill>
          <a:blip r:embed="rId6"/>
          <a:stretch>
            <a:fillRect/>
          </a:stretch>
        </p:blipFill>
        <p:spPr>
          <a:xfrm>
            <a:off x="4872373" y="250825"/>
            <a:ext cx="2748583" cy="2532132"/>
          </a:xfrm>
          <a:prstGeom prst="rect">
            <a:avLst/>
          </a:prstGeom>
        </p:spPr>
      </p:pic>
    </p:spTree>
    <p:extLst>
      <p:ext uri="{BB962C8B-B14F-4D97-AF65-F5344CB8AC3E}">
        <p14:creationId xmlns:p14="http://schemas.microsoft.com/office/powerpoint/2010/main" val="911200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3607AAC8-AE44-5489-FC37-2E7274A93166}"/>
              </a:ext>
            </a:extLst>
          </p:cNvPr>
          <p:cNvPicPr>
            <a:picLocks noChangeAspect="1"/>
          </p:cNvPicPr>
          <p:nvPr/>
        </p:nvPicPr>
        <p:blipFill>
          <a:blip r:embed="rId3"/>
          <a:stretch>
            <a:fillRect/>
          </a:stretch>
        </p:blipFill>
        <p:spPr>
          <a:xfrm>
            <a:off x="376236" y="1134268"/>
            <a:ext cx="8001491" cy="4802187"/>
          </a:xfrm>
          <a:prstGeom prst="rect">
            <a:avLst/>
          </a:prstGeom>
        </p:spPr>
      </p:pic>
      <p:sp>
        <p:nvSpPr>
          <p:cNvPr id="3" name="Content Placeholder 2">
            <a:extLst>
              <a:ext uri="{FF2B5EF4-FFF2-40B4-BE49-F238E27FC236}">
                <a16:creationId xmlns:a16="http://schemas.microsoft.com/office/drawing/2014/main" id="{A3D77688-9B0C-8830-9B8C-7EBF387E9DD1}"/>
              </a:ext>
            </a:extLst>
          </p:cNvPr>
          <p:cNvSpPr>
            <a:spLocks noGrp="1"/>
          </p:cNvSpPr>
          <p:nvPr>
            <p:ph idx="1"/>
          </p:nvPr>
        </p:nvSpPr>
        <p:spPr>
          <a:xfrm>
            <a:off x="8377727" y="2226365"/>
            <a:ext cx="3438037" cy="3497367"/>
          </a:xfrm>
        </p:spPr>
        <p:txBody>
          <a:bodyPr>
            <a:normAutofit/>
          </a:bodyPr>
          <a:lstStyle/>
          <a:p>
            <a:pPr marL="0" indent="0" algn="ctr">
              <a:spcBef>
                <a:spcPts val="0"/>
              </a:spcBef>
              <a:buNone/>
            </a:pPr>
            <a:r>
              <a:rPr lang="en-US" dirty="0">
                <a:latin typeface="Museo slab"/>
                <a:cs typeface="Adobe Devanagari" panose="02040503050201020203" pitchFamily="18" charset="0"/>
              </a:rPr>
              <a:t>For high PGSI, the predicted mean </a:t>
            </a:r>
            <a:r>
              <a:rPr lang="en-US" dirty="0">
                <a:solidFill>
                  <a:srgbClr val="C00000"/>
                </a:solidFill>
                <a:latin typeface="Museo slab"/>
                <a:cs typeface="Adobe Devanagari" panose="02040503050201020203" pitchFamily="18" charset="0"/>
              </a:rPr>
              <a:t>evoked craving</a:t>
            </a:r>
            <a:r>
              <a:rPr lang="en-US" dirty="0">
                <a:latin typeface="Museo slab"/>
                <a:cs typeface="Adobe Devanagari" panose="02040503050201020203" pitchFamily="18" charset="0"/>
              </a:rPr>
              <a:t> was 3.38 when </a:t>
            </a:r>
            <a:r>
              <a:rPr lang="en-US" dirty="0">
                <a:solidFill>
                  <a:srgbClr val="0070C0"/>
                </a:solidFill>
                <a:latin typeface="Museo slab"/>
                <a:cs typeface="Adobe Devanagari" panose="02040503050201020203" pitchFamily="18" charset="0"/>
              </a:rPr>
              <a:t>regulation motives</a:t>
            </a:r>
            <a:r>
              <a:rPr lang="en-US" dirty="0">
                <a:latin typeface="Museo slab"/>
                <a:cs typeface="Adobe Devanagari" panose="02040503050201020203" pitchFamily="18" charset="0"/>
              </a:rPr>
              <a:t> were high, but 3.91 when </a:t>
            </a:r>
            <a:r>
              <a:rPr lang="en-US" dirty="0">
                <a:solidFill>
                  <a:srgbClr val="0070C0"/>
                </a:solidFill>
                <a:latin typeface="Museo slab"/>
                <a:cs typeface="Adobe Devanagari" panose="02040503050201020203" pitchFamily="18" charset="0"/>
              </a:rPr>
              <a:t>regulation motives</a:t>
            </a:r>
            <a:r>
              <a:rPr lang="en-US" dirty="0">
                <a:latin typeface="Museo slab"/>
                <a:cs typeface="Adobe Devanagari" panose="02040503050201020203" pitchFamily="18" charset="0"/>
              </a:rPr>
              <a:t> were low, </a:t>
            </a:r>
            <a:r>
              <a:rPr lang="en-US" i="1" dirty="0">
                <a:latin typeface="Museo slab"/>
                <a:cs typeface="Adobe Devanagari" panose="02040503050201020203" pitchFamily="18" charset="0"/>
              </a:rPr>
              <a:t>d</a:t>
            </a:r>
            <a:r>
              <a:rPr lang="en-US" dirty="0">
                <a:latin typeface="Museo slab"/>
                <a:cs typeface="Adobe Devanagari" panose="02040503050201020203" pitchFamily="18" charset="0"/>
              </a:rPr>
              <a:t> = -.46</a:t>
            </a:r>
          </a:p>
        </p:txBody>
      </p:sp>
      <p:sp>
        <p:nvSpPr>
          <p:cNvPr id="4" name="Rectangle 3">
            <a:extLst>
              <a:ext uri="{FF2B5EF4-FFF2-40B4-BE49-F238E27FC236}">
                <a16:creationId xmlns:a16="http://schemas.microsoft.com/office/drawing/2014/main" id="{54CDF42E-B238-B14B-6729-60A0578E17DA}"/>
              </a:ext>
            </a:extLst>
          </p:cNvPr>
          <p:cNvSpPr/>
          <p:nvPr/>
        </p:nvSpPr>
        <p:spPr>
          <a:xfrm>
            <a:off x="0" y="6471286"/>
            <a:ext cx="8024884" cy="3867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latin typeface="Garamond" panose="02020404030301010803" pitchFamily="18" charset="0"/>
              </a:rPr>
              <a:t>Low: -1 </a:t>
            </a:r>
            <a:r>
              <a:rPr lang="en-US" sz="2000" i="1" dirty="0">
                <a:solidFill>
                  <a:schemeClr val="tx1"/>
                </a:solidFill>
                <a:latin typeface="Garamond" panose="02020404030301010803" pitchFamily="18" charset="0"/>
              </a:rPr>
              <a:t>SD; </a:t>
            </a:r>
            <a:r>
              <a:rPr lang="en-US" sz="2000" dirty="0">
                <a:solidFill>
                  <a:schemeClr val="tx1"/>
                </a:solidFill>
                <a:latin typeface="Garamond" panose="02020404030301010803" pitchFamily="18" charset="0"/>
              </a:rPr>
              <a:t>High: +1 </a:t>
            </a:r>
            <a:r>
              <a:rPr lang="en-US" sz="2000" i="1" dirty="0">
                <a:solidFill>
                  <a:schemeClr val="tx1"/>
                </a:solidFill>
                <a:latin typeface="Garamond" panose="02020404030301010803" pitchFamily="18" charset="0"/>
              </a:rPr>
              <a:t>SD</a:t>
            </a:r>
            <a:endParaRPr lang="en-US" sz="2000" dirty="0">
              <a:solidFill>
                <a:schemeClr val="tx1"/>
              </a:solidFill>
              <a:latin typeface="Garamond" panose="02020404030301010803" pitchFamily="18" charset="0"/>
            </a:endParaRPr>
          </a:p>
        </p:txBody>
      </p:sp>
      <p:sp>
        <p:nvSpPr>
          <p:cNvPr id="2" name="Title 1">
            <a:extLst>
              <a:ext uri="{FF2B5EF4-FFF2-40B4-BE49-F238E27FC236}">
                <a16:creationId xmlns:a16="http://schemas.microsoft.com/office/drawing/2014/main" id="{679A5BF5-BD3D-6911-B08C-660A5FEBBC7B}"/>
              </a:ext>
            </a:extLst>
          </p:cNvPr>
          <p:cNvSpPr>
            <a:spLocks noGrp="1"/>
          </p:cNvSpPr>
          <p:nvPr>
            <p:ph type="title"/>
          </p:nvPr>
        </p:nvSpPr>
        <p:spPr>
          <a:xfrm>
            <a:off x="661987" y="198593"/>
            <a:ext cx="10868025" cy="1325563"/>
          </a:xfrm>
        </p:spPr>
        <p:txBody>
          <a:bodyPr>
            <a:normAutofit/>
          </a:bodyPr>
          <a:lstStyle/>
          <a:p>
            <a:pPr algn="ctr"/>
            <a:r>
              <a:rPr lang="en-US" b="1" dirty="0">
                <a:latin typeface="Museo slab"/>
              </a:rPr>
              <a:t>The effect of PGSI on </a:t>
            </a:r>
            <a:r>
              <a:rPr lang="en-US" dirty="0">
                <a:solidFill>
                  <a:srgbClr val="800517"/>
                </a:solidFill>
                <a:latin typeface="Museo slab"/>
              </a:rPr>
              <a:t>e</a:t>
            </a:r>
            <a:r>
              <a:rPr lang="en-US" b="1" dirty="0">
                <a:solidFill>
                  <a:srgbClr val="800517"/>
                </a:solidFill>
                <a:latin typeface="Museo slab"/>
              </a:rPr>
              <a:t>voked cravings </a:t>
            </a:r>
            <a:r>
              <a:rPr lang="en-US" b="1" dirty="0">
                <a:latin typeface="Museo slab"/>
              </a:rPr>
              <a:t>depends on </a:t>
            </a:r>
            <a:r>
              <a:rPr lang="en-US" b="1" dirty="0">
                <a:solidFill>
                  <a:srgbClr val="0070C0"/>
                </a:solidFill>
                <a:latin typeface="Museo slab"/>
              </a:rPr>
              <a:t>regulation </a:t>
            </a:r>
            <a:r>
              <a:rPr lang="en-US" dirty="0">
                <a:solidFill>
                  <a:srgbClr val="0070C0"/>
                </a:solidFill>
                <a:latin typeface="Museo slab"/>
              </a:rPr>
              <a:t>m</a:t>
            </a:r>
            <a:r>
              <a:rPr lang="en-US" b="1" dirty="0">
                <a:solidFill>
                  <a:srgbClr val="0070C0"/>
                </a:solidFill>
                <a:latin typeface="Museo slab"/>
              </a:rPr>
              <a:t>otives</a:t>
            </a:r>
          </a:p>
        </p:txBody>
      </p:sp>
    </p:spTree>
    <p:extLst>
      <p:ext uri="{BB962C8B-B14F-4D97-AF65-F5344CB8AC3E}">
        <p14:creationId xmlns:p14="http://schemas.microsoft.com/office/powerpoint/2010/main" val="20913934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3C06C7-4ECA-F4A9-E7FC-DA234ADBD079}"/>
              </a:ext>
            </a:extLst>
          </p:cNvPr>
          <p:cNvSpPr>
            <a:spLocks noGrp="1"/>
          </p:cNvSpPr>
          <p:nvPr>
            <p:ph idx="1"/>
          </p:nvPr>
        </p:nvSpPr>
        <p:spPr>
          <a:xfrm>
            <a:off x="509322" y="1223549"/>
            <a:ext cx="10880921" cy="4739929"/>
          </a:xfrm>
        </p:spPr>
        <p:txBody>
          <a:bodyPr>
            <a:noAutofit/>
          </a:bodyPr>
          <a:lstStyle/>
          <a:p>
            <a:pPr>
              <a:lnSpc>
                <a:spcPct val="120000"/>
              </a:lnSpc>
              <a:spcBef>
                <a:spcPts val="600"/>
              </a:spcBef>
              <a:spcAft>
                <a:spcPts val="1200"/>
              </a:spcAft>
            </a:pPr>
            <a:r>
              <a:rPr lang="en-US" sz="2400" dirty="0">
                <a:latin typeface="Museo slab"/>
                <a:cs typeface="Adobe Devanagari" panose="02040503050201020203" pitchFamily="18" charset="0"/>
              </a:rPr>
              <a:t>Among adult gamblers, those who watch gambling streams tend to be younger men, with higher levels of gambling problems and cravings</a:t>
            </a:r>
          </a:p>
          <a:p>
            <a:pPr>
              <a:lnSpc>
                <a:spcPct val="120000"/>
              </a:lnSpc>
              <a:spcBef>
                <a:spcPts val="600"/>
              </a:spcBef>
              <a:spcAft>
                <a:spcPts val="1200"/>
              </a:spcAft>
            </a:pPr>
            <a:r>
              <a:rPr lang="en-US" sz="2400" dirty="0">
                <a:latin typeface="Museo slab"/>
                <a:cs typeface="Adobe Devanagari" panose="02040503050201020203" pitchFamily="18" charset="0"/>
              </a:rPr>
              <a:t>Problem gambling is related to both using gambling streams to regulate cravings, but also experiencing cravings from watching streams </a:t>
            </a:r>
          </a:p>
          <a:p>
            <a:pPr>
              <a:lnSpc>
                <a:spcPct val="120000"/>
              </a:lnSpc>
              <a:spcBef>
                <a:spcPts val="600"/>
              </a:spcBef>
              <a:spcAft>
                <a:spcPts val="1200"/>
              </a:spcAft>
            </a:pPr>
            <a:r>
              <a:rPr lang="en-US" sz="2400" dirty="0">
                <a:latin typeface="Museo slab"/>
                <a:cs typeface="Adobe Devanagari" panose="02040503050201020203" pitchFamily="18" charset="0"/>
              </a:rPr>
              <a:t>Although this effect may appear ‘ironic’, higher regulation motives buffers the relationships between higher PGSI scores and evoked cravings</a:t>
            </a:r>
          </a:p>
          <a:p>
            <a:pPr>
              <a:lnSpc>
                <a:spcPct val="120000"/>
              </a:lnSpc>
              <a:spcBef>
                <a:spcPts val="600"/>
              </a:spcBef>
              <a:spcAft>
                <a:spcPts val="1200"/>
              </a:spcAft>
            </a:pPr>
            <a:r>
              <a:rPr lang="en-US" sz="2400" dirty="0">
                <a:latin typeface="Museo slab"/>
                <a:cs typeface="Adobe Devanagari" panose="02040503050201020203" pitchFamily="18" charset="0"/>
              </a:rPr>
              <a:t>Ongoing analyses to test which </a:t>
            </a:r>
            <a:r>
              <a:rPr lang="en-US" sz="2400" b="1" dirty="0">
                <a:latin typeface="Museo slab"/>
                <a:cs typeface="Adobe Devanagari" panose="02040503050201020203" pitchFamily="18" charset="0"/>
              </a:rPr>
              <a:t>in-stream events</a:t>
            </a:r>
            <a:r>
              <a:rPr lang="en-US" sz="2400" dirty="0">
                <a:latin typeface="Museo slab"/>
                <a:cs typeface="Adobe Devanagari" panose="02040503050201020203" pitchFamily="18" charset="0"/>
              </a:rPr>
              <a:t> drive cravings (wins, high stakes) and links with </a:t>
            </a:r>
            <a:r>
              <a:rPr lang="en-US" sz="2400" b="1" dirty="0">
                <a:latin typeface="Museo slab"/>
                <a:cs typeface="Adobe Devanagari" panose="02040503050201020203" pitchFamily="18" charset="0"/>
              </a:rPr>
              <a:t>preferred products</a:t>
            </a:r>
            <a:r>
              <a:rPr lang="en-US" sz="2400" dirty="0">
                <a:latin typeface="Museo slab"/>
                <a:cs typeface="Adobe Devanagari" panose="02040503050201020203" pitchFamily="18" charset="0"/>
              </a:rPr>
              <a:t> (to watch / play – not all slots!)</a:t>
            </a:r>
          </a:p>
        </p:txBody>
      </p:sp>
      <p:sp>
        <p:nvSpPr>
          <p:cNvPr id="5" name="Title 1">
            <a:extLst>
              <a:ext uri="{FF2B5EF4-FFF2-40B4-BE49-F238E27FC236}">
                <a16:creationId xmlns:a16="http://schemas.microsoft.com/office/drawing/2014/main" id="{38C4357C-49CE-45AD-A537-6FCF1FEC7A36}"/>
              </a:ext>
            </a:extLst>
          </p:cNvPr>
          <p:cNvSpPr txBox="1">
            <a:spLocks/>
          </p:cNvSpPr>
          <p:nvPr/>
        </p:nvSpPr>
        <p:spPr>
          <a:xfrm>
            <a:off x="609600" y="323743"/>
            <a:ext cx="10972800" cy="1143000"/>
          </a:xfrm>
          <a:prstGeom prst="rect">
            <a:avLst/>
          </a:prstGeom>
        </p:spPr>
        <p:txBody>
          <a:bodyPr/>
          <a:lstStyle>
            <a:lvl1pPr algn="ctr" defTabSz="457200" rtl="0" eaLnBrk="0" fontAlgn="base" hangingPunct="0">
              <a:spcBef>
                <a:spcPct val="0"/>
              </a:spcBef>
              <a:spcAft>
                <a:spcPct val="0"/>
              </a:spcAft>
              <a:defRPr sz="32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a:defRPr>
            </a:lvl2pPr>
            <a:lvl3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a:defRPr>
            </a:lvl3pPr>
            <a:lvl4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a:defRPr>
            </a:lvl4pPr>
            <a:lvl5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a:defRPr>
            </a:lvl5pPr>
            <a:lvl6pPr marL="457200" algn="ctr" defTabSz="457200" rtl="0" fontAlgn="base">
              <a:spcBef>
                <a:spcPct val="0"/>
              </a:spcBef>
              <a:spcAft>
                <a:spcPct val="0"/>
              </a:spcAft>
              <a:defRPr sz="4400">
                <a:solidFill>
                  <a:schemeClr val="tx1"/>
                </a:solidFill>
                <a:latin typeface="Arial" charset="0"/>
                <a:ea typeface="ＭＳ Ｐゴシック" charset="-128"/>
              </a:defRPr>
            </a:lvl6pPr>
            <a:lvl7pPr marL="914400" algn="ctr" defTabSz="457200" rtl="0" fontAlgn="base">
              <a:spcBef>
                <a:spcPct val="0"/>
              </a:spcBef>
              <a:spcAft>
                <a:spcPct val="0"/>
              </a:spcAft>
              <a:defRPr sz="4400">
                <a:solidFill>
                  <a:schemeClr val="tx1"/>
                </a:solidFill>
                <a:latin typeface="Arial" charset="0"/>
                <a:ea typeface="ＭＳ Ｐゴシック" charset="-128"/>
              </a:defRPr>
            </a:lvl7pPr>
            <a:lvl8pPr marL="1371600" algn="ctr" defTabSz="457200" rtl="0" fontAlgn="base">
              <a:spcBef>
                <a:spcPct val="0"/>
              </a:spcBef>
              <a:spcAft>
                <a:spcPct val="0"/>
              </a:spcAft>
              <a:defRPr sz="4400">
                <a:solidFill>
                  <a:schemeClr val="tx1"/>
                </a:solidFill>
                <a:latin typeface="Arial" charset="0"/>
                <a:ea typeface="ＭＳ Ｐゴシック" charset="-128"/>
              </a:defRPr>
            </a:lvl8pPr>
            <a:lvl9pPr marL="1828800" algn="ctr" defTabSz="457200" rtl="0" fontAlgn="base">
              <a:spcBef>
                <a:spcPct val="0"/>
              </a:spcBef>
              <a:spcAft>
                <a:spcPct val="0"/>
              </a:spcAft>
              <a:defRPr sz="4400">
                <a:solidFill>
                  <a:schemeClr val="tx1"/>
                </a:solidFill>
                <a:latin typeface="Arial" charset="0"/>
                <a:ea typeface="ＭＳ Ｐゴシック" charset="-128"/>
              </a:defRPr>
            </a:lvl9pPr>
          </a:lstStyle>
          <a:p>
            <a:r>
              <a:rPr lang="en-CA" dirty="0">
                <a:latin typeface="Museo slab"/>
              </a:rPr>
              <a:t>Take-home messages</a:t>
            </a:r>
          </a:p>
        </p:txBody>
      </p:sp>
    </p:spTree>
    <p:extLst>
      <p:ext uri="{BB962C8B-B14F-4D97-AF65-F5344CB8AC3E}">
        <p14:creationId xmlns:p14="http://schemas.microsoft.com/office/powerpoint/2010/main" val="2169779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1327" y="2818244"/>
            <a:ext cx="11088129" cy="1938992"/>
          </a:xfrm>
          <a:prstGeom prst="rect">
            <a:avLst/>
          </a:prstGeom>
          <a:noFill/>
        </p:spPr>
        <p:txBody>
          <a:bodyPr wrap="square" rtlCol="0">
            <a:spAutoFit/>
          </a:bodyPr>
          <a:lstStyle/>
          <a:p>
            <a:pPr algn="ctr"/>
            <a:r>
              <a:rPr lang="en-CA" sz="2400" dirty="0">
                <a:solidFill>
                  <a:schemeClr val="bg1"/>
                </a:solidFill>
                <a:latin typeface="Verdana" panose="020B0604030504040204" pitchFamily="34" charset="0"/>
                <a:ea typeface="Verdana" panose="020B0604030504040204" pitchFamily="34" charset="0"/>
              </a:rPr>
              <a:t>email luke.clark@psych.ubc.ca</a:t>
            </a:r>
          </a:p>
          <a:p>
            <a:pPr algn="ctr"/>
            <a:endParaRPr lang="en-CA" sz="2400" dirty="0">
              <a:solidFill>
                <a:schemeClr val="bg1"/>
              </a:solidFill>
              <a:latin typeface="Verdana" panose="020B0604030504040204" pitchFamily="34" charset="0"/>
              <a:ea typeface="Verdana" panose="020B0604030504040204" pitchFamily="34" charset="0"/>
            </a:endParaRPr>
          </a:p>
          <a:p>
            <a:pPr algn="ctr"/>
            <a:r>
              <a:rPr lang="en-CA" sz="2400" dirty="0">
                <a:solidFill>
                  <a:schemeClr val="bg1"/>
                </a:solidFill>
                <a:latin typeface="Verdana" panose="020B0604030504040204" pitchFamily="34" charset="0"/>
                <a:ea typeface="Verdana" panose="020B0604030504040204" pitchFamily="34" charset="0"/>
              </a:rPr>
              <a:t>www.cgr.psych.ubc.ca</a:t>
            </a:r>
            <a:endParaRPr lang="en-GB" sz="24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ctr"/>
            <a:endParaRPr lang="en-CA" sz="2400" dirty="0">
              <a:solidFill>
                <a:schemeClr val="bg1"/>
              </a:solidFill>
              <a:latin typeface="Verdana" panose="020B0604030504040204" pitchFamily="34" charset="0"/>
              <a:ea typeface="Verdana" panose="020B0604030504040204" pitchFamily="34" charset="0"/>
            </a:endParaRPr>
          </a:p>
          <a:p>
            <a:pPr algn="ctr"/>
            <a:r>
              <a:rPr lang="en-CA" sz="2400" dirty="0">
                <a:solidFill>
                  <a:schemeClr val="bg1"/>
                </a:solidFill>
                <a:latin typeface="Verdana" panose="020B0604030504040204" pitchFamily="34" charset="0"/>
                <a:ea typeface="Verdana" panose="020B0604030504040204" pitchFamily="34" charset="0"/>
              </a:rPr>
              <a:t>twitter @LukeClark01 @CGR_UBC</a:t>
            </a:r>
          </a:p>
        </p:txBody>
      </p:sp>
    </p:spTree>
    <p:extLst>
      <p:ext uri="{BB962C8B-B14F-4D97-AF65-F5344CB8AC3E}">
        <p14:creationId xmlns:p14="http://schemas.microsoft.com/office/powerpoint/2010/main" val="3053595073"/>
      </p:ext>
    </p:extLst>
  </p:cSld>
  <p:clrMapOvr>
    <a:masterClrMapping/>
  </p:clrMapOvr>
</p:sld>
</file>

<file path=ppt/theme/theme1.xml><?xml version="1.0" encoding="utf-8"?>
<a:theme xmlns:a="http://schemas.openxmlformats.org/drawingml/2006/main" name="Office Theme">
  <a:themeElements>
    <a:clrScheme name="UBC Brand 1">
      <a:dk1>
        <a:srgbClr val="002040"/>
      </a:dk1>
      <a:lt1>
        <a:sysClr val="window" lastClr="FFFFFF"/>
      </a:lt1>
      <a:dk2>
        <a:srgbClr val="486B7F"/>
      </a:dk2>
      <a:lt2>
        <a:srgbClr val="EEECE1"/>
      </a:lt2>
      <a:accent1>
        <a:srgbClr val="002040"/>
      </a:accent1>
      <a:accent2>
        <a:srgbClr val="2E526B"/>
      </a:accent2>
      <a:accent3>
        <a:srgbClr val="6A8999"/>
      </a:accent3>
      <a:accent4>
        <a:srgbClr val="A7B9C1"/>
      </a:accent4>
      <a:accent5>
        <a:srgbClr val="BECBD0"/>
      </a:accent5>
      <a:accent6>
        <a:srgbClr val="D0DCDF"/>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2866</Words>
  <Application>Microsoft Office PowerPoint</Application>
  <PresentationFormat>Widescreen</PresentationFormat>
  <Paragraphs>130</Paragraphs>
  <Slides>14</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Arial</vt:lpstr>
      <vt:lpstr>Calibri</vt:lpstr>
      <vt:lpstr>Garamond</vt:lpstr>
      <vt:lpstr>Gill Sans MT</vt:lpstr>
      <vt:lpstr>Museo slab</vt:lpstr>
      <vt:lpstr>Verdana</vt:lpstr>
      <vt:lpstr>WhitneyHTF-Bold</vt:lpstr>
      <vt:lpstr>Wingdings</vt:lpstr>
      <vt:lpstr>Office Theme</vt:lpstr>
      <vt:lpstr>PowerPoint Presentation</vt:lpstr>
      <vt:lpstr>PowerPoint Presentation</vt:lpstr>
      <vt:lpstr>What are gambling streams? – the primer</vt:lpstr>
      <vt:lpstr>PowerPoint Presentation</vt:lpstr>
      <vt:lpstr>PowerPoint Presentation</vt:lpstr>
      <vt:lpstr>Gambling streams and youth exposure to gambling</vt:lpstr>
      <vt:lpstr>Regulation Motives vs Evoked Craving: an ironic effect?</vt:lpstr>
      <vt:lpstr>Dataset and Participants</vt:lpstr>
      <vt:lpstr>Among gamblers, who watches gambling streams?</vt:lpstr>
      <vt:lpstr>Viewers vs non-viewers: multivariate log reg</vt:lpstr>
      <vt:lpstr>PowerPoint Presentation</vt:lpstr>
      <vt:lpstr>The effect of PGSI on evoked cravings depends on regulation motives</vt:lpstr>
      <vt:lpstr>PowerPoint Presentation</vt:lpstr>
      <vt:lpstr>PowerPoint Presentation</vt:lpstr>
    </vt:vector>
  </TitlesOfParts>
  <Company>UBC</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Ann Goncalves</dc:creator>
  <cp:lastModifiedBy>Stephen Sharman</cp:lastModifiedBy>
  <cp:revision>633</cp:revision>
  <cp:lastPrinted>2021-09-15T00:22:59Z</cp:lastPrinted>
  <dcterms:created xsi:type="dcterms:W3CDTF">2010-06-15T20:07:28Z</dcterms:created>
  <dcterms:modified xsi:type="dcterms:W3CDTF">2023-09-25T17:01:33Z</dcterms:modified>
</cp:coreProperties>
</file>