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373" r:id="rId2"/>
    <p:sldId id="363" r:id="rId3"/>
    <p:sldId id="364" r:id="rId4"/>
    <p:sldId id="374" r:id="rId5"/>
    <p:sldId id="376" r:id="rId6"/>
    <p:sldId id="375" r:id="rId7"/>
    <p:sldId id="365" r:id="rId8"/>
    <p:sldId id="366" r:id="rId9"/>
    <p:sldId id="389" r:id="rId10"/>
    <p:sldId id="379" r:id="rId11"/>
    <p:sldId id="380" r:id="rId12"/>
    <p:sldId id="383" r:id="rId13"/>
    <p:sldId id="384" r:id="rId14"/>
    <p:sldId id="385" r:id="rId15"/>
    <p:sldId id="388" r:id="rId16"/>
    <p:sldId id="368"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23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äyrynen Päivi" initials="VP" lastIdx="8" clrIdx="0"/>
  <p:cmAuthor id="1" name="Päivi Väyrynen" initials="PV" lastIdx="42" clrIdx="1">
    <p:extLst>
      <p:ext uri="{19B8F6BF-5375-455C-9EA6-DF929625EA0E}">
        <p15:presenceInfo xmlns:p15="http://schemas.microsoft.com/office/powerpoint/2012/main" userId="ba9bba49afb1628a" providerId="Windows Live"/>
      </p:ext>
    </p:extLst>
  </p:cmAuthor>
  <p:cmAuthor id="2" name="Microsoft Office User" initials="MOU" lastIdx="19" clrIdx="2">
    <p:extLst>
      <p:ext uri="{19B8F6BF-5375-455C-9EA6-DF929625EA0E}">
        <p15:presenceInfo xmlns:p15="http://schemas.microsoft.com/office/powerpoint/2012/main" userId="Microsoft Office User" providerId="None"/>
      </p:ext>
    </p:extLst>
  </p:cmAuthor>
  <p:cmAuthor id="3" name="Heli Hagfors" initials="HH" lastIdx="3" clrIdx="3">
    <p:extLst>
      <p:ext uri="{19B8F6BF-5375-455C-9EA6-DF929625EA0E}">
        <p15:presenceInfo xmlns:p15="http://schemas.microsoft.com/office/powerpoint/2012/main" userId="S::heli.hagfors@tuni.fi::5b84ad57-9d0f-455d-94a5-18f516ca51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E3F72"/>
    <a:srgbClr val="078390"/>
    <a:srgbClr val="5191CD"/>
    <a:srgbClr val="D13800"/>
    <a:srgbClr val="2977A0"/>
    <a:srgbClr val="F2F2F2"/>
    <a:srgbClr val="840084"/>
    <a:srgbClr val="29A0C1"/>
    <a:srgbClr val="F35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Vaalea tyyli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Vaalea tyyli 1 - Korostu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Vaalea tyyli 1 - Korostu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6" autoAdjust="0"/>
    <p:restoredTop sz="97474" autoAdjust="0"/>
  </p:normalViewPr>
  <p:slideViewPr>
    <p:cSldViewPr snapToGrid="0" snapToObjects="1">
      <p:cViewPr varScale="1">
        <p:scale>
          <a:sx n="67" d="100"/>
          <a:sy n="67" d="100"/>
        </p:scale>
        <p:origin x="640" y="44"/>
      </p:cViewPr>
      <p:guideLst>
        <p:guide orient="horz" pos="2160"/>
        <p:guide pos="3840"/>
        <p:guide orient="horz" pos="3238"/>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65" d="100"/>
          <a:sy n="65" d="100"/>
        </p:scale>
        <p:origin x="2299"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helfs01.thl.fi\homes\klic\CAGR_kuva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helfs01.thl.fi\homes\klic\CAGR_kuva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helfs01.thl.fi\homes\klic\CAGR_kuva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elfs01.thl.fi\homes\klic\CAGR_kuvat.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Taul1!$B$3</c:f>
              <c:strCache>
                <c:ptCount val="1"/>
                <c:pt idx="0">
                  <c:v>At least one conviction</c:v>
                </c:pt>
              </c:strCache>
            </c:strRef>
          </c:tx>
          <c:spPr>
            <a:solidFill>
              <a:schemeClr val="accent1"/>
            </a:solidFill>
            <a:ln>
              <a:noFill/>
            </a:ln>
            <a:effectLst/>
          </c:spPr>
          <c:invertIfNegative val="0"/>
          <c:cat>
            <c:strRef>
              <c:f>Taul1!$A$4:$A$13</c:f>
              <c:strCache>
                <c:ptCount val="10"/>
                <c:pt idx="0">
                  <c:v>Gender</c:v>
                </c:pt>
                <c:pt idx="1">
                  <c:v>Male</c:v>
                </c:pt>
                <c:pt idx="2">
                  <c:v>Female</c:v>
                </c:pt>
                <c:pt idx="3">
                  <c:v>Age group</c:v>
                </c:pt>
                <c:pt idx="4">
                  <c:v>15–24 years</c:v>
                </c:pt>
                <c:pt idx="5">
                  <c:v>25–34 years</c:v>
                </c:pt>
                <c:pt idx="6">
                  <c:v>35–44 years</c:v>
                </c:pt>
                <c:pt idx="7">
                  <c:v>45–54 years</c:v>
                </c:pt>
                <c:pt idx="8">
                  <c:v>55–64 years</c:v>
                </c:pt>
                <c:pt idx="9">
                  <c:v>65–74 years</c:v>
                </c:pt>
              </c:strCache>
            </c:strRef>
          </c:cat>
          <c:val>
            <c:numRef>
              <c:f>Taul1!$B$4:$B$13</c:f>
              <c:numCache>
                <c:formatCode>0.00</c:formatCode>
                <c:ptCount val="10"/>
                <c:pt idx="1">
                  <c:v>22</c:v>
                </c:pt>
                <c:pt idx="2">
                  <c:v>5.8</c:v>
                </c:pt>
                <c:pt idx="4">
                  <c:v>4.9000000000000004</c:v>
                </c:pt>
                <c:pt idx="5">
                  <c:v>7.7</c:v>
                </c:pt>
                <c:pt idx="6">
                  <c:v>12.4</c:v>
                </c:pt>
                <c:pt idx="7">
                  <c:v>18.3</c:v>
                </c:pt>
                <c:pt idx="8">
                  <c:v>21.8</c:v>
                </c:pt>
                <c:pt idx="9">
                  <c:v>15.7</c:v>
                </c:pt>
              </c:numCache>
            </c:numRef>
          </c:val>
          <c:extLst>
            <c:ext xmlns:c16="http://schemas.microsoft.com/office/drawing/2014/chart" uri="{C3380CC4-5D6E-409C-BE32-E72D297353CC}">
              <c16:uniqueId val="{00000000-FA6D-4EA4-932B-BDC6B97327C7}"/>
            </c:ext>
          </c:extLst>
        </c:ser>
        <c:dLbls>
          <c:showLegendKey val="0"/>
          <c:showVal val="0"/>
          <c:showCatName val="0"/>
          <c:showSerName val="0"/>
          <c:showPercent val="0"/>
          <c:showBubbleSize val="0"/>
        </c:dLbls>
        <c:gapWidth val="150"/>
        <c:axId val="639638488"/>
        <c:axId val="639634224"/>
      </c:barChart>
      <c:catAx>
        <c:axId val="639638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39634224"/>
        <c:crosses val="autoZero"/>
        <c:auto val="1"/>
        <c:lblAlgn val="ctr"/>
        <c:lblOffset val="100"/>
        <c:noMultiLvlLbl val="0"/>
      </c:catAx>
      <c:valAx>
        <c:axId val="639634224"/>
        <c:scaling>
          <c:orientation val="minMax"/>
          <c:max val="35"/>
        </c:scaling>
        <c:delete val="0"/>
        <c:axPos val="t"/>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39638488"/>
        <c:crosses val="autoZero"/>
        <c:crossBetween val="between"/>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Taul5!$B$2:$B$3</c:f>
              <c:strCache>
                <c:ptCount val="2"/>
                <c:pt idx="0">
                  <c:v>At least one conviction</c:v>
                </c:pt>
              </c:strCache>
            </c:strRef>
          </c:tx>
          <c:spPr>
            <a:solidFill>
              <a:schemeClr val="accent1"/>
            </a:solidFill>
            <a:ln>
              <a:noFill/>
            </a:ln>
            <a:effectLst/>
          </c:spPr>
          <c:invertIfNegative val="0"/>
          <c:cat>
            <c:strRef>
              <c:f>Taul5!$A$4:$A$17</c:f>
              <c:strCache>
                <c:ptCount val="14"/>
                <c:pt idx="0">
                  <c:v>Income quartile</c:v>
                </c:pt>
                <c:pt idx="1">
                  <c:v>Q1 (under 1300 €)</c:v>
                </c:pt>
                <c:pt idx="2">
                  <c:v>Q2 (1300–1999 €)</c:v>
                </c:pt>
                <c:pt idx="3">
                  <c:v>Q3 (2000–2699 €)</c:v>
                </c:pt>
                <c:pt idx="4">
                  <c:v>Q4 (2700 € or more)</c:v>
                </c:pt>
                <c:pt idx="5">
                  <c:v>Employment status</c:v>
                </c:pt>
                <c:pt idx="6">
                  <c:v>Employed</c:v>
                </c:pt>
                <c:pt idx="7">
                  <c:v>Student</c:v>
                </c:pt>
                <c:pt idx="8">
                  <c:v>Unemployed</c:v>
                </c:pt>
                <c:pt idx="9">
                  <c:v>Retired, any reason</c:v>
                </c:pt>
                <c:pt idx="10">
                  <c:v>Other</c:v>
                </c:pt>
                <c:pt idx="11">
                  <c:v>Received basic social allowance during previous year</c:v>
                </c:pt>
                <c:pt idx="12">
                  <c:v>Yes</c:v>
                </c:pt>
                <c:pt idx="13">
                  <c:v>No</c:v>
                </c:pt>
              </c:strCache>
            </c:strRef>
          </c:cat>
          <c:val>
            <c:numRef>
              <c:f>Taul5!$B$4:$B$17</c:f>
              <c:numCache>
                <c:formatCode>General</c:formatCode>
                <c:ptCount val="14"/>
                <c:pt idx="1">
                  <c:v>10.8</c:v>
                </c:pt>
                <c:pt idx="2">
                  <c:v>13.9</c:v>
                </c:pt>
                <c:pt idx="3">
                  <c:v>12.2</c:v>
                </c:pt>
                <c:pt idx="4">
                  <c:v>17.7</c:v>
                </c:pt>
                <c:pt idx="6">
                  <c:v>14.1</c:v>
                </c:pt>
                <c:pt idx="7">
                  <c:v>3.7</c:v>
                </c:pt>
                <c:pt idx="8">
                  <c:v>23.6</c:v>
                </c:pt>
                <c:pt idx="9">
                  <c:v>18.100000000000001</c:v>
                </c:pt>
                <c:pt idx="10">
                  <c:v>7.6</c:v>
                </c:pt>
                <c:pt idx="12">
                  <c:v>31.5</c:v>
                </c:pt>
                <c:pt idx="13">
                  <c:v>13.2</c:v>
                </c:pt>
              </c:numCache>
            </c:numRef>
          </c:val>
          <c:extLst>
            <c:ext xmlns:c16="http://schemas.microsoft.com/office/drawing/2014/chart" uri="{C3380CC4-5D6E-409C-BE32-E72D297353CC}">
              <c16:uniqueId val="{00000000-78B5-40EA-968C-4E27250981FB}"/>
            </c:ext>
          </c:extLst>
        </c:ser>
        <c:dLbls>
          <c:showLegendKey val="0"/>
          <c:showVal val="0"/>
          <c:showCatName val="0"/>
          <c:showSerName val="0"/>
          <c:showPercent val="0"/>
          <c:showBubbleSize val="0"/>
        </c:dLbls>
        <c:gapWidth val="182"/>
        <c:axId val="520179776"/>
        <c:axId val="520183384"/>
      </c:barChart>
      <c:catAx>
        <c:axId val="5201797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20183384"/>
        <c:crosses val="autoZero"/>
        <c:auto val="1"/>
        <c:lblAlgn val="ctr"/>
        <c:lblOffset val="100"/>
        <c:noMultiLvlLbl val="0"/>
      </c:catAx>
      <c:valAx>
        <c:axId val="520183384"/>
        <c:scaling>
          <c:orientation val="minMax"/>
          <c:max val="35"/>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201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Taul2!$B$1</c:f>
              <c:strCache>
                <c:ptCount val="1"/>
                <c:pt idx="0">
                  <c:v>At least one conviction </c:v>
                </c:pt>
              </c:strCache>
            </c:strRef>
          </c:tx>
          <c:spPr>
            <a:solidFill>
              <a:schemeClr val="accent1"/>
            </a:solidFill>
            <a:ln>
              <a:noFill/>
            </a:ln>
            <a:effectLst/>
          </c:spPr>
          <c:invertIfNegative val="0"/>
          <c:cat>
            <c:strRef>
              <c:f>Taul2!$A$2:$A$13</c:f>
              <c:strCache>
                <c:ptCount val="12"/>
                <c:pt idx="0">
                  <c:v>Risky alcohol use</c:v>
                </c:pt>
                <c:pt idx="1">
                  <c:v>Yes</c:v>
                </c:pt>
                <c:pt idx="2">
                  <c:v>No</c:v>
                </c:pt>
                <c:pt idx="3">
                  <c:v>Psychological distress</c:v>
                </c:pt>
                <c:pt idx="4">
                  <c:v>Yes</c:v>
                </c:pt>
                <c:pt idx="5">
                  <c:v>No</c:v>
                </c:pt>
                <c:pt idx="6">
                  <c:v>Perceived digital gaming as problematic</c:v>
                </c:pt>
                <c:pt idx="7">
                  <c:v>Yes</c:v>
                </c:pt>
                <c:pt idx="8">
                  <c:v>No</c:v>
                </c:pt>
                <c:pt idx="9">
                  <c:v>Perception of one’s general health</c:v>
                </c:pt>
                <c:pt idx="10">
                  <c:v>Bad or somewhat bad</c:v>
                </c:pt>
                <c:pt idx="11">
                  <c:v>Average, good or somewhat good</c:v>
                </c:pt>
              </c:strCache>
            </c:strRef>
          </c:cat>
          <c:val>
            <c:numRef>
              <c:f>Taul2!$B$2:$B$13</c:f>
              <c:numCache>
                <c:formatCode>0.00</c:formatCode>
                <c:ptCount val="12"/>
                <c:pt idx="1">
                  <c:v>25.4</c:v>
                </c:pt>
                <c:pt idx="2">
                  <c:v>11.4</c:v>
                </c:pt>
                <c:pt idx="4">
                  <c:v>17.399999999999999</c:v>
                </c:pt>
                <c:pt idx="5">
                  <c:v>13.8</c:v>
                </c:pt>
                <c:pt idx="7">
                  <c:v>8.1</c:v>
                </c:pt>
                <c:pt idx="8">
                  <c:v>15.1</c:v>
                </c:pt>
                <c:pt idx="10">
                  <c:v>29.2</c:v>
                </c:pt>
                <c:pt idx="11">
                  <c:v>13.4</c:v>
                </c:pt>
              </c:numCache>
            </c:numRef>
          </c:val>
          <c:extLst>
            <c:ext xmlns:c16="http://schemas.microsoft.com/office/drawing/2014/chart" uri="{C3380CC4-5D6E-409C-BE32-E72D297353CC}">
              <c16:uniqueId val="{00000000-26E0-4B4D-B30C-E0A727D3741A}"/>
            </c:ext>
          </c:extLst>
        </c:ser>
        <c:dLbls>
          <c:showLegendKey val="0"/>
          <c:showVal val="0"/>
          <c:showCatName val="0"/>
          <c:showSerName val="0"/>
          <c:showPercent val="0"/>
          <c:showBubbleSize val="0"/>
        </c:dLbls>
        <c:gapWidth val="150"/>
        <c:axId val="698977760"/>
        <c:axId val="698977104"/>
      </c:barChart>
      <c:catAx>
        <c:axId val="69897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8977104"/>
        <c:crosses val="autoZero"/>
        <c:auto val="1"/>
        <c:lblAlgn val="ctr"/>
        <c:lblOffset val="100"/>
        <c:noMultiLvlLbl val="0"/>
      </c:catAx>
      <c:valAx>
        <c:axId val="698977104"/>
        <c:scaling>
          <c:orientation val="minMax"/>
          <c:max val="35"/>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897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90109936533141"/>
          <c:y val="6.5326935588179855E-2"/>
          <c:w val="0.52933921259353744"/>
          <c:h val="0.90763952075738819"/>
        </c:manualLayout>
      </c:layout>
      <c:barChart>
        <c:barDir val="bar"/>
        <c:grouping val="clustered"/>
        <c:varyColors val="0"/>
        <c:ser>
          <c:idx val="0"/>
          <c:order val="0"/>
          <c:tx>
            <c:strRef>
              <c:f>Taul3!$B$2:$B$3</c:f>
              <c:strCache>
                <c:ptCount val="2"/>
                <c:pt idx="0">
                  <c:v>At least one conviction </c:v>
                </c:pt>
              </c:strCache>
            </c:strRef>
          </c:tx>
          <c:spPr>
            <a:solidFill>
              <a:schemeClr val="accent1"/>
            </a:solidFill>
            <a:ln>
              <a:noFill/>
            </a:ln>
            <a:effectLst/>
          </c:spPr>
          <c:invertIfNegative val="0"/>
          <c:cat>
            <c:strRef>
              <c:f>Taul3!$A$4:$A$24</c:f>
              <c:strCache>
                <c:ptCount val="21"/>
                <c:pt idx="0">
                  <c:v>Number of game types</c:v>
                </c:pt>
                <c:pt idx="1">
                  <c:v>1</c:v>
                </c:pt>
                <c:pt idx="2">
                  <c:v>2</c:v>
                </c:pt>
                <c:pt idx="3">
                  <c:v>3</c:v>
                </c:pt>
                <c:pt idx="4">
                  <c:v>4 or more</c:v>
                </c:pt>
                <c:pt idx="5">
                  <c:v>Primary or secondary gambling motive</c:v>
                </c:pt>
                <c:pt idx="6">
                  <c:v>Money</c:v>
                </c:pt>
                <c:pt idx="7">
                  <c:v>Enhancement</c:v>
                </c:pt>
                <c:pt idx="8">
                  <c:v>Escape</c:v>
                </c:pt>
                <c:pt idx="9">
                  <c:v>Challenge / Developing skills</c:v>
                </c:pt>
                <c:pt idx="10">
                  <c:v>Worthy causes</c:v>
                </c:pt>
                <c:pt idx="11">
                  <c:v>Socializing</c:v>
                </c:pt>
                <c:pt idx="12">
                  <c:v>Game types within the monopoly</c:v>
                </c:pt>
                <c:pt idx="13">
                  <c:v>Weekly lotteries</c:v>
                </c:pt>
                <c:pt idx="14">
                  <c:v>Daily lotteries</c:v>
                </c:pt>
                <c:pt idx="15">
                  <c:v>Scratch cards</c:v>
                </c:pt>
                <c:pt idx="16">
                  <c:v>Sports betting or horse betting</c:v>
                </c:pt>
                <c:pt idx="17">
                  <c:v>Casino games, non-casino table games or online poker</c:v>
                </c:pt>
                <c:pt idx="18">
                  <c:v>EGM games</c:v>
                </c:pt>
                <c:pt idx="19">
                  <c:v>Private gambling</c:v>
                </c:pt>
                <c:pt idx="20">
                  <c:v>Any offshore games, including gambling on cruise ships</c:v>
                </c:pt>
              </c:strCache>
            </c:strRef>
          </c:cat>
          <c:val>
            <c:numRef>
              <c:f>Taul3!$B$4:$B$24</c:f>
              <c:numCache>
                <c:formatCode>General</c:formatCode>
                <c:ptCount val="21"/>
                <c:pt idx="1">
                  <c:v>13.1</c:v>
                </c:pt>
                <c:pt idx="2">
                  <c:v>11.7</c:v>
                </c:pt>
                <c:pt idx="3">
                  <c:v>17.399999999999999</c:v>
                </c:pt>
                <c:pt idx="4">
                  <c:v>20.2</c:v>
                </c:pt>
                <c:pt idx="6">
                  <c:v>16</c:v>
                </c:pt>
                <c:pt idx="7">
                  <c:v>14.8</c:v>
                </c:pt>
                <c:pt idx="8">
                  <c:v>23.9</c:v>
                </c:pt>
                <c:pt idx="9">
                  <c:v>17.899999999999999</c:v>
                </c:pt>
                <c:pt idx="10">
                  <c:v>15.6</c:v>
                </c:pt>
                <c:pt idx="11">
                  <c:v>11.6</c:v>
                </c:pt>
                <c:pt idx="13">
                  <c:v>16.8</c:v>
                </c:pt>
                <c:pt idx="14">
                  <c:v>20.7</c:v>
                </c:pt>
                <c:pt idx="15">
                  <c:v>13.4</c:v>
                </c:pt>
                <c:pt idx="16">
                  <c:v>20.7</c:v>
                </c:pt>
                <c:pt idx="17">
                  <c:v>22.8</c:v>
                </c:pt>
                <c:pt idx="18">
                  <c:v>19.399999999999999</c:v>
                </c:pt>
                <c:pt idx="19">
                  <c:v>19.5</c:v>
                </c:pt>
                <c:pt idx="20">
                  <c:v>13.4</c:v>
                </c:pt>
              </c:numCache>
            </c:numRef>
          </c:val>
          <c:extLst>
            <c:ext xmlns:c16="http://schemas.microsoft.com/office/drawing/2014/chart" uri="{C3380CC4-5D6E-409C-BE32-E72D297353CC}">
              <c16:uniqueId val="{00000000-1A14-41E3-86BA-2EDBFBB4457D}"/>
            </c:ext>
          </c:extLst>
        </c:ser>
        <c:dLbls>
          <c:showLegendKey val="0"/>
          <c:showVal val="0"/>
          <c:showCatName val="0"/>
          <c:showSerName val="0"/>
          <c:showPercent val="0"/>
          <c:showBubbleSize val="0"/>
        </c:dLbls>
        <c:gapWidth val="182"/>
        <c:axId val="689458392"/>
        <c:axId val="689458720"/>
      </c:barChart>
      <c:catAx>
        <c:axId val="6894583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89458720"/>
        <c:crosses val="autoZero"/>
        <c:auto val="1"/>
        <c:lblAlgn val="ctr"/>
        <c:lblOffset val="100"/>
        <c:noMultiLvlLbl val="0"/>
      </c:catAx>
      <c:valAx>
        <c:axId val="689458720"/>
        <c:scaling>
          <c:orientation val="minMax"/>
          <c:max val="35"/>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89458392"/>
        <c:crosses val="autoZero"/>
        <c:crossBetween val="between"/>
      </c:valAx>
      <c:spPr>
        <a:noFill/>
        <a:ln>
          <a:noFill/>
        </a:ln>
        <a:effectLst/>
      </c:spPr>
    </c:plotArea>
    <c:legend>
      <c:legendPos val="b"/>
      <c:layout>
        <c:manualLayout>
          <c:xMode val="edge"/>
          <c:yMode val="edge"/>
          <c:x val="0.73099479134560708"/>
          <c:y val="0.9544493107941775"/>
          <c:w val="0.14897863731807104"/>
          <c:h val="4.5550689205822503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85E6FD-88C9-BA48-9ED6-1CDD314FA1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Source Sans Pro" panose="020B0503030403020204" pitchFamily="34" charset="77"/>
            </a:endParaRPr>
          </a:p>
        </p:txBody>
      </p:sp>
      <p:sp>
        <p:nvSpPr>
          <p:cNvPr id="3" name="Date Placeholder 2">
            <a:extLst>
              <a:ext uri="{FF2B5EF4-FFF2-40B4-BE49-F238E27FC236}">
                <a16:creationId xmlns:a16="http://schemas.microsoft.com/office/drawing/2014/main" id="{F02D6E3C-F67B-FF49-B629-277A3E9611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97794-A160-3E42-B960-0EA37DF77E75}" type="datetimeFigureOut">
              <a:rPr lang="fi-FI">
                <a:latin typeface="Source Sans Pro" panose="020B0503030403020204" pitchFamily="34" charset="77"/>
              </a:rPr>
              <a:pPr/>
              <a:t>25.9.2023</a:t>
            </a:fld>
            <a:endParaRPr lang="en-GB">
              <a:latin typeface="Source Sans Pro" panose="020B0503030403020204" pitchFamily="34" charset="77"/>
            </a:endParaRPr>
          </a:p>
        </p:txBody>
      </p:sp>
      <p:sp>
        <p:nvSpPr>
          <p:cNvPr id="4" name="Footer Placeholder 3">
            <a:extLst>
              <a:ext uri="{FF2B5EF4-FFF2-40B4-BE49-F238E27FC236}">
                <a16:creationId xmlns:a16="http://schemas.microsoft.com/office/drawing/2014/main" id="{48EEC784-1CBF-3147-81DA-BDF3E5F1014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Source Sans Pro" panose="020B0503030403020204" pitchFamily="34" charset="77"/>
            </a:endParaRPr>
          </a:p>
        </p:txBody>
      </p:sp>
      <p:sp>
        <p:nvSpPr>
          <p:cNvPr id="5" name="Slide Number Placeholder 4">
            <a:extLst>
              <a:ext uri="{FF2B5EF4-FFF2-40B4-BE49-F238E27FC236}">
                <a16:creationId xmlns:a16="http://schemas.microsoft.com/office/drawing/2014/main" id="{E7B35273-3E9E-5740-BEC3-96E4B64D9B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79DA6E-89CC-EF4D-9F3F-54D06F88B81E}" type="slidenum">
              <a:rPr>
                <a:latin typeface="Source Sans Pro" panose="020B0503030403020204" pitchFamily="34" charset="77"/>
              </a:rPr>
              <a:pPr/>
              <a:t>‹#›</a:t>
            </a:fld>
            <a:endParaRPr lang="en-GB">
              <a:latin typeface="Source Sans Pro" panose="020B0503030403020204" pitchFamily="34" charset="77"/>
            </a:endParaRPr>
          </a:p>
        </p:txBody>
      </p:sp>
    </p:spTree>
    <p:extLst>
      <p:ext uri="{BB962C8B-B14F-4D97-AF65-F5344CB8AC3E}">
        <p14:creationId xmlns:p14="http://schemas.microsoft.com/office/powerpoint/2010/main" val="317017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ource Sans Pro" panose="020B0503030403020204" pitchFamily="34"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ource Sans Pro" panose="020B0503030403020204" pitchFamily="34" charset="77"/>
              </a:defRPr>
            </a:lvl1pPr>
          </a:lstStyle>
          <a:p>
            <a:fld id="{991831A4-3FAC-C54E-BF08-DA215E40618E}" type="datetimeFigureOut">
              <a:rPr lang="fi-FI"/>
              <a:pPr/>
              <a:t>25.9.2023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ource Sans Pro" panose="020B0503030403020204" pitchFamily="34"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ource Sans Pro" panose="020B0503030403020204" pitchFamily="34" charset="77"/>
              </a:defRPr>
            </a:lvl1pPr>
          </a:lstStyle>
          <a:p>
            <a:fld id="{90FE303A-2093-1B4B-907B-37F22CDAF294}" type="slidenum">
              <a:rPr lang="fi-FI"/>
              <a:pPr/>
              <a:t>‹#›</a:t>
            </a:fld>
            <a:endParaRPr lang="fi-FI"/>
          </a:p>
        </p:txBody>
      </p:sp>
    </p:spTree>
    <p:extLst>
      <p:ext uri="{BB962C8B-B14F-4D97-AF65-F5344CB8AC3E}">
        <p14:creationId xmlns:p14="http://schemas.microsoft.com/office/powerpoint/2010/main" val="4215938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ource Sans Pro" panose="020B0503030403020204" pitchFamily="34" charset="77"/>
        <a:ea typeface="+mn-ea"/>
        <a:cs typeface="+mn-cs"/>
      </a:defRPr>
    </a:lvl1pPr>
    <a:lvl2pPr marL="457200" algn="l" defTabSz="914400" rtl="0" eaLnBrk="1" latinLnBrk="0" hangingPunct="1">
      <a:defRPr sz="1200" b="0" i="0" kern="1200">
        <a:solidFill>
          <a:schemeClr val="tx1"/>
        </a:solidFill>
        <a:latin typeface="Source Sans Pro" panose="020B0503030403020204" pitchFamily="34" charset="77"/>
        <a:ea typeface="+mn-ea"/>
        <a:cs typeface="+mn-cs"/>
      </a:defRPr>
    </a:lvl2pPr>
    <a:lvl3pPr marL="914400" algn="l" defTabSz="914400" rtl="0" eaLnBrk="1" latinLnBrk="0" hangingPunct="1">
      <a:defRPr sz="1200" b="0" i="0" kern="1200">
        <a:solidFill>
          <a:schemeClr val="tx1"/>
        </a:solidFill>
        <a:latin typeface="Source Sans Pro" panose="020B0503030403020204" pitchFamily="34" charset="77"/>
        <a:ea typeface="+mn-ea"/>
        <a:cs typeface="+mn-cs"/>
      </a:defRPr>
    </a:lvl3pPr>
    <a:lvl4pPr marL="1371600" algn="l" defTabSz="914400" rtl="0" eaLnBrk="1" latinLnBrk="0" hangingPunct="1">
      <a:defRPr sz="1200" b="0" i="0" kern="1200">
        <a:solidFill>
          <a:schemeClr val="tx1"/>
        </a:solidFill>
        <a:latin typeface="Source Sans Pro" panose="020B0503030403020204" pitchFamily="34" charset="77"/>
        <a:ea typeface="+mn-ea"/>
        <a:cs typeface="+mn-cs"/>
      </a:defRPr>
    </a:lvl4pPr>
    <a:lvl5pPr marL="1828800" algn="l" defTabSz="914400" rtl="0" eaLnBrk="1" latinLnBrk="0" hangingPunct="1">
      <a:defRPr sz="1200" b="0" i="0" kern="1200">
        <a:solidFill>
          <a:schemeClr val="tx1"/>
        </a:solidFill>
        <a:latin typeface="Source Sans Pro" panose="020B0503030403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4.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 Id="rId5" Type="http://schemas.openxmlformats.org/officeDocument/2006/relationships/image" Target="../media/image22.jpeg"/><Relationship Id="rId4" Type="http://schemas.openxmlformats.org/officeDocument/2006/relationships/image" Target="../media/image21.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nsilehti - yleinen">
    <p:bg>
      <p:bgPr>
        <a:solidFill>
          <a:schemeClr val="bg1"/>
        </a:solidFill>
        <a:effectLst/>
      </p:bgPr>
    </p:bg>
    <p:spTree>
      <p:nvGrpSpPr>
        <p:cNvPr id="1" name=""/>
        <p:cNvGrpSpPr/>
        <p:nvPr/>
      </p:nvGrpSpPr>
      <p:grpSpPr>
        <a:xfrm>
          <a:off x="0" y="0"/>
          <a:ext cx="0" cy="0"/>
          <a:chOff x="0" y="0"/>
          <a:chExt cx="0" cy="0"/>
        </a:xfrm>
      </p:grpSpPr>
      <p:pic>
        <p:nvPicPr>
          <p:cNvPr id="3" name="Kuva 2" descr="Terveyden ja hyvinvoinnin laitos THL">
            <a:extLst>
              <a:ext uri="{FF2B5EF4-FFF2-40B4-BE49-F238E27FC236}">
                <a16:creationId xmlns:a16="http://schemas.microsoft.com/office/drawing/2014/main" id="{01599348-1A44-4CAD-8FC6-42C204368ED8}"/>
              </a:ext>
              <a:ext uri="{C183D7F6-B498-43B3-948B-1728B52AA6E4}">
                <adec:decorative xmlns:adec="http://schemas.microsoft.com/office/drawing/2017/decorative" val="0"/>
              </a:ext>
            </a:extLst>
          </p:cNvPr>
          <p:cNvPicPr>
            <a:picLocks noChangeAspect="1"/>
          </p:cNvPicPr>
          <p:nvPr userDrawn="1"/>
        </p:nvPicPr>
        <p:blipFill>
          <a:blip r:embed="rId2"/>
          <a:stretch>
            <a:fillRect/>
          </a:stretch>
        </p:blipFill>
        <p:spPr>
          <a:xfrm>
            <a:off x="265711" y="276021"/>
            <a:ext cx="2373482" cy="1159837"/>
          </a:xfrm>
          <a:prstGeom prst="rect">
            <a:avLst/>
          </a:prstGeom>
        </p:spPr>
      </p:pic>
      <p:pic>
        <p:nvPicPr>
          <p:cNvPr id="8" name="Picture 7">
            <a:extLst>
              <a:ext uri="{FF2B5EF4-FFF2-40B4-BE49-F238E27FC236}">
                <a16:creationId xmlns:a16="http://schemas.microsoft.com/office/drawing/2014/main" id="{AC146DE7-15B9-6F42-95AD-FC9F561396A2}"/>
              </a:ext>
              <a:ext uri="{C183D7F6-B498-43B3-948B-1728B52AA6E4}">
                <adec:decorative xmlns:adec="http://schemas.microsoft.com/office/drawing/2017/decorative" val="1"/>
              </a:ext>
            </a:extLst>
          </p:cNvPr>
          <p:cNvPicPr>
            <a:picLocks noChangeAspect="1"/>
          </p:cNvPicPr>
          <p:nvPr userDrawn="1"/>
        </p:nvPicPr>
        <p:blipFill rotWithShape="1">
          <a:blip r:embed="rId3"/>
          <a:srcRect b="1394"/>
          <a:stretch/>
        </p:blipFill>
        <p:spPr>
          <a:xfrm>
            <a:off x="0" y="5140801"/>
            <a:ext cx="12192000" cy="1713144"/>
          </a:xfrm>
          <a:prstGeom prst="rect">
            <a:avLst/>
          </a:prstGeom>
        </p:spPr>
      </p:pic>
      <p:sp>
        <p:nvSpPr>
          <p:cNvPr id="2" name="Title 1">
            <a:extLst>
              <a:ext uri="{FF2B5EF4-FFF2-40B4-BE49-F238E27FC236}">
                <a16:creationId xmlns:a16="http://schemas.microsoft.com/office/drawing/2014/main" id="{6F7E592F-8DA0-FD46-9F27-D1363BC53295}"/>
              </a:ext>
            </a:extLst>
          </p:cNvPr>
          <p:cNvSpPr>
            <a:spLocks noGrp="1"/>
          </p:cNvSpPr>
          <p:nvPr>
            <p:ph type="ctrTitle" hasCustomPrompt="1"/>
          </p:nvPr>
        </p:nvSpPr>
        <p:spPr>
          <a:xfrm>
            <a:off x="0" y="3632400"/>
            <a:ext cx="12192000" cy="702000"/>
          </a:xfrm>
        </p:spPr>
        <p:txBody>
          <a:bodyPr anchor="b">
            <a:noAutofit/>
          </a:bodyPr>
          <a:lstStyle>
            <a:lvl1pPr algn="ctr">
              <a:lnSpc>
                <a:spcPct val="80000"/>
              </a:lnSpc>
              <a:defRPr sz="4200" b="1">
                <a:solidFill>
                  <a:schemeClr val="tx1"/>
                </a:solidFill>
              </a:defRPr>
            </a:lvl1pPr>
          </a:lstStyle>
          <a:p>
            <a:r>
              <a:rPr lang="fi-FI" noProof="0"/>
              <a:t>Kirjoita otsikko yhdelle riville (max. 50 merkkiä)</a:t>
            </a:r>
          </a:p>
        </p:txBody>
      </p:sp>
      <p:sp>
        <p:nvSpPr>
          <p:cNvPr id="23" name="Text Placeholder 21">
            <a:extLst>
              <a:ext uri="{FF2B5EF4-FFF2-40B4-BE49-F238E27FC236}">
                <a16:creationId xmlns:a16="http://schemas.microsoft.com/office/drawing/2014/main" id="{2FEC5214-C18A-C946-966B-0E908424C92A}"/>
              </a:ext>
            </a:extLst>
          </p:cNvPr>
          <p:cNvSpPr>
            <a:spLocks noGrp="1"/>
          </p:cNvSpPr>
          <p:nvPr>
            <p:ph type="body" sz="quarter" idx="22" hasCustomPrompt="1"/>
          </p:nvPr>
        </p:nvSpPr>
        <p:spPr>
          <a:xfrm>
            <a:off x="0" y="4327200"/>
            <a:ext cx="12192000" cy="604800"/>
          </a:xfrm>
          <a:prstGeom prst="rect">
            <a:avLst/>
          </a:prstGeom>
        </p:spPr>
        <p:txBody>
          <a:bodyPr bIns="0" anchor="ctr" anchorCtr="0">
            <a:noAutofit/>
          </a:bodyPr>
          <a:lstStyle>
            <a:lvl1pPr marL="0" indent="0" algn="ctr">
              <a:spcBef>
                <a:spcPts val="0"/>
              </a:spcBef>
              <a:buNone/>
              <a:defRPr sz="2200" b="1" i="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r>
              <a:rPr lang="fi-FI" noProof="0"/>
              <a:t>Kirjoita alaotsikko tähän</a:t>
            </a:r>
          </a:p>
        </p:txBody>
      </p:sp>
      <p:sp>
        <p:nvSpPr>
          <p:cNvPr id="5" name="Text Placeholder 4">
            <a:extLst>
              <a:ext uri="{FF2B5EF4-FFF2-40B4-BE49-F238E27FC236}">
                <a16:creationId xmlns:a16="http://schemas.microsoft.com/office/drawing/2014/main" id="{E214D2AC-4645-D34B-816B-9C305D9BBADE}"/>
              </a:ext>
            </a:extLst>
          </p:cNvPr>
          <p:cNvSpPr>
            <a:spLocks noGrp="1"/>
          </p:cNvSpPr>
          <p:nvPr>
            <p:ph type="body" sz="quarter" idx="25" hasCustomPrompt="1"/>
          </p:nvPr>
        </p:nvSpPr>
        <p:spPr>
          <a:xfrm>
            <a:off x="3740556" y="5518800"/>
            <a:ext cx="4713287" cy="396000"/>
          </a:xfrm>
          <a:prstGeom prst="rect">
            <a:avLst/>
          </a:prstGeom>
        </p:spPr>
        <p:txBody>
          <a:bodyPr lIns="90000">
            <a:noAutofit/>
          </a:bodyPr>
          <a:lstStyle>
            <a:lvl1pPr marL="0" indent="0" algn="ctr">
              <a:lnSpc>
                <a:spcPct val="100000"/>
              </a:lnSpc>
              <a:buNone/>
              <a:defRPr sz="1800"/>
            </a:lvl1pPr>
            <a:lvl2pPr marL="457200" indent="0">
              <a:buNone/>
              <a:defRPr sz="2200"/>
            </a:lvl2pPr>
            <a:lvl3pPr marL="914400" indent="0">
              <a:buNone/>
              <a:defRPr sz="2200"/>
            </a:lvl3pPr>
            <a:lvl4pPr marL="1371600" indent="0">
              <a:buNone/>
              <a:defRPr sz="2200"/>
            </a:lvl4pPr>
            <a:lvl5pPr marL="1828800" indent="0">
              <a:buNone/>
              <a:defRPr sz="2200"/>
            </a:lvl5pPr>
          </a:lstStyle>
          <a:p>
            <a:pPr lvl="0"/>
            <a:r>
              <a:rPr lang="fi-FI" noProof="0"/>
              <a:t>Etunimi Sukunimi</a:t>
            </a:r>
          </a:p>
        </p:txBody>
      </p:sp>
      <p:sp>
        <p:nvSpPr>
          <p:cNvPr id="25" name="Date Placeholder 24">
            <a:extLst>
              <a:ext uri="{FF2B5EF4-FFF2-40B4-BE49-F238E27FC236}">
                <a16:creationId xmlns:a16="http://schemas.microsoft.com/office/drawing/2014/main" id="{E1A9171C-BC6D-8B40-AC3E-635B8D6B7327}"/>
              </a:ext>
            </a:extLst>
          </p:cNvPr>
          <p:cNvSpPr>
            <a:spLocks noGrp="1"/>
          </p:cNvSpPr>
          <p:nvPr>
            <p:ph type="dt" sz="half" idx="23"/>
          </p:nvPr>
        </p:nvSpPr>
        <p:spPr>
          <a:xfrm>
            <a:off x="4738673" y="5857200"/>
            <a:ext cx="2717053" cy="396000"/>
          </a:xfrm>
          <a:prstGeom prst="rect">
            <a:avLst/>
          </a:prstGeom>
        </p:spPr>
        <p:txBody>
          <a:bodyPr lIns="90000" tIns="0"/>
          <a:lstStyle>
            <a:lvl1pPr algn="ctr">
              <a:defRPr sz="1800">
                <a:solidFill>
                  <a:schemeClr val="tx1"/>
                </a:solidFill>
              </a:defRPr>
            </a:lvl1pPr>
          </a:lstStyle>
          <a:p>
            <a:fld id="{7BBC6C75-7B08-EB40-8DF1-8BE2554B7B64}" type="datetime1">
              <a:rPr lang="fi-FI" noProof="0" smtClean="0"/>
              <a:pPr/>
              <a:t>25.9.2023</a:t>
            </a:fld>
            <a:endParaRPr lang="fi-FI" noProof="0"/>
          </a:p>
        </p:txBody>
      </p:sp>
      <p:pic>
        <p:nvPicPr>
          <p:cNvPr id="17" name="Picture Placeholder 24">
            <a:extLst>
              <a:ext uri="{FF2B5EF4-FFF2-40B4-BE49-F238E27FC236}">
                <a16:creationId xmlns:a16="http://schemas.microsoft.com/office/drawing/2014/main" id="{B6747A57-6FA4-0E46-B932-64F750329BFA}"/>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713601"/>
            <a:ext cx="3049200" cy="1713600"/>
          </a:xfrm>
          <a:prstGeom prst="rect">
            <a:avLst/>
          </a:prstGeom>
        </p:spPr>
      </p:pic>
      <p:pic>
        <p:nvPicPr>
          <p:cNvPr id="13" name="Picture Placeholder 26" descr="Valokuvakollaasi erilaisista suomalaisista syntyperän ja iän mukaan.">
            <a:extLst>
              <a:ext uri="{FF2B5EF4-FFF2-40B4-BE49-F238E27FC236}">
                <a16:creationId xmlns:a16="http://schemas.microsoft.com/office/drawing/2014/main" id="{129B7C40-F36B-D243-972A-0DD9BD256CD8}"/>
              </a:ext>
            </a:extLst>
          </p:cNvPr>
          <p:cNvPicPr>
            <a:picLocks/>
          </p:cNvPicPr>
          <p:nvPr userDrawn="1"/>
        </p:nvPicPr>
        <p:blipFill rotWithShape="1">
          <a:blip r:embed="rId5" cstate="screen">
            <a:extLst>
              <a:ext uri="{28A0092B-C50C-407E-A947-70E740481C1C}">
                <a14:useLocalDpi xmlns:a14="http://schemas.microsoft.com/office/drawing/2010/main"/>
              </a:ext>
            </a:extLst>
          </a:blip>
          <a:srcRect/>
          <a:stretch/>
        </p:blipFill>
        <p:spPr>
          <a:xfrm>
            <a:off x="3048001" y="0"/>
            <a:ext cx="3047349" cy="1713600"/>
          </a:xfrm>
          <a:prstGeom prst="rect">
            <a:avLst/>
          </a:prstGeom>
        </p:spPr>
      </p:pic>
      <p:pic>
        <p:nvPicPr>
          <p:cNvPr id="14" name="Picture Placeholder 22">
            <a:extLst>
              <a:ext uri="{FF2B5EF4-FFF2-40B4-BE49-F238E27FC236}">
                <a16:creationId xmlns:a16="http://schemas.microsoft.com/office/drawing/2014/main" id="{5D86BEE0-10F8-6947-BB77-5E096F12B771}"/>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3048000" y="1713601"/>
            <a:ext cx="3049200" cy="1713600"/>
          </a:xfrm>
          <a:prstGeom prst="rect">
            <a:avLst/>
          </a:prstGeom>
        </p:spPr>
      </p:pic>
      <p:pic>
        <p:nvPicPr>
          <p:cNvPr id="15" name="Picture Placeholder 20">
            <a:extLst>
              <a:ext uri="{FF2B5EF4-FFF2-40B4-BE49-F238E27FC236}">
                <a16:creationId xmlns:a16="http://schemas.microsoft.com/office/drawing/2014/main" id="{6C9EAF38-6ACF-3443-9D35-F19AF4173D8D}"/>
              </a:ext>
              <a:ext uri="{C183D7F6-B498-43B3-948B-1728B52AA6E4}">
                <adec:decorative xmlns:adec="http://schemas.microsoft.com/office/drawing/2017/decorative" val="1"/>
              </a:ext>
            </a:extLst>
          </p:cNvPr>
          <p:cNvPicPr>
            <a:picLocks/>
          </p:cNvPicPr>
          <p:nvPr userDrawn="1"/>
        </p:nvPicPr>
        <p:blipFill>
          <a:blip r:embed="rId7" cstate="screen">
            <a:extLst>
              <a:ext uri="{28A0092B-C50C-407E-A947-70E740481C1C}">
                <a14:useLocalDpi xmlns:a14="http://schemas.microsoft.com/office/drawing/2010/main"/>
              </a:ext>
            </a:extLst>
          </a:blip>
          <a:srcRect/>
          <a:stretch>
            <a:fillRect/>
          </a:stretch>
        </p:blipFill>
        <p:spPr>
          <a:xfrm>
            <a:off x="6096000" y="1"/>
            <a:ext cx="6096308" cy="3427200"/>
          </a:xfrm>
          <a:prstGeom prst="rect">
            <a:avLst/>
          </a:prstGeom>
        </p:spPr>
      </p:pic>
      <p:sp>
        <p:nvSpPr>
          <p:cNvPr id="22" name="TextBox 21">
            <a:extLst>
              <a:ext uri="{FF2B5EF4-FFF2-40B4-BE49-F238E27FC236}">
                <a16:creationId xmlns:a16="http://schemas.microsoft.com/office/drawing/2014/main" id="{58A3C83B-EBF9-4082-A5B7-CEF6A6F01AD8}"/>
              </a:ext>
            </a:extLst>
          </p:cNvPr>
          <p:cNvSpPr txBox="1"/>
          <p:nvPr userDrawn="1"/>
        </p:nvSpPr>
        <p:spPr>
          <a:xfrm>
            <a:off x="3473150" y="6216351"/>
            <a:ext cx="5254858" cy="369332"/>
          </a:xfrm>
          <a:prstGeom prst="rect">
            <a:avLst/>
          </a:prstGeom>
          <a:noFill/>
        </p:spPr>
        <p:txBody>
          <a:bodyPr wrap="square" rtlCol="0">
            <a:spAutoFit/>
          </a:bodyPr>
          <a:lstStyle/>
          <a:p>
            <a:pPr lvl="0" algn="ctr"/>
            <a:r>
              <a:rPr lang="fi-FI" b="1" noProof="0"/>
              <a:t>Terveyden ja hyvinvoinnin laitos</a:t>
            </a:r>
          </a:p>
        </p:txBody>
      </p:sp>
    </p:spTree>
    <p:extLst>
      <p:ext uri="{BB962C8B-B14F-4D97-AF65-F5344CB8AC3E}">
        <p14:creationId xmlns:p14="http://schemas.microsoft.com/office/powerpoint/2010/main" val="3508803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lehti - tieteellinen">
    <p:bg>
      <p:bgPr>
        <a:solidFill>
          <a:schemeClr val="bg1"/>
        </a:solidFill>
        <a:effectLst/>
      </p:bgPr>
    </p:bg>
    <p:spTree>
      <p:nvGrpSpPr>
        <p:cNvPr id="1" name=""/>
        <p:cNvGrpSpPr/>
        <p:nvPr/>
      </p:nvGrpSpPr>
      <p:grpSpPr>
        <a:xfrm>
          <a:off x="0" y="0"/>
          <a:ext cx="0" cy="0"/>
          <a:chOff x="0" y="0"/>
          <a:chExt cx="0" cy="0"/>
        </a:xfrm>
      </p:grpSpPr>
      <p:pic>
        <p:nvPicPr>
          <p:cNvPr id="3" name="Kuva 2" descr="Terveyden ja hyvinvoinnin laitos THL">
            <a:extLst>
              <a:ext uri="{FF2B5EF4-FFF2-40B4-BE49-F238E27FC236}">
                <a16:creationId xmlns:a16="http://schemas.microsoft.com/office/drawing/2014/main" id="{5B88A21D-18F8-4856-BE80-FACD2A05E989}"/>
              </a:ext>
              <a:ext uri="{C183D7F6-B498-43B3-948B-1728B52AA6E4}">
                <adec:decorative xmlns:adec="http://schemas.microsoft.com/office/drawing/2017/decorative" val="0"/>
              </a:ext>
            </a:extLst>
          </p:cNvPr>
          <p:cNvPicPr>
            <a:picLocks noChangeAspect="1"/>
          </p:cNvPicPr>
          <p:nvPr userDrawn="1"/>
        </p:nvPicPr>
        <p:blipFill>
          <a:blip r:embed="rId2"/>
          <a:stretch>
            <a:fillRect/>
          </a:stretch>
        </p:blipFill>
        <p:spPr>
          <a:xfrm>
            <a:off x="265711" y="276021"/>
            <a:ext cx="2373482" cy="1159837"/>
          </a:xfrm>
          <a:prstGeom prst="rect">
            <a:avLst/>
          </a:prstGeom>
        </p:spPr>
      </p:pic>
      <p:pic>
        <p:nvPicPr>
          <p:cNvPr id="35" name="Picture 34">
            <a:extLst>
              <a:ext uri="{FF2B5EF4-FFF2-40B4-BE49-F238E27FC236}">
                <a16:creationId xmlns:a16="http://schemas.microsoft.com/office/drawing/2014/main" id="{208D9F56-578C-FA48-B005-7E511BB499EC}"/>
              </a:ext>
              <a:ext uri="{C183D7F6-B498-43B3-948B-1728B52AA6E4}">
                <adec:decorative xmlns:adec="http://schemas.microsoft.com/office/drawing/2017/decorative" val="1"/>
              </a:ext>
            </a:extLst>
          </p:cNvPr>
          <p:cNvPicPr>
            <a:picLocks noChangeAspect="1"/>
          </p:cNvPicPr>
          <p:nvPr userDrawn="1"/>
        </p:nvPicPr>
        <p:blipFill rotWithShape="1">
          <a:blip r:embed="rId3"/>
          <a:srcRect b="1394"/>
          <a:stretch/>
        </p:blipFill>
        <p:spPr>
          <a:xfrm>
            <a:off x="0" y="5140801"/>
            <a:ext cx="12192000" cy="1713144"/>
          </a:xfrm>
          <a:prstGeom prst="rect">
            <a:avLst/>
          </a:prstGeom>
        </p:spPr>
      </p:pic>
      <p:sp>
        <p:nvSpPr>
          <p:cNvPr id="2" name="Title 1" descr="Laboratoriossa tutkitaan tietokoneen näytöltä dna tuloksia">
            <a:extLst>
              <a:ext uri="{FF2B5EF4-FFF2-40B4-BE49-F238E27FC236}">
                <a16:creationId xmlns:a16="http://schemas.microsoft.com/office/drawing/2014/main" id="{6F7E592F-8DA0-FD46-9F27-D1363BC53295}"/>
              </a:ext>
            </a:extLst>
          </p:cNvPr>
          <p:cNvSpPr>
            <a:spLocks noGrp="1"/>
          </p:cNvSpPr>
          <p:nvPr>
            <p:ph type="ctrTitle" hasCustomPrompt="1"/>
          </p:nvPr>
        </p:nvSpPr>
        <p:spPr>
          <a:xfrm>
            <a:off x="0" y="3632400"/>
            <a:ext cx="12192000" cy="702000"/>
          </a:xfrm>
        </p:spPr>
        <p:txBody>
          <a:bodyPr anchor="b">
            <a:noAutofit/>
          </a:bodyPr>
          <a:lstStyle>
            <a:lvl1pPr algn="ctr">
              <a:lnSpc>
                <a:spcPct val="80000"/>
              </a:lnSpc>
              <a:defRPr sz="4200" b="1">
                <a:solidFill>
                  <a:schemeClr val="tx1"/>
                </a:solidFill>
              </a:defRPr>
            </a:lvl1pPr>
          </a:lstStyle>
          <a:p>
            <a:r>
              <a:rPr lang="fi-FI" noProof="0"/>
              <a:t>Kirjoita otsikko yhdelle riville (max. 50 merkkiä)</a:t>
            </a:r>
          </a:p>
        </p:txBody>
      </p:sp>
      <p:sp>
        <p:nvSpPr>
          <p:cNvPr id="23" name="Text Placeholder 21" descr="Laboratoriossa tutkitaan tietokoneen näytöltä dna tuloksia">
            <a:extLst>
              <a:ext uri="{FF2B5EF4-FFF2-40B4-BE49-F238E27FC236}">
                <a16:creationId xmlns:a16="http://schemas.microsoft.com/office/drawing/2014/main" id="{2FEC5214-C18A-C946-966B-0E908424C92A}"/>
              </a:ext>
            </a:extLst>
          </p:cNvPr>
          <p:cNvSpPr>
            <a:spLocks noGrp="1"/>
          </p:cNvSpPr>
          <p:nvPr>
            <p:ph type="body" sz="quarter" idx="22" hasCustomPrompt="1"/>
          </p:nvPr>
        </p:nvSpPr>
        <p:spPr>
          <a:xfrm>
            <a:off x="0" y="4327200"/>
            <a:ext cx="12192000" cy="604800"/>
          </a:xfrm>
          <a:prstGeom prst="rect">
            <a:avLst/>
          </a:prstGeom>
        </p:spPr>
        <p:txBody>
          <a:bodyPr bIns="0" anchor="ctr" anchorCtr="0">
            <a:noAutofit/>
          </a:bodyPr>
          <a:lstStyle>
            <a:lvl1pPr marL="0" indent="0" algn="ctr">
              <a:spcBef>
                <a:spcPts val="0"/>
              </a:spcBef>
              <a:buNone/>
              <a:defRPr sz="2200" b="1" i="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r>
              <a:rPr lang="fi-FI" noProof="0"/>
              <a:t>Kirjoita alaotsikko tähän </a:t>
            </a:r>
          </a:p>
        </p:txBody>
      </p:sp>
      <p:sp>
        <p:nvSpPr>
          <p:cNvPr id="20" name="Text Placeholder 4" descr="Laboratoriossa tutkitaan tietokoneen näytöltä dna tuloksia">
            <a:extLst>
              <a:ext uri="{FF2B5EF4-FFF2-40B4-BE49-F238E27FC236}">
                <a16:creationId xmlns:a16="http://schemas.microsoft.com/office/drawing/2014/main" id="{B0A548F2-6A89-1941-8158-2EDFD34FF14F}"/>
              </a:ext>
            </a:extLst>
          </p:cNvPr>
          <p:cNvSpPr>
            <a:spLocks noGrp="1"/>
          </p:cNvSpPr>
          <p:nvPr>
            <p:ph type="body" sz="quarter" idx="25" hasCustomPrompt="1"/>
          </p:nvPr>
        </p:nvSpPr>
        <p:spPr>
          <a:xfrm>
            <a:off x="3740556" y="5518800"/>
            <a:ext cx="4713287" cy="396000"/>
          </a:xfrm>
          <a:prstGeom prst="rect">
            <a:avLst/>
          </a:prstGeom>
        </p:spPr>
        <p:txBody>
          <a:bodyPr lIns="90000">
            <a:noAutofit/>
          </a:bodyPr>
          <a:lstStyle>
            <a:lvl1pPr marL="0" indent="0" algn="ctr">
              <a:lnSpc>
                <a:spcPct val="100000"/>
              </a:lnSpc>
              <a:buNone/>
              <a:defRPr sz="1800"/>
            </a:lvl1pPr>
            <a:lvl2pPr marL="457200" indent="0">
              <a:buNone/>
              <a:defRPr sz="2200"/>
            </a:lvl2pPr>
            <a:lvl3pPr marL="914400" indent="0">
              <a:buNone/>
              <a:defRPr sz="2200"/>
            </a:lvl3pPr>
            <a:lvl4pPr marL="1371600" indent="0">
              <a:buNone/>
              <a:defRPr sz="2200"/>
            </a:lvl4pPr>
            <a:lvl5pPr marL="1828800" indent="0">
              <a:buNone/>
              <a:defRPr sz="2200"/>
            </a:lvl5pPr>
          </a:lstStyle>
          <a:p>
            <a:pPr lvl="0"/>
            <a:r>
              <a:rPr lang="fi-FI" noProof="0"/>
              <a:t>Etunimi Sukunimi</a:t>
            </a:r>
          </a:p>
        </p:txBody>
      </p:sp>
      <p:sp>
        <p:nvSpPr>
          <p:cNvPr id="19" name="Date Placeholder 24" descr="Laboratoriossa tutkitaan tietokoneen näytöltä dna tuloksia">
            <a:extLst>
              <a:ext uri="{FF2B5EF4-FFF2-40B4-BE49-F238E27FC236}">
                <a16:creationId xmlns:a16="http://schemas.microsoft.com/office/drawing/2014/main" id="{588ED27B-BDA3-A747-9204-13DC4CD59A80}"/>
              </a:ext>
            </a:extLst>
          </p:cNvPr>
          <p:cNvSpPr>
            <a:spLocks noGrp="1"/>
          </p:cNvSpPr>
          <p:nvPr>
            <p:ph type="dt" sz="half" idx="23"/>
          </p:nvPr>
        </p:nvSpPr>
        <p:spPr>
          <a:xfrm>
            <a:off x="4738673" y="5857200"/>
            <a:ext cx="2717053" cy="396000"/>
          </a:xfrm>
          <a:prstGeom prst="rect">
            <a:avLst/>
          </a:prstGeom>
        </p:spPr>
        <p:txBody>
          <a:bodyPr lIns="90000" tIns="0"/>
          <a:lstStyle>
            <a:lvl1pPr algn="ctr">
              <a:defRPr sz="1800">
                <a:solidFill>
                  <a:schemeClr val="tx1"/>
                </a:solidFill>
              </a:defRPr>
            </a:lvl1pPr>
          </a:lstStyle>
          <a:p>
            <a:fld id="{7BBC6C75-7B08-EB40-8DF1-8BE2554B7B64}" type="datetime1">
              <a:rPr lang="fi-FI" noProof="0" smtClean="0"/>
              <a:pPr/>
              <a:t>25.9.2023</a:t>
            </a:fld>
            <a:endParaRPr lang="fi-FI" noProof="0"/>
          </a:p>
        </p:txBody>
      </p:sp>
      <p:pic>
        <p:nvPicPr>
          <p:cNvPr id="17" name="Picture Placeholder 24">
            <a:extLst>
              <a:ext uri="{FF2B5EF4-FFF2-40B4-BE49-F238E27FC236}">
                <a16:creationId xmlns:a16="http://schemas.microsoft.com/office/drawing/2014/main" id="{B6747A57-6FA4-0E46-B932-64F750329BFA}"/>
              </a:ext>
              <a:ext uri="{C183D7F6-B498-43B3-948B-1728B52AA6E4}">
                <adec:decorative xmlns:adec="http://schemas.microsoft.com/office/drawing/2017/decorative" val="1"/>
              </a:ext>
            </a:extLst>
          </p:cNvPr>
          <p:cNvPicPr>
            <a:picLocks/>
          </p:cNvPicPr>
          <p:nvPr userDrawn="1"/>
        </p:nvPicPr>
        <p:blipFill>
          <a:blip r:embed="rId4" cstate="screen">
            <a:extLst>
              <a:ext uri="{28A0092B-C50C-407E-A947-70E740481C1C}">
                <a14:useLocalDpi xmlns:a14="http://schemas.microsoft.com/office/drawing/2010/main"/>
              </a:ext>
            </a:extLst>
          </a:blip>
          <a:srcRect/>
          <a:stretch/>
        </p:blipFill>
        <p:spPr>
          <a:xfrm>
            <a:off x="1206" y="1713600"/>
            <a:ext cx="3049200" cy="1713600"/>
          </a:xfrm>
          <a:prstGeom prst="rect">
            <a:avLst/>
          </a:prstGeom>
        </p:spPr>
      </p:pic>
      <p:pic>
        <p:nvPicPr>
          <p:cNvPr id="13" name="Picture Placeholder 26" descr="Valokuvakollaasi THL:n tutkimustyöstä">
            <a:extLst>
              <a:ext uri="{FF2B5EF4-FFF2-40B4-BE49-F238E27FC236}">
                <a16:creationId xmlns:a16="http://schemas.microsoft.com/office/drawing/2014/main" id="{129B7C40-F36B-D243-972A-0DD9BD256CD8}"/>
              </a:ext>
            </a:extLst>
          </p:cNvPr>
          <p:cNvPicPr>
            <a:picLocks/>
          </p:cNvPicPr>
          <p:nvPr userDrawn="1"/>
        </p:nvPicPr>
        <p:blipFill>
          <a:blip r:embed="rId5" cstate="screen">
            <a:extLst>
              <a:ext uri="{28A0092B-C50C-407E-A947-70E740481C1C}">
                <a14:useLocalDpi xmlns:a14="http://schemas.microsoft.com/office/drawing/2010/main"/>
              </a:ext>
            </a:extLst>
          </a:blip>
          <a:srcRect/>
          <a:stretch/>
        </p:blipFill>
        <p:spPr>
          <a:xfrm>
            <a:off x="3049200" y="0"/>
            <a:ext cx="3049200" cy="1713600"/>
          </a:xfrm>
          <a:prstGeom prst="rect">
            <a:avLst/>
          </a:prstGeom>
        </p:spPr>
      </p:pic>
      <p:pic>
        <p:nvPicPr>
          <p:cNvPr id="14" name="Picture Placeholder 22">
            <a:extLst>
              <a:ext uri="{FF2B5EF4-FFF2-40B4-BE49-F238E27FC236}">
                <a16:creationId xmlns:a16="http://schemas.microsoft.com/office/drawing/2014/main" id="{5D86BEE0-10F8-6947-BB77-5E096F12B771}"/>
              </a:ext>
              <a:ext uri="{C183D7F6-B498-43B3-948B-1728B52AA6E4}">
                <adec:decorative xmlns:adec="http://schemas.microsoft.com/office/drawing/2017/decorative" val="1"/>
              </a:ext>
            </a:extLst>
          </p:cNvPr>
          <p:cNvPicPr>
            <a:picLocks/>
          </p:cNvPicPr>
          <p:nvPr userDrawn="1"/>
        </p:nvPicPr>
        <p:blipFill>
          <a:blip r:embed="rId6" cstate="screen">
            <a:extLst>
              <a:ext uri="{28A0092B-C50C-407E-A947-70E740481C1C}">
                <a14:useLocalDpi xmlns:a14="http://schemas.microsoft.com/office/drawing/2010/main"/>
              </a:ext>
            </a:extLst>
          </a:blip>
          <a:srcRect/>
          <a:stretch/>
        </p:blipFill>
        <p:spPr>
          <a:xfrm>
            <a:off x="3049200" y="1713600"/>
            <a:ext cx="3049200" cy="1713600"/>
          </a:xfrm>
          <a:prstGeom prst="rect">
            <a:avLst/>
          </a:prstGeom>
        </p:spPr>
      </p:pic>
      <p:pic>
        <p:nvPicPr>
          <p:cNvPr id="33" name="Kuva 32">
            <a:extLst>
              <a:ext uri="{FF2B5EF4-FFF2-40B4-BE49-F238E27FC236}">
                <a16:creationId xmlns:a16="http://schemas.microsoft.com/office/drawing/2014/main" id="{B27ACDFD-A0DB-462E-A696-D186D7DA938D}"/>
              </a:ext>
              <a:ext uri="{C183D7F6-B498-43B3-948B-1728B52AA6E4}">
                <adec:decorative xmlns:adec="http://schemas.microsoft.com/office/drawing/2017/decorative" val="1"/>
              </a:ext>
            </a:extLst>
          </p:cNvPr>
          <p:cNvPicPr>
            <a:picLocks/>
          </p:cNvPicPr>
          <p:nvPr userDrawn="1"/>
        </p:nvPicPr>
        <p:blipFill>
          <a:blip r:embed="rId7" cstate="screen">
            <a:extLst>
              <a:ext uri="{28A0092B-C50C-407E-A947-70E740481C1C}">
                <a14:useLocalDpi xmlns:a14="http://schemas.microsoft.com/office/drawing/2010/main"/>
              </a:ext>
            </a:extLst>
          </a:blip>
          <a:stretch>
            <a:fillRect/>
          </a:stretch>
        </p:blipFill>
        <p:spPr>
          <a:xfrm>
            <a:off x="6098400" y="0"/>
            <a:ext cx="6096807" cy="3427200"/>
          </a:xfrm>
          <a:prstGeom prst="rect">
            <a:avLst/>
          </a:prstGeom>
        </p:spPr>
      </p:pic>
      <p:sp>
        <p:nvSpPr>
          <p:cNvPr id="34" name="TextBox 33">
            <a:extLst>
              <a:ext uri="{FF2B5EF4-FFF2-40B4-BE49-F238E27FC236}">
                <a16:creationId xmlns:a16="http://schemas.microsoft.com/office/drawing/2014/main" id="{232829A9-E781-4C2C-8EFE-F8C70C15B422}"/>
              </a:ext>
            </a:extLst>
          </p:cNvPr>
          <p:cNvSpPr txBox="1"/>
          <p:nvPr userDrawn="1"/>
        </p:nvSpPr>
        <p:spPr>
          <a:xfrm>
            <a:off x="3473150" y="6216351"/>
            <a:ext cx="5254858" cy="369332"/>
          </a:xfrm>
          <a:prstGeom prst="rect">
            <a:avLst/>
          </a:prstGeom>
          <a:noFill/>
        </p:spPr>
        <p:txBody>
          <a:bodyPr wrap="square" rtlCol="0">
            <a:spAutoFit/>
          </a:bodyPr>
          <a:lstStyle/>
          <a:p>
            <a:pPr lvl="0" algn="ctr"/>
            <a:r>
              <a:rPr lang="fi-FI" b="1" noProof="0"/>
              <a:t>Terveyden ja hyvinvoinnin laitos</a:t>
            </a:r>
          </a:p>
        </p:txBody>
      </p:sp>
    </p:spTree>
    <p:extLst>
      <p:ext uri="{BB962C8B-B14F-4D97-AF65-F5344CB8AC3E}">
        <p14:creationId xmlns:p14="http://schemas.microsoft.com/office/powerpoint/2010/main" val="417873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81A8-BD3B-1B4E-A475-43EC2E1EB331}"/>
              </a:ext>
            </a:extLst>
          </p:cNvPr>
          <p:cNvSpPr>
            <a:spLocks noGrp="1"/>
          </p:cNvSpPr>
          <p:nvPr>
            <p:ph type="title" hasCustomPrompt="1"/>
          </p:nvPr>
        </p:nvSpPr>
        <p:spPr>
          <a:xfrm>
            <a:off x="719998" y="180000"/>
            <a:ext cx="10753200" cy="1188000"/>
          </a:xfrm>
        </p:spPr>
        <p:txBody>
          <a:bodyPr/>
          <a:lstStyle>
            <a:lvl1pPr>
              <a:defRPr/>
            </a:lvl1pPr>
          </a:lstStyle>
          <a:p>
            <a:r>
              <a:rPr lang="fi-FI" noProof="0"/>
              <a:t>Lisää otsikko napsauttamalla</a:t>
            </a:r>
          </a:p>
        </p:txBody>
      </p:sp>
      <p:sp>
        <p:nvSpPr>
          <p:cNvPr id="8" name="Content Placeholder 7">
            <a:extLst>
              <a:ext uri="{FF2B5EF4-FFF2-40B4-BE49-F238E27FC236}">
                <a16:creationId xmlns:a16="http://schemas.microsoft.com/office/drawing/2014/main" id="{86F3938F-2A79-734F-B23C-610FE38D1355}"/>
              </a:ext>
            </a:extLst>
          </p:cNvPr>
          <p:cNvSpPr>
            <a:spLocks noGrp="1"/>
          </p:cNvSpPr>
          <p:nvPr>
            <p:ph sz="quarter" idx="13" hasCustomPrompt="1"/>
          </p:nvPr>
        </p:nvSpPr>
        <p:spPr>
          <a:xfrm>
            <a:off x="720724" y="1476000"/>
            <a:ext cx="10753200" cy="4680000"/>
          </a:xfrm>
          <a:prstGeom prst="rect">
            <a:avLst/>
          </a:prstGeom>
        </p:spPr>
        <p:txBody>
          <a:bodyPr/>
          <a:lstStyle>
            <a:lvl1pPr>
              <a:defRPr/>
            </a:lvl1pPr>
            <a:lvl2pPr>
              <a:defRPr/>
            </a:lvl2pPr>
            <a:lvl3pPr>
              <a:defRPr/>
            </a:lvl3pPr>
            <a:lvl4pPr>
              <a:defRPr/>
            </a:lvl4pPr>
            <a:lvl5pPr>
              <a:defRPr/>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p:txBody>
      </p:sp>
      <p:sp>
        <p:nvSpPr>
          <p:cNvPr id="9" name="Date Placeholder 8">
            <a:extLst>
              <a:ext uri="{FF2B5EF4-FFF2-40B4-BE49-F238E27FC236}">
                <a16:creationId xmlns:a16="http://schemas.microsoft.com/office/drawing/2014/main" id="{29E45F09-AFAB-8B48-9837-96726DE637EA}"/>
              </a:ext>
            </a:extLst>
          </p:cNvPr>
          <p:cNvSpPr>
            <a:spLocks noGrp="1"/>
          </p:cNvSpPr>
          <p:nvPr>
            <p:ph type="dt" sz="half" idx="14"/>
          </p:nvPr>
        </p:nvSpPr>
        <p:spPr/>
        <p:txBody>
          <a:bodyPr/>
          <a:lstStyle/>
          <a:p>
            <a:fld id="{A05FA978-9255-044F-B405-F8BB6F12904D}" type="datetime1">
              <a:rPr lang="fi-FI" noProof="0"/>
              <a:pPr/>
              <a:t>25.9.2023</a:t>
            </a:fld>
            <a:endParaRPr lang="fi-FI" noProof="0"/>
          </a:p>
        </p:txBody>
      </p:sp>
      <p:sp>
        <p:nvSpPr>
          <p:cNvPr id="10" name="Footer Placeholder 9">
            <a:extLst>
              <a:ext uri="{FF2B5EF4-FFF2-40B4-BE49-F238E27FC236}">
                <a16:creationId xmlns:a16="http://schemas.microsoft.com/office/drawing/2014/main" id="{A0384C4E-A250-FC47-8062-FF31ECD25429}"/>
              </a:ext>
            </a:extLst>
          </p:cNvPr>
          <p:cNvSpPr>
            <a:spLocks noGrp="1"/>
          </p:cNvSpPr>
          <p:nvPr>
            <p:ph type="ftr" sz="quarter" idx="15"/>
          </p:nvPr>
        </p:nvSpPr>
        <p:spPr/>
        <p:txBody>
          <a:bodyPr/>
          <a:lstStyle/>
          <a:p>
            <a:r>
              <a:rPr lang="fi-FI" noProof="0"/>
              <a:t>Etunimi Sukunimi</a:t>
            </a:r>
          </a:p>
        </p:txBody>
      </p:sp>
      <p:sp>
        <p:nvSpPr>
          <p:cNvPr id="11" name="Slide Number Placeholder 10">
            <a:extLst>
              <a:ext uri="{FF2B5EF4-FFF2-40B4-BE49-F238E27FC236}">
                <a16:creationId xmlns:a16="http://schemas.microsoft.com/office/drawing/2014/main" id="{ECD88E26-25B9-4E4B-B5A0-7110BEA768A8}"/>
              </a:ext>
            </a:extLst>
          </p:cNvPr>
          <p:cNvSpPr>
            <a:spLocks noGrp="1"/>
          </p:cNvSpPr>
          <p:nvPr>
            <p:ph type="sldNum" sz="quarter" idx="16"/>
          </p:nvPr>
        </p:nvSpPr>
        <p:spPr/>
        <p:txBody>
          <a:bodyPr/>
          <a:lstStyle/>
          <a:p>
            <a:fld id="{882CC271-BBF5-3F46-90AE-792A663E0CFB}" type="slidenum">
              <a:rPr lang="fi-FI" noProof="0" smtClean="0"/>
              <a:pPr/>
              <a:t>‹#›</a:t>
            </a:fld>
            <a:endParaRPr lang="fi-FI" noProof="0"/>
          </a:p>
        </p:txBody>
      </p:sp>
    </p:spTree>
    <p:extLst>
      <p:ext uri="{BB962C8B-B14F-4D97-AF65-F5344CB8AC3E}">
        <p14:creationId xmlns:p14="http://schemas.microsoft.com/office/powerpoint/2010/main" val="1638274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 harmaa tausta">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4FC5FEAD-1E52-4459-9AD4-4ECAB4A18984}"/>
              </a:ext>
              <a:ext uri="{C183D7F6-B498-43B3-948B-1728B52AA6E4}">
                <adec:decorative xmlns:adec="http://schemas.microsoft.com/office/drawing/2017/decorative" val="1"/>
              </a:ext>
            </a:extLst>
          </p:cNvPr>
          <p:cNvPicPr>
            <a:picLocks noChangeAspect="1"/>
          </p:cNvPicPr>
          <p:nvPr userDrawn="1"/>
        </p:nvPicPr>
        <p:blipFill rotWithShape="1">
          <a:blip r:embed="rId2"/>
          <a:srcRect b="5442"/>
          <a:stretch/>
        </p:blipFill>
        <p:spPr>
          <a:xfrm>
            <a:off x="504" y="283"/>
            <a:ext cx="12190992" cy="6484257"/>
          </a:xfrm>
          <a:prstGeom prst="rect">
            <a:avLst/>
          </a:prstGeom>
        </p:spPr>
      </p:pic>
      <p:sp>
        <p:nvSpPr>
          <p:cNvPr id="2" name="Title 1">
            <a:extLst>
              <a:ext uri="{FF2B5EF4-FFF2-40B4-BE49-F238E27FC236}">
                <a16:creationId xmlns:a16="http://schemas.microsoft.com/office/drawing/2014/main" id="{54A181A8-BD3B-1B4E-A475-43EC2E1EB331}"/>
              </a:ext>
            </a:extLst>
          </p:cNvPr>
          <p:cNvSpPr>
            <a:spLocks noGrp="1"/>
          </p:cNvSpPr>
          <p:nvPr>
            <p:ph type="title" hasCustomPrompt="1"/>
          </p:nvPr>
        </p:nvSpPr>
        <p:spPr>
          <a:xfrm>
            <a:off x="719998" y="180000"/>
            <a:ext cx="10753200" cy="1188000"/>
          </a:xfrm>
        </p:spPr>
        <p:txBody>
          <a:bodyPr/>
          <a:lstStyle>
            <a:lvl1pPr>
              <a:defRPr/>
            </a:lvl1pPr>
          </a:lstStyle>
          <a:p>
            <a:r>
              <a:rPr lang="fi-FI" noProof="0"/>
              <a:t>Lisää otsikko napsauttamalla</a:t>
            </a:r>
          </a:p>
        </p:txBody>
      </p:sp>
      <p:sp>
        <p:nvSpPr>
          <p:cNvPr id="8" name="Content Placeholder 7">
            <a:extLst>
              <a:ext uri="{FF2B5EF4-FFF2-40B4-BE49-F238E27FC236}">
                <a16:creationId xmlns:a16="http://schemas.microsoft.com/office/drawing/2014/main" id="{86F3938F-2A79-734F-B23C-610FE38D1355}"/>
              </a:ext>
            </a:extLst>
          </p:cNvPr>
          <p:cNvSpPr>
            <a:spLocks noGrp="1"/>
          </p:cNvSpPr>
          <p:nvPr>
            <p:ph sz="quarter" idx="13" hasCustomPrompt="1"/>
          </p:nvPr>
        </p:nvSpPr>
        <p:spPr>
          <a:xfrm>
            <a:off x="720724" y="1476000"/>
            <a:ext cx="10753200" cy="4680000"/>
          </a:xfrm>
          <a:prstGeom prst="rect">
            <a:avLst/>
          </a:prstGeom>
        </p:spPr>
        <p:txBody>
          <a:bodyPr/>
          <a:lstStyle>
            <a:lvl1pPr>
              <a:defRPr/>
            </a:lvl1pPr>
            <a:lvl2pPr>
              <a:defRPr/>
            </a:lvl2pPr>
            <a:lvl3pPr>
              <a:defRPr/>
            </a:lvl3pPr>
            <a:lvl4pPr>
              <a:defRPr/>
            </a:lvl4pPr>
            <a:lvl5pPr>
              <a:defRPr/>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p:txBody>
      </p:sp>
      <p:sp>
        <p:nvSpPr>
          <p:cNvPr id="9" name="Date Placeholder 8">
            <a:extLst>
              <a:ext uri="{FF2B5EF4-FFF2-40B4-BE49-F238E27FC236}">
                <a16:creationId xmlns:a16="http://schemas.microsoft.com/office/drawing/2014/main" id="{29E45F09-AFAB-8B48-9837-96726DE637EA}"/>
              </a:ext>
            </a:extLst>
          </p:cNvPr>
          <p:cNvSpPr>
            <a:spLocks noGrp="1"/>
          </p:cNvSpPr>
          <p:nvPr>
            <p:ph type="dt" sz="half" idx="14"/>
          </p:nvPr>
        </p:nvSpPr>
        <p:spPr/>
        <p:txBody>
          <a:bodyPr/>
          <a:lstStyle/>
          <a:p>
            <a:fld id="{BE4086F7-3C29-A04B-AF9C-F0CC783B073F}" type="datetime1">
              <a:rPr lang="fi-FI" noProof="0"/>
              <a:pPr/>
              <a:t>25.9.2023</a:t>
            </a:fld>
            <a:endParaRPr lang="fi-FI" noProof="0"/>
          </a:p>
        </p:txBody>
      </p:sp>
      <p:sp>
        <p:nvSpPr>
          <p:cNvPr id="10" name="Footer Placeholder 9">
            <a:extLst>
              <a:ext uri="{FF2B5EF4-FFF2-40B4-BE49-F238E27FC236}">
                <a16:creationId xmlns:a16="http://schemas.microsoft.com/office/drawing/2014/main" id="{A0384C4E-A250-FC47-8062-FF31ECD25429}"/>
              </a:ext>
            </a:extLst>
          </p:cNvPr>
          <p:cNvSpPr>
            <a:spLocks noGrp="1"/>
          </p:cNvSpPr>
          <p:nvPr>
            <p:ph type="ftr" sz="quarter" idx="15"/>
          </p:nvPr>
        </p:nvSpPr>
        <p:spPr/>
        <p:txBody>
          <a:bodyPr/>
          <a:lstStyle/>
          <a:p>
            <a:r>
              <a:rPr lang="fi-FI" noProof="0"/>
              <a:t>Etunimi Sukunimi</a:t>
            </a:r>
          </a:p>
        </p:txBody>
      </p:sp>
      <p:sp>
        <p:nvSpPr>
          <p:cNvPr id="11" name="Slide Number Placeholder 10">
            <a:extLst>
              <a:ext uri="{FF2B5EF4-FFF2-40B4-BE49-F238E27FC236}">
                <a16:creationId xmlns:a16="http://schemas.microsoft.com/office/drawing/2014/main" id="{ECD88E26-25B9-4E4B-B5A0-7110BEA768A8}"/>
              </a:ext>
            </a:extLst>
          </p:cNvPr>
          <p:cNvSpPr>
            <a:spLocks noGrp="1"/>
          </p:cNvSpPr>
          <p:nvPr>
            <p:ph type="sldNum" sz="quarter" idx="16"/>
          </p:nvPr>
        </p:nvSpPr>
        <p:spPr/>
        <p:txBody>
          <a:bodyPr/>
          <a:lstStyle/>
          <a:p>
            <a:fld id="{882CC271-BBF5-3F46-90AE-792A663E0CFB}" type="slidenum">
              <a:rPr lang="fi-FI" noProof="0" smtClean="0"/>
              <a:pPr/>
              <a:t>‹#›</a:t>
            </a:fld>
            <a:endParaRPr lang="fi-FI" noProof="0"/>
          </a:p>
        </p:txBody>
      </p:sp>
    </p:spTree>
    <p:extLst>
      <p:ext uri="{BB962C8B-B14F-4D97-AF65-F5344CB8AC3E}">
        <p14:creationId xmlns:p14="http://schemas.microsoft.com/office/powerpoint/2010/main" val="1377364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81A8-BD3B-1B4E-A475-43EC2E1EB331}"/>
              </a:ext>
            </a:extLst>
          </p:cNvPr>
          <p:cNvSpPr>
            <a:spLocks noGrp="1"/>
          </p:cNvSpPr>
          <p:nvPr>
            <p:ph type="title" hasCustomPrompt="1"/>
          </p:nvPr>
        </p:nvSpPr>
        <p:spPr>
          <a:xfrm>
            <a:off x="719998" y="180000"/>
            <a:ext cx="10753200" cy="1188000"/>
          </a:xfrm>
        </p:spPr>
        <p:txBody>
          <a:bodyPr/>
          <a:lstStyle>
            <a:lvl1pPr>
              <a:defRPr/>
            </a:lvl1pPr>
          </a:lstStyle>
          <a:p>
            <a:r>
              <a:rPr lang="fi-FI" noProof="0"/>
              <a:t>Lisää otsikko napsauttamalla</a:t>
            </a:r>
          </a:p>
        </p:txBody>
      </p:sp>
      <p:sp>
        <p:nvSpPr>
          <p:cNvPr id="8" name="Content Placeholder 7">
            <a:extLst>
              <a:ext uri="{FF2B5EF4-FFF2-40B4-BE49-F238E27FC236}">
                <a16:creationId xmlns:a16="http://schemas.microsoft.com/office/drawing/2014/main" id="{86F3938F-2A79-734F-B23C-610FE38D1355}"/>
              </a:ext>
            </a:extLst>
          </p:cNvPr>
          <p:cNvSpPr>
            <a:spLocks noGrp="1"/>
          </p:cNvSpPr>
          <p:nvPr>
            <p:ph sz="quarter" idx="13" hasCustomPrompt="1"/>
          </p:nvPr>
        </p:nvSpPr>
        <p:spPr>
          <a:xfrm>
            <a:off x="720724" y="1476000"/>
            <a:ext cx="5256000" cy="4680000"/>
          </a:xfrm>
          <a:prstGeom prst="rect">
            <a:avLst/>
          </a:prstGeom>
        </p:spPr>
        <p:txBody>
          <a:bodyPr/>
          <a:lstStyle>
            <a:lvl1pPr>
              <a:defRPr/>
            </a:lvl1pPr>
            <a:lvl2pPr>
              <a:defRPr/>
            </a:lvl2pPr>
            <a:lvl3pPr>
              <a:defRPr/>
            </a:lvl3pPr>
            <a:lvl4pPr>
              <a:defRPr/>
            </a:lvl4pPr>
            <a:lvl5pPr>
              <a:defRPr/>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p:txBody>
      </p:sp>
      <p:sp>
        <p:nvSpPr>
          <p:cNvPr id="7" name="Content Placeholder 7">
            <a:extLst>
              <a:ext uri="{FF2B5EF4-FFF2-40B4-BE49-F238E27FC236}">
                <a16:creationId xmlns:a16="http://schemas.microsoft.com/office/drawing/2014/main" id="{56B34CFB-7144-404C-9943-76A3DA1FFAF3}"/>
              </a:ext>
            </a:extLst>
          </p:cNvPr>
          <p:cNvSpPr>
            <a:spLocks noGrp="1"/>
          </p:cNvSpPr>
          <p:nvPr>
            <p:ph sz="quarter" idx="17" hasCustomPrompt="1"/>
          </p:nvPr>
        </p:nvSpPr>
        <p:spPr>
          <a:xfrm>
            <a:off x="6217198" y="1476000"/>
            <a:ext cx="5256000" cy="4680000"/>
          </a:xfrm>
          <a:prstGeom prst="rect">
            <a:avLst/>
          </a:prstGeom>
        </p:spPr>
        <p:txBody>
          <a:bodyPr/>
          <a:lstStyle>
            <a:lvl1pPr>
              <a:defRPr/>
            </a:lvl1pPr>
            <a:lvl2pPr>
              <a:defRPr/>
            </a:lvl2pPr>
            <a:lvl3pPr>
              <a:defRPr/>
            </a:lvl3pPr>
            <a:lvl4pPr>
              <a:defRPr/>
            </a:lvl4pPr>
            <a:lvl5pPr>
              <a:defRPr/>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p:txBody>
      </p:sp>
      <p:sp>
        <p:nvSpPr>
          <p:cNvPr id="9" name="Date Placeholder 8">
            <a:extLst>
              <a:ext uri="{FF2B5EF4-FFF2-40B4-BE49-F238E27FC236}">
                <a16:creationId xmlns:a16="http://schemas.microsoft.com/office/drawing/2014/main" id="{29E45F09-AFAB-8B48-9837-96726DE637EA}"/>
              </a:ext>
            </a:extLst>
          </p:cNvPr>
          <p:cNvSpPr>
            <a:spLocks noGrp="1"/>
          </p:cNvSpPr>
          <p:nvPr>
            <p:ph type="dt" sz="half" idx="14"/>
          </p:nvPr>
        </p:nvSpPr>
        <p:spPr/>
        <p:txBody>
          <a:bodyPr/>
          <a:lstStyle/>
          <a:p>
            <a:fld id="{E4F1A6A3-D6F3-CF46-A5C3-95FDB5B57EEF}" type="datetime1">
              <a:rPr lang="fi-FI" noProof="0"/>
              <a:pPr/>
              <a:t>25.9.2023</a:t>
            </a:fld>
            <a:endParaRPr lang="fi-FI" noProof="0"/>
          </a:p>
        </p:txBody>
      </p:sp>
      <p:sp>
        <p:nvSpPr>
          <p:cNvPr id="10" name="Footer Placeholder 9">
            <a:extLst>
              <a:ext uri="{FF2B5EF4-FFF2-40B4-BE49-F238E27FC236}">
                <a16:creationId xmlns:a16="http://schemas.microsoft.com/office/drawing/2014/main" id="{A0384C4E-A250-FC47-8062-FF31ECD25429}"/>
              </a:ext>
            </a:extLst>
          </p:cNvPr>
          <p:cNvSpPr>
            <a:spLocks noGrp="1"/>
          </p:cNvSpPr>
          <p:nvPr>
            <p:ph type="ftr" sz="quarter" idx="15"/>
          </p:nvPr>
        </p:nvSpPr>
        <p:spPr/>
        <p:txBody>
          <a:bodyPr/>
          <a:lstStyle/>
          <a:p>
            <a:r>
              <a:rPr lang="fi-FI" noProof="0"/>
              <a:t>Etunimi Sukunimi</a:t>
            </a:r>
          </a:p>
        </p:txBody>
      </p:sp>
      <p:sp>
        <p:nvSpPr>
          <p:cNvPr id="11" name="Slide Number Placeholder 10">
            <a:extLst>
              <a:ext uri="{FF2B5EF4-FFF2-40B4-BE49-F238E27FC236}">
                <a16:creationId xmlns:a16="http://schemas.microsoft.com/office/drawing/2014/main" id="{ECD88E26-25B9-4E4B-B5A0-7110BEA768A8}"/>
              </a:ext>
            </a:extLst>
          </p:cNvPr>
          <p:cNvSpPr>
            <a:spLocks noGrp="1"/>
          </p:cNvSpPr>
          <p:nvPr>
            <p:ph type="sldNum" sz="quarter" idx="16"/>
          </p:nvPr>
        </p:nvSpPr>
        <p:spPr/>
        <p:txBody>
          <a:bodyPr/>
          <a:lstStyle/>
          <a:p>
            <a:fld id="{882CC271-BBF5-3F46-90AE-792A663E0CFB}" type="slidenum">
              <a:rPr lang="fi-FI" noProof="0" smtClean="0"/>
              <a:pPr/>
              <a:t>‹#›</a:t>
            </a:fld>
            <a:endParaRPr lang="fi-FI" noProof="0"/>
          </a:p>
        </p:txBody>
      </p:sp>
    </p:spTree>
    <p:extLst>
      <p:ext uri="{BB962C8B-B14F-4D97-AF65-F5344CB8AC3E}">
        <p14:creationId xmlns:p14="http://schemas.microsoft.com/office/powerpoint/2010/main" val="407254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kaksi sisältökohdetta - harmaa taust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F564523-C3CA-4652-9789-03A0F16FEEFB}"/>
              </a:ext>
              <a:ext uri="{C183D7F6-B498-43B3-948B-1728B52AA6E4}">
                <adec:decorative xmlns:adec="http://schemas.microsoft.com/office/drawing/2017/decorative" val="1"/>
              </a:ext>
            </a:extLst>
          </p:cNvPr>
          <p:cNvPicPr>
            <a:picLocks noChangeAspect="1"/>
          </p:cNvPicPr>
          <p:nvPr userDrawn="1"/>
        </p:nvPicPr>
        <p:blipFill rotWithShape="1">
          <a:blip r:embed="rId2"/>
          <a:srcRect b="5442"/>
          <a:stretch/>
        </p:blipFill>
        <p:spPr>
          <a:xfrm>
            <a:off x="504" y="283"/>
            <a:ext cx="12190992" cy="6484257"/>
          </a:xfrm>
          <a:prstGeom prst="rect">
            <a:avLst/>
          </a:prstGeom>
        </p:spPr>
      </p:pic>
      <p:sp>
        <p:nvSpPr>
          <p:cNvPr id="2" name="Title 1">
            <a:extLst>
              <a:ext uri="{FF2B5EF4-FFF2-40B4-BE49-F238E27FC236}">
                <a16:creationId xmlns:a16="http://schemas.microsoft.com/office/drawing/2014/main" id="{54A181A8-BD3B-1B4E-A475-43EC2E1EB331}"/>
              </a:ext>
            </a:extLst>
          </p:cNvPr>
          <p:cNvSpPr>
            <a:spLocks noGrp="1"/>
          </p:cNvSpPr>
          <p:nvPr>
            <p:ph type="title" hasCustomPrompt="1"/>
          </p:nvPr>
        </p:nvSpPr>
        <p:spPr>
          <a:xfrm>
            <a:off x="719998" y="180000"/>
            <a:ext cx="10753200" cy="1188000"/>
          </a:xfrm>
        </p:spPr>
        <p:txBody>
          <a:bodyPr/>
          <a:lstStyle>
            <a:lvl1pPr>
              <a:defRPr/>
            </a:lvl1pPr>
          </a:lstStyle>
          <a:p>
            <a:r>
              <a:rPr lang="fi-FI" noProof="0"/>
              <a:t>Lisää otsikko napsauttamalla</a:t>
            </a:r>
          </a:p>
        </p:txBody>
      </p:sp>
      <p:sp>
        <p:nvSpPr>
          <p:cNvPr id="8" name="Content Placeholder 7">
            <a:extLst>
              <a:ext uri="{FF2B5EF4-FFF2-40B4-BE49-F238E27FC236}">
                <a16:creationId xmlns:a16="http://schemas.microsoft.com/office/drawing/2014/main" id="{86F3938F-2A79-734F-B23C-610FE38D1355}"/>
              </a:ext>
            </a:extLst>
          </p:cNvPr>
          <p:cNvSpPr>
            <a:spLocks noGrp="1"/>
          </p:cNvSpPr>
          <p:nvPr>
            <p:ph sz="quarter" idx="13" hasCustomPrompt="1"/>
          </p:nvPr>
        </p:nvSpPr>
        <p:spPr>
          <a:xfrm>
            <a:off x="720724" y="1476000"/>
            <a:ext cx="5256000" cy="4680000"/>
          </a:xfrm>
          <a:prstGeom prst="rect">
            <a:avLst/>
          </a:prstGeom>
        </p:spPr>
        <p:txBody>
          <a:bodyPr/>
          <a:lstStyle>
            <a:lvl1pPr>
              <a:defRPr/>
            </a:lvl1pPr>
            <a:lvl2pPr>
              <a:defRPr/>
            </a:lvl2pPr>
            <a:lvl3pPr>
              <a:defRPr/>
            </a:lvl3pPr>
            <a:lvl4pPr>
              <a:defRPr/>
            </a:lvl4pPr>
            <a:lvl5pPr>
              <a:defRPr/>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a:p>
            <a:pPr lvl="4"/>
            <a:endParaRPr lang="fi-FI" noProof="0"/>
          </a:p>
        </p:txBody>
      </p:sp>
      <p:sp>
        <p:nvSpPr>
          <p:cNvPr id="7" name="Content Placeholder 7">
            <a:extLst>
              <a:ext uri="{FF2B5EF4-FFF2-40B4-BE49-F238E27FC236}">
                <a16:creationId xmlns:a16="http://schemas.microsoft.com/office/drawing/2014/main" id="{56B34CFB-7144-404C-9943-76A3DA1FFAF3}"/>
              </a:ext>
            </a:extLst>
          </p:cNvPr>
          <p:cNvSpPr>
            <a:spLocks noGrp="1"/>
          </p:cNvSpPr>
          <p:nvPr>
            <p:ph sz="quarter" idx="17" hasCustomPrompt="1"/>
          </p:nvPr>
        </p:nvSpPr>
        <p:spPr>
          <a:xfrm>
            <a:off x="6217198" y="1476000"/>
            <a:ext cx="5256000" cy="4680000"/>
          </a:xfrm>
          <a:prstGeom prst="rect">
            <a:avLst/>
          </a:prstGeom>
        </p:spPr>
        <p:txBody>
          <a:bodyPr/>
          <a:lstStyle>
            <a:lvl1pPr>
              <a:defRPr/>
            </a:lvl1pPr>
            <a:lvl2pPr>
              <a:defRPr/>
            </a:lvl2pPr>
            <a:lvl3pPr>
              <a:defRPr/>
            </a:lvl3pPr>
            <a:lvl4pPr>
              <a:defRPr/>
            </a:lvl4pPr>
            <a:lvl5pPr>
              <a:defRPr/>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a:p>
            <a:pPr lvl="4"/>
            <a:endParaRPr lang="fi-FI" noProof="0"/>
          </a:p>
        </p:txBody>
      </p:sp>
      <p:sp>
        <p:nvSpPr>
          <p:cNvPr id="9" name="Date Placeholder 8">
            <a:extLst>
              <a:ext uri="{FF2B5EF4-FFF2-40B4-BE49-F238E27FC236}">
                <a16:creationId xmlns:a16="http://schemas.microsoft.com/office/drawing/2014/main" id="{29E45F09-AFAB-8B48-9837-96726DE637EA}"/>
              </a:ext>
            </a:extLst>
          </p:cNvPr>
          <p:cNvSpPr>
            <a:spLocks noGrp="1"/>
          </p:cNvSpPr>
          <p:nvPr>
            <p:ph type="dt" sz="half" idx="14"/>
          </p:nvPr>
        </p:nvSpPr>
        <p:spPr/>
        <p:txBody>
          <a:bodyPr/>
          <a:lstStyle/>
          <a:p>
            <a:fld id="{6FAB73DD-8E53-1347-8DF3-62B6775BE3BB}" type="datetime1">
              <a:rPr lang="fi-FI" noProof="0"/>
              <a:pPr/>
              <a:t>25.9.2023</a:t>
            </a:fld>
            <a:endParaRPr lang="fi-FI" noProof="0"/>
          </a:p>
        </p:txBody>
      </p:sp>
      <p:sp>
        <p:nvSpPr>
          <p:cNvPr id="10" name="Footer Placeholder 9">
            <a:extLst>
              <a:ext uri="{FF2B5EF4-FFF2-40B4-BE49-F238E27FC236}">
                <a16:creationId xmlns:a16="http://schemas.microsoft.com/office/drawing/2014/main" id="{A0384C4E-A250-FC47-8062-FF31ECD25429}"/>
              </a:ext>
            </a:extLst>
          </p:cNvPr>
          <p:cNvSpPr>
            <a:spLocks noGrp="1"/>
          </p:cNvSpPr>
          <p:nvPr>
            <p:ph type="ftr" sz="quarter" idx="15"/>
          </p:nvPr>
        </p:nvSpPr>
        <p:spPr/>
        <p:txBody>
          <a:bodyPr/>
          <a:lstStyle/>
          <a:p>
            <a:r>
              <a:rPr lang="fi-FI" noProof="0"/>
              <a:t>Etunimi Sukunimi</a:t>
            </a:r>
          </a:p>
        </p:txBody>
      </p:sp>
      <p:sp>
        <p:nvSpPr>
          <p:cNvPr id="11" name="Slide Number Placeholder 10">
            <a:extLst>
              <a:ext uri="{FF2B5EF4-FFF2-40B4-BE49-F238E27FC236}">
                <a16:creationId xmlns:a16="http://schemas.microsoft.com/office/drawing/2014/main" id="{ECD88E26-25B9-4E4B-B5A0-7110BEA768A8}"/>
              </a:ext>
            </a:extLst>
          </p:cNvPr>
          <p:cNvSpPr>
            <a:spLocks noGrp="1"/>
          </p:cNvSpPr>
          <p:nvPr>
            <p:ph type="sldNum" sz="quarter" idx="16"/>
          </p:nvPr>
        </p:nvSpPr>
        <p:spPr/>
        <p:txBody>
          <a:bodyPr/>
          <a:lstStyle/>
          <a:p>
            <a:fld id="{882CC271-BBF5-3F46-90AE-792A663E0CFB}" type="slidenum">
              <a:rPr lang="fi-FI" noProof="0" smtClean="0"/>
              <a:pPr/>
              <a:t>‹#›</a:t>
            </a:fld>
            <a:endParaRPr lang="fi-FI" noProof="0"/>
          </a:p>
        </p:txBody>
      </p:sp>
    </p:spTree>
    <p:extLst>
      <p:ext uri="{BB962C8B-B14F-4D97-AF65-F5344CB8AC3E}">
        <p14:creationId xmlns:p14="http://schemas.microsoft.com/office/powerpoint/2010/main" val="365087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sittelysivu esim. osastoesittely">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B034028-560C-6F4C-99E6-6B3F966880F4}"/>
              </a:ext>
              <a:ext uri="{C183D7F6-B498-43B3-948B-1728B52AA6E4}">
                <adec:decorative xmlns:adec="http://schemas.microsoft.com/office/drawing/2017/decorative" val="1"/>
              </a:ext>
            </a:extLst>
          </p:cNvPr>
          <p:cNvSpPr/>
          <p:nvPr userDrawn="1"/>
        </p:nvSpPr>
        <p:spPr>
          <a:xfrm>
            <a:off x="0" y="3844800"/>
            <a:ext cx="6094798" cy="129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itle 9">
            <a:extLst>
              <a:ext uri="{FF2B5EF4-FFF2-40B4-BE49-F238E27FC236}">
                <a16:creationId xmlns:a16="http://schemas.microsoft.com/office/drawing/2014/main" id="{03D0572F-69C6-3941-B8A4-BB732F485103}"/>
              </a:ext>
            </a:extLst>
          </p:cNvPr>
          <p:cNvSpPr>
            <a:spLocks noGrp="1"/>
          </p:cNvSpPr>
          <p:nvPr>
            <p:ph type="title" hasCustomPrompt="1"/>
          </p:nvPr>
        </p:nvSpPr>
        <p:spPr>
          <a:xfrm>
            <a:off x="291495" y="4020574"/>
            <a:ext cx="5510611" cy="981635"/>
          </a:xfrm>
        </p:spPr>
        <p:txBody>
          <a:bodyPr lIns="90000" anchor="ctr">
            <a:noAutofit/>
          </a:bodyPr>
          <a:lstStyle>
            <a:lvl1pPr algn="ctr">
              <a:lnSpc>
                <a:spcPts val="2800"/>
              </a:lnSpc>
              <a:defRPr sz="2800">
                <a:solidFill>
                  <a:schemeClr val="tx1"/>
                </a:solidFill>
              </a:defRPr>
            </a:lvl1pPr>
          </a:lstStyle>
          <a:p>
            <a:r>
              <a:rPr lang="fi-FI" noProof="0"/>
              <a:t>Lisää otsikko napsauttamalla</a:t>
            </a:r>
          </a:p>
        </p:txBody>
      </p:sp>
      <p:sp>
        <p:nvSpPr>
          <p:cNvPr id="3" name="Text Placeholder 2">
            <a:extLst>
              <a:ext uri="{FF2B5EF4-FFF2-40B4-BE49-F238E27FC236}">
                <a16:creationId xmlns:a16="http://schemas.microsoft.com/office/drawing/2014/main" id="{5DC781EB-E964-9142-B090-98055050A229}"/>
              </a:ext>
            </a:extLst>
          </p:cNvPr>
          <p:cNvSpPr>
            <a:spLocks noGrp="1"/>
          </p:cNvSpPr>
          <p:nvPr>
            <p:ph type="body" sz="quarter" idx="17" hasCustomPrompt="1"/>
          </p:nvPr>
        </p:nvSpPr>
        <p:spPr>
          <a:xfrm>
            <a:off x="6333565" y="235330"/>
            <a:ext cx="5563341" cy="4712449"/>
          </a:xfrm>
          <a:prstGeom prst="rect">
            <a:avLst/>
          </a:prstGeom>
        </p:spPr>
        <p:txBody>
          <a:bodyPr>
            <a:noAutofit/>
          </a:bodyPr>
          <a:lstStyle>
            <a:lvl1pPr marL="357188" indent="-357188">
              <a:spcBef>
                <a:spcPts val="1200"/>
              </a:spcBef>
              <a:buClrTx/>
              <a:defRPr sz="2200" spc="-30" baseline="0"/>
            </a:lvl1pPr>
            <a:lvl2pPr marL="715963" indent="-358775">
              <a:buClrTx/>
              <a:tabLst/>
              <a:defRPr sz="1800"/>
            </a:lvl2pPr>
            <a:lvl3pPr marL="985838" indent="-269875">
              <a:buClrTx/>
              <a:tabLst/>
              <a:defRPr sz="1800"/>
            </a:lvl3pPr>
            <a:lvl4pPr marL="1255713" indent="-269875">
              <a:buClrTx/>
              <a:tabLst/>
              <a:defRPr sz="1800"/>
            </a:lvl4pPr>
            <a:lvl5pPr marL="1435100" indent="-179388">
              <a:buClrTx/>
              <a:tabLst/>
              <a:defRPr sz="1800"/>
            </a:lvl5p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p:txBody>
      </p:sp>
      <p:sp>
        <p:nvSpPr>
          <p:cNvPr id="18" name="Picture Placeholder 3">
            <a:extLst>
              <a:ext uri="{FF2B5EF4-FFF2-40B4-BE49-F238E27FC236}">
                <a16:creationId xmlns:a16="http://schemas.microsoft.com/office/drawing/2014/main" id="{9FA01EDD-B184-0B41-80D1-F9E6DC809B30}"/>
              </a:ext>
            </a:extLst>
          </p:cNvPr>
          <p:cNvSpPr>
            <a:spLocks noGrp="1"/>
          </p:cNvSpPr>
          <p:nvPr>
            <p:ph type="pic" sz="quarter" idx="16" hasCustomPrompt="1"/>
          </p:nvPr>
        </p:nvSpPr>
        <p:spPr>
          <a:xfrm>
            <a:off x="0" y="0"/>
            <a:ext cx="6096000" cy="3850792"/>
          </a:xfrm>
          <a:prstGeom prst="rect">
            <a:avLst/>
          </a:prstGeom>
        </p:spPr>
        <p:txBody>
          <a:bodyPr/>
          <a:lstStyle>
            <a:lvl1pPr marL="0" indent="0">
              <a:buNone/>
              <a:defRPr/>
            </a:lvl1pPr>
          </a:lstStyle>
          <a:p>
            <a:r>
              <a:rPr lang="fi-FI" noProof="0"/>
              <a:t>Tuo kuva tähän</a:t>
            </a:r>
          </a:p>
        </p:txBody>
      </p:sp>
      <p:sp>
        <p:nvSpPr>
          <p:cNvPr id="2" name="Date Placeholder 1">
            <a:extLst>
              <a:ext uri="{FF2B5EF4-FFF2-40B4-BE49-F238E27FC236}">
                <a16:creationId xmlns:a16="http://schemas.microsoft.com/office/drawing/2014/main" id="{0892C720-8BAD-2844-BFC6-35ADBFABEAF8}"/>
              </a:ext>
            </a:extLst>
          </p:cNvPr>
          <p:cNvSpPr>
            <a:spLocks noGrp="1"/>
          </p:cNvSpPr>
          <p:nvPr>
            <p:ph type="dt" sz="half" idx="18"/>
          </p:nvPr>
        </p:nvSpPr>
        <p:spPr/>
        <p:txBody>
          <a:bodyPr/>
          <a:lstStyle/>
          <a:p>
            <a:fld id="{3C8686BD-7EFA-A04C-B14D-0A9961BE090B}" type="datetime1">
              <a:rPr lang="fi-FI" noProof="0"/>
              <a:pPr/>
              <a:t>25.9.2023</a:t>
            </a:fld>
            <a:endParaRPr lang="fi-FI" noProof="0"/>
          </a:p>
        </p:txBody>
      </p:sp>
      <p:sp>
        <p:nvSpPr>
          <p:cNvPr id="7" name="Footer Placeholder 6">
            <a:extLst>
              <a:ext uri="{FF2B5EF4-FFF2-40B4-BE49-F238E27FC236}">
                <a16:creationId xmlns:a16="http://schemas.microsoft.com/office/drawing/2014/main" id="{6D5F75C1-C803-F744-BF64-CDC51C2419CD}"/>
              </a:ext>
            </a:extLst>
          </p:cNvPr>
          <p:cNvSpPr>
            <a:spLocks noGrp="1"/>
          </p:cNvSpPr>
          <p:nvPr>
            <p:ph type="ftr" sz="quarter" idx="19"/>
          </p:nvPr>
        </p:nvSpPr>
        <p:spPr/>
        <p:txBody>
          <a:bodyPr/>
          <a:lstStyle/>
          <a:p>
            <a:r>
              <a:rPr lang="fi-FI" noProof="0"/>
              <a:t>Etunimi Sukunimi</a:t>
            </a:r>
          </a:p>
        </p:txBody>
      </p:sp>
      <p:sp>
        <p:nvSpPr>
          <p:cNvPr id="9" name="Slide Number Placeholder 8">
            <a:extLst>
              <a:ext uri="{FF2B5EF4-FFF2-40B4-BE49-F238E27FC236}">
                <a16:creationId xmlns:a16="http://schemas.microsoft.com/office/drawing/2014/main" id="{E6F11D63-58EA-B342-B084-82A9CCCC32B3}"/>
              </a:ext>
            </a:extLst>
          </p:cNvPr>
          <p:cNvSpPr>
            <a:spLocks noGrp="1"/>
          </p:cNvSpPr>
          <p:nvPr>
            <p:ph type="sldNum" sz="quarter" idx="20"/>
          </p:nvPr>
        </p:nvSpPr>
        <p:spPr/>
        <p:txBody>
          <a:bodyPr/>
          <a:lstStyle/>
          <a:p>
            <a:fld id="{882CC271-BBF5-3F46-90AE-792A663E0CFB}" type="slidenum">
              <a:rPr lang="fi-FI" noProof="0" smtClean="0"/>
              <a:pPr/>
              <a:t>‹#›</a:t>
            </a:fld>
            <a:endParaRPr lang="fi-FI" noProof="0"/>
          </a:p>
        </p:txBody>
      </p:sp>
      <p:pic>
        <p:nvPicPr>
          <p:cNvPr id="12" name="Picture 11">
            <a:extLst>
              <a:ext uri="{FF2B5EF4-FFF2-40B4-BE49-F238E27FC236}">
                <a16:creationId xmlns:a16="http://schemas.microsoft.com/office/drawing/2014/main" id="{B4D11757-E046-CB48-9B02-979346550315}"/>
              </a:ext>
              <a:ext uri="{C183D7F6-B498-43B3-948B-1728B52AA6E4}">
                <adec:decorative xmlns:adec="http://schemas.microsoft.com/office/drawing/2017/decorative" val="1"/>
              </a:ext>
            </a:extLst>
          </p:cNvPr>
          <p:cNvPicPr>
            <a:picLocks noChangeAspect="1"/>
          </p:cNvPicPr>
          <p:nvPr userDrawn="1"/>
        </p:nvPicPr>
        <p:blipFill rotWithShape="1">
          <a:blip r:embed="rId2"/>
          <a:srcRect b="25483"/>
          <a:stretch/>
        </p:blipFill>
        <p:spPr>
          <a:xfrm>
            <a:off x="0" y="5140800"/>
            <a:ext cx="12192000" cy="1294635"/>
          </a:xfrm>
          <a:prstGeom prst="rect">
            <a:avLst/>
          </a:prstGeom>
        </p:spPr>
      </p:pic>
    </p:spTree>
    <p:extLst>
      <p:ext uri="{BB962C8B-B14F-4D97-AF65-F5344CB8AC3E}">
        <p14:creationId xmlns:p14="http://schemas.microsoft.com/office/powerpoint/2010/main" val="2776492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ilehti vihreä - valmiit kuva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C7A070-3E16-F945-AF96-B16411F624C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200" y="0"/>
            <a:ext cx="3048000" cy="3429000"/>
          </a:xfrm>
          <a:prstGeom prst="rect">
            <a:avLst/>
          </a:prstGeom>
        </p:spPr>
      </p:pic>
      <p:sp>
        <p:nvSpPr>
          <p:cNvPr id="12" name="Suorakulmio 11">
            <a:extLst>
              <a:ext uri="{FF2B5EF4-FFF2-40B4-BE49-F238E27FC236}">
                <a16:creationId xmlns:a16="http://schemas.microsoft.com/office/drawing/2014/main" id="{512669D1-FF57-472C-88EF-0715C7F32BF5}"/>
              </a:ext>
            </a:extLst>
          </p:cNvPr>
          <p:cNvSpPr/>
          <p:nvPr userDrawn="1"/>
        </p:nvSpPr>
        <p:spPr>
          <a:xfrm>
            <a:off x="1" y="3430800"/>
            <a:ext cx="12193200" cy="17095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itle 9">
            <a:extLst>
              <a:ext uri="{FF2B5EF4-FFF2-40B4-BE49-F238E27FC236}">
                <a16:creationId xmlns:a16="http://schemas.microsoft.com/office/drawing/2014/main" id="{03D0572F-69C6-3941-B8A4-BB732F485103}"/>
              </a:ext>
            </a:extLst>
          </p:cNvPr>
          <p:cNvSpPr>
            <a:spLocks noGrp="1"/>
          </p:cNvSpPr>
          <p:nvPr>
            <p:ph type="title" hasCustomPrompt="1"/>
          </p:nvPr>
        </p:nvSpPr>
        <p:spPr>
          <a:xfrm>
            <a:off x="3038400" y="3582341"/>
            <a:ext cx="9129600" cy="1446859"/>
          </a:xfrm>
        </p:spPr>
        <p:txBody>
          <a:bodyPr anchor="ctr">
            <a:noAutofit/>
          </a:bodyPr>
          <a:lstStyle>
            <a:lvl1pPr algn="ctr">
              <a:lnSpc>
                <a:spcPct val="80000"/>
              </a:lnSpc>
              <a:defRPr sz="4000" b="1">
                <a:solidFill>
                  <a:schemeClr val="accent1"/>
                </a:solidFill>
              </a:defRPr>
            </a:lvl1pPr>
          </a:lstStyle>
          <a:p>
            <a:r>
              <a:rPr lang="fi-FI" noProof="0"/>
              <a:t>Kirjoita väliotsikko tähän</a:t>
            </a:r>
          </a:p>
        </p:txBody>
      </p:sp>
      <p:sp>
        <p:nvSpPr>
          <p:cNvPr id="38" name="Text Placeholder 6">
            <a:extLst>
              <a:ext uri="{FF2B5EF4-FFF2-40B4-BE49-F238E27FC236}">
                <a16:creationId xmlns:a16="http://schemas.microsoft.com/office/drawing/2014/main" id="{3837B7AC-6E66-7742-95BD-D0D525089395}"/>
              </a:ext>
            </a:extLst>
          </p:cNvPr>
          <p:cNvSpPr>
            <a:spLocks noGrp="1"/>
          </p:cNvSpPr>
          <p:nvPr>
            <p:ph type="body" sz="quarter" idx="26" hasCustomPrompt="1"/>
          </p:nvPr>
        </p:nvSpPr>
        <p:spPr>
          <a:xfrm>
            <a:off x="336369" y="900000"/>
            <a:ext cx="2373312" cy="2340429"/>
          </a:xfrm>
          <a:prstGeom prst="rect">
            <a:avLst/>
          </a:prstGeom>
        </p:spPr>
        <p:txBody>
          <a:bodyPr tIns="0" bIns="0">
            <a:noAutofit/>
          </a:bodyPr>
          <a:lstStyle>
            <a:lvl1pPr marL="0" indent="0" algn="ctr">
              <a:spcBef>
                <a:spcPts val="0"/>
              </a:spcBef>
              <a:buNone/>
              <a:defRPr sz="2200">
                <a:solidFill>
                  <a:schemeClr val="bg1"/>
                </a:solidFill>
              </a:defRPr>
            </a:lvl1pPr>
            <a:lvl2pPr marL="457200" indent="0" algn="ctr">
              <a:buNone/>
              <a:defRPr sz="2200"/>
            </a:lvl2pPr>
            <a:lvl3pPr marL="914400" indent="0" algn="ctr">
              <a:buNone/>
              <a:defRPr sz="2200"/>
            </a:lvl3pPr>
            <a:lvl4pPr marL="1371600" indent="0" algn="ctr">
              <a:buNone/>
              <a:defRPr sz="2200"/>
            </a:lvl4pPr>
            <a:lvl5pPr marL="1828800" indent="0" algn="ctr">
              <a:buNone/>
              <a:defRPr sz="2200"/>
            </a:lvl5pPr>
          </a:lstStyle>
          <a:p>
            <a:pPr lvl="0"/>
            <a:r>
              <a:rPr lang="fi-FI" noProof="0"/>
              <a:t>Tuo tähän </a:t>
            </a:r>
            <a:br>
              <a:rPr lang="fi-FI" noProof="0"/>
            </a:br>
            <a:r>
              <a:rPr lang="fi-FI" noProof="0"/>
              <a:t>nosto/lainaus tai poista laatikko ja lainausmerkit</a:t>
            </a:r>
          </a:p>
        </p:txBody>
      </p:sp>
      <p:pic>
        <p:nvPicPr>
          <p:cNvPr id="4" name="Kuva 3" descr="Kuvia erilaisista suomalaisista ulkoisemassa">
            <a:extLst>
              <a:ext uri="{FF2B5EF4-FFF2-40B4-BE49-F238E27FC236}">
                <a16:creationId xmlns:a16="http://schemas.microsoft.com/office/drawing/2014/main" id="{950FC17D-56E0-4E6E-80BD-129DFBDE080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049200" y="0"/>
            <a:ext cx="9149151" cy="3430800"/>
          </a:xfrm>
          <a:prstGeom prst="rect">
            <a:avLst/>
          </a:prstGeom>
        </p:spPr>
      </p:pic>
      <p:pic>
        <p:nvPicPr>
          <p:cNvPr id="34" name="Picture 33">
            <a:extLst>
              <a:ext uri="{FF2B5EF4-FFF2-40B4-BE49-F238E27FC236}">
                <a16:creationId xmlns:a16="http://schemas.microsoft.com/office/drawing/2014/main" id="{2D5B1D24-37E0-494E-8C4C-BEADAC0040F0}"/>
              </a:ext>
              <a:ext uri="{C183D7F6-B498-43B3-948B-1728B52AA6E4}">
                <adec:decorative xmlns:adec="http://schemas.microsoft.com/office/drawing/2017/decorative" val="1"/>
              </a:ext>
            </a:extLst>
          </p:cNvPr>
          <p:cNvPicPr>
            <a:picLocks/>
          </p:cNvPicPr>
          <p:nvPr userDrawn="1"/>
        </p:nvPicPr>
        <p:blipFill rotWithShape="1">
          <a:blip r:embed="rId4" cstate="screen">
            <a:extLst>
              <a:ext uri="{28A0092B-C50C-407E-A947-70E740481C1C}">
                <a14:useLocalDpi xmlns:a14="http://schemas.microsoft.com/office/drawing/2010/main"/>
              </a:ext>
            </a:extLst>
          </a:blip>
          <a:srcRect/>
          <a:stretch/>
        </p:blipFill>
        <p:spPr>
          <a:xfrm>
            <a:off x="0" y="3430800"/>
            <a:ext cx="3049200" cy="1710000"/>
          </a:xfrm>
          <a:prstGeom prst="rect">
            <a:avLst/>
          </a:prstGeom>
        </p:spPr>
      </p:pic>
      <p:sp>
        <p:nvSpPr>
          <p:cNvPr id="3" name="Date Placeholder 2">
            <a:extLst>
              <a:ext uri="{FF2B5EF4-FFF2-40B4-BE49-F238E27FC236}">
                <a16:creationId xmlns:a16="http://schemas.microsoft.com/office/drawing/2014/main" id="{5136533D-65E8-8345-ABCA-B9B48C5C9126}"/>
              </a:ext>
            </a:extLst>
          </p:cNvPr>
          <p:cNvSpPr>
            <a:spLocks noGrp="1"/>
          </p:cNvSpPr>
          <p:nvPr>
            <p:ph type="dt" sz="half" idx="23"/>
          </p:nvPr>
        </p:nvSpPr>
        <p:spPr/>
        <p:txBody>
          <a:bodyPr/>
          <a:lstStyle/>
          <a:p>
            <a:fld id="{6F8D3D8C-3107-4A49-A111-BC93A71FDF01}" type="datetime1">
              <a:rPr lang="fi-FI" noProof="0"/>
              <a:pPr/>
              <a:t>25.9.2023</a:t>
            </a:fld>
            <a:endParaRPr lang="fi-FI" noProof="0"/>
          </a:p>
        </p:txBody>
      </p:sp>
      <p:sp>
        <p:nvSpPr>
          <p:cNvPr id="9" name="Footer Placeholder 8">
            <a:extLst>
              <a:ext uri="{FF2B5EF4-FFF2-40B4-BE49-F238E27FC236}">
                <a16:creationId xmlns:a16="http://schemas.microsoft.com/office/drawing/2014/main" id="{A5FA1F2B-F91A-A446-8163-99D5AFBF72C6}"/>
              </a:ext>
            </a:extLst>
          </p:cNvPr>
          <p:cNvSpPr>
            <a:spLocks noGrp="1"/>
          </p:cNvSpPr>
          <p:nvPr>
            <p:ph type="ftr" sz="quarter" idx="24"/>
          </p:nvPr>
        </p:nvSpPr>
        <p:spPr/>
        <p:txBody>
          <a:bodyPr/>
          <a:lstStyle/>
          <a:p>
            <a:r>
              <a:rPr lang="fi-FI" noProof="0"/>
              <a:t>Etunimi Sukunimi</a:t>
            </a:r>
          </a:p>
        </p:txBody>
      </p:sp>
      <p:sp>
        <p:nvSpPr>
          <p:cNvPr id="11" name="Slide Number Placeholder 10">
            <a:extLst>
              <a:ext uri="{FF2B5EF4-FFF2-40B4-BE49-F238E27FC236}">
                <a16:creationId xmlns:a16="http://schemas.microsoft.com/office/drawing/2014/main" id="{9A3F8065-3F23-894C-A5E5-BF7CC33E1338}"/>
              </a:ext>
            </a:extLst>
          </p:cNvPr>
          <p:cNvSpPr>
            <a:spLocks noGrp="1"/>
          </p:cNvSpPr>
          <p:nvPr>
            <p:ph type="sldNum" sz="quarter" idx="25"/>
          </p:nvPr>
        </p:nvSpPr>
        <p:spPr/>
        <p:txBody>
          <a:bodyPr/>
          <a:lstStyle/>
          <a:p>
            <a:fld id="{882CC271-BBF5-3F46-90AE-792A663E0CFB}" type="slidenum">
              <a:rPr lang="fi-FI" noProof="0" smtClean="0"/>
              <a:pPr/>
              <a:t>‹#›</a:t>
            </a:fld>
            <a:endParaRPr lang="fi-FI" noProof="0"/>
          </a:p>
        </p:txBody>
      </p:sp>
      <p:pic>
        <p:nvPicPr>
          <p:cNvPr id="14" name="Picture 13">
            <a:extLst>
              <a:ext uri="{FF2B5EF4-FFF2-40B4-BE49-F238E27FC236}">
                <a16:creationId xmlns:a16="http://schemas.microsoft.com/office/drawing/2014/main" id="{CC90C250-FEB2-2646-95A8-D493DDAFB5BC}"/>
              </a:ext>
              <a:ext uri="{C183D7F6-B498-43B3-948B-1728B52AA6E4}">
                <adec:decorative xmlns:adec="http://schemas.microsoft.com/office/drawing/2017/decorative" val="1"/>
              </a:ext>
            </a:extLst>
          </p:cNvPr>
          <p:cNvPicPr>
            <a:picLocks noChangeAspect="1"/>
          </p:cNvPicPr>
          <p:nvPr userDrawn="1"/>
        </p:nvPicPr>
        <p:blipFill rotWithShape="1">
          <a:blip r:embed="rId5"/>
          <a:srcRect b="25483"/>
          <a:stretch/>
        </p:blipFill>
        <p:spPr>
          <a:xfrm>
            <a:off x="0" y="5140800"/>
            <a:ext cx="12192000" cy="1294635"/>
          </a:xfrm>
          <a:prstGeom prst="rect">
            <a:avLst/>
          </a:prstGeom>
        </p:spPr>
      </p:pic>
    </p:spTree>
    <p:extLst>
      <p:ext uri="{BB962C8B-B14F-4D97-AF65-F5344CB8AC3E}">
        <p14:creationId xmlns:p14="http://schemas.microsoft.com/office/powerpoint/2010/main" val="168853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älilehti - tuo omat kuvat">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DFA579F-4234-EF4C-99D9-D00A5A92944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200" y="0"/>
            <a:ext cx="3048000" cy="3429000"/>
          </a:xfrm>
          <a:prstGeom prst="rect">
            <a:avLst/>
          </a:prstGeom>
        </p:spPr>
      </p:pic>
      <p:pic>
        <p:nvPicPr>
          <p:cNvPr id="19" name="Picture 18">
            <a:extLst>
              <a:ext uri="{FF2B5EF4-FFF2-40B4-BE49-F238E27FC236}">
                <a16:creationId xmlns:a16="http://schemas.microsoft.com/office/drawing/2014/main" id="{2459CBF1-7D29-974D-B4B9-09D2BA34E878}"/>
              </a:ext>
              <a:ext uri="{C183D7F6-B498-43B3-948B-1728B52AA6E4}">
                <adec:decorative xmlns:adec="http://schemas.microsoft.com/office/drawing/2017/decorative" val="1"/>
              </a:ext>
            </a:extLst>
          </p:cNvPr>
          <p:cNvPicPr>
            <a:picLocks noChangeAspect="1"/>
          </p:cNvPicPr>
          <p:nvPr userDrawn="1"/>
        </p:nvPicPr>
        <p:blipFill rotWithShape="1">
          <a:blip r:embed="rId3"/>
          <a:srcRect b="25483"/>
          <a:stretch/>
        </p:blipFill>
        <p:spPr>
          <a:xfrm>
            <a:off x="0" y="5140800"/>
            <a:ext cx="12192000" cy="1294635"/>
          </a:xfrm>
          <a:prstGeom prst="rect">
            <a:avLst/>
          </a:prstGeom>
        </p:spPr>
      </p:pic>
      <p:sp>
        <p:nvSpPr>
          <p:cNvPr id="13" name="Suorakulmio 12">
            <a:extLst>
              <a:ext uri="{FF2B5EF4-FFF2-40B4-BE49-F238E27FC236}">
                <a16:creationId xmlns:a16="http://schemas.microsoft.com/office/drawing/2014/main" id="{3E103B4D-6356-4378-82DD-A60F1A420786}"/>
              </a:ext>
            </a:extLst>
          </p:cNvPr>
          <p:cNvSpPr/>
          <p:nvPr userDrawn="1"/>
        </p:nvSpPr>
        <p:spPr>
          <a:xfrm>
            <a:off x="1" y="3430800"/>
            <a:ext cx="12193200" cy="17095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38" name="Text Placeholder 6">
            <a:extLst>
              <a:ext uri="{FF2B5EF4-FFF2-40B4-BE49-F238E27FC236}">
                <a16:creationId xmlns:a16="http://schemas.microsoft.com/office/drawing/2014/main" id="{3837B7AC-6E66-7742-95BD-D0D525089395}"/>
              </a:ext>
            </a:extLst>
          </p:cNvPr>
          <p:cNvSpPr>
            <a:spLocks noGrp="1"/>
          </p:cNvSpPr>
          <p:nvPr>
            <p:ph type="body" sz="quarter" idx="26" hasCustomPrompt="1"/>
          </p:nvPr>
        </p:nvSpPr>
        <p:spPr>
          <a:xfrm>
            <a:off x="336369" y="900000"/>
            <a:ext cx="2373312" cy="2340429"/>
          </a:xfrm>
          <a:prstGeom prst="rect">
            <a:avLst/>
          </a:prstGeom>
        </p:spPr>
        <p:txBody>
          <a:bodyPr tIns="0" bIns="0">
            <a:noAutofit/>
          </a:bodyPr>
          <a:lstStyle>
            <a:lvl1pPr marL="0" indent="0" algn="ctr">
              <a:spcBef>
                <a:spcPts val="0"/>
              </a:spcBef>
              <a:buNone/>
              <a:defRPr sz="2200">
                <a:solidFill>
                  <a:schemeClr val="bg1"/>
                </a:solidFill>
              </a:defRPr>
            </a:lvl1pPr>
            <a:lvl2pPr marL="457200" indent="0" algn="ctr">
              <a:buNone/>
              <a:defRPr sz="2200"/>
            </a:lvl2pPr>
            <a:lvl3pPr marL="914400" indent="0" algn="ctr">
              <a:buNone/>
              <a:defRPr sz="2200"/>
            </a:lvl3pPr>
            <a:lvl4pPr marL="1371600" indent="0" algn="ctr">
              <a:buNone/>
              <a:defRPr sz="2200"/>
            </a:lvl4pPr>
            <a:lvl5pPr marL="1828800" indent="0" algn="ctr">
              <a:buNone/>
              <a:defRPr sz="2200"/>
            </a:lvl5pPr>
          </a:lstStyle>
          <a:p>
            <a:pPr lvl="0"/>
            <a:r>
              <a:rPr lang="fi-FI" noProof="0"/>
              <a:t>Tuo tähän </a:t>
            </a:r>
            <a:br>
              <a:rPr lang="fi-FI" noProof="0"/>
            </a:br>
            <a:r>
              <a:rPr lang="fi-FI" noProof="0"/>
              <a:t>nosto/lainaus tai poista laatikko ja lainausmerkit</a:t>
            </a:r>
          </a:p>
        </p:txBody>
      </p:sp>
      <p:sp>
        <p:nvSpPr>
          <p:cNvPr id="6" name="Picture Placeholder 5">
            <a:extLst>
              <a:ext uri="{FF2B5EF4-FFF2-40B4-BE49-F238E27FC236}">
                <a16:creationId xmlns:a16="http://schemas.microsoft.com/office/drawing/2014/main" id="{3926EE64-8D0C-7546-9B6B-4FEAD07DA169}"/>
              </a:ext>
            </a:extLst>
          </p:cNvPr>
          <p:cNvSpPr>
            <a:spLocks noGrp="1"/>
          </p:cNvSpPr>
          <p:nvPr>
            <p:ph type="pic" sz="quarter" idx="27" hasCustomPrompt="1"/>
          </p:nvPr>
        </p:nvSpPr>
        <p:spPr>
          <a:xfrm>
            <a:off x="3049200" y="0"/>
            <a:ext cx="9134449" cy="3430800"/>
          </a:xfrm>
          <a:ln>
            <a:noFill/>
          </a:ln>
        </p:spPr>
        <p:txBody>
          <a:bodyPr/>
          <a:lstStyle>
            <a:lvl1pPr marL="0" indent="0">
              <a:buNone/>
              <a:defRPr/>
            </a:lvl1pPr>
          </a:lstStyle>
          <a:p>
            <a:r>
              <a:rPr lang="fi-FI" noProof="0"/>
              <a:t>Tuo kuva tähän</a:t>
            </a:r>
          </a:p>
        </p:txBody>
      </p:sp>
      <p:sp>
        <p:nvSpPr>
          <p:cNvPr id="21" name="Picture Placeholder 5">
            <a:extLst>
              <a:ext uri="{FF2B5EF4-FFF2-40B4-BE49-F238E27FC236}">
                <a16:creationId xmlns:a16="http://schemas.microsoft.com/office/drawing/2014/main" id="{223A2C9D-5ED1-AA44-998B-9E3CE3888205}"/>
              </a:ext>
            </a:extLst>
          </p:cNvPr>
          <p:cNvSpPr>
            <a:spLocks noGrp="1"/>
          </p:cNvSpPr>
          <p:nvPr>
            <p:ph type="pic" sz="quarter" idx="28" hasCustomPrompt="1"/>
          </p:nvPr>
        </p:nvSpPr>
        <p:spPr>
          <a:xfrm>
            <a:off x="0" y="3430800"/>
            <a:ext cx="3049200" cy="1713600"/>
          </a:xfrm>
          <a:solidFill>
            <a:schemeClr val="bg1"/>
          </a:solidFill>
          <a:ln>
            <a:noFill/>
          </a:ln>
        </p:spPr>
        <p:txBody>
          <a:bodyPr/>
          <a:lstStyle>
            <a:lvl1pPr marL="0" indent="0">
              <a:buNone/>
              <a:defRPr/>
            </a:lvl1pPr>
          </a:lstStyle>
          <a:p>
            <a:r>
              <a:rPr lang="fi-FI" noProof="0"/>
              <a:t>Tuo kuva tähän</a:t>
            </a:r>
          </a:p>
        </p:txBody>
      </p:sp>
      <p:sp>
        <p:nvSpPr>
          <p:cNvPr id="3" name="Date Placeholder 2">
            <a:extLst>
              <a:ext uri="{FF2B5EF4-FFF2-40B4-BE49-F238E27FC236}">
                <a16:creationId xmlns:a16="http://schemas.microsoft.com/office/drawing/2014/main" id="{5136533D-65E8-8345-ABCA-B9B48C5C9126}"/>
              </a:ext>
            </a:extLst>
          </p:cNvPr>
          <p:cNvSpPr>
            <a:spLocks noGrp="1"/>
          </p:cNvSpPr>
          <p:nvPr>
            <p:ph type="dt" sz="half" idx="23"/>
          </p:nvPr>
        </p:nvSpPr>
        <p:spPr/>
        <p:txBody>
          <a:bodyPr/>
          <a:lstStyle/>
          <a:p>
            <a:fld id="{6F8D3D8C-3107-4A49-A111-BC93A71FDF01}" type="datetime1">
              <a:rPr lang="fi-FI" noProof="0"/>
              <a:pPr/>
              <a:t>25.9.2023</a:t>
            </a:fld>
            <a:endParaRPr lang="fi-FI" noProof="0"/>
          </a:p>
        </p:txBody>
      </p:sp>
      <p:sp>
        <p:nvSpPr>
          <p:cNvPr id="9" name="Footer Placeholder 8">
            <a:extLst>
              <a:ext uri="{FF2B5EF4-FFF2-40B4-BE49-F238E27FC236}">
                <a16:creationId xmlns:a16="http://schemas.microsoft.com/office/drawing/2014/main" id="{A5FA1F2B-F91A-A446-8163-99D5AFBF72C6}"/>
              </a:ext>
            </a:extLst>
          </p:cNvPr>
          <p:cNvSpPr>
            <a:spLocks noGrp="1"/>
          </p:cNvSpPr>
          <p:nvPr>
            <p:ph type="ftr" sz="quarter" idx="24"/>
          </p:nvPr>
        </p:nvSpPr>
        <p:spPr/>
        <p:txBody>
          <a:bodyPr/>
          <a:lstStyle/>
          <a:p>
            <a:r>
              <a:rPr lang="fi-FI" noProof="0"/>
              <a:t>Etunimi Sukunimi</a:t>
            </a:r>
          </a:p>
        </p:txBody>
      </p:sp>
      <p:sp>
        <p:nvSpPr>
          <p:cNvPr id="11" name="Slide Number Placeholder 10">
            <a:extLst>
              <a:ext uri="{FF2B5EF4-FFF2-40B4-BE49-F238E27FC236}">
                <a16:creationId xmlns:a16="http://schemas.microsoft.com/office/drawing/2014/main" id="{9A3F8065-3F23-894C-A5E5-BF7CC33E1338}"/>
              </a:ext>
            </a:extLst>
          </p:cNvPr>
          <p:cNvSpPr>
            <a:spLocks noGrp="1"/>
          </p:cNvSpPr>
          <p:nvPr>
            <p:ph type="sldNum" sz="quarter" idx="25"/>
          </p:nvPr>
        </p:nvSpPr>
        <p:spPr/>
        <p:txBody>
          <a:bodyPr/>
          <a:lstStyle/>
          <a:p>
            <a:fld id="{882CC271-BBF5-3F46-90AE-792A663E0CFB}" type="slidenum">
              <a:rPr lang="fi-FI" noProof="0" smtClean="0"/>
              <a:pPr/>
              <a:t>‹#›</a:t>
            </a:fld>
            <a:endParaRPr lang="fi-FI" noProof="0"/>
          </a:p>
        </p:txBody>
      </p:sp>
      <p:sp>
        <p:nvSpPr>
          <p:cNvPr id="14" name="Title 9">
            <a:extLst>
              <a:ext uri="{FF2B5EF4-FFF2-40B4-BE49-F238E27FC236}">
                <a16:creationId xmlns:a16="http://schemas.microsoft.com/office/drawing/2014/main" id="{82208BB5-C0AD-42EA-8982-99B00B2CA251}"/>
              </a:ext>
            </a:extLst>
          </p:cNvPr>
          <p:cNvSpPr>
            <a:spLocks noGrp="1"/>
          </p:cNvSpPr>
          <p:nvPr>
            <p:ph type="title" hasCustomPrompt="1"/>
          </p:nvPr>
        </p:nvSpPr>
        <p:spPr>
          <a:xfrm>
            <a:off x="3038400" y="3582341"/>
            <a:ext cx="9129600" cy="1446859"/>
          </a:xfrm>
        </p:spPr>
        <p:txBody>
          <a:bodyPr anchor="ctr">
            <a:noAutofit/>
          </a:bodyPr>
          <a:lstStyle>
            <a:lvl1pPr algn="ctr">
              <a:lnSpc>
                <a:spcPct val="80000"/>
              </a:lnSpc>
              <a:defRPr sz="4000" b="1">
                <a:solidFill>
                  <a:schemeClr val="accent1"/>
                </a:solidFill>
              </a:defRPr>
            </a:lvl1pPr>
          </a:lstStyle>
          <a:p>
            <a:r>
              <a:rPr lang="fi-FI" noProof="0"/>
              <a:t>Kirjoita väliotsikko tähän</a:t>
            </a:r>
          </a:p>
        </p:txBody>
      </p:sp>
    </p:spTree>
    <p:extLst>
      <p:ext uri="{BB962C8B-B14F-4D97-AF65-F5344CB8AC3E}">
        <p14:creationId xmlns:p14="http://schemas.microsoft.com/office/powerpoint/2010/main" val="3780132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älilehti turkoosi - valmiit kuvat">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06C448E-5766-7E49-99CA-79DF56E2F12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200" y="0"/>
            <a:ext cx="3048000" cy="3429000"/>
          </a:xfrm>
          <a:prstGeom prst="rect">
            <a:avLst/>
          </a:prstGeom>
        </p:spPr>
      </p:pic>
      <p:pic>
        <p:nvPicPr>
          <p:cNvPr id="20" name="Picture 19">
            <a:extLst>
              <a:ext uri="{FF2B5EF4-FFF2-40B4-BE49-F238E27FC236}">
                <a16:creationId xmlns:a16="http://schemas.microsoft.com/office/drawing/2014/main" id="{9674F886-1BDF-5B42-B756-929822999246}"/>
              </a:ext>
              <a:ext uri="{C183D7F6-B498-43B3-948B-1728B52AA6E4}">
                <adec:decorative xmlns:adec="http://schemas.microsoft.com/office/drawing/2017/decorative" val="1"/>
              </a:ext>
            </a:extLst>
          </p:cNvPr>
          <p:cNvPicPr>
            <a:picLocks noChangeAspect="1"/>
          </p:cNvPicPr>
          <p:nvPr userDrawn="1"/>
        </p:nvPicPr>
        <p:blipFill rotWithShape="1">
          <a:blip r:embed="rId3"/>
          <a:srcRect b="25482"/>
          <a:stretch/>
        </p:blipFill>
        <p:spPr>
          <a:xfrm>
            <a:off x="-1" y="5140325"/>
            <a:ext cx="12192000" cy="1294635"/>
          </a:xfrm>
          <a:prstGeom prst="rect">
            <a:avLst/>
          </a:prstGeom>
        </p:spPr>
      </p:pic>
      <p:sp>
        <p:nvSpPr>
          <p:cNvPr id="12" name="Suorakulmio 11">
            <a:extLst>
              <a:ext uri="{FF2B5EF4-FFF2-40B4-BE49-F238E27FC236}">
                <a16:creationId xmlns:a16="http://schemas.microsoft.com/office/drawing/2014/main" id="{113D6621-4517-4E2A-86F9-398D91DA7CD3}"/>
              </a:ext>
            </a:extLst>
          </p:cNvPr>
          <p:cNvSpPr/>
          <p:nvPr userDrawn="1"/>
        </p:nvSpPr>
        <p:spPr>
          <a:xfrm>
            <a:off x="1" y="3430800"/>
            <a:ext cx="12193200" cy="17095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13" name="Picture 12">
            <a:extLst>
              <a:ext uri="{FF2B5EF4-FFF2-40B4-BE49-F238E27FC236}">
                <a16:creationId xmlns:a16="http://schemas.microsoft.com/office/drawing/2014/main" id="{1887DCA5-B6E7-9C41-8398-E8E0F0764F83}"/>
              </a:ext>
              <a:ext uri="{C183D7F6-B498-43B3-948B-1728B52AA6E4}">
                <adec:decorative xmlns:adec="http://schemas.microsoft.com/office/drawing/2017/decorative" val="1"/>
              </a:ext>
            </a:extLst>
          </p:cNvPr>
          <p:cNvPicPr>
            <a:picLocks/>
          </p:cNvPicPr>
          <p:nvPr userDrawn="1"/>
        </p:nvPicPr>
        <p:blipFill rotWithShape="1">
          <a:blip r:embed="rId4" cstate="screen">
            <a:extLst>
              <a:ext uri="{28A0092B-C50C-407E-A947-70E740481C1C}">
                <a14:useLocalDpi xmlns:a14="http://schemas.microsoft.com/office/drawing/2010/main"/>
              </a:ext>
            </a:extLst>
          </a:blip>
          <a:srcRect/>
          <a:stretch/>
        </p:blipFill>
        <p:spPr>
          <a:xfrm>
            <a:off x="0" y="3430800"/>
            <a:ext cx="3049200" cy="1710000"/>
          </a:xfrm>
          <a:prstGeom prst="rect">
            <a:avLst/>
          </a:prstGeom>
        </p:spPr>
      </p:pic>
      <p:sp>
        <p:nvSpPr>
          <p:cNvPr id="42" name="Text Placeholder 6">
            <a:extLst>
              <a:ext uri="{FF2B5EF4-FFF2-40B4-BE49-F238E27FC236}">
                <a16:creationId xmlns:a16="http://schemas.microsoft.com/office/drawing/2014/main" id="{810DCD61-7A5E-B648-A81F-AA573F5B111B}"/>
              </a:ext>
            </a:extLst>
          </p:cNvPr>
          <p:cNvSpPr>
            <a:spLocks noGrp="1"/>
          </p:cNvSpPr>
          <p:nvPr>
            <p:ph type="body" sz="quarter" idx="26" hasCustomPrompt="1"/>
          </p:nvPr>
        </p:nvSpPr>
        <p:spPr>
          <a:xfrm>
            <a:off x="336369" y="900000"/>
            <a:ext cx="2373312" cy="2340429"/>
          </a:xfrm>
          <a:prstGeom prst="rect">
            <a:avLst/>
          </a:prstGeom>
        </p:spPr>
        <p:txBody>
          <a:bodyPr tIns="0" bIns="0">
            <a:noAutofit/>
          </a:bodyPr>
          <a:lstStyle>
            <a:lvl1pPr marL="0" indent="0" algn="ctr">
              <a:spcBef>
                <a:spcPts val="0"/>
              </a:spcBef>
              <a:buNone/>
              <a:defRPr sz="2200">
                <a:solidFill>
                  <a:schemeClr val="bg1"/>
                </a:solidFill>
              </a:defRPr>
            </a:lvl1pPr>
            <a:lvl2pPr marL="457200" indent="0" algn="ctr">
              <a:buNone/>
              <a:defRPr sz="2200"/>
            </a:lvl2pPr>
            <a:lvl3pPr marL="914400" indent="0" algn="ctr">
              <a:buNone/>
              <a:defRPr sz="2200"/>
            </a:lvl3pPr>
            <a:lvl4pPr marL="1371600" indent="0" algn="ctr">
              <a:buNone/>
              <a:defRPr sz="2200"/>
            </a:lvl4pPr>
            <a:lvl5pPr marL="1828800" indent="0" algn="ctr">
              <a:buNone/>
              <a:defRPr sz="2200"/>
            </a:lvl5pPr>
          </a:lstStyle>
          <a:p>
            <a:pPr lvl="0"/>
            <a:r>
              <a:rPr lang="fi-FI" noProof="0"/>
              <a:t>Tuo tähän </a:t>
            </a:r>
            <a:br>
              <a:rPr lang="fi-FI" noProof="0"/>
            </a:br>
            <a:r>
              <a:rPr lang="fi-FI" noProof="0"/>
              <a:t>nosto/lainaus tai poista laatikko ja lainausmerkit</a:t>
            </a:r>
          </a:p>
        </p:txBody>
      </p:sp>
      <p:sp>
        <p:nvSpPr>
          <p:cNvPr id="3" name="Date Placeholder 2">
            <a:extLst>
              <a:ext uri="{FF2B5EF4-FFF2-40B4-BE49-F238E27FC236}">
                <a16:creationId xmlns:a16="http://schemas.microsoft.com/office/drawing/2014/main" id="{49380DB9-3B72-2742-95D5-5A45E093F535}"/>
              </a:ext>
            </a:extLst>
          </p:cNvPr>
          <p:cNvSpPr>
            <a:spLocks noGrp="1"/>
          </p:cNvSpPr>
          <p:nvPr>
            <p:ph type="dt" sz="half" idx="25"/>
          </p:nvPr>
        </p:nvSpPr>
        <p:spPr/>
        <p:txBody>
          <a:bodyPr/>
          <a:lstStyle/>
          <a:p>
            <a:fld id="{06E161A3-CA56-7846-A1C3-006058E4653B}" type="datetime1">
              <a:rPr lang="fi-FI" noProof="0"/>
              <a:pPr/>
              <a:t>25.9.2023</a:t>
            </a:fld>
            <a:endParaRPr lang="fi-FI" noProof="0"/>
          </a:p>
        </p:txBody>
      </p:sp>
      <p:sp>
        <p:nvSpPr>
          <p:cNvPr id="5" name="Footer Placeholder 4">
            <a:extLst>
              <a:ext uri="{FF2B5EF4-FFF2-40B4-BE49-F238E27FC236}">
                <a16:creationId xmlns:a16="http://schemas.microsoft.com/office/drawing/2014/main" id="{73D90B40-AD65-6C4F-8D61-BB4C0B82DEF1}"/>
              </a:ext>
            </a:extLst>
          </p:cNvPr>
          <p:cNvSpPr>
            <a:spLocks noGrp="1"/>
          </p:cNvSpPr>
          <p:nvPr>
            <p:ph type="ftr" sz="quarter" idx="11"/>
          </p:nvPr>
        </p:nvSpPr>
        <p:spPr/>
        <p:txBody>
          <a:bodyPr/>
          <a:lstStyle>
            <a:lvl1pPr>
              <a:defRPr>
                <a:solidFill>
                  <a:schemeClr val="tx1"/>
                </a:solidFill>
              </a:defRPr>
            </a:lvl1pPr>
          </a:lstStyle>
          <a:p>
            <a:r>
              <a:rPr lang="fi-FI" noProof="0"/>
              <a:t>Etunimi Sukunimi</a:t>
            </a:r>
          </a:p>
        </p:txBody>
      </p:sp>
      <p:sp>
        <p:nvSpPr>
          <p:cNvPr id="6" name="Slide Number Placeholder 5">
            <a:extLst>
              <a:ext uri="{FF2B5EF4-FFF2-40B4-BE49-F238E27FC236}">
                <a16:creationId xmlns:a16="http://schemas.microsoft.com/office/drawing/2014/main" id="{67A838BB-9E60-0145-9E7A-E33D03404FE7}"/>
              </a:ext>
            </a:extLst>
          </p:cNvPr>
          <p:cNvSpPr>
            <a:spLocks noGrp="1"/>
          </p:cNvSpPr>
          <p:nvPr>
            <p:ph type="sldNum" sz="quarter" idx="12"/>
          </p:nvPr>
        </p:nvSpPr>
        <p:spPr>
          <a:xfrm>
            <a:off x="10961917" y="6484540"/>
            <a:ext cx="511629" cy="365125"/>
          </a:xfrm>
        </p:spPr>
        <p:txBody>
          <a:bodyPr lIns="0" rIns="0"/>
          <a:lstStyle>
            <a:lvl1pPr>
              <a:defRPr>
                <a:solidFill>
                  <a:schemeClr val="tx1"/>
                </a:solidFill>
              </a:defRPr>
            </a:lvl1pPr>
          </a:lstStyle>
          <a:p>
            <a:fld id="{882CC271-BBF5-3F46-90AE-792A663E0CFB}" type="slidenum">
              <a:rPr lang="fi-FI" noProof="0" smtClean="0"/>
              <a:pPr/>
              <a:t>‹#›</a:t>
            </a:fld>
            <a:endParaRPr lang="fi-FI" noProof="0"/>
          </a:p>
        </p:txBody>
      </p:sp>
      <p:pic>
        <p:nvPicPr>
          <p:cNvPr id="16" name="Kuva 15" descr="Kuvia eri sukupolvista">
            <a:extLst>
              <a:ext uri="{FF2B5EF4-FFF2-40B4-BE49-F238E27FC236}">
                <a16:creationId xmlns:a16="http://schemas.microsoft.com/office/drawing/2014/main" id="{057D0479-F166-4FAF-93C7-FF472CED0E7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49200" y="-1"/>
            <a:ext cx="9148801" cy="3430800"/>
          </a:xfrm>
          <a:prstGeom prst="rect">
            <a:avLst/>
          </a:prstGeom>
        </p:spPr>
      </p:pic>
      <p:sp>
        <p:nvSpPr>
          <p:cNvPr id="17" name="Title 9">
            <a:extLst>
              <a:ext uri="{FF2B5EF4-FFF2-40B4-BE49-F238E27FC236}">
                <a16:creationId xmlns:a16="http://schemas.microsoft.com/office/drawing/2014/main" id="{5AE67045-4E51-47AE-BADC-AA4560A06111}"/>
              </a:ext>
            </a:extLst>
          </p:cNvPr>
          <p:cNvSpPr>
            <a:spLocks noGrp="1"/>
          </p:cNvSpPr>
          <p:nvPr>
            <p:ph type="title" hasCustomPrompt="1"/>
          </p:nvPr>
        </p:nvSpPr>
        <p:spPr>
          <a:xfrm>
            <a:off x="3038400" y="3582341"/>
            <a:ext cx="9129600" cy="1446859"/>
          </a:xfrm>
        </p:spPr>
        <p:txBody>
          <a:bodyPr anchor="ctr">
            <a:noAutofit/>
          </a:bodyPr>
          <a:lstStyle>
            <a:lvl1pPr algn="ctr">
              <a:lnSpc>
                <a:spcPct val="80000"/>
              </a:lnSpc>
              <a:defRPr sz="4000" b="1">
                <a:solidFill>
                  <a:srgbClr val="078390"/>
                </a:solidFill>
              </a:defRPr>
            </a:lvl1pPr>
          </a:lstStyle>
          <a:p>
            <a:r>
              <a:rPr lang="fi-FI" noProof="0"/>
              <a:t>Kirjoita väliotsikko tähän</a:t>
            </a:r>
          </a:p>
        </p:txBody>
      </p:sp>
    </p:spTree>
    <p:extLst>
      <p:ext uri="{BB962C8B-B14F-4D97-AF65-F5344CB8AC3E}">
        <p14:creationId xmlns:p14="http://schemas.microsoft.com/office/powerpoint/2010/main" val="2199228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älilehti pinkki - valmiit kuvat">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39C72-9ED2-F749-859D-FD7C1CBE2008}"/>
              </a:ext>
              <a:ext uri="{C183D7F6-B498-43B3-948B-1728B52AA6E4}">
                <adec:decorative xmlns:adec="http://schemas.microsoft.com/office/drawing/2017/decorative" val="1"/>
              </a:ext>
            </a:extLst>
          </p:cNvPr>
          <p:cNvPicPr>
            <a:picLocks noChangeAspect="1"/>
          </p:cNvPicPr>
          <p:nvPr userDrawn="1"/>
        </p:nvPicPr>
        <p:blipFill rotWithShape="1">
          <a:blip r:embed="rId2"/>
          <a:srcRect b="25482"/>
          <a:stretch/>
        </p:blipFill>
        <p:spPr>
          <a:xfrm>
            <a:off x="0" y="5140800"/>
            <a:ext cx="12192000" cy="1294635"/>
          </a:xfrm>
          <a:prstGeom prst="rect">
            <a:avLst/>
          </a:prstGeom>
        </p:spPr>
      </p:pic>
      <p:pic>
        <p:nvPicPr>
          <p:cNvPr id="14" name="Picture 13">
            <a:extLst>
              <a:ext uri="{FF2B5EF4-FFF2-40B4-BE49-F238E27FC236}">
                <a16:creationId xmlns:a16="http://schemas.microsoft.com/office/drawing/2014/main" id="{2AB765CC-C404-484F-8074-6F75E6D198DC}"/>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200" y="0"/>
            <a:ext cx="3048000" cy="3429000"/>
          </a:xfrm>
          <a:prstGeom prst="rect">
            <a:avLst/>
          </a:prstGeom>
        </p:spPr>
      </p:pic>
      <p:sp>
        <p:nvSpPr>
          <p:cNvPr id="2" name="Suorakulmio 1">
            <a:extLst>
              <a:ext uri="{FF2B5EF4-FFF2-40B4-BE49-F238E27FC236}">
                <a16:creationId xmlns:a16="http://schemas.microsoft.com/office/drawing/2014/main" id="{5F9B3F31-7128-4B1C-9880-6FDD3DCF4C75}"/>
              </a:ext>
            </a:extLst>
          </p:cNvPr>
          <p:cNvSpPr/>
          <p:nvPr userDrawn="1"/>
        </p:nvSpPr>
        <p:spPr>
          <a:xfrm>
            <a:off x="1" y="3430800"/>
            <a:ext cx="12193200" cy="17095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32" name="Text Placeholder 6">
            <a:extLst>
              <a:ext uri="{FF2B5EF4-FFF2-40B4-BE49-F238E27FC236}">
                <a16:creationId xmlns:a16="http://schemas.microsoft.com/office/drawing/2014/main" id="{977AAE7D-0196-9F4D-B283-7D1FD9111E7B}"/>
              </a:ext>
            </a:extLst>
          </p:cNvPr>
          <p:cNvSpPr>
            <a:spLocks noGrp="1"/>
          </p:cNvSpPr>
          <p:nvPr>
            <p:ph type="body" sz="quarter" idx="26" hasCustomPrompt="1"/>
          </p:nvPr>
        </p:nvSpPr>
        <p:spPr>
          <a:xfrm>
            <a:off x="336369" y="900000"/>
            <a:ext cx="2373312" cy="2340429"/>
          </a:xfrm>
          <a:prstGeom prst="rect">
            <a:avLst/>
          </a:prstGeom>
        </p:spPr>
        <p:txBody>
          <a:bodyPr tIns="0" bIns="0">
            <a:noAutofit/>
          </a:bodyPr>
          <a:lstStyle>
            <a:lvl1pPr marL="0" indent="0" algn="ctr">
              <a:spcBef>
                <a:spcPts val="0"/>
              </a:spcBef>
              <a:buNone/>
              <a:defRPr sz="2200">
                <a:solidFill>
                  <a:schemeClr val="bg1"/>
                </a:solidFill>
              </a:defRPr>
            </a:lvl1pPr>
            <a:lvl2pPr marL="457200" indent="0" algn="ctr">
              <a:buNone/>
              <a:defRPr sz="2200"/>
            </a:lvl2pPr>
            <a:lvl3pPr marL="914400" indent="0" algn="ctr">
              <a:buNone/>
              <a:defRPr sz="2200"/>
            </a:lvl3pPr>
            <a:lvl4pPr marL="1371600" indent="0" algn="ctr">
              <a:buNone/>
              <a:defRPr sz="2200"/>
            </a:lvl4pPr>
            <a:lvl5pPr marL="1828800" indent="0" algn="ctr">
              <a:buNone/>
              <a:defRPr sz="2200"/>
            </a:lvl5pPr>
          </a:lstStyle>
          <a:p>
            <a:pPr lvl="0"/>
            <a:r>
              <a:rPr lang="fi-FI" noProof="0"/>
              <a:t>Tuo tähän </a:t>
            </a:r>
            <a:br>
              <a:rPr lang="fi-FI" noProof="0"/>
            </a:br>
            <a:r>
              <a:rPr lang="fi-FI" noProof="0"/>
              <a:t>nosto/lainaus tai poista laatikko ja lainausmerkit</a:t>
            </a:r>
          </a:p>
        </p:txBody>
      </p:sp>
      <p:pic>
        <p:nvPicPr>
          <p:cNvPr id="7" name="Picture 6">
            <a:extLst>
              <a:ext uri="{FF2B5EF4-FFF2-40B4-BE49-F238E27FC236}">
                <a16:creationId xmlns:a16="http://schemas.microsoft.com/office/drawing/2014/main" id="{631128D9-EEBF-4F45-A268-45F1629E93B6}"/>
              </a:ext>
              <a:ext uri="{C183D7F6-B498-43B3-948B-1728B52AA6E4}">
                <adec:decorative xmlns:adec="http://schemas.microsoft.com/office/drawing/2017/decorative" val="1"/>
              </a:ext>
            </a:extLst>
          </p:cNvPr>
          <p:cNvPicPr>
            <a:picLocks/>
          </p:cNvPicPr>
          <p:nvPr userDrawn="1"/>
        </p:nvPicPr>
        <p:blipFill rotWithShape="1">
          <a:blip r:embed="rId4" cstate="screen">
            <a:extLst>
              <a:ext uri="{28A0092B-C50C-407E-A947-70E740481C1C}">
                <a14:useLocalDpi xmlns:a14="http://schemas.microsoft.com/office/drawing/2010/main"/>
              </a:ext>
            </a:extLst>
          </a:blip>
          <a:srcRect/>
          <a:stretch/>
        </p:blipFill>
        <p:spPr>
          <a:xfrm>
            <a:off x="0" y="3430799"/>
            <a:ext cx="3049200" cy="1710000"/>
          </a:xfrm>
          <a:prstGeom prst="rect">
            <a:avLst/>
          </a:prstGeom>
        </p:spPr>
      </p:pic>
      <p:sp>
        <p:nvSpPr>
          <p:cNvPr id="3" name="Date Placeholder 2">
            <a:extLst>
              <a:ext uri="{FF2B5EF4-FFF2-40B4-BE49-F238E27FC236}">
                <a16:creationId xmlns:a16="http://schemas.microsoft.com/office/drawing/2014/main" id="{49380DB9-3B72-2742-95D5-5A45E093F535}"/>
              </a:ext>
            </a:extLst>
          </p:cNvPr>
          <p:cNvSpPr>
            <a:spLocks noGrp="1"/>
          </p:cNvSpPr>
          <p:nvPr>
            <p:ph type="dt" sz="half" idx="25"/>
          </p:nvPr>
        </p:nvSpPr>
        <p:spPr/>
        <p:txBody>
          <a:bodyPr/>
          <a:lstStyle/>
          <a:p>
            <a:fld id="{390E03EE-822E-9B4E-843C-B65DE08FF4E3}" type="datetime1">
              <a:rPr lang="fi-FI" noProof="0"/>
              <a:pPr/>
              <a:t>25.9.2023</a:t>
            </a:fld>
            <a:endParaRPr lang="fi-FI" noProof="0"/>
          </a:p>
        </p:txBody>
      </p:sp>
      <p:sp>
        <p:nvSpPr>
          <p:cNvPr id="5" name="Footer Placeholder 4">
            <a:extLst>
              <a:ext uri="{FF2B5EF4-FFF2-40B4-BE49-F238E27FC236}">
                <a16:creationId xmlns:a16="http://schemas.microsoft.com/office/drawing/2014/main" id="{73D90B40-AD65-6C4F-8D61-BB4C0B82DEF1}"/>
              </a:ext>
            </a:extLst>
          </p:cNvPr>
          <p:cNvSpPr>
            <a:spLocks noGrp="1"/>
          </p:cNvSpPr>
          <p:nvPr>
            <p:ph type="ftr" sz="quarter" idx="11"/>
          </p:nvPr>
        </p:nvSpPr>
        <p:spPr/>
        <p:txBody>
          <a:bodyPr/>
          <a:lstStyle>
            <a:lvl1pPr>
              <a:defRPr>
                <a:solidFill>
                  <a:schemeClr val="tx1"/>
                </a:solidFill>
              </a:defRPr>
            </a:lvl1pPr>
          </a:lstStyle>
          <a:p>
            <a:r>
              <a:rPr lang="fi-FI" noProof="0"/>
              <a:t>Etunimi Sukunimi</a:t>
            </a:r>
          </a:p>
        </p:txBody>
      </p:sp>
      <p:sp>
        <p:nvSpPr>
          <p:cNvPr id="6" name="Slide Number Placeholder 5">
            <a:extLst>
              <a:ext uri="{FF2B5EF4-FFF2-40B4-BE49-F238E27FC236}">
                <a16:creationId xmlns:a16="http://schemas.microsoft.com/office/drawing/2014/main" id="{67A838BB-9E60-0145-9E7A-E33D03404FE7}"/>
              </a:ext>
            </a:extLst>
          </p:cNvPr>
          <p:cNvSpPr>
            <a:spLocks noGrp="1"/>
          </p:cNvSpPr>
          <p:nvPr>
            <p:ph type="sldNum" sz="quarter" idx="12"/>
          </p:nvPr>
        </p:nvSpPr>
        <p:spPr>
          <a:xfrm>
            <a:off x="10961917" y="6484540"/>
            <a:ext cx="511629" cy="365125"/>
          </a:xfrm>
        </p:spPr>
        <p:txBody>
          <a:bodyPr lIns="0" rIns="0"/>
          <a:lstStyle>
            <a:lvl1pPr>
              <a:defRPr>
                <a:solidFill>
                  <a:schemeClr val="tx1"/>
                </a:solidFill>
              </a:defRPr>
            </a:lvl1pPr>
          </a:lstStyle>
          <a:p>
            <a:fld id="{882CC271-BBF5-3F46-90AE-792A663E0CFB}" type="slidenum">
              <a:rPr lang="fi-FI" noProof="0" smtClean="0"/>
              <a:pPr/>
              <a:t>‹#›</a:t>
            </a:fld>
            <a:endParaRPr lang="fi-FI" noProof="0"/>
          </a:p>
        </p:txBody>
      </p:sp>
      <p:pic>
        <p:nvPicPr>
          <p:cNvPr id="16" name="Kuva 15" descr="Kuvia THL:n henkilökunnasta työnsä äärellä">
            <a:extLst>
              <a:ext uri="{FF2B5EF4-FFF2-40B4-BE49-F238E27FC236}">
                <a16:creationId xmlns:a16="http://schemas.microsoft.com/office/drawing/2014/main" id="{455990A6-02DB-4456-99BB-58174A61D699}"/>
              </a:ext>
            </a:extLst>
          </p:cNvPr>
          <p:cNvPicPr>
            <a:picLocks/>
          </p:cNvPicPr>
          <p:nvPr userDrawn="1"/>
        </p:nvPicPr>
        <p:blipFill rotWithShape="1">
          <a:blip r:embed="rId5" cstate="screen">
            <a:extLst>
              <a:ext uri="{28A0092B-C50C-407E-A947-70E740481C1C}">
                <a14:useLocalDpi xmlns:a14="http://schemas.microsoft.com/office/drawing/2010/main"/>
              </a:ext>
            </a:extLst>
          </a:blip>
          <a:srcRect/>
          <a:stretch/>
        </p:blipFill>
        <p:spPr>
          <a:xfrm>
            <a:off x="3049200" y="0"/>
            <a:ext cx="9151200" cy="3430800"/>
          </a:xfrm>
          <a:prstGeom prst="rect">
            <a:avLst/>
          </a:prstGeom>
        </p:spPr>
      </p:pic>
      <p:sp>
        <p:nvSpPr>
          <p:cNvPr id="17" name="Title 9">
            <a:extLst>
              <a:ext uri="{FF2B5EF4-FFF2-40B4-BE49-F238E27FC236}">
                <a16:creationId xmlns:a16="http://schemas.microsoft.com/office/drawing/2014/main" id="{A0724612-2AF8-49C6-8F24-384C56B7805D}"/>
              </a:ext>
            </a:extLst>
          </p:cNvPr>
          <p:cNvSpPr>
            <a:spLocks noGrp="1"/>
          </p:cNvSpPr>
          <p:nvPr>
            <p:ph type="title" hasCustomPrompt="1"/>
          </p:nvPr>
        </p:nvSpPr>
        <p:spPr>
          <a:xfrm>
            <a:off x="3038400" y="3582341"/>
            <a:ext cx="9129600" cy="1446859"/>
          </a:xfrm>
        </p:spPr>
        <p:txBody>
          <a:bodyPr anchor="ctr">
            <a:noAutofit/>
          </a:bodyPr>
          <a:lstStyle>
            <a:lvl1pPr algn="ctr">
              <a:lnSpc>
                <a:spcPct val="80000"/>
              </a:lnSpc>
              <a:defRPr sz="4000" b="1">
                <a:solidFill>
                  <a:schemeClr val="accent6"/>
                </a:solidFill>
              </a:defRPr>
            </a:lvl1pPr>
          </a:lstStyle>
          <a:p>
            <a:r>
              <a:rPr lang="fi-FI" noProof="0"/>
              <a:t>Kirjoita väliotsikko tähän</a:t>
            </a:r>
          </a:p>
        </p:txBody>
      </p:sp>
    </p:spTree>
    <p:extLst>
      <p:ext uri="{BB962C8B-B14F-4D97-AF65-F5344CB8AC3E}">
        <p14:creationId xmlns:p14="http://schemas.microsoft.com/office/powerpoint/2010/main" val="2809529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älilehti sininen - valmiit kuva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DF186A6-5757-EB45-884D-547B434A3D66}"/>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200" y="0"/>
            <a:ext cx="3048000" cy="3429000"/>
          </a:xfrm>
          <a:prstGeom prst="rect">
            <a:avLst/>
          </a:prstGeom>
        </p:spPr>
      </p:pic>
      <p:pic>
        <p:nvPicPr>
          <p:cNvPr id="7" name="Picture 6">
            <a:extLst>
              <a:ext uri="{FF2B5EF4-FFF2-40B4-BE49-F238E27FC236}">
                <a16:creationId xmlns:a16="http://schemas.microsoft.com/office/drawing/2014/main" id="{FA2CF501-2D67-C548-86F5-386AE9BA775D}"/>
              </a:ext>
              <a:ext uri="{C183D7F6-B498-43B3-948B-1728B52AA6E4}">
                <adec:decorative xmlns:adec="http://schemas.microsoft.com/office/drawing/2017/decorative" val="1"/>
              </a:ext>
            </a:extLst>
          </p:cNvPr>
          <p:cNvPicPr>
            <a:picLocks noChangeAspect="1"/>
          </p:cNvPicPr>
          <p:nvPr userDrawn="1"/>
        </p:nvPicPr>
        <p:blipFill rotWithShape="1">
          <a:blip r:embed="rId3"/>
          <a:srcRect b="25379"/>
          <a:stretch/>
        </p:blipFill>
        <p:spPr>
          <a:xfrm>
            <a:off x="0" y="5139001"/>
            <a:ext cx="12192000" cy="1296434"/>
          </a:xfrm>
          <a:prstGeom prst="rect">
            <a:avLst/>
          </a:prstGeom>
        </p:spPr>
      </p:pic>
      <p:sp>
        <p:nvSpPr>
          <p:cNvPr id="13" name="Suorakulmio 12">
            <a:extLst>
              <a:ext uri="{FF2B5EF4-FFF2-40B4-BE49-F238E27FC236}">
                <a16:creationId xmlns:a16="http://schemas.microsoft.com/office/drawing/2014/main" id="{DEDDE960-22D9-4D5C-8397-45448EC0CC05}"/>
              </a:ext>
            </a:extLst>
          </p:cNvPr>
          <p:cNvSpPr/>
          <p:nvPr userDrawn="1"/>
        </p:nvSpPr>
        <p:spPr>
          <a:xfrm>
            <a:off x="1" y="3430800"/>
            <a:ext cx="12193200" cy="17095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32" name="Text Placeholder 6">
            <a:extLst>
              <a:ext uri="{FF2B5EF4-FFF2-40B4-BE49-F238E27FC236}">
                <a16:creationId xmlns:a16="http://schemas.microsoft.com/office/drawing/2014/main" id="{977AAE7D-0196-9F4D-B283-7D1FD9111E7B}"/>
              </a:ext>
            </a:extLst>
          </p:cNvPr>
          <p:cNvSpPr>
            <a:spLocks noGrp="1"/>
          </p:cNvSpPr>
          <p:nvPr>
            <p:ph type="body" sz="quarter" idx="26" hasCustomPrompt="1"/>
          </p:nvPr>
        </p:nvSpPr>
        <p:spPr>
          <a:xfrm>
            <a:off x="336369" y="900000"/>
            <a:ext cx="2373312" cy="2282862"/>
          </a:xfrm>
          <a:prstGeom prst="rect">
            <a:avLst/>
          </a:prstGeom>
        </p:spPr>
        <p:txBody>
          <a:bodyPr tIns="0" bIns="0">
            <a:noAutofit/>
          </a:bodyPr>
          <a:lstStyle>
            <a:lvl1pPr marL="0" indent="0" algn="ctr">
              <a:spcBef>
                <a:spcPts val="0"/>
              </a:spcBef>
              <a:buNone/>
              <a:defRPr sz="2200">
                <a:solidFill>
                  <a:schemeClr val="bg1"/>
                </a:solidFill>
              </a:defRPr>
            </a:lvl1pPr>
            <a:lvl2pPr marL="457200" indent="0" algn="ctr">
              <a:buNone/>
              <a:defRPr sz="2200"/>
            </a:lvl2pPr>
            <a:lvl3pPr marL="914400" indent="0" algn="ctr">
              <a:buNone/>
              <a:defRPr sz="2200"/>
            </a:lvl3pPr>
            <a:lvl4pPr marL="1371600" indent="0" algn="ctr">
              <a:buNone/>
              <a:defRPr sz="2200"/>
            </a:lvl4pPr>
            <a:lvl5pPr marL="1828800" indent="0" algn="ctr">
              <a:buNone/>
              <a:defRPr sz="2200"/>
            </a:lvl5pPr>
          </a:lstStyle>
          <a:p>
            <a:pPr lvl="0"/>
            <a:r>
              <a:rPr lang="fi-FI" noProof="0"/>
              <a:t>Tuo tähän </a:t>
            </a:r>
            <a:br>
              <a:rPr lang="fi-FI" noProof="0"/>
            </a:br>
            <a:r>
              <a:rPr lang="fi-FI" noProof="0"/>
              <a:t>nosto/lainaus tai poista laatikko ja lainausmerkit</a:t>
            </a:r>
          </a:p>
        </p:txBody>
      </p:sp>
      <p:pic>
        <p:nvPicPr>
          <p:cNvPr id="21" name="Picture 20" descr="Kuvia suomalaisista arjen askareissaan">
            <a:extLst>
              <a:ext uri="{FF2B5EF4-FFF2-40B4-BE49-F238E27FC236}">
                <a16:creationId xmlns:a16="http://schemas.microsoft.com/office/drawing/2014/main" id="{9575D91E-9689-424E-A14F-1DC817AF791B}"/>
              </a:ext>
            </a:extLst>
          </p:cNvPr>
          <p:cNvPicPr>
            <a:picLocks/>
          </p:cNvPicPr>
          <p:nvPr userDrawn="1"/>
        </p:nvPicPr>
        <p:blipFill rotWithShape="1">
          <a:blip r:embed="rId4" cstate="screen">
            <a:extLst>
              <a:ext uri="{28A0092B-C50C-407E-A947-70E740481C1C}">
                <a14:useLocalDpi xmlns:a14="http://schemas.microsoft.com/office/drawing/2010/main"/>
              </a:ext>
            </a:extLst>
          </a:blip>
          <a:srcRect/>
          <a:stretch/>
        </p:blipFill>
        <p:spPr>
          <a:xfrm>
            <a:off x="3049200" y="0"/>
            <a:ext cx="3054000" cy="3429000"/>
          </a:xfrm>
          <a:prstGeom prst="rect">
            <a:avLst/>
          </a:prstGeom>
        </p:spPr>
      </p:pic>
      <p:pic>
        <p:nvPicPr>
          <p:cNvPr id="19" name="Picture 18">
            <a:extLst>
              <a:ext uri="{FF2B5EF4-FFF2-40B4-BE49-F238E27FC236}">
                <a16:creationId xmlns:a16="http://schemas.microsoft.com/office/drawing/2014/main" id="{CEF3BED7-B95B-D84F-AF4D-BB322903606E}"/>
              </a:ext>
              <a:ext uri="{C183D7F6-B498-43B3-948B-1728B52AA6E4}">
                <adec:decorative xmlns:adec="http://schemas.microsoft.com/office/drawing/2017/decorative" val="1"/>
              </a:ext>
            </a:extLst>
          </p:cNvPr>
          <p:cNvPicPr>
            <a:picLocks/>
          </p:cNvPicPr>
          <p:nvPr userDrawn="1"/>
        </p:nvPicPr>
        <p:blipFill rotWithShape="1">
          <a:blip r:embed="rId5" cstate="screen">
            <a:extLst>
              <a:ext uri="{28A0092B-C50C-407E-A947-70E740481C1C}">
                <a14:useLocalDpi xmlns:a14="http://schemas.microsoft.com/office/drawing/2010/main"/>
              </a:ext>
            </a:extLst>
          </a:blip>
          <a:srcRect/>
          <a:stretch/>
        </p:blipFill>
        <p:spPr>
          <a:xfrm>
            <a:off x="0" y="3429001"/>
            <a:ext cx="3049200" cy="1713600"/>
          </a:xfrm>
          <a:prstGeom prst="rect">
            <a:avLst/>
          </a:prstGeom>
        </p:spPr>
      </p:pic>
      <p:sp>
        <p:nvSpPr>
          <p:cNvPr id="3" name="Date Placeholder 2">
            <a:extLst>
              <a:ext uri="{FF2B5EF4-FFF2-40B4-BE49-F238E27FC236}">
                <a16:creationId xmlns:a16="http://schemas.microsoft.com/office/drawing/2014/main" id="{49380DB9-3B72-2742-95D5-5A45E093F535}"/>
              </a:ext>
            </a:extLst>
          </p:cNvPr>
          <p:cNvSpPr>
            <a:spLocks noGrp="1"/>
          </p:cNvSpPr>
          <p:nvPr>
            <p:ph type="dt" sz="half" idx="25"/>
          </p:nvPr>
        </p:nvSpPr>
        <p:spPr/>
        <p:txBody>
          <a:bodyPr/>
          <a:lstStyle/>
          <a:p>
            <a:fld id="{3AA797A6-28BE-2346-B835-660ACCCAE0D5}" type="datetime1">
              <a:rPr lang="fi-FI" noProof="0"/>
              <a:pPr/>
              <a:t>25.9.2023</a:t>
            </a:fld>
            <a:endParaRPr lang="fi-FI" noProof="0"/>
          </a:p>
        </p:txBody>
      </p:sp>
      <p:sp>
        <p:nvSpPr>
          <p:cNvPr id="5" name="Footer Placeholder 4">
            <a:extLst>
              <a:ext uri="{FF2B5EF4-FFF2-40B4-BE49-F238E27FC236}">
                <a16:creationId xmlns:a16="http://schemas.microsoft.com/office/drawing/2014/main" id="{73D90B40-AD65-6C4F-8D61-BB4C0B82DEF1}"/>
              </a:ext>
            </a:extLst>
          </p:cNvPr>
          <p:cNvSpPr>
            <a:spLocks noGrp="1"/>
          </p:cNvSpPr>
          <p:nvPr>
            <p:ph type="ftr" sz="quarter" idx="11"/>
          </p:nvPr>
        </p:nvSpPr>
        <p:spPr/>
        <p:txBody>
          <a:bodyPr/>
          <a:lstStyle>
            <a:lvl1pPr>
              <a:defRPr>
                <a:solidFill>
                  <a:schemeClr val="tx1"/>
                </a:solidFill>
              </a:defRPr>
            </a:lvl1pPr>
          </a:lstStyle>
          <a:p>
            <a:r>
              <a:rPr lang="fi-FI" noProof="0"/>
              <a:t>Etunimi Sukunimi</a:t>
            </a:r>
          </a:p>
        </p:txBody>
      </p:sp>
      <p:sp>
        <p:nvSpPr>
          <p:cNvPr id="6" name="Slide Number Placeholder 5">
            <a:extLst>
              <a:ext uri="{FF2B5EF4-FFF2-40B4-BE49-F238E27FC236}">
                <a16:creationId xmlns:a16="http://schemas.microsoft.com/office/drawing/2014/main" id="{67A838BB-9E60-0145-9E7A-E33D03404FE7}"/>
              </a:ext>
            </a:extLst>
          </p:cNvPr>
          <p:cNvSpPr>
            <a:spLocks noGrp="1"/>
          </p:cNvSpPr>
          <p:nvPr>
            <p:ph type="sldNum" sz="quarter" idx="12"/>
          </p:nvPr>
        </p:nvSpPr>
        <p:spPr>
          <a:xfrm>
            <a:off x="10961917" y="6484540"/>
            <a:ext cx="511629" cy="365125"/>
          </a:xfrm>
        </p:spPr>
        <p:txBody>
          <a:bodyPr lIns="0" rIns="0"/>
          <a:lstStyle>
            <a:lvl1pPr>
              <a:defRPr>
                <a:solidFill>
                  <a:schemeClr val="tx1"/>
                </a:solidFill>
              </a:defRPr>
            </a:lvl1pPr>
          </a:lstStyle>
          <a:p>
            <a:fld id="{882CC271-BBF5-3F46-90AE-792A663E0CFB}" type="slidenum">
              <a:rPr lang="fi-FI" noProof="0" smtClean="0"/>
              <a:pPr/>
              <a:t>‹#›</a:t>
            </a:fld>
            <a:endParaRPr lang="fi-FI" noProof="0"/>
          </a:p>
        </p:txBody>
      </p:sp>
      <p:pic>
        <p:nvPicPr>
          <p:cNvPr id="22" name="Kuva 21">
            <a:extLst>
              <a:ext uri="{FF2B5EF4-FFF2-40B4-BE49-F238E27FC236}">
                <a16:creationId xmlns:a16="http://schemas.microsoft.com/office/drawing/2014/main" id="{44F2EFD4-1C67-40EB-A6B2-4E4E679469E4}"/>
              </a:ext>
              <a:ext uri="{C183D7F6-B498-43B3-948B-1728B52AA6E4}">
                <adec:decorative xmlns:adec="http://schemas.microsoft.com/office/drawing/2017/decorative" val="1"/>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096000" y="0"/>
            <a:ext cx="6095999" cy="3429001"/>
          </a:xfrm>
          <a:prstGeom prst="rect">
            <a:avLst/>
          </a:prstGeom>
        </p:spPr>
      </p:pic>
      <p:sp>
        <p:nvSpPr>
          <p:cNvPr id="17" name="Title 9">
            <a:extLst>
              <a:ext uri="{FF2B5EF4-FFF2-40B4-BE49-F238E27FC236}">
                <a16:creationId xmlns:a16="http://schemas.microsoft.com/office/drawing/2014/main" id="{F534777B-8380-4B2B-A195-EA69944F8C3D}"/>
              </a:ext>
            </a:extLst>
          </p:cNvPr>
          <p:cNvSpPr>
            <a:spLocks noGrp="1"/>
          </p:cNvSpPr>
          <p:nvPr>
            <p:ph type="title" hasCustomPrompt="1"/>
          </p:nvPr>
        </p:nvSpPr>
        <p:spPr>
          <a:xfrm>
            <a:off x="3038400" y="3582341"/>
            <a:ext cx="9129600" cy="1446859"/>
          </a:xfrm>
        </p:spPr>
        <p:txBody>
          <a:bodyPr anchor="ctr">
            <a:noAutofit/>
          </a:bodyPr>
          <a:lstStyle>
            <a:lvl1pPr algn="ctr">
              <a:lnSpc>
                <a:spcPct val="80000"/>
              </a:lnSpc>
              <a:defRPr sz="4000" b="1">
                <a:solidFill>
                  <a:schemeClr val="accent2"/>
                </a:solidFill>
              </a:defRPr>
            </a:lvl1pPr>
          </a:lstStyle>
          <a:p>
            <a:r>
              <a:rPr lang="fi-FI" noProof="0"/>
              <a:t>Kirjoita väliotsikko tähän</a:t>
            </a:r>
          </a:p>
        </p:txBody>
      </p:sp>
    </p:spTree>
    <p:extLst>
      <p:ext uri="{BB962C8B-B14F-4D97-AF65-F5344CB8AC3E}">
        <p14:creationId xmlns:p14="http://schemas.microsoft.com/office/powerpoint/2010/main" val="3669148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BD5CC02B-1098-4D27-B00F-724EFC593353}"/>
              </a:ext>
              <a:ext uri="{C183D7F6-B498-43B3-948B-1728B52AA6E4}">
                <adec:decorative xmlns:adec="http://schemas.microsoft.com/office/drawing/2017/decorative" val="1"/>
              </a:ext>
            </a:extLst>
          </p:cNvPr>
          <p:cNvPicPr>
            <a:picLocks noChangeAspect="1"/>
          </p:cNvPicPr>
          <p:nvPr userDrawn="1"/>
        </p:nvPicPr>
        <p:blipFill>
          <a:blip r:embed="rId14"/>
          <a:stretch>
            <a:fillRect/>
          </a:stretch>
        </p:blipFill>
        <p:spPr>
          <a:xfrm>
            <a:off x="636378" y="6420008"/>
            <a:ext cx="886225" cy="433067"/>
          </a:xfrm>
          <a:prstGeom prst="rect">
            <a:avLst/>
          </a:prstGeom>
        </p:spPr>
      </p:pic>
      <p:sp>
        <p:nvSpPr>
          <p:cNvPr id="2" name="Title Placeholder 1">
            <a:extLst>
              <a:ext uri="{FF2B5EF4-FFF2-40B4-BE49-F238E27FC236}">
                <a16:creationId xmlns:a16="http://schemas.microsoft.com/office/drawing/2014/main" id="{AD7D8CD7-CFA3-9A4E-B24B-ECDB1C190F94}"/>
              </a:ext>
            </a:extLst>
          </p:cNvPr>
          <p:cNvSpPr>
            <a:spLocks noGrp="1"/>
          </p:cNvSpPr>
          <p:nvPr>
            <p:ph type="title"/>
          </p:nvPr>
        </p:nvSpPr>
        <p:spPr>
          <a:xfrm>
            <a:off x="719998" y="180000"/>
            <a:ext cx="10753200" cy="1186372"/>
          </a:xfrm>
          <a:prstGeom prst="rect">
            <a:avLst/>
          </a:prstGeom>
        </p:spPr>
        <p:txBody>
          <a:bodyPr vert="horz" lIns="0" tIns="36000" rIns="72000" bIns="36000" rtlCol="0" anchor="ctr">
            <a:noAutofit/>
          </a:bodyPr>
          <a:lstStyle/>
          <a:p>
            <a:r>
              <a:rPr lang="fi-FI" noProof="0"/>
              <a:t>Lisää otsikko napsauttamalla</a:t>
            </a:r>
          </a:p>
        </p:txBody>
      </p:sp>
      <p:sp>
        <p:nvSpPr>
          <p:cNvPr id="3" name="Text Placeholder 2">
            <a:extLst>
              <a:ext uri="{FF2B5EF4-FFF2-40B4-BE49-F238E27FC236}">
                <a16:creationId xmlns:a16="http://schemas.microsoft.com/office/drawing/2014/main" id="{6A6F43FC-41AF-1047-89AF-270EC8B09319}"/>
              </a:ext>
            </a:extLst>
          </p:cNvPr>
          <p:cNvSpPr>
            <a:spLocks noGrp="1"/>
          </p:cNvSpPr>
          <p:nvPr>
            <p:ph type="body" idx="1"/>
          </p:nvPr>
        </p:nvSpPr>
        <p:spPr>
          <a:xfrm>
            <a:off x="719998" y="1475999"/>
            <a:ext cx="10753200" cy="4680000"/>
          </a:xfrm>
          <a:prstGeom prst="rect">
            <a:avLst/>
          </a:prstGeom>
        </p:spPr>
        <p:txBody>
          <a:bodyPr vert="horz" lIns="0" tIns="72000" rIns="0" bIns="72000" rtlCol="0">
            <a:noAutofit/>
          </a:bodyPr>
          <a:lstStyle/>
          <a:p>
            <a:pPr lvl="0"/>
            <a:r>
              <a:rPr lang="fi-FI" noProof="0"/>
              <a:t>Lisää tekstiä napsauttamalla</a:t>
            </a:r>
          </a:p>
          <a:p>
            <a:pPr lvl="1"/>
            <a:r>
              <a:rPr lang="fi-FI" noProof="0"/>
              <a:t>Testitaso 2</a:t>
            </a:r>
          </a:p>
          <a:p>
            <a:pPr lvl="2"/>
            <a:r>
              <a:rPr lang="fi-FI" noProof="0"/>
              <a:t>Tekstitaso 3</a:t>
            </a:r>
          </a:p>
          <a:p>
            <a:pPr lvl="3"/>
            <a:r>
              <a:rPr lang="fi-FI" noProof="0"/>
              <a:t>Tekstitaso 4</a:t>
            </a:r>
          </a:p>
          <a:p>
            <a:pPr lvl="4"/>
            <a:r>
              <a:rPr lang="fi-FI" noProof="0"/>
              <a:t>Tekstitaso 5</a:t>
            </a:r>
          </a:p>
        </p:txBody>
      </p:sp>
      <p:sp>
        <p:nvSpPr>
          <p:cNvPr id="7" name="Date Placeholder 6">
            <a:extLst>
              <a:ext uri="{FF2B5EF4-FFF2-40B4-BE49-F238E27FC236}">
                <a16:creationId xmlns:a16="http://schemas.microsoft.com/office/drawing/2014/main" id="{1A68C792-92AA-5543-893A-7655E958CA78}"/>
              </a:ext>
            </a:extLst>
          </p:cNvPr>
          <p:cNvSpPr>
            <a:spLocks noGrp="1"/>
          </p:cNvSpPr>
          <p:nvPr>
            <p:ph type="dt" sz="half" idx="2"/>
          </p:nvPr>
        </p:nvSpPr>
        <p:spPr>
          <a:xfrm>
            <a:off x="9871364" y="6484540"/>
            <a:ext cx="1081270" cy="380965"/>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785E2F52-2E69-3548-93F4-D787C13B26A5}" type="datetime1">
              <a:rPr lang="fi-FI" noProof="0" smtClean="0"/>
              <a:pPr/>
              <a:t>25.9.2023</a:t>
            </a:fld>
            <a:endParaRPr lang="fi-FI" noProof="0"/>
          </a:p>
        </p:txBody>
      </p:sp>
      <p:sp>
        <p:nvSpPr>
          <p:cNvPr id="5" name="Footer Placeholder 4">
            <a:extLst>
              <a:ext uri="{FF2B5EF4-FFF2-40B4-BE49-F238E27FC236}">
                <a16:creationId xmlns:a16="http://schemas.microsoft.com/office/drawing/2014/main" id="{7AF3904C-F799-2642-B251-6E349BF88B57}"/>
              </a:ext>
            </a:extLst>
          </p:cNvPr>
          <p:cNvSpPr>
            <a:spLocks noGrp="1"/>
          </p:cNvSpPr>
          <p:nvPr>
            <p:ph type="ftr" sz="quarter" idx="3"/>
          </p:nvPr>
        </p:nvSpPr>
        <p:spPr>
          <a:xfrm>
            <a:off x="2620068" y="6484540"/>
            <a:ext cx="6953061" cy="365125"/>
          </a:xfrm>
          <a:prstGeom prst="rect">
            <a:avLst/>
          </a:prstGeom>
        </p:spPr>
        <p:txBody>
          <a:bodyPr vert="horz" lIns="91440" tIns="45720" rIns="91440" bIns="45720" rtlCol="0" anchor="ctr">
            <a:noAutofit/>
          </a:bodyPr>
          <a:lstStyle>
            <a:lvl1pPr algn="ctr">
              <a:defRPr sz="1200" b="0" i="0">
                <a:solidFill>
                  <a:schemeClr val="tx1"/>
                </a:solidFill>
                <a:latin typeface="+mn-lt"/>
              </a:defRPr>
            </a:lvl1pPr>
          </a:lstStyle>
          <a:p>
            <a:r>
              <a:rPr lang="fi-FI" noProof="0"/>
              <a:t>Etunimi Sukunimi</a:t>
            </a:r>
          </a:p>
        </p:txBody>
      </p:sp>
      <p:sp>
        <p:nvSpPr>
          <p:cNvPr id="6" name="Slide Number Placeholder 5">
            <a:extLst>
              <a:ext uri="{FF2B5EF4-FFF2-40B4-BE49-F238E27FC236}">
                <a16:creationId xmlns:a16="http://schemas.microsoft.com/office/drawing/2014/main" id="{420B161F-1984-DA44-A538-C66E74D538ED}"/>
              </a:ext>
            </a:extLst>
          </p:cNvPr>
          <p:cNvSpPr>
            <a:spLocks noGrp="1"/>
          </p:cNvSpPr>
          <p:nvPr>
            <p:ph type="sldNum" sz="quarter" idx="4"/>
          </p:nvPr>
        </p:nvSpPr>
        <p:spPr>
          <a:xfrm>
            <a:off x="10958605" y="6484540"/>
            <a:ext cx="511629" cy="365125"/>
          </a:xfrm>
          <a:prstGeom prst="rect">
            <a:avLst/>
          </a:prstGeom>
        </p:spPr>
        <p:txBody>
          <a:bodyPr vert="horz" lIns="91440" tIns="45720" rIns="91440" bIns="45720" rtlCol="0" anchor="ctr">
            <a:noAutofit/>
          </a:bodyPr>
          <a:lstStyle>
            <a:lvl1pPr algn="r">
              <a:defRPr sz="1200" b="0" i="0">
                <a:solidFill>
                  <a:schemeClr val="tx1"/>
                </a:solidFill>
                <a:latin typeface="+mn-lt"/>
              </a:defRPr>
            </a:lvl1pPr>
          </a:lstStyle>
          <a:p>
            <a:fld id="{882CC271-BBF5-3F46-90AE-792A663E0CFB}" type="slidenum">
              <a:rPr lang="fi-FI" noProof="0" smtClean="0"/>
              <a:pPr/>
              <a:t>‹#›</a:t>
            </a:fld>
            <a:endParaRPr lang="fi-FI" noProof="0"/>
          </a:p>
        </p:txBody>
      </p:sp>
    </p:spTree>
    <p:extLst>
      <p:ext uri="{BB962C8B-B14F-4D97-AF65-F5344CB8AC3E}">
        <p14:creationId xmlns:p14="http://schemas.microsoft.com/office/powerpoint/2010/main" val="2997500665"/>
      </p:ext>
    </p:extLst>
  </p:cSld>
  <p:clrMap bg1="lt1" tx1="dk1" bg2="lt2" tx2="dk2" accent1="accent1" accent2="accent2" accent3="accent3" accent4="accent4" accent5="accent5" accent6="accent6" hlink="hlink" folHlink="folHlink"/>
  <p:sldLayoutIdLst>
    <p:sldLayoutId id="2147483703" r:id="rId1"/>
    <p:sldLayoutId id="2147483715" r:id="rId2"/>
    <p:sldLayoutId id="2147483709" r:id="rId3"/>
    <p:sldLayoutId id="2147483713" r:id="rId4"/>
    <p:sldLayoutId id="2147483712" r:id="rId5"/>
    <p:sldLayoutId id="2147483714" r:id="rId6"/>
    <p:sldLayoutId id="2147483691" r:id="rId7"/>
    <p:sldLayoutId id="2147483711" r:id="rId8"/>
    <p:sldLayoutId id="2147483718" r:id="rId9"/>
    <p:sldLayoutId id="2147483706" r:id="rId10"/>
    <p:sldLayoutId id="2147483717" r:id="rId11"/>
    <p:sldLayoutId id="2147483716" r:id="rId12"/>
  </p:sldLayoutIdLst>
  <p:hf hdr="0"/>
  <p:txStyles>
    <p:titleStyle>
      <a:lvl1pPr algn="l" defTabSz="914400" rtl="0" eaLnBrk="1" latinLnBrk="0" hangingPunct="1">
        <a:lnSpc>
          <a:spcPct val="80000"/>
        </a:lnSpc>
        <a:spcBef>
          <a:spcPct val="0"/>
        </a:spcBef>
        <a:buNone/>
        <a:defRPr sz="4000" b="1" kern="1200" spc="-40" baseline="0">
          <a:solidFill>
            <a:schemeClr val="tx1"/>
          </a:solidFill>
          <a:latin typeface="+mj-lt"/>
          <a:ea typeface="+mj-ea"/>
          <a:cs typeface="+mj-cs"/>
        </a:defRPr>
      </a:lvl1pPr>
    </p:titleStyle>
    <p:bodyStyle>
      <a:lvl1pPr marL="365125" indent="-365125" algn="l" defTabSz="914400" rtl="0" eaLnBrk="1" latinLnBrk="0" hangingPunct="1">
        <a:lnSpc>
          <a:spcPct val="90000"/>
        </a:lnSpc>
        <a:spcBef>
          <a:spcPts val="1000"/>
        </a:spcBef>
        <a:buFont typeface="Arial" panose="020B0604020202020204" pitchFamily="34" charset="0"/>
        <a:buChar char="•"/>
        <a:tabLst/>
        <a:defRPr sz="3200" kern="1200">
          <a:solidFill>
            <a:schemeClr val="tx1"/>
          </a:solidFill>
          <a:latin typeface="+mn-lt"/>
          <a:ea typeface="+mn-ea"/>
          <a:cs typeface="+mn-cs"/>
        </a:defRPr>
      </a:lvl1pPr>
      <a:lvl2pPr marL="720725" indent="-355600" algn="l" defTabSz="914400" rtl="0" eaLnBrk="1" latinLnBrk="0" hangingPunct="1">
        <a:lnSpc>
          <a:spcPct val="90000"/>
        </a:lnSpc>
        <a:spcBef>
          <a:spcPts val="500"/>
        </a:spcBef>
        <a:buFont typeface="Arial" panose="020B0604020202020204" pitchFamily="34" charset="0"/>
        <a:buChar char="•"/>
        <a:tabLst/>
        <a:defRPr sz="2800" kern="1200">
          <a:solidFill>
            <a:schemeClr val="tx1"/>
          </a:solidFill>
          <a:latin typeface="+mn-lt"/>
          <a:ea typeface="+mn-ea"/>
          <a:cs typeface="+mn-cs"/>
        </a:defRPr>
      </a:lvl2pPr>
      <a:lvl3pPr marL="984250" indent="-2667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1255713" indent="-271463"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4pPr>
      <a:lvl5pPr marL="1436688" indent="-180975"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2" userDrawn="1">
          <p15:clr>
            <a:srgbClr val="F26B43"/>
          </p15:clr>
        </p15:guide>
        <p15:guide id="2" pos="7225" userDrawn="1">
          <p15:clr>
            <a:srgbClr val="F26B43"/>
          </p15:clr>
        </p15:guide>
        <p15:guide id="3" orient="horz" pos="3884" userDrawn="1">
          <p15:clr>
            <a:srgbClr val="F26B43"/>
          </p15:clr>
        </p15:guide>
        <p15:guide id="4" orient="horz" pos="2160" userDrawn="1">
          <p15:clr>
            <a:srgbClr val="F26B43"/>
          </p15:clr>
        </p15:guide>
        <p15:guide id="5" orient="horz" pos="3238" userDrawn="1">
          <p15:clr>
            <a:srgbClr val="F26B43"/>
          </p15:clr>
        </p15:guide>
        <p15:guide id="6" pos="3840" userDrawn="1">
          <p15:clr>
            <a:srgbClr val="F26B43"/>
          </p15:clr>
        </p15:guide>
        <p15:guide id="7" pos="19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29FF-1AEE-4261-AAC7-20F4370073D9}"/>
              </a:ext>
            </a:extLst>
          </p:cNvPr>
          <p:cNvSpPr>
            <a:spLocks noGrp="1"/>
          </p:cNvSpPr>
          <p:nvPr>
            <p:ph type="ctrTitle"/>
          </p:nvPr>
        </p:nvSpPr>
        <p:spPr/>
        <p:txBody>
          <a:bodyPr/>
          <a:lstStyle/>
          <a:p>
            <a:r>
              <a:rPr lang="en-GB"/>
              <a:t>Gambling behaviour and criminal convictions</a:t>
            </a:r>
          </a:p>
        </p:txBody>
      </p:sp>
      <p:sp>
        <p:nvSpPr>
          <p:cNvPr id="3" name="Text Placeholder 2">
            <a:extLst>
              <a:ext uri="{FF2B5EF4-FFF2-40B4-BE49-F238E27FC236}">
                <a16:creationId xmlns:a16="http://schemas.microsoft.com/office/drawing/2014/main" id="{10598B2C-E920-45E2-A0AA-F59D24D44EFC}"/>
              </a:ext>
            </a:extLst>
          </p:cNvPr>
          <p:cNvSpPr>
            <a:spLocks noGrp="1"/>
          </p:cNvSpPr>
          <p:nvPr>
            <p:ph type="body" sz="quarter" idx="22"/>
          </p:nvPr>
        </p:nvSpPr>
        <p:spPr/>
        <p:txBody>
          <a:bodyPr/>
          <a:lstStyle/>
          <a:p>
            <a:r>
              <a:rPr lang="en-GB" b="0"/>
              <a:t>Current Advances in Gambling Research </a:t>
            </a:r>
          </a:p>
          <a:p>
            <a:r>
              <a:rPr lang="en-GB" b="0"/>
              <a:t>June 29th 2023</a:t>
            </a:r>
          </a:p>
        </p:txBody>
      </p:sp>
      <p:sp>
        <p:nvSpPr>
          <p:cNvPr id="4" name="Text Placeholder 3">
            <a:extLst>
              <a:ext uri="{FF2B5EF4-FFF2-40B4-BE49-F238E27FC236}">
                <a16:creationId xmlns:a16="http://schemas.microsoft.com/office/drawing/2014/main" id="{7F77E415-D220-4552-9DC6-BC521FEBAA64}"/>
              </a:ext>
            </a:extLst>
          </p:cNvPr>
          <p:cNvSpPr>
            <a:spLocks noGrp="1"/>
          </p:cNvSpPr>
          <p:nvPr>
            <p:ph type="body" sz="quarter" idx="25"/>
          </p:nvPr>
        </p:nvSpPr>
        <p:spPr/>
        <p:txBody>
          <a:bodyPr/>
          <a:lstStyle/>
          <a:p>
            <a:r>
              <a:rPr lang="en-GB"/>
              <a:t>Kalle Lind, Heli Hagfors &amp; Anne Salonen</a:t>
            </a:r>
          </a:p>
        </p:txBody>
      </p:sp>
      <p:sp>
        <p:nvSpPr>
          <p:cNvPr id="5" name="Date Placeholder 4">
            <a:extLst>
              <a:ext uri="{FF2B5EF4-FFF2-40B4-BE49-F238E27FC236}">
                <a16:creationId xmlns:a16="http://schemas.microsoft.com/office/drawing/2014/main" id="{8B8AD749-A5FF-464E-AAF9-773B6CED9B19}"/>
              </a:ext>
            </a:extLst>
          </p:cNvPr>
          <p:cNvSpPr>
            <a:spLocks noGrp="1"/>
          </p:cNvSpPr>
          <p:nvPr>
            <p:ph type="dt" sz="half" idx="23"/>
          </p:nvPr>
        </p:nvSpPr>
        <p:spPr/>
        <p:txBody>
          <a:bodyPr/>
          <a:lstStyle/>
          <a:p>
            <a:fld id="{7BBC6C75-7B08-EB40-8DF1-8BE2554B7B64}" type="datetime1">
              <a:rPr lang="en-GB" smtClean="0"/>
              <a:pPr/>
              <a:t>25/09/2023</a:t>
            </a:fld>
            <a:endParaRPr lang="en-GB"/>
          </a:p>
        </p:txBody>
      </p:sp>
    </p:spTree>
    <p:extLst>
      <p:ext uri="{BB962C8B-B14F-4D97-AF65-F5344CB8AC3E}">
        <p14:creationId xmlns:p14="http://schemas.microsoft.com/office/powerpoint/2010/main" val="1203058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012010-753D-4C6A-BE77-3F6D88AA5000}"/>
              </a:ext>
            </a:extLst>
          </p:cNvPr>
          <p:cNvSpPr>
            <a:spLocks noGrp="1"/>
          </p:cNvSpPr>
          <p:nvPr>
            <p:ph type="title"/>
          </p:nvPr>
        </p:nvSpPr>
        <p:spPr/>
        <p:txBody>
          <a:bodyPr/>
          <a:lstStyle/>
          <a:p>
            <a:r>
              <a:rPr lang="en-GB" dirty="0"/>
              <a:t>Declaration of interest </a:t>
            </a:r>
          </a:p>
        </p:txBody>
      </p:sp>
      <p:sp>
        <p:nvSpPr>
          <p:cNvPr id="3" name="Sisällön paikkamerkki 2">
            <a:extLst>
              <a:ext uri="{FF2B5EF4-FFF2-40B4-BE49-F238E27FC236}">
                <a16:creationId xmlns:a16="http://schemas.microsoft.com/office/drawing/2014/main" id="{B8F3893C-23AE-4461-94DE-5A9953371A3D}"/>
              </a:ext>
            </a:extLst>
          </p:cNvPr>
          <p:cNvSpPr>
            <a:spLocks noGrp="1"/>
          </p:cNvSpPr>
          <p:nvPr>
            <p:ph sz="quarter" idx="13"/>
          </p:nvPr>
        </p:nvSpPr>
        <p:spPr/>
        <p:txBody>
          <a:bodyPr/>
          <a:lstStyle/>
          <a:p>
            <a:pPr marL="0" indent="0">
              <a:buNone/>
            </a:pPr>
            <a:r>
              <a:rPr lang="en-US" sz="2800" b="1" dirty="0"/>
              <a:t>Funding</a:t>
            </a:r>
          </a:p>
          <a:p>
            <a:r>
              <a:rPr lang="en-US" sz="2400" dirty="0"/>
              <a:t>The Finnish Gambling 2019 population study and the daily work of Kalle Lind and Anne Salonen were funded by the Ministry of Social Affairs and Health, Finland, within the objectives of the §52 Appropriation of the Lotteries Act. </a:t>
            </a:r>
          </a:p>
          <a:p>
            <a:r>
              <a:rPr lang="en-US" sz="2400" dirty="0"/>
              <a:t>Heli </a:t>
            </a:r>
            <a:r>
              <a:rPr lang="en-US" sz="2400" dirty="0" err="1"/>
              <a:t>Hagfors</a:t>
            </a:r>
            <a:r>
              <a:rPr lang="en-US" sz="2400" dirty="0"/>
              <a:t> received personal grant granted by the Finnish Foundation for Alcohol Studies. This grant was also based on funding from the Ministry of Social Affairs and Health, Finland.</a:t>
            </a:r>
          </a:p>
          <a:p>
            <a:r>
              <a:rPr lang="en-US" sz="2400" dirty="0"/>
              <a:t>The funder had no role in the study design, analysis, or interpretation of the results of the manuscript or any phase of the publication process. </a:t>
            </a:r>
          </a:p>
          <a:p>
            <a:pPr marL="0" indent="0">
              <a:buNone/>
            </a:pPr>
            <a:r>
              <a:rPr lang="en-US" sz="2400" b="1" dirty="0"/>
              <a:t>The authors declare that they have no known competing financial interests or personal relationships that could have appeared to influence the work reported in this presentation.</a:t>
            </a:r>
          </a:p>
          <a:p>
            <a:endParaRPr lang="fi-FI" dirty="0"/>
          </a:p>
        </p:txBody>
      </p:sp>
      <p:sp>
        <p:nvSpPr>
          <p:cNvPr id="5" name="Alatunnisteen paikkamerkki 4">
            <a:extLst>
              <a:ext uri="{FF2B5EF4-FFF2-40B4-BE49-F238E27FC236}">
                <a16:creationId xmlns:a16="http://schemas.microsoft.com/office/drawing/2014/main" id="{8D80A81C-B9E9-416F-A020-A795DDE18A5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F572524B-9A14-4225-B50F-34A45FC619C6}"/>
              </a:ext>
            </a:extLst>
          </p:cNvPr>
          <p:cNvSpPr>
            <a:spLocks noGrp="1"/>
          </p:cNvSpPr>
          <p:nvPr>
            <p:ph type="dt" sz="half" idx="14"/>
          </p:nvPr>
        </p:nvSpPr>
        <p:spPr/>
        <p:txBody>
          <a:bodyPr/>
          <a:lstStyle/>
          <a:p>
            <a:fld id="{A05FA978-9255-044F-B405-F8BB6F12904D}" type="datetime1">
              <a:rPr lang="fi-FI" smtClean="0"/>
              <a:pPr/>
              <a:t>25.9.2023</a:t>
            </a:fld>
            <a:endParaRPr lang="fi-FI"/>
          </a:p>
        </p:txBody>
      </p:sp>
      <p:sp>
        <p:nvSpPr>
          <p:cNvPr id="6" name="Dian numeron paikkamerkki 5">
            <a:extLst>
              <a:ext uri="{FF2B5EF4-FFF2-40B4-BE49-F238E27FC236}">
                <a16:creationId xmlns:a16="http://schemas.microsoft.com/office/drawing/2014/main" id="{908A2F9E-C1D9-4356-AC14-D38FB92B9D25}"/>
              </a:ext>
            </a:extLst>
          </p:cNvPr>
          <p:cNvSpPr>
            <a:spLocks noGrp="1"/>
          </p:cNvSpPr>
          <p:nvPr>
            <p:ph type="sldNum" sz="quarter" idx="16"/>
          </p:nvPr>
        </p:nvSpPr>
        <p:spPr/>
        <p:txBody>
          <a:bodyPr/>
          <a:lstStyle/>
          <a:p>
            <a:fld id="{882CC271-BBF5-3F46-90AE-792A663E0CFB}" type="slidenum">
              <a:rPr lang="fi-FI" smtClean="0"/>
              <a:pPr/>
              <a:t>2</a:t>
            </a:fld>
            <a:endParaRPr lang="fi-FI"/>
          </a:p>
        </p:txBody>
      </p:sp>
    </p:spTree>
    <p:extLst>
      <p:ext uri="{BB962C8B-B14F-4D97-AF65-F5344CB8AC3E}">
        <p14:creationId xmlns:p14="http://schemas.microsoft.com/office/powerpoint/2010/main" val="646210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4CA11-731B-44CB-B170-A1466F098402}"/>
              </a:ext>
            </a:extLst>
          </p:cNvPr>
          <p:cNvSpPr>
            <a:spLocks noGrp="1"/>
          </p:cNvSpPr>
          <p:nvPr>
            <p:ph type="title"/>
          </p:nvPr>
        </p:nvSpPr>
        <p:spPr/>
        <p:txBody>
          <a:bodyPr/>
          <a:lstStyle/>
          <a:p>
            <a:r>
              <a:rPr lang="fi-FI" dirty="0" err="1"/>
              <a:t>Background</a:t>
            </a:r>
            <a:endParaRPr lang="fi-FI" dirty="0"/>
          </a:p>
        </p:txBody>
      </p:sp>
      <p:sp>
        <p:nvSpPr>
          <p:cNvPr id="3" name="Sisällön paikkamerkki 2">
            <a:extLst>
              <a:ext uri="{FF2B5EF4-FFF2-40B4-BE49-F238E27FC236}">
                <a16:creationId xmlns:a16="http://schemas.microsoft.com/office/drawing/2014/main" id="{026B40A4-692C-4AD8-881B-9B94249ABA71}"/>
              </a:ext>
            </a:extLst>
          </p:cNvPr>
          <p:cNvSpPr>
            <a:spLocks noGrp="1"/>
          </p:cNvSpPr>
          <p:nvPr>
            <p:ph sz="quarter" idx="13"/>
          </p:nvPr>
        </p:nvSpPr>
        <p:spPr/>
        <p:txBody>
          <a:bodyPr/>
          <a:lstStyle/>
          <a:p>
            <a:r>
              <a:rPr lang="en-US" sz="2800" dirty="0"/>
              <a:t>Public health perspective: gambling severity is a continuum, where one can move from non-gambling or from at-risk gambling to problem gambling or vice versa (Korn &amp; Shaffer, 1999; Shaffer &amp; Korn, 2002; </a:t>
            </a:r>
            <a:r>
              <a:rPr lang="en-US" sz="2800" dirty="0" err="1"/>
              <a:t>Cowlishaw</a:t>
            </a:r>
            <a:r>
              <a:rPr lang="en-US" sz="2800" dirty="0"/>
              <a:t> et al. 2019).</a:t>
            </a:r>
          </a:p>
          <a:p>
            <a:r>
              <a:rPr lang="en-US" sz="2800" dirty="0"/>
              <a:t>Gambling can cause harms in several domains, these harms include criminal behavior.</a:t>
            </a:r>
          </a:p>
          <a:p>
            <a:r>
              <a:rPr lang="en-US" sz="2800" dirty="0"/>
              <a:t>Gambling and criminal behavior can coexist without direct relationship: there is a link between gambling intensity, problem gambling and non-problem gambling-related crime (Adolphe et al. 2019; Mishra et al. 2011, </a:t>
            </a:r>
            <a:r>
              <a:rPr lang="en-US" sz="2800" dirty="0" err="1"/>
              <a:t>Laursen</a:t>
            </a:r>
            <a:r>
              <a:rPr lang="en-US" sz="2800" dirty="0"/>
              <a:t> et al., 2016, </a:t>
            </a:r>
            <a:r>
              <a:rPr lang="en-US" sz="2800" dirty="0" err="1"/>
              <a:t>Binde</a:t>
            </a:r>
            <a:r>
              <a:rPr lang="en-US" sz="2800" dirty="0"/>
              <a:t> et al. 2021).</a:t>
            </a:r>
          </a:p>
          <a:p>
            <a:pPr marL="0" indent="0">
              <a:buNone/>
            </a:pPr>
            <a:endParaRPr lang="en-US" dirty="0"/>
          </a:p>
        </p:txBody>
      </p:sp>
      <p:sp>
        <p:nvSpPr>
          <p:cNvPr id="5" name="Alatunnisteen paikkamerkki 4">
            <a:extLst>
              <a:ext uri="{FF2B5EF4-FFF2-40B4-BE49-F238E27FC236}">
                <a16:creationId xmlns:a16="http://schemas.microsoft.com/office/drawing/2014/main" id="{7998DE9F-BD11-4844-B970-C99D3C3CA40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D3E1C999-B120-426D-A94A-C488255FCF18}"/>
              </a:ext>
            </a:extLst>
          </p:cNvPr>
          <p:cNvSpPr>
            <a:spLocks noGrp="1"/>
          </p:cNvSpPr>
          <p:nvPr>
            <p:ph type="dt" sz="half" idx="14"/>
          </p:nvPr>
        </p:nvSpPr>
        <p:spPr/>
        <p:txBody>
          <a:bodyPr/>
          <a:lstStyle/>
          <a:p>
            <a:fld id="{BE4086F7-3C29-A04B-AF9C-F0CC783B073F}" type="datetime1">
              <a:rPr lang="fi-FI" smtClean="0"/>
              <a:pPr/>
              <a:t>25.9.2023</a:t>
            </a:fld>
            <a:endParaRPr lang="fi-FI"/>
          </a:p>
        </p:txBody>
      </p:sp>
      <p:sp>
        <p:nvSpPr>
          <p:cNvPr id="6" name="Dian numeron paikkamerkki 5">
            <a:extLst>
              <a:ext uri="{FF2B5EF4-FFF2-40B4-BE49-F238E27FC236}">
                <a16:creationId xmlns:a16="http://schemas.microsoft.com/office/drawing/2014/main" id="{FBF59BFE-2928-4DBE-8A7E-DC752C1AC00C}"/>
              </a:ext>
            </a:extLst>
          </p:cNvPr>
          <p:cNvSpPr>
            <a:spLocks noGrp="1"/>
          </p:cNvSpPr>
          <p:nvPr>
            <p:ph type="sldNum" sz="quarter" idx="16"/>
          </p:nvPr>
        </p:nvSpPr>
        <p:spPr/>
        <p:txBody>
          <a:bodyPr/>
          <a:lstStyle/>
          <a:p>
            <a:fld id="{882CC271-BBF5-3F46-90AE-792A663E0CFB}" type="slidenum">
              <a:rPr lang="fi-FI" smtClean="0"/>
              <a:pPr/>
              <a:t>3</a:t>
            </a:fld>
            <a:endParaRPr lang="fi-FI"/>
          </a:p>
        </p:txBody>
      </p:sp>
    </p:spTree>
    <p:extLst>
      <p:ext uri="{BB962C8B-B14F-4D97-AF65-F5344CB8AC3E}">
        <p14:creationId xmlns:p14="http://schemas.microsoft.com/office/powerpoint/2010/main" val="3147548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4CA11-731B-44CB-B170-A1466F098402}"/>
              </a:ext>
            </a:extLst>
          </p:cNvPr>
          <p:cNvSpPr>
            <a:spLocks noGrp="1"/>
          </p:cNvSpPr>
          <p:nvPr>
            <p:ph type="title"/>
          </p:nvPr>
        </p:nvSpPr>
        <p:spPr/>
        <p:txBody>
          <a:bodyPr/>
          <a:lstStyle/>
          <a:p>
            <a:r>
              <a:rPr lang="fi-FI" dirty="0" err="1"/>
              <a:t>Background</a:t>
            </a:r>
            <a:endParaRPr lang="fi-FI" dirty="0"/>
          </a:p>
        </p:txBody>
      </p:sp>
      <p:sp>
        <p:nvSpPr>
          <p:cNvPr id="3" name="Sisällön paikkamerkki 2">
            <a:extLst>
              <a:ext uri="{FF2B5EF4-FFF2-40B4-BE49-F238E27FC236}">
                <a16:creationId xmlns:a16="http://schemas.microsoft.com/office/drawing/2014/main" id="{026B40A4-692C-4AD8-881B-9B94249ABA71}"/>
              </a:ext>
            </a:extLst>
          </p:cNvPr>
          <p:cNvSpPr>
            <a:spLocks noGrp="1"/>
          </p:cNvSpPr>
          <p:nvPr>
            <p:ph sz="quarter" idx="13"/>
          </p:nvPr>
        </p:nvSpPr>
        <p:spPr/>
        <p:txBody>
          <a:bodyPr/>
          <a:lstStyle/>
          <a:p>
            <a:r>
              <a:rPr lang="en-US" sz="2800" dirty="0"/>
              <a:t>Shared individual, situational and socio-cultural risk factors for risk-taking behavior (such as problem gambling or crime): e.g. ADHD, impulsivity, psychological distress, social disadvantage.</a:t>
            </a:r>
          </a:p>
          <a:p>
            <a:r>
              <a:rPr lang="en-US" sz="2800" dirty="0"/>
              <a:t>Certain gambling types are riskier and more addictive than others (</a:t>
            </a:r>
            <a:r>
              <a:rPr lang="en-US" sz="2800" dirty="0" err="1"/>
              <a:t>Delfabbro</a:t>
            </a:r>
            <a:r>
              <a:rPr lang="en-US" sz="2800" dirty="0"/>
              <a:t> et al. 2020) → Certain game types also contain higher risk for criminogenic problem gambling? Attract different populations?</a:t>
            </a:r>
          </a:p>
          <a:p>
            <a:r>
              <a:rPr lang="en-US" sz="2800" dirty="0"/>
              <a:t>Gambling to escape emotional distress and everyday problems is linked to both problem gambling and to criminogenic problem gambling (May-Chahal et al. 2016; Dougherty et al. 2021).</a:t>
            </a:r>
          </a:p>
          <a:p>
            <a:pPr marL="0" indent="0">
              <a:buNone/>
            </a:pPr>
            <a:endParaRPr lang="en-US" sz="2800" dirty="0"/>
          </a:p>
          <a:p>
            <a:endParaRPr lang="en-US" sz="2800" dirty="0"/>
          </a:p>
          <a:p>
            <a:pPr marL="0" indent="0">
              <a:buNone/>
            </a:pPr>
            <a:endParaRPr lang="en-US" sz="2800" dirty="0"/>
          </a:p>
          <a:p>
            <a:endParaRPr lang="en-US" sz="2800" dirty="0"/>
          </a:p>
          <a:p>
            <a:endParaRPr lang="en-US" sz="2800" dirty="0"/>
          </a:p>
          <a:p>
            <a:endParaRPr lang="en-US" sz="2800" dirty="0"/>
          </a:p>
          <a:p>
            <a:pPr marL="0" indent="0">
              <a:buNone/>
            </a:pPr>
            <a:endParaRPr lang="en-US" dirty="0"/>
          </a:p>
        </p:txBody>
      </p:sp>
      <p:sp>
        <p:nvSpPr>
          <p:cNvPr id="5" name="Alatunnisteen paikkamerkki 4">
            <a:extLst>
              <a:ext uri="{FF2B5EF4-FFF2-40B4-BE49-F238E27FC236}">
                <a16:creationId xmlns:a16="http://schemas.microsoft.com/office/drawing/2014/main" id="{7998DE9F-BD11-4844-B970-C99D3C3CA40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D3E1C999-B120-426D-A94A-C488255FCF18}"/>
              </a:ext>
            </a:extLst>
          </p:cNvPr>
          <p:cNvSpPr>
            <a:spLocks noGrp="1"/>
          </p:cNvSpPr>
          <p:nvPr>
            <p:ph type="dt" sz="half" idx="14"/>
          </p:nvPr>
        </p:nvSpPr>
        <p:spPr/>
        <p:txBody>
          <a:bodyPr/>
          <a:lstStyle/>
          <a:p>
            <a:fld id="{BE4086F7-3C29-A04B-AF9C-F0CC783B073F}" type="datetime1">
              <a:rPr lang="fi-FI" smtClean="0"/>
              <a:pPr/>
              <a:t>25.9.2023</a:t>
            </a:fld>
            <a:endParaRPr lang="fi-FI"/>
          </a:p>
        </p:txBody>
      </p:sp>
      <p:sp>
        <p:nvSpPr>
          <p:cNvPr id="6" name="Dian numeron paikkamerkki 5">
            <a:extLst>
              <a:ext uri="{FF2B5EF4-FFF2-40B4-BE49-F238E27FC236}">
                <a16:creationId xmlns:a16="http://schemas.microsoft.com/office/drawing/2014/main" id="{FBF59BFE-2928-4DBE-8A7E-DC752C1AC00C}"/>
              </a:ext>
            </a:extLst>
          </p:cNvPr>
          <p:cNvSpPr>
            <a:spLocks noGrp="1"/>
          </p:cNvSpPr>
          <p:nvPr>
            <p:ph type="sldNum" sz="quarter" idx="16"/>
          </p:nvPr>
        </p:nvSpPr>
        <p:spPr/>
        <p:txBody>
          <a:bodyPr/>
          <a:lstStyle/>
          <a:p>
            <a:fld id="{882CC271-BBF5-3F46-90AE-792A663E0CFB}" type="slidenum">
              <a:rPr lang="fi-FI" smtClean="0"/>
              <a:pPr/>
              <a:t>4</a:t>
            </a:fld>
            <a:endParaRPr lang="fi-FI"/>
          </a:p>
        </p:txBody>
      </p:sp>
    </p:spTree>
    <p:extLst>
      <p:ext uri="{BB962C8B-B14F-4D97-AF65-F5344CB8AC3E}">
        <p14:creationId xmlns:p14="http://schemas.microsoft.com/office/powerpoint/2010/main" val="4029108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4CA11-731B-44CB-B170-A1466F098402}"/>
              </a:ext>
            </a:extLst>
          </p:cNvPr>
          <p:cNvSpPr>
            <a:spLocks noGrp="1"/>
          </p:cNvSpPr>
          <p:nvPr>
            <p:ph type="title"/>
          </p:nvPr>
        </p:nvSpPr>
        <p:spPr/>
        <p:txBody>
          <a:bodyPr/>
          <a:lstStyle/>
          <a:p>
            <a:r>
              <a:rPr lang="fi-FI" dirty="0" err="1"/>
              <a:t>Study</a:t>
            </a:r>
            <a:r>
              <a:rPr lang="fi-FI" dirty="0"/>
              <a:t> </a:t>
            </a:r>
            <a:r>
              <a:rPr lang="fi-FI" dirty="0" err="1"/>
              <a:t>aims</a:t>
            </a:r>
            <a:endParaRPr lang="fi-FI" dirty="0"/>
          </a:p>
        </p:txBody>
      </p:sp>
      <p:sp>
        <p:nvSpPr>
          <p:cNvPr id="3" name="Sisällön paikkamerkki 2">
            <a:extLst>
              <a:ext uri="{FF2B5EF4-FFF2-40B4-BE49-F238E27FC236}">
                <a16:creationId xmlns:a16="http://schemas.microsoft.com/office/drawing/2014/main" id="{026B40A4-692C-4AD8-881B-9B94249ABA71}"/>
              </a:ext>
            </a:extLst>
          </p:cNvPr>
          <p:cNvSpPr>
            <a:spLocks noGrp="1"/>
          </p:cNvSpPr>
          <p:nvPr>
            <p:ph sz="quarter" idx="13"/>
          </p:nvPr>
        </p:nvSpPr>
        <p:spPr/>
        <p:txBody>
          <a:bodyPr/>
          <a:lstStyle/>
          <a:p>
            <a:r>
              <a:rPr lang="en-US" sz="2800" dirty="0"/>
              <a:t>Aims of the study:</a:t>
            </a:r>
          </a:p>
          <a:p>
            <a:endParaRPr lang="en-US" sz="2800" dirty="0"/>
          </a:p>
          <a:p>
            <a:pPr marL="365125" lvl="1" indent="0">
              <a:buNone/>
            </a:pPr>
            <a:r>
              <a:rPr lang="en-US" i="1" dirty="0"/>
              <a:t>1) to explore the prevalence, type and frequency of convictions among different gambling characteristic subgroups </a:t>
            </a:r>
          </a:p>
          <a:p>
            <a:pPr marL="365125" lvl="1" indent="0">
              <a:buNone/>
            </a:pPr>
            <a:endParaRPr lang="en-US" i="1" dirty="0"/>
          </a:p>
          <a:p>
            <a:pPr marL="365125" lvl="1" indent="0">
              <a:buNone/>
            </a:pPr>
            <a:r>
              <a:rPr lang="en-US" i="1" dirty="0"/>
              <a:t>2) to discover which past-year gambling behavioral characteristics are associated with having convictions, being convicted by different crime types and having multiple convictions</a:t>
            </a:r>
          </a:p>
          <a:p>
            <a:endParaRPr lang="en-US" sz="2800" dirty="0"/>
          </a:p>
          <a:p>
            <a:endParaRPr lang="en-US" sz="2800" dirty="0"/>
          </a:p>
          <a:p>
            <a:endParaRPr lang="en-US" sz="2800" dirty="0"/>
          </a:p>
          <a:p>
            <a:endParaRPr lang="en-US" sz="2800" dirty="0"/>
          </a:p>
          <a:p>
            <a:pPr marL="0" indent="0">
              <a:buNone/>
            </a:pPr>
            <a:endParaRPr lang="en-US" dirty="0"/>
          </a:p>
        </p:txBody>
      </p:sp>
      <p:sp>
        <p:nvSpPr>
          <p:cNvPr id="5" name="Alatunnisteen paikkamerkki 4">
            <a:extLst>
              <a:ext uri="{FF2B5EF4-FFF2-40B4-BE49-F238E27FC236}">
                <a16:creationId xmlns:a16="http://schemas.microsoft.com/office/drawing/2014/main" id="{7998DE9F-BD11-4844-B970-C99D3C3CA40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D3E1C999-B120-426D-A94A-C488255FCF18}"/>
              </a:ext>
            </a:extLst>
          </p:cNvPr>
          <p:cNvSpPr>
            <a:spLocks noGrp="1"/>
          </p:cNvSpPr>
          <p:nvPr>
            <p:ph type="dt" sz="half" idx="14"/>
          </p:nvPr>
        </p:nvSpPr>
        <p:spPr/>
        <p:txBody>
          <a:bodyPr/>
          <a:lstStyle/>
          <a:p>
            <a:fld id="{BE4086F7-3C29-A04B-AF9C-F0CC783B073F}" type="datetime1">
              <a:rPr lang="fi-FI" smtClean="0"/>
              <a:pPr/>
              <a:t>25.9.2023</a:t>
            </a:fld>
            <a:endParaRPr lang="fi-FI"/>
          </a:p>
        </p:txBody>
      </p:sp>
      <p:sp>
        <p:nvSpPr>
          <p:cNvPr id="6" name="Dian numeron paikkamerkki 5">
            <a:extLst>
              <a:ext uri="{FF2B5EF4-FFF2-40B4-BE49-F238E27FC236}">
                <a16:creationId xmlns:a16="http://schemas.microsoft.com/office/drawing/2014/main" id="{FBF59BFE-2928-4DBE-8A7E-DC752C1AC00C}"/>
              </a:ext>
            </a:extLst>
          </p:cNvPr>
          <p:cNvSpPr>
            <a:spLocks noGrp="1"/>
          </p:cNvSpPr>
          <p:nvPr>
            <p:ph type="sldNum" sz="quarter" idx="16"/>
          </p:nvPr>
        </p:nvSpPr>
        <p:spPr/>
        <p:txBody>
          <a:bodyPr/>
          <a:lstStyle/>
          <a:p>
            <a:fld id="{882CC271-BBF5-3F46-90AE-792A663E0CFB}" type="slidenum">
              <a:rPr lang="fi-FI" smtClean="0"/>
              <a:pPr/>
              <a:t>5</a:t>
            </a:fld>
            <a:endParaRPr lang="fi-FI"/>
          </a:p>
        </p:txBody>
      </p:sp>
    </p:spTree>
    <p:extLst>
      <p:ext uri="{BB962C8B-B14F-4D97-AF65-F5344CB8AC3E}">
        <p14:creationId xmlns:p14="http://schemas.microsoft.com/office/powerpoint/2010/main" val="3975860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4CA11-731B-44CB-B170-A1466F098402}"/>
              </a:ext>
            </a:extLst>
          </p:cNvPr>
          <p:cNvSpPr>
            <a:spLocks noGrp="1"/>
          </p:cNvSpPr>
          <p:nvPr>
            <p:ph type="title"/>
          </p:nvPr>
        </p:nvSpPr>
        <p:spPr/>
        <p:txBody>
          <a:bodyPr/>
          <a:lstStyle/>
          <a:p>
            <a:r>
              <a:rPr lang="fi-FI" dirty="0" err="1"/>
              <a:t>Materials</a:t>
            </a:r>
            <a:r>
              <a:rPr lang="fi-FI" dirty="0"/>
              <a:t> and </a:t>
            </a:r>
            <a:r>
              <a:rPr lang="fi-FI" dirty="0" err="1"/>
              <a:t>methods</a:t>
            </a:r>
            <a:endParaRPr lang="fi-FI" dirty="0"/>
          </a:p>
        </p:txBody>
      </p:sp>
      <p:sp>
        <p:nvSpPr>
          <p:cNvPr id="3" name="Sisällön paikkamerkki 2">
            <a:extLst>
              <a:ext uri="{FF2B5EF4-FFF2-40B4-BE49-F238E27FC236}">
                <a16:creationId xmlns:a16="http://schemas.microsoft.com/office/drawing/2014/main" id="{026B40A4-692C-4AD8-881B-9B94249ABA71}"/>
              </a:ext>
            </a:extLst>
          </p:cNvPr>
          <p:cNvSpPr>
            <a:spLocks noGrp="1"/>
          </p:cNvSpPr>
          <p:nvPr>
            <p:ph sz="quarter" idx="13"/>
          </p:nvPr>
        </p:nvSpPr>
        <p:spPr/>
        <p:txBody>
          <a:bodyPr/>
          <a:lstStyle/>
          <a:p>
            <a:r>
              <a:rPr lang="en-US" sz="2400" dirty="0">
                <a:effectLst/>
                <a:ea typeface="Calibri" panose="020F0502020204030204" pitchFamily="34" charset="0"/>
                <a:cs typeface="Arial" panose="020B0604020202020204" pitchFamily="34" charset="0"/>
              </a:rPr>
              <a:t>Finnish Gambling 2019 population survey data (n = 3994) was combined with register-based data on criminal convictions drawn from Statistics Finland:</a:t>
            </a:r>
          </a:p>
          <a:p>
            <a:pPr lvl="1"/>
            <a:r>
              <a:rPr lang="en-US" sz="2000" dirty="0"/>
              <a:t>Questionnaire contained information on sociodemographic background variables, gambling behavior, gambling severity, attitudes towards gambling, digital gaming and psychosocial welfare. </a:t>
            </a:r>
          </a:p>
          <a:p>
            <a:r>
              <a:rPr lang="en-US" sz="2400" dirty="0">
                <a:solidFill>
                  <a:schemeClr val="accent2"/>
                </a:solidFill>
              </a:rPr>
              <a:t>Criminal conviction register data available from the year 1977 to 2020</a:t>
            </a:r>
          </a:p>
          <a:p>
            <a:pPr lvl="1"/>
            <a:r>
              <a:rPr lang="en-US" sz="2000" dirty="0">
                <a:solidFill>
                  <a:schemeClr val="accent2"/>
                </a:solidFill>
              </a:rPr>
              <a:t>Number of convictions, more than one conviction yes/no</a:t>
            </a:r>
          </a:p>
          <a:p>
            <a:r>
              <a:rPr lang="en-US" sz="2400" dirty="0">
                <a:solidFill>
                  <a:schemeClr val="accent2"/>
                </a:solidFill>
              </a:rPr>
              <a:t>Information on the type of crime was available from 1992 to 2020. </a:t>
            </a:r>
          </a:p>
          <a:p>
            <a:r>
              <a:rPr lang="en-US" sz="2400" dirty="0">
                <a:solidFill>
                  <a:schemeClr val="accent2"/>
                </a:solidFill>
              </a:rPr>
              <a:t>The types of crime were divided into 1) property and financial crimes, 2) violent crimes and 3) traffic-related crimes or other crimes</a:t>
            </a:r>
          </a:p>
          <a:p>
            <a:r>
              <a:rPr lang="en-US" sz="2400" dirty="0">
                <a:solidFill>
                  <a:schemeClr val="accent2"/>
                </a:solidFill>
                <a:effectLst/>
                <a:ea typeface="Calibri" panose="020F0502020204030204" pitchFamily="34" charset="0"/>
                <a:cs typeface="Arial" panose="020B0604020202020204" pitchFamily="34" charset="0"/>
              </a:rPr>
              <a:t>Socioeconomic disadvantage</a:t>
            </a:r>
          </a:p>
          <a:p>
            <a:pPr lvl="1"/>
            <a:r>
              <a:rPr lang="en-US" sz="2000" dirty="0">
                <a:solidFill>
                  <a:schemeClr val="accent2"/>
                </a:solidFill>
                <a:effectLst/>
                <a:ea typeface="Calibri" panose="020F0502020204030204" pitchFamily="34" charset="0"/>
                <a:cs typeface="Arial" panose="020B0604020202020204" pitchFamily="34" charset="0"/>
              </a:rPr>
              <a:t>whether the respondent had received basic social allowance during the previous year (yes/no)</a:t>
            </a:r>
          </a:p>
          <a:p>
            <a:endParaRPr lang="en-US" sz="2400" dirty="0">
              <a:solidFill>
                <a:schemeClr val="accent2"/>
              </a:solidFill>
            </a:endParaRPr>
          </a:p>
          <a:p>
            <a:pPr marL="365125" lvl="1" indent="0">
              <a:buNone/>
            </a:pPr>
            <a:endParaRPr lang="en-US" sz="2000" dirty="0"/>
          </a:p>
          <a:p>
            <a:endParaRPr lang="en-US" sz="2800" dirty="0"/>
          </a:p>
          <a:p>
            <a:endParaRPr lang="en-US" sz="2800" dirty="0"/>
          </a:p>
          <a:p>
            <a:endParaRPr lang="en-US" sz="2800" dirty="0"/>
          </a:p>
          <a:p>
            <a:endParaRPr lang="en-US" sz="2800" dirty="0"/>
          </a:p>
          <a:p>
            <a:pPr marL="0" indent="0">
              <a:buNone/>
            </a:pPr>
            <a:endParaRPr lang="en-US" dirty="0"/>
          </a:p>
        </p:txBody>
      </p:sp>
      <p:sp>
        <p:nvSpPr>
          <p:cNvPr id="5" name="Alatunnisteen paikkamerkki 4">
            <a:extLst>
              <a:ext uri="{FF2B5EF4-FFF2-40B4-BE49-F238E27FC236}">
                <a16:creationId xmlns:a16="http://schemas.microsoft.com/office/drawing/2014/main" id="{7998DE9F-BD11-4844-B970-C99D3C3CA40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D3E1C999-B120-426D-A94A-C488255FCF18}"/>
              </a:ext>
            </a:extLst>
          </p:cNvPr>
          <p:cNvSpPr>
            <a:spLocks noGrp="1"/>
          </p:cNvSpPr>
          <p:nvPr>
            <p:ph type="dt" sz="half" idx="14"/>
          </p:nvPr>
        </p:nvSpPr>
        <p:spPr/>
        <p:txBody>
          <a:bodyPr/>
          <a:lstStyle/>
          <a:p>
            <a:fld id="{BE4086F7-3C29-A04B-AF9C-F0CC783B073F}" type="datetime1">
              <a:rPr lang="fi-FI" smtClean="0"/>
              <a:pPr/>
              <a:t>25.9.2023</a:t>
            </a:fld>
            <a:endParaRPr lang="fi-FI"/>
          </a:p>
        </p:txBody>
      </p:sp>
      <p:sp>
        <p:nvSpPr>
          <p:cNvPr id="6" name="Dian numeron paikkamerkki 5">
            <a:extLst>
              <a:ext uri="{FF2B5EF4-FFF2-40B4-BE49-F238E27FC236}">
                <a16:creationId xmlns:a16="http://schemas.microsoft.com/office/drawing/2014/main" id="{FBF59BFE-2928-4DBE-8A7E-DC752C1AC00C}"/>
              </a:ext>
            </a:extLst>
          </p:cNvPr>
          <p:cNvSpPr>
            <a:spLocks noGrp="1"/>
          </p:cNvSpPr>
          <p:nvPr>
            <p:ph type="sldNum" sz="quarter" idx="16"/>
          </p:nvPr>
        </p:nvSpPr>
        <p:spPr/>
        <p:txBody>
          <a:bodyPr/>
          <a:lstStyle/>
          <a:p>
            <a:fld id="{882CC271-BBF5-3F46-90AE-792A663E0CFB}" type="slidenum">
              <a:rPr lang="fi-FI" smtClean="0"/>
              <a:pPr/>
              <a:t>6</a:t>
            </a:fld>
            <a:endParaRPr lang="fi-FI"/>
          </a:p>
        </p:txBody>
      </p:sp>
    </p:spTree>
    <p:extLst>
      <p:ext uri="{BB962C8B-B14F-4D97-AF65-F5344CB8AC3E}">
        <p14:creationId xmlns:p14="http://schemas.microsoft.com/office/powerpoint/2010/main" val="2586924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8CE896-D036-4A28-A2FB-04D1F169A35F}"/>
              </a:ext>
            </a:extLst>
          </p:cNvPr>
          <p:cNvSpPr>
            <a:spLocks noGrp="1"/>
          </p:cNvSpPr>
          <p:nvPr>
            <p:ph type="title"/>
          </p:nvPr>
        </p:nvSpPr>
        <p:spPr/>
        <p:txBody>
          <a:bodyPr/>
          <a:lstStyle/>
          <a:p>
            <a:r>
              <a:rPr lang="fi-FI" dirty="0" err="1"/>
              <a:t>Results</a:t>
            </a:r>
            <a:endParaRPr lang="fi-FI" dirty="0"/>
          </a:p>
        </p:txBody>
      </p:sp>
      <p:sp>
        <p:nvSpPr>
          <p:cNvPr id="3" name="Sisällön paikkamerkki 2">
            <a:extLst>
              <a:ext uri="{FF2B5EF4-FFF2-40B4-BE49-F238E27FC236}">
                <a16:creationId xmlns:a16="http://schemas.microsoft.com/office/drawing/2014/main" id="{48D546B0-D187-4FD9-BF26-B27CD3D91BAA}"/>
              </a:ext>
            </a:extLst>
          </p:cNvPr>
          <p:cNvSpPr>
            <a:spLocks noGrp="1"/>
          </p:cNvSpPr>
          <p:nvPr>
            <p:ph sz="quarter" idx="13"/>
          </p:nvPr>
        </p:nvSpPr>
        <p:spPr>
          <a:xfrm>
            <a:off x="720723" y="1476000"/>
            <a:ext cx="10013951" cy="4680000"/>
          </a:xfrm>
        </p:spPr>
        <p:txBody>
          <a:bodyPr/>
          <a:lstStyle/>
          <a:p>
            <a:r>
              <a:rPr lang="en-US" sz="2800" b="1" dirty="0"/>
              <a:t>13.9%</a:t>
            </a:r>
            <a:r>
              <a:rPr lang="en-US" sz="2800" dirty="0"/>
              <a:t> (n = 589) of the survey respondents had at least one conviction during the available time frame (from 1977 to 2020) </a:t>
            </a:r>
          </a:p>
          <a:p>
            <a:endParaRPr lang="en-US" sz="2800" dirty="0"/>
          </a:p>
          <a:p>
            <a:r>
              <a:rPr lang="en-US" sz="2800" dirty="0"/>
              <a:t>8.5% had one conviction, while 3.6% had two or three convictions and 1.8% four or more convictions</a:t>
            </a:r>
          </a:p>
          <a:p>
            <a:endParaRPr lang="en-US" sz="2800" dirty="0"/>
          </a:p>
          <a:p>
            <a:r>
              <a:rPr lang="en-US" sz="2800" dirty="0"/>
              <a:t>The most common crime types were ‘traffic-related crimes and other crimes’ (7.9% of all respondents) and ‘violent crimes’ (1.4% of all respondents)</a:t>
            </a:r>
            <a:endParaRPr lang="fi-FI" sz="2800" dirty="0"/>
          </a:p>
          <a:p>
            <a:endParaRPr lang="en-US" sz="2400" dirty="0"/>
          </a:p>
        </p:txBody>
      </p:sp>
      <p:sp>
        <p:nvSpPr>
          <p:cNvPr id="6" name="Alatunnisteen paikkamerkki 5">
            <a:extLst>
              <a:ext uri="{FF2B5EF4-FFF2-40B4-BE49-F238E27FC236}">
                <a16:creationId xmlns:a16="http://schemas.microsoft.com/office/drawing/2014/main" id="{C176224D-535D-4EF3-AC8D-B0937C77773C}"/>
              </a:ext>
            </a:extLst>
          </p:cNvPr>
          <p:cNvSpPr>
            <a:spLocks noGrp="1"/>
          </p:cNvSpPr>
          <p:nvPr>
            <p:ph type="ftr" sz="quarter" idx="15"/>
          </p:nvPr>
        </p:nvSpPr>
        <p:spPr/>
        <p:txBody>
          <a:bodyPr/>
          <a:lstStyle/>
          <a:p>
            <a:r>
              <a:rPr lang="fi-FI" dirty="0"/>
              <a:t>Kalle Lind</a:t>
            </a:r>
          </a:p>
        </p:txBody>
      </p:sp>
      <p:sp>
        <p:nvSpPr>
          <p:cNvPr id="5" name="Päivämäärän paikkamerkki 4">
            <a:extLst>
              <a:ext uri="{FF2B5EF4-FFF2-40B4-BE49-F238E27FC236}">
                <a16:creationId xmlns:a16="http://schemas.microsoft.com/office/drawing/2014/main" id="{DB1A132B-03DF-4DEB-ACA3-70C83AEF8609}"/>
              </a:ext>
            </a:extLst>
          </p:cNvPr>
          <p:cNvSpPr>
            <a:spLocks noGrp="1"/>
          </p:cNvSpPr>
          <p:nvPr>
            <p:ph type="dt" sz="half" idx="14"/>
          </p:nvPr>
        </p:nvSpPr>
        <p:spPr/>
        <p:txBody>
          <a:bodyPr/>
          <a:lstStyle/>
          <a:p>
            <a:fld id="{E4F1A6A3-D6F3-CF46-A5C3-95FDB5B57EEF}" type="datetime1">
              <a:rPr lang="fi-FI" smtClean="0"/>
              <a:pPr/>
              <a:t>25.9.2023</a:t>
            </a:fld>
            <a:endParaRPr lang="fi-FI"/>
          </a:p>
        </p:txBody>
      </p:sp>
      <p:sp>
        <p:nvSpPr>
          <p:cNvPr id="7" name="Dian numeron paikkamerkki 6">
            <a:extLst>
              <a:ext uri="{FF2B5EF4-FFF2-40B4-BE49-F238E27FC236}">
                <a16:creationId xmlns:a16="http://schemas.microsoft.com/office/drawing/2014/main" id="{4644558D-90AC-4459-A5D8-AC9F1D27B939}"/>
              </a:ext>
            </a:extLst>
          </p:cNvPr>
          <p:cNvSpPr>
            <a:spLocks noGrp="1"/>
          </p:cNvSpPr>
          <p:nvPr>
            <p:ph type="sldNum" sz="quarter" idx="16"/>
          </p:nvPr>
        </p:nvSpPr>
        <p:spPr/>
        <p:txBody>
          <a:bodyPr/>
          <a:lstStyle/>
          <a:p>
            <a:fld id="{882CC271-BBF5-3F46-90AE-792A663E0CFB}" type="slidenum">
              <a:rPr lang="fi-FI" smtClean="0"/>
              <a:pPr/>
              <a:t>7</a:t>
            </a:fld>
            <a:endParaRPr lang="fi-FI"/>
          </a:p>
        </p:txBody>
      </p:sp>
    </p:spTree>
    <p:extLst>
      <p:ext uri="{BB962C8B-B14F-4D97-AF65-F5344CB8AC3E}">
        <p14:creationId xmlns:p14="http://schemas.microsoft.com/office/powerpoint/2010/main" val="748689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D2AF99-7294-450C-AF66-C1139CCFA8EC}"/>
              </a:ext>
            </a:extLst>
          </p:cNvPr>
          <p:cNvSpPr>
            <a:spLocks noGrp="1"/>
          </p:cNvSpPr>
          <p:nvPr>
            <p:ph type="title"/>
          </p:nvPr>
        </p:nvSpPr>
        <p:spPr/>
        <p:txBody>
          <a:bodyPr/>
          <a:lstStyle/>
          <a:p>
            <a:r>
              <a:rPr lang="fi-FI" sz="3600" dirty="0" err="1"/>
              <a:t>Results</a:t>
            </a:r>
            <a:r>
              <a:rPr lang="fi-FI" sz="3600" dirty="0"/>
              <a:t>: </a:t>
            </a:r>
            <a:r>
              <a:rPr lang="fi-FI" sz="3600" dirty="0" err="1"/>
              <a:t>convictions</a:t>
            </a:r>
            <a:r>
              <a:rPr lang="fi-FI" sz="3600" dirty="0"/>
              <a:t> </a:t>
            </a:r>
            <a:r>
              <a:rPr lang="fi-FI" sz="3600" dirty="0" err="1"/>
              <a:t>more</a:t>
            </a:r>
            <a:r>
              <a:rPr lang="fi-FI" sz="3600" dirty="0"/>
              <a:t> </a:t>
            </a:r>
            <a:r>
              <a:rPr lang="fi-FI" sz="3600" dirty="0" err="1"/>
              <a:t>prevalent</a:t>
            </a:r>
            <a:r>
              <a:rPr lang="fi-FI" sz="3600" dirty="0"/>
              <a:t> </a:t>
            </a:r>
            <a:r>
              <a:rPr lang="fi-FI" sz="3600" dirty="0" err="1"/>
              <a:t>among</a:t>
            </a:r>
            <a:r>
              <a:rPr lang="fi-FI" sz="3600" dirty="0"/>
              <a:t> </a:t>
            </a:r>
            <a:r>
              <a:rPr lang="fi-FI" sz="3600" dirty="0" err="1"/>
              <a:t>older</a:t>
            </a:r>
            <a:r>
              <a:rPr lang="fi-FI" sz="3600" dirty="0"/>
              <a:t> </a:t>
            </a:r>
            <a:r>
              <a:rPr lang="fi-FI" sz="3600" dirty="0" err="1"/>
              <a:t>respondents</a:t>
            </a:r>
            <a:r>
              <a:rPr lang="fi-FI" sz="3600" dirty="0"/>
              <a:t> and </a:t>
            </a:r>
            <a:r>
              <a:rPr lang="fi-FI" sz="3600" dirty="0" err="1"/>
              <a:t>men</a:t>
            </a:r>
            <a:endParaRPr lang="fi-FI" sz="3600" dirty="0"/>
          </a:p>
        </p:txBody>
      </p:sp>
      <p:sp>
        <p:nvSpPr>
          <p:cNvPr id="6" name="Alatunnisteen paikkamerkki 5">
            <a:extLst>
              <a:ext uri="{FF2B5EF4-FFF2-40B4-BE49-F238E27FC236}">
                <a16:creationId xmlns:a16="http://schemas.microsoft.com/office/drawing/2014/main" id="{312F5443-BD55-4D1D-B73D-BFDF1A525EDF}"/>
              </a:ext>
            </a:extLst>
          </p:cNvPr>
          <p:cNvSpPr>
            <a:spLocks noGrp="1"/>
          </p:cNvSpPr>
          <p:nvPr>
            <p:ph type="ftr" sz="quarter" idx="15"/>
          </p:nvPr>
        </p:nvSpPr>
        <p:spPr/>
        <p:txBody>
          <a:bodyPr/>
          <a:lstStyle/>
          <a:p>
            <a:r>
              <a:rPr lang="fi-FI" dirty="0"/>
              <a:t>Kalle Lind</a:t>
            </a:r>
          </a:p>
        </p:txBody>
      </p:sp>
      <p:sp>
        <p:nvSpPr>
          <p:cNvPr id="5" name="Päivämäärän paikkamerkki 4">
            <a:extLst>
              <a:ext uri="{FF2B5EF4-FFF2-40B4-BE49-F238E27FC236}">
                <a16:creationId xmlns:a16="http://schemas.microsoft.com/office/drawing/2014/main" id="{B976E7E1-E9F9-414D-BBEF-D3A5CDA1330D}"/>
              </a:ext>
            </a:extLst>
          </p:cNvPr>
          <p:cNvSpPr>
            <a:spLocks noGrp="1"/>
          </p:cNvSpPr>
          <p:nvPr>
            <p:ph type="dt" sz="half" idx="14"/>
          </p:nvPr>
        </p:nvSpPr>
        <p:spPr/>
        <p:txBody>
          <a:bodyPr/>
          <a:lstStyle/>
          <a:p>
            <a:fld id="{6FAB73DD-8E53-1347-8DF3-62B6775BE3BB}" type="datetime1">
              <a:rPr lang="fi-FI" smtClean="0"/>
              <a:pPr/>
              <a:t>25.9.2023</a:t>
            </a:fld>
            <a:endParaRPr lang="fi-FI"/>
          </a:p>
        </p:txBody>
      </p:sp>
      <p:sp>
        <p:nvSpPr>
          <p:cNvPr id="7" name="Dian numeron paikkamerkki 6">
            <a:extLst>
              <a:ext uri="{FF2B5EF4-FFF2-40B4-BE49-F238E27FC236}">
                <a16:creationId xmlns:a16="http://schemas.microsoft.com/office/drawing/2014/main" id="{D957AF45-7F97-4122-9A54-13067DA0ECC4}"/>
              </a:ext>
            </a:extLst>
          </p:cNvPr>
          <p:cNvSpPr>
            <a:spLocks noGrp="1"/>
          </p:cNvSpPr>
          <p:nvPr>
            <p:ph type="sldNum" sz="quarter" idx="16"/>
          </p:nvPr>
        </p:nvSpPr>
        <p:spPr/>
        <p:txBody>
          <a:bodyPr/>
          <a:lstStyle/>
          <a:p>
            <a:fld id="{882CC271-BBF5-3F46-90AE-792A663E0CFB}" type="slidenum">
              <a:rPr lang="fi-FI" smtClean="0"/>
              <a:pPr/>
              <a:t>8</a:t>
            </a:fld>
            <a:endParaRPr lang="fi-FI"/>
          </a:p>
        </p:txBody>
      </p:sp>
      <p:graphicFrame>
        <p:nvGraphicFramePr>
          <p:cNvPr id="8" name="Kaavio 7">
            <a:extLst>
              <a:ext uri="{FF2B5EF4-FFF2-40B4-BE49-F238E27FC236}">
                <a16:creationId xmlns:a16="http://schemas.microsoft.com/office/drawing/2014/main" id="{5C7E7847-50D4-7A51-D822-855F6E617756}"/>
              </a:ext>
            </a:extLst>
          </p:cNvPr>
          <p:cNvGraphicFramePr>
            <a:graphicFrameLocks/>
          </p:cNvGraphicFramePr>
          <p:nvPr>
            <p:extLst>
              <p:ext uri="{D42A27DB-BD31-4B8C-83A1-F6EECF244321}">
                <p14:modId xmlns:p14="http://schemas.microsoft.com/office/powerpoint/2010/main" val="4213373481"/>
              </p:ext>
            </p:extLst>
          </p:nvPr>
        </p:nvGraphicFramePr>
        <p:xfrm>
          <a:off x="718802" y="1460937"/>
          <a:ext cx="10754396" cy="45810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2013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D2AF99-7294-450C-AF66-C1139CCFA8EC}"/>
              </a:ext>
            </a:extLst>
          </p:cNvPr>
          <p:cNvSpPr>
            <a:spLocks noGrp="1"/>
          </p:cNvSpPr>
          <p:nvPr>
            <p:ph type="title"/>
          </p:nvPr>
        </p:nvSpPr>
        <p:spPr/>
        <p:txBody>
          <a:bodyPr/>
          <a:lstStyle/>
          <a:p>
            <a:r>
              <a:rPr lang="fi-FI" sz="3200" dirty="0" err="1"/>
              <a:t>Results</a:t>
            </a:r>
            <a:r>
              <a:rPr lang="fi-FI" sz="3200" dirty="0"/>
              <a:t>: </a:t>
            </a:r>
            <a:r>
              <a:rPr lang="fi-FI" sz="3200" dirty="0" err="1"/>
              <a:t>convictions</a:t>
            </a:r>
            <a:r>
              <a:rPr lang="fi-FI" sz="3200" dirty="0"/>
              <a:t> </a:t>
            </a:r>
            <a:r>
              <a:rPr lang="fi-FI" sz="3200" dirty="0" err="1"/>
              <a:t>more</a:t>
            </a:r>
            <a:r>
              <a:rPr lang="fi-FI" sz="3200" dirty="0"/>
              <a:t> </a:t>
            </a:r>
            <a:r>
              <a:rPr lang="fi-FI" sz="3200" dirty="0" err="1"/>
              <a:t>common</a:t>
            </a:r>
            <a:r>
              <a:rPr lang="fi-FI" sz="3200" dirty="0"/>
              <a:t> </a:t>
            </a:r>
            <a:r>
              <a:rPr lang="fi-FI" sz="3200" dirty="0" err="1"/>
              <a:t>among</a:t>
            </a:r>
            <a:r>
              <a:rPr lang="fi-FI" sz="3200" dirty="0"/>
              <a:t> </a:t>
            </a:r>
            <a:r>
              <a:rPr lang="fi-FI" sz="3200" dirty="0" err="1"/>
              <a:t>the</a:t>
            </a:r>
            <a:r>
              <a:rPr lang="fi-FI" sz="3200" dirty="0"/>
              <a:t> </a:t>
            </a:r>
            <a:r>
              <a:rPr lang="fi-FI" sz="3200" dirty="0" err="1"/>
              <a:t>highest</a:t>
            </a:r>
            <a:r>
              <a:rPr lang="fi-FI" sz="3200" dirty="0"/>
              <a:t> </a:t>
            </a:r>
            <a:r>
              <a:rPr lang="fi-FI" sz="3200" dirty="0" err="1"/>
              <a:t>earning</a:t>
            </a:r>
            <a:r>
              <a:rPr lang="fi-FI" sz="3200" dirty="0"/>
              <a:t> </a:t>
            </a:r>
            <a:r>
              <a:rPr lang="fi-FI" sz="3200" dirty="0" err="1"/>
              <a:t>quartile</a:t>
            </a:r>
            <a:r>
              <a:rPr lang="fi-FI" sz="3200" dirty="0"/>
              <a:t>, </a:t>
            </a:r>
            <a:r>
              <a:rPr lang="fi-FI" sz="3200" dirty="0" err="1"/>
              <a:t>unemployed</a:t>
            </a:r>
            <a:r>
              <a:rPr lang="fi-FI" sz="3200" dirty="0"/>
              <a:t> and </a:t>
            </a:r>
            <a:r>
              <a:rPr lang="fi-FI" sz="3200" dirty="0" err="1"/>
              <a:t>respondents</a:t>
            </a:r>
            <a:r>
              <a:rPr lang="fi-FI" sz="3200" dirty="0"/>
              <a:t> on </a:t>
            </a:r>
            <a:r>
              <a:rPr lang="fi-FI" sz="3200" dirty="0" err="1"/>
              <a:t>basic</a:t>
            </a:r>
            <a:r>
              <a:rPr lang="fi-FI" sz="3200" dirty="0"/>
              <a:t> </a:t>
            </a:r>
            <a:r>
              <a:rPr lang="fi-FI" sz="3200" dirty="0" err="1"/>
              <a:t>social</a:t>
            </a:r>
            <a:r>
              <a:rPr lang="fi-FI" sz="3200" dirty="0"/>
              <a:t> </a:t>
            </a:r>
            <a:r>
              <a:rPr lang="fi-FI" sz="3200" dirty="0" err="1"/>
              <a:t>allowance</a:t>
            </a:r>
            <a:endParaRPr lang="fi-FI" sz="3200" dirty="0"/>
          </a:p>
        </p:txBody>
      </p:sp>
      <p:sp>
        <p:nvSpPr>
          <p:cNvPr id="6" name="Alatunnisteen paikkamerkki 5">
            <a:extLst>
              <a:ext uri="{FF2B5EF4-FFF2-40B4-BE49-F238E27FC236}">
                <a16:creationId xmlns:a16="http://schemas.microsoft.com/office/drawing/2014/main" id="{312F5443-BD55-4D1D-B73D-BFDF1A525EDF}"/>
              </a:ext>
            </a:extLst>
          </p:cNvPr>
          <p:cNvSpPr>
            <a:spLocks noGrp="1"/>
          </p:cNvSpPr>
          <p:nvPr>
            <p:ph type="ftr" sz="quarter" idx="15"/>
          </p:nvPr>
        </p:nvSpPr>
        <p:spPr/>
        <p:txBody>
          <a:bodyPr/>
          <a:lstStyle/>
          <a:p>
            <a:r>
              <a:rPr lang="fi-FI" dirty="0"/>
              <a:t>Kalle Lind</a:t>
            </a:r>
          </a:p>
        </p:txBody>
      </p:sp>
      <p:sp>
        <p:nvSpPr>
          <p:cNvPr id="5" name="Päivämäärän paikkamerkki 4">
            <a:extLst>
              <a:ext uri="{FF2B5EF4-FFF2-40B4-BE49-F238E27FC236}">
                <a16:creationId xmlns:a16="http://schemas.microsoft.com/office/drawing/2014/main" id="{B976E7E1-E9F9-414D-BBEF-D3A5CDA1330D}"/>
              </a:ext>
            </a:extLst>
          </p:cNvPr>
          <p:cNvSpPr>
            <a:spLocks noGrp="1"/>
          </p:cNvSpPr>
          <p:nvPr>
            <p:ph type="dt" sz="half" idx="14"/>
          </p:nvPr>
        </p:nvSpPr>
        <p:spPr/>
        <p:txBody>
          <a:bodyPr/>
          <a:lstStyle/>
          <a:p>
            <a:fld id="{6FAB73DD-8E53-1347-8DF3-62B6775BE3BB}" type="datetime1">
              <a:rPr lang="fi-FI" smtClean="0"/>
              <a:pPr/>
              <a:t>25.9.2023</a:t>
            </a:fld>
            <a:endParaRPr lang="fi-FI"/>
          </a:p>
        </p:txBody>
      </p:sp>
      <p:sp>
        <p:nvSpPr>
          <p:cNvPr id="7" name="Dian numeron paikkamerkki 6">
            <a:extLst>
              <a:ext uri="{FF2B5EF4-FFF2-40B4-BE49-F238E27FC236}">
                <a16:creationId xmlns:a16="http://schemas.microsoft.com/office/drawing/2014/main" id="{D957AF45-7F97-4122-9A54-13067DA0ECC4}"/>
              </a:ext>
            </a:extLst>
          </p:cNvPr>
          <p:cNvSpPr>
            <a:spLocks noGrp="1"/>
          </p:cNvSpPr>
          <p:nvPr>
            <p:ph type="sldNum" sz="quarter" idx="16"/>
          </p:nvPr>
        </p:nvSpPr>
        <p:spPr/>
        <p:txBody>
          <a:bodyPr/>
          <a:lstStyle/>
          <a:p>
            <a:fld id="{882CC271-BBF5-3F46-90AE-792A663E0CFB}" type="slidenum">
              <a:rPr lang="fi-FI" smtClean="0"/>
              <a:pPr/>
              <a:t>9</a:t>
            </a:fld>
            <a:endParaRPr lang="fi-FI"/>
          </a:p>
        </p:txBody>
      </p:sp>
      <p:graphicFrame>
        <p:nvGraphicFramePr>
          <p:cNvPr id="3" name="Kaavio 2">
            <a:extLst>
              <a:ext uri="{FF2B5EF4-FFF2-40B4-BE49-F238E27FC236}">
                <a16:creationId xmlns:a16="http://schemas.microsoft.com/office/drawing/2014/main" id="{2E2158D7-CCF8-0FFF-E4FC-4550D811DCE4}"/>
              </a:ext>
            </a:extLst>
          </p:cNvPr>
          <p:cNvGraphicFramePr>
            <a:graphicFrameLocks/>
          </p:cNvGraphicFramePr>
          <p:nvPr>
            <p:extLst>
              <p:ext uri="{D42A27DB-BD31-4B8C-83A1-F6EECF244321}">
                <p14:modId xmlns:p14="http://schemas.microsoft.com/office/powerpoint/2010/main" val="1400811393"/>
              </p:ext>
            </p:extLst>
          </p:nvPr>
        </p:nvGraphicFramePr>
        <p:xfrm>
          <a:off x="719998" y="1232451"/>
          <a:ext cx="10411828" cy="48105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696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D2AF99-7294-450C-AF66-C1139CCFA8EC}"/>
              </a:ext>
            </a:extLst>
          </p:cNvPr>
          <p:cNvSpPr>
            <a:spLocks noGrp="1"/>
          </p:cNvSpPr>
          <p:nvPr>
            <p:ph type="title"/>
          </p:nvPr>
        </p:nvSpPr>
        <p:spPr/>
        <p:txBody>
          <a:bodyPr/>
          <a:lstStyle/>
          <a:p>
            <a:r>
              <a:rPr lang="fi-FI" sz="3200" dirty="0" err="1"/>
              <a:t>Results</a:t>
            </a:r>
            <a:r>
              <a:rPr lang="fi-FI" sz="3200" dirty="0"/>
              <a:t>: </a:t>
            </a:r>
            <a:r>
              <a:rPr lang="fi-FI" sz="3200" dirty="0" err="1"/>
              <a:t>respondents</a:t>
            </a:r>
            <a:r>
              <a:rPr lang="fi-FI" sz="3200" dirty="0"/>
              <a:t> </a:t>
            </a:r>
            <a:r>
              <a:rPr lang="fi-FI" sz="3200" dirty="0" err="1"/>
              <a:t>with</a:t>
            </a:r>
            <a:r>
              <a:rPr lang="fi-FI" sz="3200" dirty="0"/>
              <a:t> </a:t>
            </a:r>
            <a:r>
              <a:rPr lang="fi-FI" sz="3200" dirty="0" err="1"/>
              <a:t>risky</a:t>
            </a:r>
            <a:r>
              <a:rPr lang="fi-FI" sz="3200" dirty="0"/>
              <a:t> </a:t>
            </a:r>
            <a:r>
              <a:rPr lang="fi-FI" sz="3200" dirty="0" err="1"/>
              <a:t>alcohol</a:t>
            </a:r>
            <a:r>
              <a:rPr lang="fi-FI" sz="3200" dirty="0"/>
              <a:t> </a:t>
            </a:r>
            <a:r>
              <a:rPr lang="fi-FI" sz="3200" dirty="0" err="1"/>
              <a:t>use</a:t>
            </a:r>
            <a:r>
              <a:rPr lang="fi-FI" sz="3200" dirty="0"/>
              <a:t>, </a:t>
            </a:r>
            <a:r>
              <a:rPr lang="fi-FI" sz="3200" dirty="0" err="1"/>
              <a:t>psychological</a:t>
            </a:r>
            <a:r>
              <a:rPr lang="fi-FI" sz="3200" dirty="0"/>
              <a:t> </a:t>
            </a:r>
            <a:r>
              <a:rPr lang="fi-FI" sz="3200" dirty="0" err="1"/>
              <a:t>distress</a:t>
            </a:r>
            <a:r>
              <a:rPr lang="fi-FI" sz="3200" dirty="0"/>
              <a:t> and </a:t>
            </a:r>
            <a:r>
              <a:rPr lang="fi-FI" sz="3200" dirty="0" err="1"/>
              <a:t>perception</a:t>
            </a:r>
            <a:r>
              <a:rPr lang="fi-FI" sz="3200" dirty="0"/>
              <a:t> of </a:t>
            </a:r>
            <a:r>
              <a:rPr lang="fi-FI" sz="3200" dirty="0" err="1"/>
              <a:t>bad</a:t>
            </a:r>
            <a:r>
              <a:rPr lang="fi-FI" sz="3200" dirty="0"/>
              <a:t> general </a:t>
            </a:r>
            <a:r>
              <a:rPr lang="fi-FI" sz="3200" dirty="0" err="1"/>
              <a:t>health</a:t>
            </a:r>
            <a:r>
              <a:rPr lang="fi-FI" sz="3200" dirty="0"/>
              <a:t> </a:t>
            </a:r>
            <a:r>
              <a:rPr lang="fi-FI" sz="3200" dirty="0" err="1"/>
              <a:t>had</a:t>
            </a:r>
            <a:r>
              <a:rPr lang="fi-FI" sz="3200" dirty="0"/>
              <a:t> </a:t>
            </a:r>
            <a:r>
              <a:rPr lang="fi-FI" sz="3200" dirty="0" err="1"/>
              <a:t>more</a:t>
            </a:r>
            <a:r>
              <a:rPr lang="fi-FI" sz="3200" dirty="0"/>
              <a:t> </a:t>
            </a:r>
            <a:r>
              <a:rPr lang="fi-FI" sz="3200" dirty="0" err="1"/>
              <a:t>often</a:t>
            </a:r>
            <a:r>
              <a:rPr lang="fi-FI" sz="3200" dirty="0"/>
              <a:t> </a:t>
            </a:r>
            <a:r>
              <a:rPr lang="fi-FI" sz="3200" dirty="0" err="1"/>
              <a:t>convictions</a:t>
            </a:r>
            <a:endParaRPr lang="fi-FI" sz="3200" dirty="0"/>
          </a:p>
        </p:txBody>
      </p:sp>
      <p:sp>
        <p:nvSpPr>
          <p:cNvPr id="6" name="Alatunnisteen paikkamerkki 5">
            <a:extLst>
              <a:ext uri="{FF2B5EF4-FFF2-40B4-BE49-F238E27FC236}">
                <a16:creationId xmlns:a16="http://schemas.microsoft.com/office/drawing/2014/main" id="{312F5443-BD55-4D1D-B73D-BFDF1A525EDF}"/>
              </a:ext>
            </a:extLst>
          </p:cNvPr>
          <p:cNvSpPr>
            <a:spLocks noGrp="1"/>
          </p:cNvSpPr>
          <p:nvPr>
            <p:ph type="ftr" sz="quarter" idx="15"/>
          </p:nvPr>
        </p:nvSpPr>
        <p:spPr/>
        <p:txBody>
          <a:bodyPr/>
          <a:lstStyle/>
          <a:p>
            <a:r>
              <a:rPr lang="fi-FI" dirty="0"/>
              <a:t>Kalle Lind</a:t>
            </a:r>
          </a:p>
        </p:txBody>
      </p:sp>
      <p:sp>
        <p:nvSpPr>
          <p:cNvPr id="5" name="Päivämäärän paikkamerkki 4">
            <a:extLst>
              <a:ext uri="{FF2B5EF4-FFF2-40B4-BE49-F238E27FC236}">
                <a16:creationId xmlns:a16="http://schemas.microsoft.com/office/drawing/2014/main" id="{B976E7E1-E9F9-414D-BBEF-D3A5CDA1330D}"/>
              </a:ext>
            </a:extLst>
          </p:cNvPr>
          <p:cNvSpPr>
            <a:spLocks noGrp="1"/>
          </p:cNvSpPr>
          <p:nvPr>
            <p:ph type="dt" sz="half" idx="14"/>
          </p:nvPr>
        </p:nvSpPr>
        <p:spPr/>
        <p:txBody>
          <a:bodyPr/>
          <a:lstStyle/>
          <a:p>
            <a:fld id="{6FAB73DD-8E53-1347-8DF3-62B6775BE3BB}" type="datetime1">
              <a:rPr lang="fi-FI" smtClean="0"/>
              <a:pPr/>
              <a:t>25.9.2023</a:t>
            </a:fld>
            <a:endParaRPr lang="fi-FI"/>
          </a:p>
        </p:txBody>
      </p:sp>
      <p:sp>
        <p:nvSpPr>
          <p:cNvPr id="7" name="Dian numeron paikkamerkki 6">
            <a:extLst>
              <a:ext uri="{FF2B5EF4-FFF2-40B4-BE49-F238E27FC236}">
                <a16:creationId xmlns:a16="http://schemas.microsoft.com/office/drawing/2014/main" id="{D957AF45-7F97-4122-9A54-13067DA0ECC4}"/>
              </a:ext>
            </a:extLst>
          </p:cNvPr>
          <p:cNvSpPr>
            <a:spLocks noGrp="1"/>
          </p:cNvSpPr>
          <p:nvPr>
            <p:ph type="sldNum" sz="quarter" idx="16"/>
          </p:nvPr>
        </p:nvSpPr>
        <p:spPr/>
        <p:txBody>
          <a:bodyPr/>
          <a:lstStyle/>
          <a:p>
            <a:fld id="{882CC271-BBF5-3F46-90AE-792A663E0CFB}" type="slidenum">
              <a:rPr lang="fi-FI" smtClean="0"/>
              <a:pPr/>
              <a:t>10</a:t>
            </a:fld>
            <a:endParaRPr lang="fi-FI"/>
          </a:p>
        </p:txBody>
      </p:sp>
      <p:graphicFrame>
        <p:nvGraphicFramePr>
          <p:cNvPr id="3" name="Kaavio 2">
            <a:extLst>
              <a:ext uri="{FF2B5EF4-FFF2-40B4-BE49-F238E27FC236}">
                <a16:creationId xmlns:a16="http://schemas.microsoft.com/office/drawing/2014/main" id="{470CC596-BAD6-98A6-A738-6F5E34016D8B}"/>
              </a:ext>
            </a:extLst>
          </p:cNvPr>
          <p:cNvGraphicFramePr>
            <a:graphicFrameLocks/>
          </p:cNvGraphicFramePr>
          <p:nvPr>
            <p:extLst>
              <p:ext uri="{D42A27DB-BD31-4B8C-83A1-F6EECF244321}">
                <p14:modId xmlns:p14="http://schemas.microsoft.com/office/powerpoint/2010/main" val="3186142333"/>
              </p:ext>
            </p:extLst>
          </p:nvPr>
        </p:nvGraphicFramePr>
        <p:xfrm>
          <a:off x="719998" y="1367999"/>
          <a:ext cx="10750236" cy="45703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3050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D2AF99-7294-450C-AF66-C1139CCFA8EC}"/>
              </a:ext>
            </a:extLst>
          </p:cNvPr>
          <p:cNvSpPr>
            <a:spLocks noGrp="1"/>
          </p:cNvSpPr>
          <p:nvPr>
            <p:ph type="title"/>
          </p:nvPr>
        </p:nvSpPr>
        <p:spPr/>
        <p:txBody>
          <a:bodyPr/>
          <a:lstStyle/>
          <a:p>
            <a:r>
              <a:rPr lang="fi-FI" sz="3200" dirty="0" err="1"/>
              <a:t>Results</a:t>
            </a:r>
            <a:r>
              <a:rPr lang="fi-FI" sz="3200" dirty="0"/>
              <a:t>: </a:t>
            </a:r>
            <a:r>
              <a:rPr lang="fi-FI" sz="3200" dirty="0" err="1"/>
              <a:t>convictions</a:t>
            </a:r>
            <a:r>
              <a:rPr lang="fi-FI" sz="3200" dirty="0"/>
              <a:t> </a:t>
            </a:r>
            <a:r>
              <a:rPr lang="fi-FI" sz="3200" dirty="0" err="1"/>
              <a:t>more</a:t>
            </a:r>
            <a:r>
              <a:rPr lang="fi-FI" sz="3200" dirty="0"/>
              <a:t> </a:t>
            </a:r>
            <a:r>
              <a:rPr lang="fi-FI" sz="3200" dirty="0" err="1"/>
              <a:t>commong</a:t>
            </a:r>
            <a:r>
              <a:rPr lang="fi-FI" sz="3200" dirty="0"/>
              <a:t> </a:t>
            </a:r>
            <a:r>
              <a:rPr lang="fi-FI" sz="3200" dirty="0" err="1"/>
              <a:t>among</a:t>
            </a:r>
            <a:r>
              <a:rPr lang="fi-FI" sz="3200" dirty="0"/>
              <a:t> </a:t>
            </a:r>
            <a:r>
              <a:rPr lang="fi-FI" sz="3200" dirty="0" err="1"/>
              <a:t>respondents</a:t>
            </a:r>
            <a:r>
              <a:rPr lang="fi-FI" sz="3200" dirty="0"/>
              <a:t> </a:t>
            </a:r>
            <a:r>
              <a:rPr lang="fi-FI" sz="3200" dirty="0" err="1"/>
              <a:t>with</a:t>
            </a:r>
            <a:r>
              <a:rPr lang="fi-FI" sz="3200" dirty="0"/>
              <a:t> </a:t>
            </a:r>
            <a:r>
              <a:rPr lang="fi-FI" sz="3200" dirty="0" err="1"/>
              <a:t>higher</a:t>
            </a:r>
            <a:r>
              <a:rPr lang="fi-FI" sz="3200" dirty="0"/>
              <a:t> </a:t>
            </a:r>
            <a:r>
              <a:rPr lang="fi-FI" sz="3200" dirty="0" err="1"/>
              <a:t>number</a:t>
            </a:r>
            <a:r>
              <a:rPr lang="fi-FI" sz="3200" dirty="0"/>
              <a:t> of </a:t>
            </a:r>
            <a:r>
              <a:rPr lang="fi-FI" sz="3200" dirty="0" err="1"/>
              <a:t>game</a:t>
            </a:r>
            <a:r>
              <a:rPr lang="fi-FI" sz="3200" dirty="0"/>
              <a:t> </a:t>
            </a:r>
            <a:r>
              <a:rPr lang="fi-FI" sz="3200" dirty="0" err="1"/>
              <a:t>types</a:t>
            </a:r>
            <a:r>
              <a:rPr lang="fi-FI" sz="3200" dirty="0"/>
              <a:t>, </a:t>
            </a:r>
            <a:r>
              <a:rPr lang="fi-FI" sz="3200" dirty="0" err="1"/>
              <a:t>escape</a:t>
            </a:r>
            <a:r>
              <a:rPr lang="fi-FI" sz="3200" dirty="0"/>
              <a:t> </a:t>
            </a:r>
            <a:r>
              <a:rPr lang="fi-FI" sz="3200" dirty="0" err="1"/>
              <a:t>motive</a:t>
            </a:r>
            <a:r>
              <a:rPr lang="fi-FI" sz="3200" dirty="0"/>
              <a:t> and </a:t>
            </a:r>
            <a:r>
              <a:rPr lang="fi-FI" sz="3200" dirty="0" err="1"/>
              <a:t>casino</a:t>
            </a:r>
            <a:r>
              <a:rPr lang="fi-FI" sz="3200" dirty="0"/>
              <a:t> </a:t>
            </a:r>
            <a:r>
              <a:rPr lang="fi-FI" sz="3200" dirty="0" err="1"/>
              <a:t>games</a:t>
            </a:r>
            <a:r>
              <a:rPr lang="fi-FI" sz="3200" dirty="0"/>
              <a:t>, </a:t>
            </a:r>
            <a:r>
              <a:rPr lang="fi-FI" sz="3200" dirty="0" err="1"/>
              <a:t>table</a:t>
            </a:r>
            <a:r>
              <a:rPr lang="fi-FI" sz="3200" dirty="0"/>
              <a:t> </a:t>
            </a:r>
            <a:r>
              <a:rPr lang="fi-FI" sz="3200" dirty="0" err="1"/>
              <a:t>games</a:t>
            </a:r>
            <a:r>
              <a:rPr lang="fi-FI" sz="3200" dirty="0"/>
              <a:t> </a:t>
            </a:r>
            <a:r>
              <a:rPr lang="fi-FI" sz="3200" dirty="0" err="1"/>
              <a:t>or</a:t>
            </a:r>
            <a:r>
              <a:rPr lang="fi-FI" sz="3200" dirty="0"/>
              <a:t> </a:t>
            </a:r>
            <a:r>
              <a:rPr lang="fi-FI" sz="3200" dirty="0" err="1"/>
              <a:t>online</a:t>
            </a:r>
            <a:r>
              <a:rPr lang="fi-FI" sz="3200" dirty="0"/>
              <a:t> </a:t>
            </a:r>
            <a:r>
              <a:rPr lang="fi-FI" sz="3200" dirty="0" err="1"/>
              <a:t>poker</a:t>
            </a:r>
            <a:endParaRPr lang="fi-FI" sz="3200" dirty="0"/>
          </a:p>
        </p:txBody>
      </p:sp>
      <p:sp>
        <p:nvSpPr>
          <p:cNvPr id="6" name="Alatunnisteen paikkamerkki 5">
            <a:extLst>
              <a:ext uri="{FF2B5EF4-FFF2-40B4-BE49-F238E27FC236}">
                <a16:creationId xmlns:a16="http://schemas.microsoft.com/office/drawing/2014/main" id="{312F5443-BD55-4D1D-B73D-BFDF1A525EDF}"/>
              </a:ext>
            </a:extLst>
          </p:cNvPr>
          <p:cNvSpPr>
            <a:spLocks noGrp="1"/>
          </p:cNvSpPr>
          <p:nvPr>
            <p:ph type="ftr" sz="quarter" idx="15"/>
          </p:nvPr>
        </p:nvSpPr>
        <p:spPr/>
        <p:txBody>
          <a:bodyPr/>
          <a:lstStyle/>
          <a:p>
            <a:r>
              <a:rPr lang="fi-FI" dirty="0"/>
              <a:t>Kalle Lind</a:t>
            </a:r>
          </a:p>
        </p:txBody>
      </p:sp>
      <p:sp>
        <p:nvSpPr>
          <p:cNvPr id="5" name="Päivämäärän paikkamerkki 4">
            <a:extLst>
              <a:ext uri="{FF2B5EF4-FFF2-40B4-BE49-F238E27FC236}">
                <a16:creationId xmlns:a16="http://schemas.microsoft.com/office/drawing/2014/main" id="{B976E7E1-E9F9-414D-BBEF-D3A5CDA1330D}"/>
              </a:ext>
            </a:extLst>
          </p:cNvPr>
          <p:cNvSpPr>
            <a:spLocks noGrp="1"/>
          </p:cNvSpPr>
          <p:nvPr>
            <p:ph type="dt" sz="half" idx="14"/>
          </p:nvPr>
        </p:nvSpPr>
        <p:spPr/>
        <p:txBody>
          <a:bodyPr/>
          <a:lstStyle/>
          <a:p>
            <a:fld id="{6FAB73DD-8E53-1347-8DF3-62B6775BE3BB}" type="datetime1">
              <a:rPr lang="fi-FI" smtClean="0"/>
              <a:pPr/>
              <a:t>25.9.2023</a:t>
            </a:fld>
            <a:endParaRPr lang="fi-FI"/>
          </a:p>
        </p:txBody>
      </p:sp>
      <p:sp>
        <p:nvSpPr>
          <p:cNvPr id="7" name="Dian numeron paikkamerkki 6">
            <a:extLst>
              <a:ext uri="{FF2B5EF4-FFF2-40B4-BE49-F238E27FC236}">
                <a16:creationId xmlns:a16="http://schemas.microsoft.com/office/drawing/2014/main" id="{D957AF45-7F97-4122-9A54-13067DA0ECC4}"/>
              </a:ext>
            </a:extLst>
          </p:cNvPr>
          <p:cNvSpPr>
            <a:spLocks noGrp="1"/>
          </p:cNvSpPr>
          <p:nvPr>
            <p:ph type="sldNum" sz="quarter" idx="16"/>
          </p:nvPr>
        </p:nvSpPr>
        <p:spPr/>
        <p:txBody>
          <a:bodyPr/>
          <a:lstStyle/>
          <a:p>
            <a:fld id="{882CC271-BBF5-3F46-90AE-792A663E0CFB}" type="slidenum">
              <a:rPr lang="fi-FI" smtClean="0"/>
              <a:pPr/>
              <a:t>11</a:t>
            </a:fld>
            <a:endParaRPr lang="fi-FI"/>
          </a:p>
        </p:txBody>
      </p:sp>
      <p:graphicFrame>
        <p:nvGraphicFramePr>
          <p:cNvPr id="3" name="Kaavio 2">
            <a:extLst>
              <a:ext uri="{FF2B5EF4-FFF2-40B4-BE49-F238E27FC236}">
                <a16:creationId xmlns:a16="http://schemas.microsoft.com/office/drawing/2014/main" id="{81E36BF5-8BA3-A21C-1BAA-C20C0795D9B2}"/>
              </a:ext>
            </a:extLst>
          </p:cNvPr>
          <p:cNvGraphicFramePr>
            <a:graphicFrameLocks/>
          </p:cNvGraphicFramePr>
          <p:nvPr>
            <p:extLst>
              <p:ext uri="{D42A27DB-BD31-4B8C-83A1-F6EECF244321}">
                <p14:modId xmlns:p14="http://schemas.microsoft.com/office/powerpoint/2010/main" val="2741141632"/>
              </p:ext>
            </p:extLst>
          </p:nvPr>
        </p:nvGraphicFramePr>
        <p:xfrm>
          <a:off x="377687" y="1169582"/>
          <a:ext cx="11598965" cy="53149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71281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D2AF99-7294-450C-AF66-C1139CCFA8EC}"/>
              </a:ext>
            </a:extLst>
          </p:cNvPr>
          <p:cNvSpPr>
            <a:spLocks noGrp="1"/>
          </p:cNvSpPr>
          <p:nvPr>
            <p:ph type="title"/>
          </p:nvPr>
        </p:nvSpPr>
        <p:spPr>
          <a:xfrm>
            <a:off x="719998" y="180000"/>
            <a:ext cx="10753200" cy="1188000"/>
          </a:xfrm>
        </p:spPr>
        <p:txBody>
          <a:bodyPr anchor="ctr">
            <a:normAutofit/>
          </a:bodyPr>
          <a:lstStyle/>
          <a:p>
            <a:r>
              <a:rPr lang="fi-FI" dirty="0" err="1"/>
              <a:t>Results</a:t>
            </a:r>
            <a:r>
              <a:rPr lang="fi-FI" dirty="0"/>
              <a:t>: </a:t>
            </a:r>
            <a:r>
              <a:rPr lang="fi-FI" dirty="0" err="1"/>
              <a:t>logistic</a:t>
            </a:r>
            <a:r>
              <a:rPr lang="fi-FI" dirty="0"/>
              <a:t> regression </a:t>
            </a:r>
            <a:r>
              <a:rPr lang="fi-FI" dirty="0" err="1"/>
              <a:t>models</a:t>
            </a:r>
            <a:endParaRPr lang="fi-FI" dirty="0"/>
          </a:p>
        </p:txBody>
      </p:sp>
      <p:sp>
        <p:nvSpPr>
          <p:cNvPr id="5" name="Päivämäärän paikkamerkki 4">
            <a:extLst>
              <a:ext uri="{FF2B5EF4-FFF2-40B4-BE49-F238E27FC236}">
                <a16:creationId xmlns:a16="http://schemas.microsoft.com/office/drawing/2014/main" id="{B976E7E1-E9F9-414D-BBEF-D3A5CDA1330D}"/>
              </a:ext>
            </a:extLst>
          </p:cNvPr>
          <p:cNvSpPr>
            <a:spLocks noGrp="1"/>
          </p:cNvSpPr>
          <p:nvPr>
            <p:ph type="dt" sz="half" idx="14"/>
          </p:nvPr>
        </p:nvSpPr>
        <p:spPr>
          <a:xfrm>
            <a:off x="9871364" y="6484540"/>
            <a:ext cx="1081270" cy="380965"/>
          </a:xfrm>
        </p:spPr>
        <p:txBody>
          <a:bodyPr anchor="ctr">
            <a:normAutofit/>
          </a:bodyPr>
          <a:lstStyle/>
          <a:p>
            <a:pPr>
              <a:spcAft>
                <a:spcPts val="600"/>
              </a:spcAft>
            </a:pPr>
            <a:fld id="{6FAB73DD-8E53-1347-8DF3-62B6775BE3BB}" type="datetime1">
              <a:rPr lang="fi-FI" smtClean="0"/>
              <a:pPr>
                <a:spcAft>
                  <a:spcPts val="600"/>
                </a:spcAft>
              </a:pPr>
              <a:t>25.9.2023</a:t>
            </a:fld>
            <a:endParaRPr lang="fi-FI"/>
          </a:p>
        </p:txBody>
      </p:sp>
      <p:sp>
        <p:nvSpPr>
          <p:cNvPr id="6" name="Alatunnisteen paikkamerkki 5">
            <a:extLst>
              <a:ext uri="{FF2B5EF4-FFF2-40B4-BE49-F238E27FC236}">
                <a16:creationId xmlns:a16="http://schemas.microsoft.com/office/drawing/2014/main" id="{312F5443-BD55-4D1D-B73D-BFDF1A525EDF}"/>
              </a:ext>
            </a:extLst>
          </p:cNvPr>
          <p:cNvSpPr>
            <a:spLocks noGrp="1"/>
          </p:cNvSpPr>
          <p:nvPr>
            <p:ph type="ftr" sz="quarter" idx="15"/>
          </p:nvPr>
        </p:nvSpPr>
        <p:spPr>
          <a:xfrm>
            <a:off x="2620068" y="6398815"/>
            <a:ext cx="6953061" cy="365125"/>
          </a:xfrm>
        </p:spPr>
        <p:txBody>
          <a:bodyPr anchor="ctr">
            <a:normAutofit lnSpcReduction="10000"/>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*p ≤ .05; **p ≤ .001 *** p ≤ .000</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ian numeron paikkamerkki 6">
            <a:extLst>
              <a:ext uri="{FF2B5EF4-FFF2-40B4-BE49-F238E27FC236}">
                <a16:creationId xmlns:a16="http://schemas.microsoft.com/office/drawing/2014/main" id="{D957AF45-7F97-4122-9A54-13067DA0ECC4}"/>
              </a:ext>
            </a:extLst>
          </p:cNvPr>
          <p:cNvSpPr>
            <a:spLocks noGrp="1"/>
          </p:cNvSpPr>
          <p:nvPr>
            <p:ph type="sldNum" sz="quarter" idx="16"/>
          </p:nvPr>
        </p:nvSpPr>
        <p:spPr>
          <a:xfrm>
            <a:off x="10958605" y="6484540"/>
            <a:ext cx="511629" cy="365125"/>
          </a:xfrm>
        </p:spPr>
        <p:txBody>
          <a:bodyPr anchor="ctr">
            <a:normAutofit/>
          </a:bodyPr>
          <a:lstStyle/>
          <a:p>
            <a:pPr>
              <a:spcAft>
                <a:spcPts val="600"/>
              </a:spcAft>
            </a:pPr>
            <a:fld id="{882CC271-BBF5-3F46-90AE-792A663E0CFB}" type="slidenum">
              <a:rPr lang="fi-FI" smtClean="0"/>
              <a:pPr>
                <a:spcAft>
                  <a:spcPts val="600"/>
                </a:spcAft>
              </a:pPr>
              <a:t>12</a:t>
            </a:fld>
            <a:endParaRPr lang="fi-FI"/>
          </a:p>
        </p:txBody>
      </p:sp>
      <p:graphicFrame>
        <p:nvGraphicFramePr>
          <p:cNvPr id="4" name="Taulukko 3">
            <a:extLst>
              <a:ext uri="{FF2B5EF4-FFF2-40B4-BE49-F238E27FC236}">
                <a16:creationId xmlns:a16="http://schemas.microsoft.com/office/drawing/2014/main" id="{EED07866-A4F1-B912-F993-58DF524B6CB6}"/>
              </a:ext>
            </a:extLst>
          </p:cNvPr>
          <p:cNvGraphicFramePr>
            <a:graphicFrameLocks noGrp="1"/>
          </p:cNvGraphicFramePr>
          <p:nvPr>
            <p:extLst>
              <p:ext uri="{D42A27DB-BD31-4B8C-83A1-F6EECF244321}">
                <p14:modId xmlns:p14="http://schemas.microsoft.com/office/powerpoint/2010/main" val="2472004354"/>
              </p:ext>
            </p:extLst>
          </p:nvPr>
        </p:nvGraphicFramePr>
        <p:xfrm>
          <a:off x="198784" y="1244445"/>
          <a:ext cx="11271450" cy="4907805"/>
        </p:xfrm>
        <a:graphic>
          <a:graphicData uri="http://schemas.openxmlformats.org/drawingml/2006/table">
            <a:tbl>
              <a:tblPr firstRow="1" firstCol="1" bandRow="1">
                <a:tableStyleId>{3B4B98B0-60AC-42C2-AFA5-B58CD77FA1E5}</a:tableStyleId>
              </a:tblPr>
              <a:tblGrid>
                <a:gridCol w="4666835">
                  <a:extLst>
                    <a:ext uri="{9D8B030D-6E8A-4147-A177-3AD203B41FA5}">
                      <a16:colId xmlns:a16="http://schemas.microsoft.com/office/drawing/2014/main" val="2100367367"/>
                    </a:ext>
                  </a:extLst>
                </a:gridCol>
                <a:gridCol w="1544319">
                  <a:extLst>
                    <a:ext uri="{9D8B030D-6E8A-4147-A177-3AD203B41FA5}">
                      <a16:colId xmlns:a16="http://schemas.microsoft.com/office/drawing/2014/main" val="2127247641"/>
                    </a:ext>
                  </a:extLst>
                </a:gridCol>
                <a:gridCol w="1405349">
                  <a:extLst>
                    <a:ext uri="{9D8B030D-6E8A-4147-A177-3AD203B41FA5}">
                      <a16:colId xmlns:a16="http://schemas.microsoft.com/office/drawing/2014/main" val="2482903028"/>
                    </a:ext>
                  </a:extLst>
                </a:gridCol>
                <a:gridCol w="3654947">
                  <a:extLst>
                    <a:ext uri="{9D8B030D-6E8A-4147-A177-3AD203B41FA5}">
                      <a16:colId xmlns:a16="http://schemas.microsoft.com/office/drawing/2014/main" val="1607679635"/>
                    </a:ext>
                  </a:extLst>
                </a:gridCol>
              </a:tblGrid>
              <a:tr h="397156">
                <a:tc>
                  <a:txBody>
                    <a:bodyPr/>
                    <a:lstStyle/>
                    <a:p>
                      <a:pPr algn="l" fontAlgn="t">
                        <a:lnSpc>
                          <a:spcPct val="107000"/>
                        </a:lnSpc>
                        <a:spcBef>
                          <a:spcPts val="0"/>
                        </a:spcBef>
                        <a:spcAft>
                          <a:spcPts val="800"/>
                        </a:spcAft>
                      </a:pPr>
                      <a:r>
                        <a:rPr lang="en-GB" sz="1600" b="1" u="none" strike="noStrike" dirty="0">
                          <a:solidFill>
                            <a:srgbClr val="000000"/>
                          </a:solidFill>
                          <a:effectLst/>
                        </a:rPr>
                        <a:t>Correlates</a:t>
                      </a:r>
                      <a:endParaRPr lang="en-GB" sz="4000" b="0" i="0" u="none" strike="noStrike" dirty="0">
                        <a:effectLst/>
                        <a:latin typeface="Arial" panose="020B0604020202020204" pitchFamily="34" charset="0"/>
                      </a:endParaRPr>
                    </a:p>
                  </a:txBody>
                  <a:tcPr marL="56849" marR="56849" marT="7896" marB="0"/>
                </a:tc>
                <a:tc>
                  <a:txBody>
                    <a:bodyPr/>
                    <a:lstStyle/>
                    <a:p>
                      <a:pPr algn="l" fontAlgn="b">
                        <a:lnSpc>
                          <a:spcPct val="107000"/>
                        </a:lnSpc>
                        <a:spcBef>
                          <a:spcPts val="0"/>
                        </a:spcBef>
                        <a:spcAft>
                          <a:spcPts val="800"/>
                        </a:spcAft>
                      </a:pPr>
                      <a:r>
                        <a:rPr lang="en-GB" sz="1600" b="1" u="none" strike="noStrike">
                          <a:solidFill>
                            <a:srgbClr val="000000"/>
                          </a:solidFill>
                          <a:effectLst/>
                        </a:rPr>
                        <a:t>Exp(B)</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0"/>
                        </a:spcBef>
                        <a:spcAft>
                          <a:spcPts val="800"/>
                        </a:spcAft>
                      </a:pPr>
                      <a:r>
                        <a:rPr lang="en-GB" sz="1600" b="1" u="none" strike="noStrike">
                          <a:solidFill>
                            <a:srgbClr val="000000"/>
                          </a:solidFill>
                          <a:effectLst/>
                        </a:rPr>
                        <a:t>95% CI</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0"/>
                        </a:spcBef>
                        <a:spcAft>
                          <a:spcPts val="800"/>
                        </a:spcAft>
                      </a:pPr>
                      <a:r>
                        <a:rPr lang="en-GB" sz="1600" b="1" u="none" strike="noStrike" dirty="0">
                          <a:solidFill>
                            <a:srgbClr val="000000"/>
                          </a:solidFill>
                          <a:effectLst/>
                        </a:rPr>
                        <a:t>Having at least one conviction:</a:t>
                      </a:r>
                      <a:endParaRPr lang="en-GB" sz="4000" b="0" i="0" u="none" strike="noStrike" dirty="0">
                        <a:effectLst/>
                        <a:latin typeface="Arial" panose="020B0604020202020204" pitchFamily="34" charset="0"/>
                      </a:endParaRPr>
                    </a:p>
                  </a:txBody>
                  <a:tcPr marL="56849" marR="56849" marT="7896" marB="0" anchor="b"/>
                </a:tc>
                <a:extLst>
                  <a:ext uri="{0D108BD9-81ED-4DB2-BD59-A6C34878D82A}">
                    <a16:rowId xmlns:a16="http://schemas.microsoft.com/office/drawing/2014/main" val="4156965995"/>
                  </a:ext>
                </a:extLst>
              </a:tr>
              <a:tr h="212860">
                <a:tc>
                  <a:txBody>
                    <a:bodyPr/>
                    <a:lstStyle/>
                    <a:p>
                      <a:pPr algn="l" fontAlgn="t">
                        <a:lnSpc>
                          <a:spcPct val="107000"/>
                        </a:lnSpc>
                        <a:spcBef>
                          <a:spcPts val="240"/>
                        </a:spcBef>
                        <a:spcAft>
                          <a:spcPts val="240"/>
                        </a:spcAft>
                      </a:pPr>
                      <a:r>
                        <a:rPr lang="en-GB" sz="1600" b="1" u="none" strike="noStrike">
                          <a:solidFill>
                            <a:srgbClr val="000000"/>
                          </a:solidFill>
                          <a:effectLst/>
                        </a:rPr>
                        <a:t>Socio-demographics</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1"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1"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1"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752142879"/>
                  </a:ext>
                </a:extLst>
              </a:tr>
              <a:tr h="280526">
                <a:tc>
                  <a:txBody>
                    <a:bodyPr/>
                    <a:lstStyle/>
                    <a:p>
                      <a:pPr algn="l" fontAlgn="t">
                        <a:lnSpc>
                          <a:spcPct val="107000"/>
                        </a:lnSpc>
                        <a:spcBef>
                          <a:spcPts val="240"/>
                        </a:spcBef>
                        <a:spcAft>
                          <a:spcPts val="240"/>
                        </a:spcAft>
                      </a:pPr>
                      <a:r>
                        <a:rPr lang="en-GB" sz="1600" b="0" u="none" strike="noStrike">
                          <a:solidFill>
                            <a:srgbClr val="000000"/>
                          </a:solidFill>
                          <a:effectLst/>
                        </a:rPr>
                        <a:t>Gender </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4.36***</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3.50 -5.44</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Male gender</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2205571484"/>
                  </a:ext>
                </a:extLst>
              </a:tr>
              <a:tr h="397156">
                <a:tc>
                  <a:txBody>
                    <a:bodyPr/>
                    <a:lstStyle/>
                    <a:p>
                      <a:pPr algn="l" fontAlgn="t">
                        <a:lnSpc>
                          <a:spcPct val="107000"/>
                        </a:lnSpc>
                        <a:spcBef>
                          <a:spcPts val="240"/>
                        </a:spcBef>
                        <a:spcAft>
                          <a:spcPts val="240"/>
                        </a:spcAft>
                      </a:pPr>
                      <a:r>
                        <a:rPr lang="en-GB" sz="1600" b="0" u="none" strike="noStrike" dirty="0">
                          <a:solidFill>
                            <a:srgbClr val="000000"/>
                          </a:solidFill>
                          <a:effectLst/>
                        </a:rPr>
                        <a:t>Age </a:t>
                      </a:r>
                      <a:endParaRPr lang="en-GB" sz="4000" b="0" i="0" u="none" strike="noStrike" dirty="0">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3.92***</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2.94-5.23</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Being 35 years or older</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1827602614"/>
                  </a:ext>
                </a:extLst>
              </a:tr>
              <a:tr h="280526">
                <a:tc>
                  <a:txBody>
                    <a:bodyPr/>
                    <a:lstStyle/>
                    <a:p>
                      <a:pPr algn="l" fontAlgn="t">
                        <a:lnSpc>
                          <a:spcPct val="107000"/>
                        </a:lnSpc>
                        <a:spcBef>
                          <a:spcPts val="240"/>
                        </a:spcBef>
                        <a:spcAft>
                          <a:spcPts val="240"/>
                        </a:spcAft>
                      </a:pPr>
                      <a:r>
                        <a:rPr lang="en-GB" sz="1600" b="0" u="none" strike="noStrike">
                          <a:solidFill>
                            <a:srgbClr val="000000"/>
                          </a:solidFill>
                          <a:effectLst/>
                        </a:rPr>
                        <a:t>Receiving basic social allowance</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2.24***</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1.52-3.31</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Received basic social allowance</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987093061"/>
                  </a:ext>
                </a:extLst>
              </a:tr>
              <a:tr h="212860">
                <a:tc>
                  <a:txBody>
                    <a:bodyPr/>
                    <a:lstStyle/>
                    <a:p>
                      <a:pPr algn="l" fontAlgn="t">
                        <a:lnSpc>
                          <a:spcPct val="107000"/>
                        </a:lnSpc>
                        <a:spcBef>
                          <a:spcPts val="240"/>
                        </a:spcBef>
                        <a:spcAft>
                          <a:spcPts val="240"/>
                        </a:spcAft>
                      </a:pPr>
                      <a:r>
                        <a:rPr lang="en-GB" sz="1600" b="1" u="none" strike="noStrike">
                          <a:solidFill>
                            <a:srgbClr val="000000"/>
                          </a:solidFill>
                          <a:effectLst/>
                        </a:rPr>
                        <a:t>Gambling behavior</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1"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188904505"/>
                  </a:ext>
                </a:extLst>
              </a:tr>
              <a:tr h="260208">
                <a:tc>
                  <a:txBody>
                    <a:bodyPr/>
                    <a:lstStyle/>
                    <a:p>
                      <a:pPr algn="l" fontAlgn="t">
                        <a:lnSpc>
                          <a:spcPct val="107000"/>
                        </a:lnSpc>
                        <a:spcBef>
                          <a:spcPts val="240"/>
                        </a:spcBef>
                        <a:spcAft>
                          <a:spcPts val="240"/>
                        </a:spcAft>
                      </a:pPr>
                      <a:r>
                        <a:rPr lang="en-GB" sz="1600" b="0" u="none" strike="noStrike">
                          <a:solidFill>
                            <a:srgbClr val="000000"/>
                          </a:solidFill>
                          <a:effectLst/>
                        </a:rPr>
                        <a:t>At-risk gambling</a:t>
                      </a:r>
                      <a:r>
                        <a:rPr lang="en-GB" sz="1600" b="0" u="none" strike="noStrike" baseline="30000">
                          <a:solidFill>
                            <a:srgbClr val="000000"/>
                          </a:solidFill>
                          <a:effectLst/>
                        </a:rPr>
                        <a:t>1</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1.40*</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1.04-1.89</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At-risk or problem gambling </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1617054237"/>
                  </a:ext>
                </a:extLst>
              </a:tr>
              <a:tr h="260208">
                <a:tc>
                  <a:txBody>
                    <a:bodyPr/>
                    <a:lstStyle/>
                    <a:p>
                      <a:pPr algn="l" fontAlgn="t">
                        <a:lnSpc>
                          <a:spcPct val="107000"/>
                        </a:lnSpc>
                        <a:spcBef>
                          <a:spcPts val="240"/>
                        </a:spcBef>
                        <a:spcAft>
                          <a:spcPts val="240"/>
                        </a:spcAft>
                      </a:pPr>
                      <a:r>
                        <a:rPr lang="en-GB" sz="1600" b="0" u="none" strike="noStrike">
                          <a:solidFill>
                            <a:srgbClr val="000000"/>
                          </a:solidFill>
                          <a:effectLst/>
                        </a:rPr>
                        <a:t>Escape as a motive</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1175618648"/>
                  </a:ext>
                </a:extLst>
              </a:tr>
              <a:tr h="397156">
                <a:tc>
                  <a:txBody>
                    <a:bodyPr/>
                    <a:lstStyle/>
                    <a:p>
                      <a:pPr algn="l" fontAlgn="t">
                        <a:lnSpc>
                          <a:spcPct val="107000"/>
                        </a:lnSpc>
                        <a:spcBef>
                          <a:spcPts val="240"/>
                        </a:spcBef>
                        <a:spcAft>
                          <a:spcPts val="240"/>
                        </a:spcAft>
                      </a:pPr>
                      <a:r>
                        <a:rPr lang="en-GB" sz="1600" b="0" u="none" strike="noStrike">
                          <a:solidFill>
                            <a:srgbClr val="000000"/>
                          </a:solidFill>
                          <a:effectLst/>
                        </a:rPr>
                        <a:t>Number of played game types</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2910849683"/>
                  </a:ext>
                </a:extLst>
              </a:tr>
              <a:tr h="417473">
                <a:tc>
                  <a:txBody>
                    <a:bodyPr/>
                    <a:lstStyle/>
                    <a:p>
                      <a:pPr algn="l" fontAlgn="t">
                        <a:lnSpc>
                          <a:spcPct val="107000"/>
                        </a:lnSpc>
                        <a:spcBef>
                          <a:spcPts val="240"/>
                        </a:spcBef>
                        <a:spcAft>
                          <a:spcPts val="240"/>
                        </a:spcAft>
                      </a:pPr>
                      <a:r>
                        <a:rPr lang="en-GB" sz="1600" b="0" u="none" strike="noStrike">
                          <a:solidFill>
                            <a:srgbClr val="000000"/>
                          </a:solidFill>
                          <a:effectLst/>
                        </a:rPr>
                        <a:t>Casino games, non-casino table games or online poker</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3402961875"/>
                  </a:ext>
                </a:extLst>
              </a:tr>
              <a:tr h="212860">
                <a:tc>
                  <a:txBody>
                    <a:bodyPr/>
                    <a:lstStyle/>
                    <a:p>
                      <a:pPr algn="l" fontAlgn="t">
                        <a:lnSpc>
                          <a:spcPct val="107000"/>
                        </a:lnSpc>
                        <a:spcBef>
                          <a:spcPts val="240"/>
                        </a:spcBef>
                        <a:spcAft>
                          <a:spcPts val="240"/>
                        </a:spcAft>
                      </a:pPr>
                      <a:r>
                        <a:rPr lang="en-GB" sz="1600" b="1" u="none" strike="noStrike">
                          <a:solidFill>
                            <a:srgbClr val="000000"/>
                          </a:solidFill>
                          <a:effectLst/>
                        </a:rPr>
                        <a:t>Perceived health </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1" u="none" strike="noStrike" dirty="0">
                          <a:solidFill>
                            <a:srgbClr val="000000"/>
                          </a:solidFill>
                          <a:effectLst/>
                        </a:rPr>
                        <a:t> </a:t>
                      </a:r>
                      <a:endParaRPr lang="en-GB" sz="4000" b="0" i="0" u="none" strike="noStrike" dirty="0">
                        <a:effectLst/>
                        <a:latin typeface="Arial" panose="020B0604020202020204" pitchFamily="34" charset="0"/>
                      </a:endParaRPr>
                    </a:p>
                  </a:txBody>
                  <a:tcPr marL="56849" marR="56849" marT="7896" marB="0" anchor="b"/>
                </a:tc>
                <a:extLst>
                  <a:ext uri="{0D108BD9-81ED-4DB2-BD59-A6C34878D82A}">
                    <a16:rowId xmlns:a16="http://schemas.microsoft.com/office/drawing/2014/main" val="609944443"/>
                  </a:ext>
                </a:extLst>
              </a:tr>
              <a:tr h="427152">
                <a:tc>
                  <a:txBody>
                    <a:bodyPr/>
                    <a:lstStyle/>
                    <a:p>
                      <a:pPr algn="l" fontAlgn="t">
                        <a:lnSpc>
                          <a:spcPct val="107000"/>
                        </a:lnSpc>
                        <a:spcBef>
                          <a:spcPts val="240"/>
                        </a:spcBef>
                        <a:spcAft>
                          <a:spcPts val="240"/>
                        </a:spcAft>
                      </a:pPr>
                      <a:r>
                        <a:rPr lang="en-GB" sz="1600" b="0" u="none" strike="noStrike">
                          <a:solidFill>
                            <a:srgbClr val="000000"/>
                          </a:solidFill>
                          <a:effectLst/>
                        </a:rPr>
                        <a:t>Self-rated current health  </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1.72*</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1.12-2.64</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Poor or somewhat poor general health</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3196953941"/>
                  </a:ext>
                </a:extLst>
              </a:tr>
              <a:tr h="427152">
                <a:tc>
                  <a:txBody>
                    <a:bodyPr/>
                    <a:lstStyle/>
                    <a:p>
                      <a:pPr algn="l" fontAlgn="t">
                        <a:lnSpc>
                          <a:spcPct val="107000"/>
                        </a:lnSpc>
                        <a:spcBef>
                          <a:spcPts val="240"/>
                        </a:spcBef>
                        <a:spcAft>
                          <a:spcPts val="240"/>
                        </a:spcAft>
                      </a:pPr>
                      <a:r>
                        <a:rPr lang="en-GB" sz="1600" b="0" u="none" strike="noStrike">
                          <a:solidFill>
                            <a:srgbClr val="000000"/>
                          </a:solidFill>
                          <a:effectLst/>
                        </a:rPr>
                        <a:t>Past-month psychological distress</a:t>
                      </a:r>
                      <a:r>
                        <a:rPr lang="en-GB" sz="1600" b="0" u="none" strike="noStrike" baseline="30000">
                          <a:solidFill>
                            <a:srgbClr val="000000"/>
                          </a:solidFill>
                          <a:effectLst/>
                        </a:rPr>
                        <a:t> 2</a:t>
                      </a:r>
                      <a:r>
                        <a:rPr lang="en-GB" sz="1600" b="0" u="none" strike="noStrike">
                          <a:solidFill>
                            <a:srgbClr val="000000"/>
                          </a:solidFill>
                          <a:effectLst/>
                        </a:rPr>
                        <a:t> </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a:t>
                      </a:r>
                      <a:endParaRPr lang="en-GB" sz="4000" b="0" i="0" u="none" strike="noStrike">
                        <a:effectLst/>
                        <a:latin typeface="Arial" panose="020B0604020202020204" pitchFamily="34" charset="0"/>
                      </a:endParaRPr>
                    </a:p>
                  </a:txBody>
                  <a:tcPr marL="56849" marR="56849" marT="7896" marB="0" anchor="b"/>
                </a:tc>
                <a:extLst>
                  <a:ext uri="{0D108BD9-81ED-4DB2-BD59-A6C34878D82A}">
                    <a16:rowId xmlns:a16="http://schemas.microsoft.com/office/drawing/2014/main" val="1736010693"/>
                  </a:ext>
                </a:extLst>
              </a:tr>
              <a:tr h="427152">
                <a:tc>
                  <a:txBody>
                    <a:bodyPr/>
                    <a:lstStyle/>
                    <a:p>
                      <a:pPr algn="l" fontAlgn="t">
                        <a:lnSpc>
                          <a:spcPct val="107000"/>
                        </a:lnSpc>
                        <a:spcBef>
                          <a:spcPts val="240"/>
                        </a:spcBef>
                        <a:spcAft>
                          <a:spcPts val="240"/>
                        </a:spcAft>
                      </a:pPr>
                      <a:r>
                        <a:rPr lang="en-GB" sz="1600" b="0" u="none" strike="noStrike">
                          <a:solidFill>
                            <a:srgbClr val="000000"/>
                          </a:solidFill>
                          <a:effectLst/>
                        </a:rPr>
                        <a:t>Risky alcohol consumption past-year</a:t>
                      </a:r>
                      <a:r>
                        <a:rPr lang="en-GB" sz="1600" b="0" u="none" strike="noStrike" baseline="30000">
                          <a:solidFill>
                            <a:srgbClr val="000000"/>
                          </a:solidFill>
                          <a:effectLst/>
                        </a:rPr>
                        <a:t>3  </a:t>
                      </a:r>
                      <a:endParaRPr lang="en-GB" sz="4000" b="0" i="0" u="none" strike="noStrike">
                        <a:effectLst/>
                        <a:latin typeface="Arial" panose="020B0604020202020204" pitchFamily="34" charset="0"/>
                      </a:endParaRPr>
                    </a:p>
                  </a:txBody>
                  <a:tcPr marL="56849" marR="56849" marT="7896" marB="0"/>
                </a:tc>
                <a:tc>
                  <a:txBody>
                    <a:bodyPr/>
                    <a:lstStyle/>
                    <a:p>
                      <a:pPr algn="l" fontAlgn="b">
                        <a:lnSpc>
                          <a:spcPct val="107000"/>
                        </a:lnSpc>
                        <a:spcBef>
                          <a:spcPts val="240"/>
                        </a:spcBef>
                        <a:spcAft>
                          <a:spcPts val="240"/>
                        </a:spcAft>
                      </a:pPr>
                      <a:r>
                        <a:rPr lang="en-GB" sz="1600" b="0" u="none" strike="noStrike" dirty="0">
                          <a:solidFill>
                            <a:srgbClr val="000000"/>
                          </a:solidFill>
                          <a:effectLst/>
                        </a:rPr>
                        <a:t>2.35***</a:t>
                      </a:r>
                      <a:endParaRPr lang="en-GB" sz="4000" b="0" i="0" u="none" strike="noStrike" dirty="0">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a:solidFill>
                            <a:srgbClr val="000000"/>
                          </a:solidFill>
                          <a:effectLst/>
                        </a:rPr>
                        <a:t>1.86-2.89</a:t>
                      </a:r>
                      <a:endParaRPr lang="en-GB" sz="4000" b="0" i="0" u="none" strike="noStrike">
                        <a:effectLst/>
                        <a:latin typeface="Arial" panose="020B0604020202020204" pitchFamily="34" charset="0"/>
                      </a:endParaRPr>
                    </a:p>
                  </a:txBody>
                  <a:tcPr marL="56849" marR="56849" marT="7896" marB="0" anchor="b"/>
                </a:tc>
                <a:tc>
                  <a:txBody>
                    <a:bodyPr/>
                    <a:lstStyle/>
                    <a:p>
                      <a:pPr algn="l" fontAlgn="b">
                        <a:lnSpc>
                          <a:spcPct val="107000"/>
                        </a:lnSpc>
                        <a:spcBef>
                          <a:spcPts val="240"/>
                        </a:spcBef>
                        <a:spcAft>
                          <a:spcPts val="240"/>
                        </a:spcAft>
                      </a:pPr>
                      <a:r>
                        <a:rPr lang="en-GB" sz="1600" b="0" u="none" strike="noStrike" dirty="0">
                          <a:solidFill>
                            <a:srgbClr val="000000"/>
                          </a:solidFill>
                          <a:effectLst/>
                        </a:rPr>
                        <a:t>Risky alcohol consumption</a:t>
                      </a:r>
                      <a:endParaRPr lang="en-GB" sz="4000" b="0" i="0" u="none" strike="noStrike" dirty="0">
                        <a:effectLst/>
                        <a:latin typeface="Arial" panose="020B0604020202020204" pitchFamily="34" charset="0"/>
                      </a:endParaRPr>
                    </a:p>
                  </a:txBody>
                  <a:tcPr marL="56849" marR="56849" marT="7896" marB="0" anchor="b"/>
                </a:tc>
                <a:extLst>
                  <a:ext uri="{0D108BD9-81ED-4DB2-BD59-A6C34878D82A}">
                    <a16:rowId xmlns:a16="http://schemas.microsoft.com/office/drawing/2014/main" val="3055112573"/>
                  </a:ext>
                </a:extLst>
              </a:tr>
            </a:tbl>
          </a:graphicData>
        </a:graphic>
      </p:graphicFrame>
    </p:spTree>
    <p:extLst>
      <p:ext uri="{BB962C8B-B14F-4D97-AF65-F5344CB8AC3E}">
        <p14:creationId xmlns:p14="http://schemas.microsoft.com/office/powerpoint/2010/main" val="4181917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D2AF99-7294-450C-AF66-C1139CCFA8EC}"/>
              </a:ext>
            </a:extLst>
          </p:cNvPr>
          <p:cNvSpPr>
            <a:spLocks noGrp="1"/>
          </p:cNvSpPr>
          <p:nvPr>
            <p:ph type="title"/>
          </p:nvPr>
        </p:nvSpPr>
        <p:spPr>
          <a:xfrm>
            <a:off x="719998" y="180000"/>
            <a:ext cx="10753200" cy="1188000"/>
          </a:xfrm>
        </p:spPr>
        <p:txBody>
          <a:bodyPr vert="horz" lIns="0" tIns="36000" rIns="72000" bIns="36000" rtlCol="0" anchor="ctr">
            <a:normAutofit/>
          </a:bodyPr>
          <a:lstStyle/>
          <a:p>
            <a:r>
              <a:rPr lang="fi-FI" b="1" kern="1200" spc="-40" baseline="0" dirty="0" err="1"/>
              <a:t>Results</a:t>
            </a:r>
            <a:r>
              <a:rPr lang="fi-FI" b="1" kern="1200" spc="-40" baseline="0" dirty="0"/>
              <a:t>: </a:t>
            </a:r>
            <a:r>
              <a:rPr lang="fi-FI" b="1" kern="1200" spc="-40" baseline="0" dirty="0" err="1"/>
              <a:t>logistic</a:t>
            </a:r>
            <a:r>
              <a:rPr lang="fi-FI" b="1" kern="1200" spc="-40" baseline="0" dirty="0"/>
              <a:t> regression </a:t>
            </a:r>
            <a:r>
              <a:rPr lang="fi-FI" b="1" kern="1200" spc="-40" baseline="0" dirty="0" err="1"/>
              <a:t>models</a:t>
            </a:r>
            <a:endParaRPr lang="fi-FI" b="1" kern="1200" spc="-40" baseline="0" dirty="0"/>
          </a:p>
        </p:txBody>
      </p:sp>
      <p:sp>
        <p:nvSpPr>
          <p:cNvPr id="5" name="Päivämäärän paikkamerkki 4">
            <a:extLst>
              <a:ext uri="{FF2B5EF4-FFF2-40B4-BE49-F238E27FC236}">
                <a16:creationId xmlns:a16="http://schemas.microsoft.com/office/drawing/2014/main" id="{B976E7E1-E9F9-414D-BBEF-D3A5CDA1330D}"/>
              </a:ext>
            </a:extLst>
          </p:cNvPr>
          <p:cNvSpPr>
            <a:spLocks noGrp="1"/>
          </p:cNvSpPr>
          <p:nvPr>
            <p:ph type="dt" sz="half" idx="14"/>
          </p:nvPr>
        </p:nvSpPr>
        <p:spPr>
          <a:xfrm>
            <a:off x="9871364" y="6484540"/>
            <a:ext cx="1081270" cy="380965"/>
          </a:xfrm>
        </p:spPr>
        <p:txBody>
          <a:bodyPr vert="horz" lIns="91440" tIns="45720" rIns="91440" bIns="45720" rtlCol="0" anchor="ctr">
            <a:normAutofit/>
          </a:bodyPr>
          <a:lstStyle/>
          <a:p>
            <a:pPr>
              <a:spcAft>
                <a:spcPts val="600"/>
              </a:spcAft>
            </a:pPr>
            <a:fld id="{6FAB73DD-8E53-1347-8DF3-62B6775BE3BB}" type="datetime1">
              <a:rPr lang="fi-FI" kern="1200"/>
              <a:pPr>
                <a:spcAft>
                  <a:spcPts val="600"/>
                </a:spcAft>
              </a:pPr>
              <a:t>25.9.2023</a:t>
            </a:fld>
            <a:endParaRPr lang="fi-FI" kern="1200"/>
          </a:p>
        </p:txBody>
      </p:sp>
      <p:sp>
        <p:nvSpPr>
          <p:cNvPr id="7" name="Dian numeron paikkamerkki 6">
            <a:extLst>
              <a:ext uri="{FF2B5EF4-FFF2-40B4-BE49-F238E27FC236}">
                <a16:creationId xmlns:a16="http://schemas.microsoft.com/office/drawing/2014/main" id="{D957AF45-7F97-4122-9A54-13067DA0ECC4}"/>
              </a:ext>
            </a:extLst>
          </p:cNvPr>
          <p:cNvSpPr>
            <a:spLocks noGrp="1"/>
          </p:cNvSpPr>
          <p:nvPr>
            <p:ph type="sldNum" sz="quarter" idx="16"/>
          </p:nvPr>
        </p:nvSpPr>
        <p:spPr>
          <a:xfrm>
            <a:off x="10958605" y="6484540"/>
            <a:ext cx="511629" cy="365125"/>
          </a:xfrm>
        </p:spPr>
        <p:txBody>
          <a:bodyPr vert="horz" lIns="91440" tIns="45720" rIns="91440" bIns="45720" rtlCol="0" anchor="ctr">
            <a:normAutofit/>
          </a:bodyPr>
          <a:lstStyle/>
          <a:p>
            <a:pPr>
              <a:spcAft>
                <a:spcPts val="600"/>
              </a:spcAft>
            </a:pPr>
            <a:fld id="{882CC271-BBF5-3F46-90AE-792A663E0CFB}" type="slidenum">
              <a:rPr lang="fi-FI" smtClean="0"/>
              <a:pPr>
                <a:spcAft>
                  <a:spcPts val="600"/>
                </a:spcAft>
              </a:pPr>
              <a:t>13</a:t>
            </a:fld>
            <a:endParaRPr lang="fi-FI"/>
          </a:p>
        </p:txBody>
      </p:sp>
      <p:graphicFrame>
        <p:nvGraphicFramePr>
          <p:cNvPr id="9" name="Taulukko 8">
            <a:extLst>
              <a:ext uri="{FF2B5EF4-FFF2-40B4-BE49-F238E27FC236}">
                <a16:creationId xmlns:a16="http://schemas.microsoft.com/office/drawing/2014/main" id="{716AD4EB-E3FA-3140-F579-859695EFDD04}"/>
              </a:ext>
            </a:extLst>
          </p:cNvPr>
          <p:cNvGraphicFramePr>
            <a:graphicFrameLocks noGrp="1"/>
          </p:cNvGraphicFramePr>
          <p:nvPr>
            <p:extLst>
              <p:ext uri="{D42A27DB-BD31-4B8C-83A1-F6EECF244321}">
                <p14:modId xmlns:p14="http://schemas.microsoft.com/office/powerpoint/2010/main" val="366265139"/>
              </p:ext>
            </p:extLst>
          </p:nvPr>
        </p:nvGraphicFramePr>
        <p:xfrm>
          <a:off x="288236" y="1114095"/>
          <a:ext cx="11708297" cy="5189920"/>
        </p:xfrm>
        <a:graphic>
          <a:graphicData uri="http://schemas.openxmlformats.org/drawingml/2006/table">
            <a:tbl>
              <a:tblPr firstRow="1" firstCol="1" bandRow="1">
                <a:tableStyleId>{3B4B98B0-60AC-42C2-AFA5-B58CD77FA1E5}</a:tableStyleId>
              </a:tblPr>
              <a:tblGrid>
                <a:gridCol w="2542151">
                  <a:extLst>
                    <a:ext uri="{9D8B030D-6E8A-4147-A177-3AD203B41FA5}">
                      <a16:colId xmlns:a16="http://schemas.microsoft.com/office/drawing/2014/main" val="1150925359"/>
                    </a:ext>
                  </a:extLst>
                </a:gridCol>
                <a:gridCol w="1104310">
                  <a:extLst>
                    <a:ext uri="{9D8B030D-6E8A-4147-A177-3AD203B41FA5}">
                      <a16:colId xmlns:a16="http://schemas.microsoft.com/office/drawing/2014/main" val="161352777"/>
                    </a:ext>
                  </a:extLst>
                </a:gridCol>
                <a:gridCol w="812395">
                  <a:extLst>
                    <a:ext uri="{9D8B030D-6E8A-4147-A177-3AD203B41FA5}">
                      <a16:colId xmlns:a16="http://schemas.microsoft.com/office/drawing/2014/main" val="2286413302"/>
                    </a:ext>
                  </a:extLst>
                </a:gridCol>
                <a:gridCol w="2613574">
                  <a:extLst>
                    <a:ext uri="{9D8B030D-6E8A-4147-A177-3AD203B41FA5}">
                      <a16:colId xmlns:a16="http://schemas.microsoft.com/office/drawing/2014/main" val="67744064"/>
                    </a:ext>
                  </a:extLst>
                </a:gridCol>
                <a:gridCol w="1104310">
                  <a:extLst>
                    <a:ext uri="{9D8B030D-6E8A-4147-A177-3AD203B41FA5}">
                      <a16:colId xmlns:a16="http://schemas.microsoft.com/office/drawing/2014/main" val="717393771"/>
                    </a:ext>
                  </a:extLst>
                </a:gridCol>
                <a:gridCol w="1216108">
                  <a:extLst>
                    <a:ext uri="{9D8B030D-6E8A-4147-A177-3AD203B41FA5}">
                      <a16:colId xmlns:a16="http://schemas.microsoft.com/office/drawing/2014/main" val="164981393"/>
                    </a:ext>
                  </a:extLst>
                </a:gridCol>
                <a:gridCol w="2315449">
                  <a:extLst>
                    <a:ext uri="{9D8B030D-6E8A-4147-A177-3AD203B41FA5}">
                      <a16:colId xmlns:a16="http://schemas.microsoft.com/office/drawing/2014/main" val="350383103"/>
                    </a:ext>
                  </a:extLst>
                </a:gridCol>
              </a:tblGrid>
              <a:tr h="531847">
                <a:tc>
                  <a:txBody>
                    <a:bodyPr/>
                    <a:lstStyle/>
                    <a:p>
                      <a:pPr algn="l" fontAlgn="t">
                        <a:lnSpc>
                          <a:spcPct val="107000"/>
                        </a:lnSpc>
                        <a:spcBef>
                          <a:spcPts val="0"/>
                        </a:spcBef>
                        <a:spcAft>
                          <a:spcPts val="800"/>
                        </a:spcAft>
                      </a:pPr>
                      <a:r>
                        <a:rPr lang="en-GB" sz="1400" b="1" u="none" strike="noStrike" dirty="0">
                          <a:solidFill>
                            <a:srgbClr val="000000"/>
                          </a:solidFill>
                          <a:effectLst/>
                        </a:rPr>
                        <a:t>Correlates</a:t>
                      </a:r>
                      <a:endParaRPr lang="en-GB" sz="4000" b="0" i="0" u="none" strike="noStrike" dirty="0">
                        <a:effectLst/>
                        <a:latin typeface="Arial" panose="020B0604020202020204" pitchFamily="34" charset="0"/>
                      </a:endParaRPr>
                    </a:p>
                  </a:txBody>
                  <a:tcPr marL="51665" marR="51665" marT="7176" marB="0"/>
                </a:tc>
                <a:tc>
                  <a:txBody>
                    <a:bodyPr/>
                    <a:lstStyle/>
                    <a:p>
                      <a:pPr algn="l" fontAlgn="b">
                        <a:lnSpc>
                          <a:spcPct val="107000"/>
                        </a:lnSpc>
                        <a:spcBef>
                          <a:spcPts val="0"/>
                        </a:spcBef>
                        <a:spcAft>
                          <a:spcPts val="800"/>
                        </a:spcAft>
                      </a:pPr>
                      <a:r>
                        <a:rPr lang="en-GB" sz="1400" b="1" u="none" strike="noStrike">
                          <a:solidFill>
                            <a:srgbClr val="000000"/>
                          </a:solidFill>
                          <a:effectLst/>
                        </a:rPr>
                        <a:t>Exp(B)</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95% CI</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Having more than one conviction:</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Exp(B)</a:t>
                      </a:r>
                      <a:endParaRPr lang="en-GB" sz="4000" b="0" u="none" strike="noStrike">
                        <a:effectLst/>
                      </a:endParaRPr>
                    </a:p>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95% CI</a:t>
                      </a:r>
                      <a:endParaRPr lang="en-GB" sz="4000" b="0" u="none" strike="noStrike">
                        <a:effectLst/>
                      </a:endParaRPr>
                    </a:p>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dirty="0">
                          <a:solidFill>
                            <a:srgbClr val="000000"/>
                          </a:solidFill>
                          <a:effectLst/>
                        </a:rPr>
                        <a:t>Having more than four convictions:  </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1911384712"/>
                  </a:ext>
                </a:extLst>
              </a:tr>
              <a:tr h="241197">
                <a:tc>
                  <a:txBody>
                    <a:bodyPr/>
                    <a:lstStyle/>
                    <a:p>
                      <a:pPr algn="l" fontAlgn="t">
                        <a:lnSpc>
                          <a:spcPct val="107000"/>
                        </a:lnSpc>
                        <a:spcBef>
                          <a:spcPts val="240"/>
                        </a:spcBef>
                        <a:spcAft>
                          <a:spcPts val="240"/>
                        </a:spcAft>
                      </a:pPr>
                      <a:r>
                        <a:rPr lang="en-GB" sz="1400" b="1" u="none" strike="noStrike" dirty="0">
                          <a:solidFill>
                            <a:srgbClr val="000000"/>
                          </a:solidFill>
                          <a:effectLst/>
                        </a:rPr>
                        <a:t>Socio-demographics</a:t>
                      </a:r>
                      <a:endParaRPr lang="en-GB" sz="4000" b="0" i="0" u="none" strike="noStrike" dirty="0">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dirty="0">
                          <a:solidFill>
                            <a:srgbClr val="000000"/>
                          </a:solidFill>
                          <a:effectLst/>
                        </a:rPr>
                        <a:t> </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3983549316"/>
                  </a:ext>
                </a:extLst>
              </a:tr>
              <a:tr h="406057">
                <a:tc>
                  <a:txBody>
                    <a:bodyPr/>
                    <a:lstStyle/>
                    <a:p>
                      <a:pPr algn="l" fontAlgn="t">
                        <a:lnSpc>
                          <a:spcPct val="107000"/>
                        </a:lnSpc>
                        <a:spcBef>
                          <a:spcPts val="240"/>
                        </a:spcBef>
                        <a:spcAft>
                          <a:spcPts val="240"/>
                        </a:spcAft>
                      </a:pPr>
                      <a:r>
                        <a:rPr lang="en-GB" sz="1400" b="0" u="none" strike="noStrike">
                          <a:solidFill>
                            <a:srgbClr val="000000"/>
                          </a:solidFill>
                          <a:effectLst/>
                        </a:rPr>
                        <a:t>Gender </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5.61***</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3.76-8.35</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Male gender</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6.51***</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3.04-13.93</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Male gender</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2806450255"/>
                  </a:ext>
                </a:extLst>
              </a:tr>
              <a:tr h="406057">
                <a:tc>
                  <a:txBody>
                    <a:bodyPr/>
                    <a:lstStyle/>
                    <a:p>
                      <a:pPr algn="l" fontAlgn="t">
                        <a:lnSpc>
                          <a:spcPct val="107000"/>
                        </a:lnSpc>
                        <a:spcBef>
                          <a:spcPts val="240"/>
                        </a:spcBef>
                        <a:spcAft>
                          <a:spcPts val="240"/>
                        </a:spcAft>
                      </a:pPr>
                      <a:r>
                        <a:rPr lang="en-GB" sz="1400" b="0" u="none" strike="noStrike">
                          <a:solidFill>
                            <a:srgbClr val="000000"/>
                          </a:solidFill>
                          <a:effectLst/>
                        </a:rPr>
                        <a:t>Age </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3.50***</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2.27-5.41</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Being 35 years or older</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2.70**</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1.35-5.38</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Being 35 years or older</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3563927285"/>
                  </a:ext>
                </a:extLst>
              </a:tr>
              <a:tr h="437940">
                <a:tc>
                  <a:txBody>
                    <a:bodyPr/>
                    <a:lstStyle/>
                    <a:p>
                      <a:pPr algn="l" fontAlgn="t">
                        <a:lnSpc>
                          <a:spcPct val="107000"/>
                        </a:lnSpc>
                        <a:spcBef>
                          <a:spcPts val="240"/>
                        </a:spcBef>
                        <a:spcAft>
                          <a:spcPts val="240"/>
                        </a:spcAft>
                      </a:pPr>
                      <a:r>
                        <a:rPr lang="en-GB" sz="1400" b="0" u="none" strike="noStrike">
                          <a:solidFill>
                            <a:srgbClr val="000000"/>
                          </a:solidFill>
                          <a:effectLst/>
                        </a:rPr>
                        <a:t>Receiving basic social allowance</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3.82***</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2.37-6.16</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Received basic social allowance</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7.10***</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3.72-13.44</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Received basic social allowance</a:t>
                      </a:r>
                      <a:endParaRPr lang="en-GB" sz="4000" b="0" i="0" u="none" strike="noStrike">
                        <a:effectLst/>
                        <a:latin typeface="Arial" panose="020B0604020202020204" pitchFamily="34" charset="0"/>
                      </a:endParaRPr>
                    </a:p>
                  </a:txBody>
                  <a:tcPr marL="51665" marR="51665" marT="7176" marB="0" anchor="b"/>
                </a:tc>
                <a:extLst>
                  <a:ext uri="{0D108BD9-81ED-4DB2-BD59-A6C34878D82A}">
                    <a16:rowId xmlns:a16="http://schemas.microsoft.com/office/drawing/2014/main" val="679169290"/>
                  </a:ext>
                </a:extLst>
              </a:tr>
              <a:tr h="241197">
                <a:tc>
                  <a:txBody>
                    <a:bodyPr/>
                    <a:lstStyle/>
                    <a:p>
                      <a:pPr algn="l" fontAlgn="t">
                        <a:lnSpc>
                          <a:spcPct val="107000"/>
                        </a:lnSpc>
                        <a:spcBef>
                          <a:spcPts val="240"/>
                        </a:spcBef>
                        <a:spcAft>
                          <a:spcPts val="240"/>
                        </a:spcAft>
                      </a:pPr>
                      <a:r>
                        <a:rPr lang="en-GB" sz="1400" b="1" u="none" strike="noStrike">
                          <a:solidFill>
                            <a:srgbClr val="000000"/>
                          </a:solidFill>
                          <a:effectLst/>
                        </a:rPr>
                        <a:t>Gambling behavior</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 </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 </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 </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2026259736"/>
                  </a:ext>
                </a:extLst>
              </a:tr>
              <a:tr h="241197">
                <a:tc>
                  <a:txBody>
                    <a:bodyPr/>
                    <a:lstStyle/>
                    <a:p>
                      <a:pPr algn="l" fontAlgn="t">
                        <a:lnSpc>
                          <a:spcPct val="107000"/>
                        </a:lnSpc>
                        <a:spcBef>
                          <a:spcPts val="240"/>
                        </a:spcBef>
                        <a:spcAft>
                          <a:spcPts val="240"/>
                        </a:spcAft>
                      </a:pPr>
                      <a:r>
                        <a:rPr lang="en-GB" sz="1400" b="0" u="none" strike="noStrike">
                          <a:solidFill>
                            <a:srgbClr val="000000"/>
                          </a:solidFill>
                          <a:effectLst/>
                        </a:rPr>
                        <a:t>At-risk gambling</a:t>
                      </a:r>
                      <a:r>
                        <a:rPr lang="en-GB" sz="1400" b="0" u="none" strike="noStrike" baseline="30000">
                          <a:solidFill>
                            <a:srgbClr val="000000"/>
                          </a:solidFill>
                          <a:effectLst/>
                        </a:rPr>
                        <a:t>1</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extLst>
                  <a:ext uri="{0D108BD9-81ED-4DB2-BD59-A6C34878D82A}">
                    <a16:rowId xmlns:a16="http://schemas.microsoft.com/office/drawing/2014/main" val="2922327974"/>
                  </a:ext>
                </a:extLst>
              </a:tr>
              <a:tr h="406057">
                <a:tc>
                  <a:txBody>
                    <a:bodyPr/>
                    <a:lstStyle/>
                    <a:p>
                      <a:pPr algn="l" fontAlgn="t">
                        <a:lnSpc>
                          <a:spcPct val="107000"/>
                        </a:lnSpc>
                        <a:spcBef>
                          <a:spcPts val="240"/>
                        </a:spcBef>
                        <a:spcAft>
                          <a:spcPts val="240"/>
                        </a:spcAft>
                      </a:pPr>
                      <a:r>
                        <a:rPr lang="en-GB" sz="1400" b="0" u="none" strike="noStrike">
                          <a:solidFill>
                            <a:srgbClr val="000000"/>
                          </a:solidFill>
                          <a:effectLst/>
                        </a:rPr>
                        <a:t>Escape as a motive</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2.13*</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1.15-3.66</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Escape as a motive</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3.04**</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1.32-7.02</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Escape as a motive</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2358848685"/>
                  </a:ext>
                </a:extLst>
              </a:tr>
              <a:tr h="241197">
                <a:tc>
                  <a:txBody>
                    <a:bodyPr/>
                    <a:lstStyle/>
                    <a:p>
                      <a:pPr algn="l" fontAlgn="t">
                        <a:lnSpc>
                          <a:spcPct val="107000"/>
                        </a:lnSpc>
                        <a:spcBef>
                          <a:spcPts val="240"/>
                        </a:spcBef>
                        <a:spcAft>
                          <a:spcPts val="240"/>
                        </a:spcAft>
                      </a:pPr>
                      <a:r>
                        <a:rPr lang="en-GB" sz="1400" b="0" u="none" strike="noStrike" dirty="0">
                          <a:solidFill>
                            <a:srgbClr val="000000"/>
                          </a:solidFill>
                          <a:effectLst/>
                        </a:rPr>
                        <a:t>Scratch cards</a:t>
                      </a:r>
                      <a:endParaRPr lang="en-GB" sz="4000" b="0" i="0" u="none" strike="noStrike" dirty="0">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.73*</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.54-99</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Not playing scratch cards</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extLst>
                  <a:ext uri="{0D108BD9-81ED-4DB2-BD59-A6C34878D82A}">
                    <a16:rowId xmlns:a16="http://schemas.microsoft.com/office/drawing/2014/main" val="4093867781"/>
                  </a:ext>
                </a:extLst>
              </a:tr>
              <a:tr h="406057">
                <a:tc>
                  <a:txBody>
                    <a:bodyPr/>
                    <a:lstStyle/>
                    <a:p>
                      <a:pPr algn="l" fontAlgn="t">
                        <a:lnSpc>
                          <a:spcPct val="107000"/>
                        </a:lnSpc>
                        <a:spcBef>
                          <a:spcPts val="240"/>
                        </a:spcBef>
                        <a:spcAft>
                          <a:spcPts val="240"/>
                        </a:spcAft>
                      </a:pPr>
                      <a:r>
                        <a:rPr lang="en-GB" sz="1400" b="0" u="none" strike="noStrike" dirty="0">
                          <a:solidFill>
                            <a:srgbClr val="000000"/>
                          </a:solidFill>
                          <a:effectLst/>
                        </a:rPr>
                        <a:t>EGMs</a:t>
                      </a:r>
                      <a:endParaRPr lang="en-GB" sz="4000" b="0" i="0" u="none" strike="noStrike" dirty="0">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1.99***</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1.45-2.74</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Playing EGMs</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3.62***</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2.09-6.26</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Playing EGMs</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3821966304"/>
                  </a:ext>
                </a:extLst>
              </a:tr>
              <a:tr h="241197">
                <a:tc>
                  <a:txBody>
                    <a:bodyPr/>
                    <a:lstStyle/>
                    <a:p>
                      <a:pPr algn="l" fontAlgn="t">
                        <a:lnSpc>
                          <a:spcPct val="107000"/>
                        </a:lnSpc>
                        <a:spcBef>
                          <a:spcPts val="240"/>
                        </a:spcBef>
                        <a:spcAft>
                          <a:spcPts val="240"/>
                        </a:spcAft>
                      </a:pPr>
                      <a:r>
                        <a:rPr lang="en-GB" sz="1400" b="1" u="none" strike="noStrike">
                          <a:solidFill>
                            <a:srgbClr val="000000"/>
                          </a:solidFill>
                          <a:effectLst/>
                        </a:rPr>
                        <a:t>Perceived health </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1" u="none" strike="noStrike">
                          <a:solidFill>
                            <a:srgbClr val="000000"/>
                          </a:solidFill>
                          <a:effectLst/>
                        </a:rPr>
                        <a:t> </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1"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nchor="b"/>
                </a:tc>
                <a:extLst>
                  <a:ext uri="{0D108BD9-81ED-4DB2-BD59-A6C34878D82A}">
                    <a16:rowId xmlns:a16="http://schemas.microsoft.com/office/drawing/2014/main" val="1849666939"/>
                  </a:ext>
                </a:extLst>
              </a:tr>
              <a:tr h="462438">
                <a:tc>
                  <a:txBody>
                    <a:bodyPr/>
                    <a:lstStyle/>
                    <a:p>
                      <a:pPr algn="l" fontAlgn="t">
                        <a:lnSpc>
                          <a:spcPct val="107000"/>
                        </a:lnSpc>
                        <a:spcBef>
                          <a:spcPts val="240"/>
                        </a:spcBef>
                        <a:spcAft>
                          <a:spcPts val="240"/>
                        </a:spcAft>
                      </a:pPr>
                      <a:r>
                        <a:rPr lang="en-GB" sz="1400" b="0" u="none" strike="noStrike">
                          <a:solidFill>
                            <a:srgbClr val="000000"/>
                          </a:solidFill>
                          <a:effectLst/>
                        </a:rPr>
                        <a:t>Self-rated current health  </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822901723"/>
                  </a:ext>
                </a:extLst>
              </a:tr>
              <a:tr h="462438">
                <a:tc>
                  <a:txBody>
                    <a:bodyPr/>
                    <a:lstStyle/>
                    <a:p>
                      <a:pPr algn="l" fontAlgn="t">
                        <a:lnSpc>
                          <a:spcPct val="107000"/>
                        </a:lnSpc>
                        <a:spcBef>
                          <a:spcPts val="240"/>
                        </a:spcBef>
                        <a:spcAft>
                          <a:spcPts val="240"/>
                        </a:spcAft>
                      </a:pPr>
                      <a:r>
                        <a:rPr lang="en-GB" sz="1400" b="0" u="none" strike="noStrike">
                          <a:solidFill>
                            <a:srgbClr val="000000"/>
                          </a:solidFill>
                          <a:effectLst/>
                        </a:rPr>
                        <a:t>Past-month psychological distress</a:t>
                      </a:r>
                      <a:r>
                        <a:rPr lang="en-GB" sz="1400" b="0" u="none" strike="noStrike" baseline="30000">
                          <a:solidFill>
                            <a:srgbClr val="000000"/>
                          </a:solidFill>
                          <a:effectLst/>
                        </a:rPr>
                        <a:t> 2</a:t>
                      </a:r>
                      <a:r>
                        <a:rPr lang="en-GB" sz="1400" b="0" u="none" strike="noStrike">
                          <a:solidFill>
                            <a:srgbClr val="000000"/>
                          </a:solidFill>
                          <a:effectLst/>
                        </a:rPr>
                        <a:t> </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dirty="0">
                          <a:solidFill>
                            <a:srgbClr val="000000"/>
                          </a:solidFill>
                          <a:effectLst/>
                        </a:rPr>
                        <a:t>-</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2216185405"/>
                  </a:ext>
                </a:extLst>
              </a:tr>
              <a:tr h="462438">
                <a:tc>
                  <a:txBody>
                    <a:bodyPr/>
                    <a:lstStyle/>
                    <a:p>
                      <a:pPr algn="l" fontAlgn="t">
                        <a:lnSpc>
                          <a:spcPct val="107000"/>
                        </a:lnSpc>
                        <a:spcBef>
                          <a:spcPts val="240"/>
                        </a:spcBef>
                        <a:spcAft>
                          <a:spcPts val="240"/>
                        </a:spcAft>
                      </a:pPr>
                      <a:r>
                        <a:rPr lang="en-GB" sz="1400" b="0" u="none" strike="noStrike">
                          <a:solidFill>
                            <a:srgbClr val="000000"/>
                          </a:solidFill>
                          <a:effectLst/>
                        </a:rPr>
                        <a:t>Risky alcohol consumption past-year</a:t>
                      </a:r>
                      <a:r>
                        <a:rPr lang="en-GB" sz="1400" b="0" u="none" strike="noStrike" baseline="30000">
                          <a:solidFill>
                            <a:srgbClr val="000000"/>
                          </a:solidFill>
                          <a:effectLst/>
                        </a:rPr>
                        <a:t>3  </a:t>
                      </a:r>
                      <a:endParaRPr lang="en-GB" sz="4000" b="0" i="0" u="none" strike="noStrike">
                        <a:effectLst/>
                        <a:latin typeface="Arial" panose="020B0604020202020204" pitchFamily="34" charset="0"/>
                      </a:endParaRPr>
                    </a:p>
                  </a:txBody>
                  <a:tcPr marL="51665" marR="51665" marT="7176" marB="0"/>
                </a:tc>
                <a:tc>
                  <a:txBody>
                    <a:bodyPr/>
                    <a:lstStyle/>
                    <a:p>
                      <a:pPr algn="l" fontAlgn="b">
                        <a:lnSpc>
                          <a:spcPct val="107000"/>
                        </a:lnSpc>
                        <a:spcBef>
                          <a:spcPts val="240"/>
                        </a:spcBef>
                        <a:spcAft>
                          <a:spcPts val="240"/>
                        </a:spcAft>
                      </a:pPr>
                      <a:r>
                        <a:rPr lang="en-GB" sz="1400" b="0" u="none" strike="noStrike" dirty="0">
                          <a:solidFill>
                            <a:srgbClr val="000000"/>
                          </a:solidFill>
                          <a:effectLst/>
                        </a:rPr>
                        <a:t>2.36***</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a:solidFill>
                            <a:srgbClr val="000000"/>
                          </a:solidFill>
                          <a:effectLst/>
                        </a:rPr>
                        <a:t>1.74-3.21</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Risky alcohol consumption</a:t>
                      </a:r>
                      <a:endParaRPr lang="en-GB" sz="4000" b="0" i="0" u="none" strike="noStrike" dirty="0">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1.94*</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0"/>
                        </a:spcBef>
                        <a:spcAft>
                          <a:spcPts val="800"/>
                        </a:spcAft>
                      </a:pPr>
                      <a:r>
                        <a:rPr lang="en-GB" sz="1400" b="0" u="none" strike="noStrike">
                          <a:solidFill>
                            <a:srgbClr val="000000"/>
                          </a:solidFill>
                          <a:effectLst/>
                        </a:rPr>
                        <a:t>1.17-3.22</a:t>
                      </a:r>
                      <a:endParaRPr lang="en-GB" sz="4000" b="0" i="0" u="none" strike="noStrike">
                        <a:effectLst/>
                        <a:latin typeface="Arial" panose="020B0604020202020204" pitchFamily="34" charset="0"/>
                      </a:endParaRPr>
                    </a:p>
                  </a:txBody>
                  <a:tcPr marL="51665" marR="51665" marT="7176" marB="0" anchor="b"/>
                </a:tc>
                <a:tc>
                  <a:txBody>
                    <a:bodyPr/>
                    <a:lstStyle/>
                    <a:p>
                      <a:pPr algn="l" fontAlgn="b">
                        <a:lnSpc>
                          <a:spcPct val="107000"/>
                        </a:lnSpc>
                        <a:spcBef>
                          <a:spcPts val="240"/>
                        </a:spcBef>
                        <a:spcAft>
                          <a:spcPts val="240"/>
                        </a:spcAft>
                      </a:pPr>
                      <a:r>
                        <a:rPr lang="en-GB" sz="1400" b="0" u="none" strike="noStrike" dirty="0">
                          <a:solidFill>
                            <a:srgbClr val="000000"/>
                          </a:solidFill>
                          <a:effectLst/>
                        </a:rPr>
                        <a:t>Risky alcohol consumption</a:t>
                      </a:r>
                      <a:endParaRPr lang="en-GB" sz="4000" b="0" i="0" u="none" strike="noStrike" dirty="0">
                        <a:effectLst/>
                        <a:latin typeface="Arial" panose="020B0604020202020204" pitchFamily="34" charset="0"/>
                      </a:endParaRPr>
                    </a:p>
                  </a:txBody>
                  <a:tcPr marL="51665" marR="51665" marT="7176" marB="0" anchor="b"/>
                </a:tc>
                <a:extLst>
                  <a:ext uri="{0D108BD9-81ED-4DB2-BD59-A6C34878D82A}">
                    <a16:rowId xmlns:a16="http://schemas.microsoft.com/office/drawing/2014/main" val="2308332451"/>
                  </a:ext>
                </a:extLst>
              </a:tr>
            </a:tbl>
          </a:graphicData>
        </a:graphic>
      </p:graphicFrame>
      <p:sp>
        <p:nvSpPr>
          <p:cNvPr id="11" name="Tekstiruutu 10">
            <a:extLst>
              <a:ext uri="{FF2B5EF4-FFF2-40B4-BE49-F238E27FC236}">
                <a16:creationId xmlns:a16="http://schemas.microsoft.com/office/drawing/2014/main" id="{D0FE9477-3CEF-37C8-A370-7FB8F0D605FD}"/>
              </a:ext>
            </a:extLst>
          </p:cNvPr>
          <p:cNvSpPr txBox="1"/>
          <p:nvPr/>
        </p:nvSpPr>
        <p:spPr>
          <a:xfrm>
            <a:off x="4495800" y="6392364"/>
            <a:ext cx="6096000" cy="375552"/>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*p ≤ .05; **p ≤ .001 *** p ≤ .000</a:t>
            </a:r>
            <a:endParaRPr lang="fi-FI"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329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4CA11-731B-44CB-B170-A1466F098402}"/>
              </a:ext>
            </a:extLst>
          </p:cNvPr>
          <p:cNvSpPr>
            <a:spLocks noGrp="1"/>
          </p:cNvSpPr>
          <p:nvPr>
            <p:ph type="title"/>
          </p:nvPr>
        </p:nvSpPr>
        <p:spPr/>
        <p:txBody>
          <a:bodyPr/>
          <a:lstStyle/>
          <a:p>
            <a:r>
              <a:rPr lang="fi-FI" dirty="0" err="1"/>
              <a:t>Discussion</a:t>
            </a:r>
            <a:endParaRPr lang="fi-FI" dirty="0"/>
          </a:p>
        </p:txBody>
      </p:sp>
      <p:sp>
        <p:nvSpPr>
          <p:cNvPr id="3" name="Sisällön paikkamerkki 2">
            <a:extLst>
              <a:ext uri="{FF2B5EF4-FFF2-40B4-BE49-F238E27FC236}">
                <a16:creationId xmlns:a16="http://schemas.microsoft.com/office/drawing/2014/main" id="{026B40A4-692C-4AD8-881B-9B94249ABA71}"/>
              </a:ext>
            </a:extLst>
          </p:cNvPr>
          <p:cNvSpPr>
            <a:spLocks noGrp="1"/>
          </p:cNvSpPr>
          <p:nvPr>
            <p:ph sz="quarter" idx="13"/>
          </p:nvPr>
        </p:nvSpPr>
        <p:spPr>
          <a:xfrm>
            <a:off x="717034" y="1089000"/>
            <a:ext cx="10753200" cy="4680000"/>
          </a:xfrm>
        </p:spPr>
        <p:txBody>
          <a:bodyPr/>
          <a:lstStyle/>
          <a:p>
            <a:r>
              <a:rPr lang="en-US" sz="2800" dirty="0"/>
              <a:t>Age, gender and social disadvantage linked to having convictions with greater strength, compared to gambling variables</a:t>
            </a:r>
          </a:p>
          <a:p>
            <a:endParaRPr lang="en-US" sz="2800" dirty="0"/>
          </a:p>
          <a:p>
            <a:r>
              <a:rPr lang="en-US" sz="2800" dirty="0"/>
              <a:t>Engaging in at-risk or higher level of gambling associated with having convictions overall</a:t>
            </a:r>
          </a:p>
          <a:p>
            <a:r>
              <a:rPr lang="en-US" sz="2800" dirty="0"/>
              <a:t>Age crime –curve?</a:t>
            </a:r>
            <a:endParaRPr lang="en-US" sz="2800" dirty="0">
              <a:sym typeface="Wingdings" panose="05000000000000000000" pitchFamily="2" charset="2"/>
            </a:endParaRPr>
          </a:p>
          <a:p>
            <a:r>
              <a:rPr lang="en-US" sz="2800" dirty="0"/>
              <a:t>Having more than four convictions was strongly associated with escape as motive for gambling and playing EGMs </a:t>
            </a:r>
            <a:r>
              <a:rPr lang="en-US" sz="2800" dirty="0">
                <a:sym typeface="Wingdings" panose="05000000000000000000" pitchFamily="2" charset="2"/>
              </a:rPr>
              <a:t> emotion regulation, relieving tension or boredom through gambling? (Wood &amp; Griffiths, 2017; Thurm et al. 2022).</a:t>
            </a:r>
          </a:p>
          <a:p>
            <a:endParaRPr lang="en-US" sz="2800" dirty="0">
              <a:sym typeface="Wingdings" panose="05000000000000000000" pitchFamily="2" charset="2"/>
            </a:endParaRPr>
          </a:p>
          <a:p>
            <a:endParaRPr lang="en-US" sz="2800" dirty="0"/>
          </a:p>
          <a:p>
            <a:endParaRPr lang="en-US" sz="2800" dirty="0"/>
          </a:p>
          <a:p>
            <a:endParaRPr lang="en-US" sz="2800" dirty="0"/>
          </a:p>
          <a:p>
            <a:endParaRPr lang="en-US" sz="2800" dirty="0"/>
          </a:p>
          <a:p>
            <a:endParaRPr lang="en-US" sz="2800" dirty="0"/>
          </a:p>
          <a:p>
            <a:pPr marL="0" indent="0">
              <a:buNone/>
            </a:pPr>
            <a:endParaRPr lang="en-US" dirty="0"/>
          </a:p>
        </p:txBody>
      </p:sp>
      <p:sp>
        <p:nvSpPr>
          <p:cNvPr id="5" name="Alatunnisteen paikkamerkki 4">
            <a:extLst>
              <a:ext uri="{FF2B5EF4-FFF2-40B4-BE49-F238E27FC236}">
                <a16:creationId xmlns:a16="http://schemas.microsoft.com/office/drawing/2014/main" id="{7998DE9F-BD11-4844-B970-C99D3C3CA40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D3E1C999-B120-426D-A94A-C488255FCF18}"/>
              </a:ext>
            </a:extLst>
          </p:cNvPr>
          <p:cNvSpPr>
            <a:spLocks noGrp="1"/>
          </p:cNvSpPr>
          <p:nvPr>
            <p:ph type="dt" sz="half" idx="14"/>
          </p:nvPr>
        </p:nvSpPr>
        <p:spPr/>
        <p:txBody>
          <a:bodyPr/>
          <a:lstStyle/>
          <a:p>
            <a:fld id="{BE4086F7-3C29-A04B-AF9C-F0CC783B073F}" type="datetime1">
              <a:rPr lang="fi-FI" smtClean="0"/>
              <a:pPr/>
              <a:t>25.9.2023</a:t>
            </a:fld>
            <a:endParaRPr lang="fi-FI"/>
          </a:p>
        </p:txBody>
      </p:sp>
      <p:sp>
        <p:nvSpPr>
          <p:cNvPr id="6" name="Dian numeron paikkamerkki 5">
            <a:extLst>
              <a:ext uri="{FF2B5EF4-FFF2-40B4-BE49-F238E27FC236}">
                <a16:creationId xmlns:a16="http://schemas.microsoft.com/office/drawing/2014/main" id="{FBF59BFE-2928-4DBE-8A7E-DC752C1AC00C}"/>
              </a:ext>
            </a:extLst>
          </p:cNvPr>
          <p:cNvSpPr>
            <a:spLocks noGrp="1"/>
          </p:cNvSpPr>
          <p:nvPr>
            <p:ph type="sldNum" sz="quarter" idx="16"/>
          </p:nvPr>
        </p:nvSpPr>
        <p:spPr/>
        <p:txBody>
          <a:bodyPr/>
          <a:lstStyle/>
          <a:p>
            <a:fld id="{882CC271-BBF5-3F46-90AE-792A663E0CFB}" type="slidenum">
              <a:rPr lang="fi-FI" smtClean="0"/>
              <a:pPr/>
              <a:t>14</a:t>
            </a:fld>
            <a:endParaRPr lang="fi-FI"/>
          </a:p>
        </p:txBody>
      </p:sp>
      <p:sp>
        <p:nvSpPr>
          <p:cNvPr id="9" name="Sisällön paikkamerkki 2">
            <a:extLst>
              <a:ext uri="{FF2B5EF4-FFF2-40B4-BE49-F238E27FC236}">
                <a16:creationId xmlns:a16="http://schemas.microsoft.com/office/drawing/2014/main" id="{84EFC4DB-6180-824D-FF37-172B36894118}"/>
              </a:ext>
            </a:extLst>
          </p:cNvPr>
          <p:cNvSpPr txBox="1">
            <a:spLocks/>
          </p:cNvSpPr>
          <p:nvPr/>
        </p:nvSpPr>
        <p:spPr>
          <a:xfrm>
            <a:off x="720724" y="1476000"/>
            <a:ext cx="10753200" cy="4680000"/>
          </a:xfrm>
          <a:prstGeom prst="rect">
            <a:avLst/>
          </a:prstGeom>
        </p:spPr>
        <p:txBody>
          <a:bodyPr vert="horz" lIns="0" tIns="72000" rIns="0" bIns="72000" rtlCol="0">
            <a:noAutofit/>
          </a:bodyPr>
          <a:lstStyle>
            <a:lvl1pPr marL="365125" indent="-365125" algn="l" defTabSz="914400" rtl="0" eaLnBrk="1" latinLnBrk="0" hangingPunct="1">
              <a:lnSpc>
                <a:spcPct val="90000"/>
              </a:lnSpc>
              <a:spcBef>
                <a:spcPts val="1000"/>
              </a:spcBef>
              <a:buFont typeface="Arial" panose="020B0604020202020204" pitchFamily="34" charset="0"/>
              <a:buChar char="•"/>
              <a:tabLst/>
              <a:defRPr sz="3200" kern="1200">
                <a:solidFill>
                  <a:schemeClr val="tx1"/>
                </a:solidFill>
                <a:latin typeface="+mn-lt"/>
                <a:ea typeface="+mn-ea"/>
                <a:cs typeface="+mn-cs"/>
              </a:defRPr>
            </a:lvl1pPr>
            <a:lvl2pPr marL="720725" indent="-355600" algn="l" defTabSz="914400" rtl="0" eaLnBrk="1" latinLnBrk="0" hangingPunct="1">
              <a:lnSpc>
                <a:spcPct val="90000"/>
              </a:lnSpc>
              <a:spcBef>
                <a:spcPts val="500"/>
              </a:spcBef>
              <a:buFont typeface="Arial" panose="020B0604020202020204" pitchFamily="34" charset="0"/>
              <a:buChar char="•"/>
              <a:tabLst/>
              <a:defRPr sz="2800" kern="1200">
                <a:solidFill>
                  <a:schemeClr val="tx1"/>
                </a:solidFill>
                <a:latin typeface="+mn-lt"/>
                <a:ea typeface="+mn-ea"/>
                <a:cs typeface="+mn-cs"/>
              </a:defRPr>
            </a:lvl2pPr>
            <a:lvl3pPr marL="984250" indent="-2667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1255713" indent="-271463"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4pPr>
            <a:lvl5pPr marL="1436688" indent="-180975"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800" dirty="0"/>
          </a:p>
          <a:p>
            <a:pPr marL="0" indent="0">
              <a:buFont typeface="Arial" panose="020B0604020202020204" pitchFamily="34" charset="0"/>
              <a:buNone/>
            </a:pPr>
            <a:endParaRPr lang="en-US" sz="2800" dirty="0"/>
          </a:p>
          <a:p>
            <a:endParaRPr lang="en-US" sz="2800" dirty="0"/>
          </a:p>
          <a:p>
            <a:endParaRPr lang="en-US" sz="2800" dirty="0"/>
          </a:p>
          <a:p>
            <a:endParaRPr lang="en-US" sz="2800" dirty="0">
              <a:sym typeface="Wingdings" panose="05000000000000000000" pitchFamily="2" charset="2"/>
            </a:endParaRPr>
          </a:p>
          <a:p>
            <a:endParaRPr lang="en-US" sz="2800" dirty="0">
              <a:sym typeface="Wingdings" panose="05000000000000000000" pitchFamily="2" charset="2"/>
            </a:endParaRPr>
          </a:p>
          <a:p>
            <a:endParaRPr lang="en-US" sz="2800" dirty="0">
              <a:sym typeface="Wingdings" panose="05000000000000000000" pitchFamily="2" charset="2"/>
            </a:endParaRPr>
          </a:p>
          <a:p>
            <a:pPr marL="0" indent="0">
              <a:buFont typeface="Arial" panose="020B0604020202020204" pitchFamily="34" charset="0"/>
              <a:buNone/>
            </a:pPr>
            <a:endParaRPr lang="en-US" sz="2800" dirty="0"/>
          </a:p>
          <a:p>
            <a:endParaRPr lang="en-US" sz="2800"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4109082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E4CA11-731B-44CB-B170-A1466F098402}"/>
              </a:ext>
            </a:extLst>
          </p:cNvPr>
          <p:cNvSpPr>
            <a:spLocks noGrp="1"/>
          </p:cNvSpPr>
          <p:nvPr>
            <p:ph type="title"/>
          </p:nvPr>
        </p:nvSpPr>
        <p:spPr/>
        <p:txBody>
          <a:bodyPr/>
          <a:lstStyle/>
          <a:p>
            <a:r>
              <a:rPr lang="fi-FI" dirty="0" err="1"/>
              <a:t>Conclusion</a:t>
            </a:r>
            <a:endParaRPr lang="fi-FI" dirty="0"/>
          </a:p>
        </p:txBody>
      </p:sp>
      <p:sp>
        <p:nvSpPr>
          <p:cNvPr id="3" name="Sisällön paikkamerkki 2">
            <a:extLst>
              <a:ext uri="{FF2B5EF4-FFF2-40B4-BE49-F238E27FC236}">
                <a16:creationId xmlns:a16="http://schemas.microsoft.com/office/drawing/2014/main" id="{026B40A4-692C-4AD8-881B-9B94249ABA71}"/>
              </a:ext>
            </a:extLst>
          </p:cNvPr>
          <p:cNvSpPr>
            <a:spLocks noGrp="1"/>
          </p:cNvSpPr>
          <p:nvPr>
            <p:ph sz="quarter" idx="13"/>
          </p:nvPr>
        </p:nvSpPr>
        <p:spPr/>
        <p:txBody>
          <a:bodyPr/>
          <a:lstStyle/>
          <a:p>
            <a:r>
              <a:rPr lang="en-US" sz="2800" dirty="0">
                <a:sym typeface="Wingdings" panose="05000000000000000000" pitchFamily="2" charset="2"/>
              </a:rPr>
              <a:t>Combination of impulsivity and proneness to risk-taking can lead to a stressful situation, where certain game types provide relief for tension and strain.</a:t>
            </a:r>
          </a:p>
          <a:p>
            <a:r>
              <a:rPr lang="en-US" sz="2800" dirty="0">
                <a:sym typeface="Wingdings" panose="05000000000000000000" pitchFamily="2" charset="2"/>
              </a:rPr>
              <a:t>Individuals with convictions seem to have gambling behavior characteristics, which are known to be hazardous: gambling problems should be addressed across the criminal justice system.</a:t>
            </a:r>
          </a:p>
          <a:p>
            <a:r>
              <a:rPr lang="en-US" sz="2800" dirty="0">
                <a:sym typeface="Wingdings" panose="05000000000000000000" pitchFamily="2" charset="2"/>
              </a:rPr>
              <a:t>Several overlapping risky behaviors present at once  supporting emotion regulation and reducing social disadvantage can help to prevent gambling from escalating into problem gambling or more convictions.</a:t>
            </a:r>
          </a:p>
          <a:p>
            <a:pPr marL="0" indent="0">
              <a:buNone/>
            </a:pPr>
            <a:endParaRPr lang="en-US" sz="2800" dirty="0"/>
          </a:p>
          <a:p>
            <a:endParaRPr lang="en-US" sz="2800" dirty="0"/>
          </a:p>
          <a:p>
            <a:pPr marL="0" indent="0">
              <a:buNone/>
            </a:pPr>
            <a:endParaRPr lang="en-US" dirty="0"/>
          </a:p>
        </p:txBody>
      </p:sp>
      <p:sp>
        <p:nvSpPr>
          <p:cNvPr id="5" name="Alatunnisteen paikkamerkki 4">
            <a:extLst>
              <a:ext uri="{FF2B5EF4-FFF2-40B4-BE49-F238E27FC236}">
                <a16:creationId xmlns:a16="http://schemas.microsoft.com/office/drawing/2014/main" id="{7998DE9F-BD11-4844-B970-C99D3C3CA408}"/>
              </a:ext>
            </a:extLst>
          </p:cNvPr>
          <p:cNvSpPr>
            <a:spLocks noGrp="1"/>
          </p:cNvSpPr>
          <p:nvPr>
            <p:ph type="ftr" sz="quarter" idx="15"/>
          </p:nvPr>
        </p:nvSpPr>
        <p:spPr/>
        <p:txBody>
          <a:bodyPr/>
          <a:lstStyle/>
          <a:p>
            <a:r>
              <a:rPr lang="fi-FI" dirty="0"/>
              <a:t>Kalle Lind</a:t>
            </a:r>
          </a:p>
        </p:txBody>
      </p:sp>
      <p:sp>
        <p:nvSpPr>
          <p:cNvPr id="4" name="Päivämäärän paikkamerkki 3">
            <a:extLst>
              <a:ext uri="{FF2B5EF4-FFF2-40B4-BE49-F238E27FC236}">
                <a16:creationId xmlns:a16="http://schemas.microsoft.com/office/drawing/2014/main" id="{D3E1C999-B120-426D-A94A-C488255FCF18}"/>
              </a:ext>
            </a:extLst>
          </p:cNvPr>
          <p:cNvSpPr>
            <a:spLocks noGrp="1"/>
          </p:cNvSpPr>
          <p:nvPr>
            <p:ph type="dt" sz="half" idx="14"/>
          </p:nvPr>
        </p:nvSpPr>
        <p:spPr/>
        <p:txBody>
          <a:bodyPr/>
          <a:lstStyle/>
          <a:p>
            <a:fld id="{BE4086F7-3C29-A04B-AF9C-F0CC783B073F}" type="datetime1">
              <a:rPr lang="fi-FI" smtClean="0"/>
              <a:pPr/>
              <a:t>25.9.2023</a:t>
            </a:fld>
            <a:endParaRPr lang="fi-FI"/>
          </a:p>
        </p:txBody>
      </p:sp>
      <p:sp>
        <p:nvSpPr>
          <p:cNvPr id="6" name="Dian numeron paikkamerkki 5">
            <a:extLst>
              <a:ext uri="{FF2B5EF4-FFF2-40B4-BE49-F238E27FC236}">
                <a16:creationId xmlns:a16="http://schemas.microsoft.com/office/drawing/2014/main" id="{FBF59BFE-2928-4DBE-8A7E-DC752C1AC00C}"/>
              </a:ext>
            </a:extLst>
          </p:cNvPr>
          <p:cNvSpPr>
            <a:spLocks noGrp="1"/>
          </p:cNvSpPr>
          <p:nvPr>
            <p:ph type="sldNum" sz="quarter" idx="16"/>
          </p:nvPr>
        </p:nvSpPr>
        <p:spPr/>
        <p:txBody>
          <a:bodyPr/>
          <a:lstStyle/>
          <a:p>
            <a:fld id="{882CC271-BBF5-3F46-90AE-792A663E0CFB}" type="slidenum">
              <a:rPr lang="fi-FI" smtClean="0"/>
              <a:pPr/>
              <a:t>15</a:t>
            </a:fld>
            <a:endParaRPr lang="fi-FI"/>
          </a:p>
        </p:txBody>
      </p:sp>
    </p:spTree>
    <p:extLst>
      <p:ext uri="{BB962C8B-B14F-4D97-AF65-F5344CB8AC3E}">
        <p14:creationId xmlns:p14="http://schemas.microsoft.com/office/powerpoint/2010/main" val="59360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A2BCA7D5-BEB0-4B12-930F-99F47AE9012D}"/>
              </a:ext>
            </a:extLst>
          </p:cNvPr>
          <p:cNvSpPr>
            <a:spLocks noGrp="1"/>
          </p:cNvSpPr>
          <p:nvPr>
            <p:ph type="title"/>
          </p:nvPr>
        </p:nvSpPr>
        <p:spPr/>
        <p:txBody>
          <a:bodyPr/>
          <a:lstStyle/>
          <a:p>
            <a:r>
              <a:rPr lang="fi-FI" dirty="0" err="1"/>
              <a:t>Thanks</a:t>
            </a:r>
            <a:r>
              <a:rPr lang="fi-FI" dirty="0"/>
              <a:t>!</a:t>
            </a:r>
            <a:br>
              <a:rPr lang="fi-FI" dirty="0"/>
            </a:br>
            <a:r>
              <a:rPr lang="fi-FI" sz="1200" dirty="0"/>
              <a:t>More info: kalle.lind@thl.fi</a:t>
            </a:r>
            <a:endParaRPr lang="fi-FI" sz="900" dirty="0"/>
          </a:p>
        </p:txBody>
      </p:sp>
      <p:sp>
        <p:nvSpPr>
          <p:cNvPr id="6" name="Alatunnisteen paikkamerkki 5">
            <a:extLst>
              <a:ext uri="{FF2B5EF4-FFF2-40B4-BE49-F238E27FC236}">
                <a16:creationId xmlns:a16="http://schemas.microsoft.com/office/drawing/2014/main" id="{8CFF249E-AAE7-4F70-9DB6-28E171B42AD2}"/>
              </a:ext>
            </a:extLst>
          </p:cNvPr>
          <p:cNvSpPr>
            <a:spLocks noGrp="1"/>
          </p:cNvSpPr>
          <p:nvPr>
            <p:ph type="ftr" sz="quarter" idx="24"/>
          </p:nvPr>
        </p:nvSpPr>
        <p:spPr/>
        <p:txBody>
          <a:bodyPr/>
          <a:lstStyle/>
          <a:p>
            <a:r>
              <a:rPr lang="fi-FI" dirty="0"/>
              <a:t>Kalle Lind</a:t>
            </a:r>
          </a:p>
        </p:txBody>
      </p:sp>
      <p:sp>
        <p:nvSpPr>
          <p:cNvPr id="5" name="Päivämäärän paikkamerkki 4">
            <a:extLst>
              <a:ext uri="{FF2B5EF4-FFF2-40B4-BE49-F238E27FC236}">
                <a16:creationId xmlns:a16="http://schemas.microsoft.com/office/drawing/2014/main" id="{8BF1DED2-2C5A-454E-9D87-582A24FB39D7}"/>
              </a:ext>
            </a:extLst>
          </p:cNvPr>
          <p:cNvSpPr>
            <a:spLocks noGrp="1"/>
          </p:cNvSpPr>
          <p:nvPr>
            <p:ph type="dt" sz="half" idx="23"/>
          </p:nvPr>
        </p:nvSpPr>
        <p:spPr/>
        <p:txBody>
          <a:bodyPr/>
          <a:lstStyle/>
          <a:p>
            <a:fld id="{6F8D3D8C-3107-4A49-A111-BC93A71FDF01}" type="datetime1">
              <a:rPr lang="fi-FI" smtClean="0"/>
              <a:pPr/>
              <a:t>25.9.2023</a:t>
            </a:fld>
            <a:endParaRPr lang="fi-FI" dirty="0"/>
          </a:p>
        </p:txBody>
      </p:sp>
      <p:sp>
        <p:nvSpPr>
          <p:cNvPr id="7" name="Dian numeron paikkamerkki 6">
            <a:extLst>
              <a:ext uri="{FF2B5EF4-FFF2-40B4-BE49-F238E27FC236}">
                <a16:creationId xmlns:a16="http://schemas.microsoft.com/office/drawing/2014/main" id="{A49699F6-BE5C-42AF-9851-B7101CB83121}"/>
              </a:ext>
            </a:extLst>
          </p:cNvPr>
          <p:cNvSpPr>
            <a:spLocks noGrp="1"/>
          </p:cNvSpPr>
          <p:nvPr>
            <p:ph type="sldNum" sz="quarter" idx="25"/>
          </p:nvPr>
        </p:nvSpPr>
        <p:spPr/>
        <p:txBody>
          <a:bodyPr/>
          <a:lstStyle/>
          <a:p>
            <a:fld id="{882CC271-BBF5-3F46-90AE-792A663E0CFB}" type="slidenum">
              <a:rPr lang="fi-FI" smtClean="0"/>
              <a:pPr/>
              <a:t>16</a:t>
            </a:fld>
            <a:endParaRPr lang="fi-FI" dirty="0"/>
          </a:p>
        </p:txBody>
      </p:sp>
    </p:spTree>
    <p:extLst>
      <p:ext uri="{BB962C8B-B14F-4D97-AF65-F5344CB8AC3E}">
        <p14:creationId xmlns:p14="http://schemas.microsoft.com/office/powerpoint/2010/main" val="1546706006"/>
      </p:ext>
    </p:extLst>
  </p:cSld>
  <p:clrMapOvr>
    <a:masterClrMapping/>
  </p:clrMapOvr>
</p:sld>
</file>

<file path=ppt/theme/theme1.xml><?xml version="1.0" encoding="utf-8"?>
<a:theme xmlns:a="http://schemas.openxmlformats.org/drawingml/2006/main" name="THL 2019">
  <a:themeElements>
    <a:clrScheme name="THL tilastovärit">
      <a:dk1>
        <a:srgbClr val="303030"/>
      </a:dk1>
      <a:lt1>
        <a:srgbClr val="FFFFFF"/>
      </a:lt1>
      <a:dk2>
        <a:srgbClr val="7BC143"/>
      </a:dk2>
      <a:lt2>
        <a:srgbClr val="F2F2F2"/>
      </a:lt2>
      <a:accent1>
        <a:srgbClr val="519B2F"/>
      </a:accent1>
      <a:accent2>
        <a:srgbClr val="2F61AD"/>
      </a:accent2>
      <a:accent3>
        <a:srgbClr val="FAA61A"/>
      </a:accent3>
      <a:accent4>
        <a:srgbClr val="CC77AC"/>
      </a:accent4>
      <a:accent5>
        <a:srgbClr val="28A0C1"/>
      </a:accent5>
      <a:accent6>
        <a:srgbClr val="BE3F71"/>
      </a:accent6>
      <a:hlink>
        <a:srgbClr val="2F61AD"/>
      </a:hlink>
      <a:folHlink>
        <a:srgbClr val="5191CD"/>
      </a:folHlink>
    </a:clrScheme>
    <a:fontScheme name="THL 2019 09">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L_ppt-pohja_FI.potx" id="{0C235DFA-C5A3-4771-8FBF-F66F2521313D}" vid="{EAD67558-7969-4F07-BC46-FEB128E2B9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THL_ppt-pohja_FI</Template>
  <TotalTime>0</TotalTime>
  <Words>1275</Words>
  <Application>Microsoft Office PowerPoint</Application>
  <PresentationFormat>Widescreen</PresentationFormat>
  <Paragraphs>285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Source Sans Pro</vt:lpstr>
      <vt:lpstr>THL 2019</vt:lpstr>
      <vt:lpstr>Gambling behaviour and criminal convictions</vt:lpstr>
      <vt:lpstr>Declaration of interest </vt:lpstr>
      <vt:lpstr>Background</vt:lpstr>
      <vt:lpstr>Background</vt:lpstr>
      <vt:lpstr>Study aims</vt:lpstr>
      <vt:lpstr>Materials and methods</vt:lpstr>
      <vt:lpstr>Results</vt:lpstr>
      <vt:lpstr>Results: convictions more prevalent among older respondents and men</vt:lpstr>
      <vt:lpstr>Results: convictions more common among the highest earning quartile, unemployed and respondents on basic social allowance</vt:lpstr>
      <vt:lpstr>Results: respondents with risky alcohol use, psychological distress and perception of bad general health had more often convictions</vt:lpstr>
      <vt:lpstr>Results: convictions more commong among respondents with higher number of game types, escape motive and casino games, table games or online poker</vt:lpstr>
      <vt:lpstr>Results: logistic regression models</vt:lpstr>
      <vt:lpstr>Results: logistic regression models</vt:lpstr>
      <vt:lpstr>Discussion</vt:lpstr>
      <vt:lpstr>Conclusion</vt:lpstr>
      <vt:lpstr>Thanks! More info: kalle.lind@thl.fi</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Gambling behaviour and criminal convictions</dc:title>
  <dc:creator>Kalle Lind</dc:creator>
  <cp:lastModifiedBy>Stephen Sharman</cp:lastModifiedBy>
  <cp:revision>22</cp:revision>
  <dcterms:created xsi:type="dcterms:W3CDTF">2023-05-23T10:20:52Z</dcterms:created>
  <dcterms:modified xsi:type="dcterms:W3CDTF">2023-09-25T16:47:56Z</dcterms:modified>
</cp:coreProperties>
</file>