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327" r:id="rId3"/>
    <p:sldId id="349" r:id="rId4"/>
    <p:sldId id="350" r:id="rId5"/>
    <p:sldId id="329" r:id="rId6"/>
    <p:sldId id="351" r:id="rId7"/>
    <p:sldId id="332" r:id="rId8"/>
    <p:sldId id="336" r:id="rId9"/>
    <p:sldId id="338" r:id="rId10"/>
    <p:sldId id="339" r:id="rId11"/>
    <p:sldId id="340" r:id="rId12"/>
    <p:sldId id="342" r:id="rId13"/>
    <p:sldId id="341" r:id="rId14"/>
    <p:sldId id="334" r:id="rId15"/>
    <p:sldId id="344" r:id="rId16"/>
    <p:sldId id="347" r:id="rId17"/>
    <p:sldId id="30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999F"/>
    <a:srgbClr val="1C3560"/>
    <a:srgbClr val="21A1A8"/>
    <a:srgbClr val="192E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20"/>
    <p:restoredTop sz="96224" autoAdjust="0"/>
  </p:normalViewPr>
  <p:slideViewPr>
    <p:cSldViewPr snapToGrid="0" snapToObjects="1">
      <p:cViewPr varScale="1">
        <p:scale>
          <a:sx n="67" d="100"/>
          <a:sy n="67" d="100"/>
        </p:scale>
        <p:origin x="908" y="4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93132E-38F5-4337-A905-E3EB34CC005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D6F3BDA-A0CC-4654-9BE8-EE210EF803BB}">
      <dgm:prSet/>
      <dgm:spPr/>
      <dgm:t>
        <a:bodyPr/>
        <a:lstStyle/>
        <a:p>
          <a:r>
            <a:rPr lang="en-US" dirty="0"/>
            <a:t>‘Surviving not Living’: The Lived Experiences of Crime and Gambling (Smith, 2022). </a:t>
          </a:r>
        </a:p>
      </dgm:t>
    </dgm:pt>
    <dgm:pt modelId="{599017AD-C4F9-4715-8878-8B63DB895307}" type="parTrans" cxnId="{9290D435-FE5B-4927-9FF8-7308A3D4E3CD}">
      <dgm:prSet/>
      <dgm:spPr/>
      <dgm:t>
        <a:bodyPr/>
        <a:lstStyle/>
        <a:p>
          <a:endParaRPr lang="en-US"/>
        </a:p>
      </dgm:t>
    </dgm:pt>
    <dgm:pt modelId="{4CAE3B68-2CE6-458B-B871-685340F06DC6}" type="sibTrans" cxnId="{9290D435-FE5B-4927-9FF8-7308A3D4E3CD}">
      <dgm:prSet/>
      <dgm:spPr/>
      <dgm:t>
        <a:bodyPr/>
        <a:lstStyle/>
        <a:p>
          <a:endParaRPr lang="en-US"/>
        </a:p>
      </dgm:t>
    </dgm:pt>
    <dgm:pt modelId="{9E5F0EC2-1610-42FA-A139-68230A94DB94}">
      <dgm:prSet/>
      <dgm:spPr/>
      <dgm:t>
        <a:bodyPr/>
        <a:lstStyle/>
        <a:p>
          <a:r>
            <a:rPr lang="en-US" dirty="0"/>
            <a:t>Interviews covered the entire Criminal Justice Process; focus today is on </a:t>
          </a:r>
          <a:r>
            <a:rPr lang="en-US" b="1" dirty="0"/>
            <a:t>probation </a:t>
          </a:r>
          <a:r>
            <a:rPr lang="en-US" b="0" dirty="0"/>
            <a:t>BUT cannot be looked at in isolation</a:t>
          </a:r>
        </a:p>
      </dgm:t>
    </dgm:pt>
    <dgm:pt modelId="{E1EE8627-08F1-4E8A-8587-4BF46D798C6C}" type="parTrans" cxnId="{84860953-A32D-4BFE-8208-7127DB73A0B2}">
      <dgm:prSet/>
      <dgm:spPr/>
      <dgm:t>
        <a:bodyPr/>
        <a:lstStyle/>
        <a:p>
          <a:endParaRPr lang="en-US"/>
        </a:p>
      </dgm:t>
    </dgm:pt>
    <dgm:pt modelId="{0CA7A80D-365D-40F9-B0B9-4DE977C0D63F}" type="sibTrans" cxnId="{84860953-A32D-4BFE-8208-7127DB73A0B2}">
      <dgm:prSet/>
      <dgm:spPr/>
      <dgm:t>
        <a:bodyPr/>
        <a:lstStyle/>
        <a:p>
          <a:endParaRPr lang="en-US"/>
        </a:p>
      </dgm:t>
    </dgm:pt>
    <dgm:pt modelId="{C681ED3A-279F-D440-B527-2F62CCCB2B19}">
      <dgm:prSet/>
      <dgm:spPr/>
      <dgm:t>
        <a:bodyPr/>
        <a:lstStyle/>
        <a:p>
          <a:r>
            <a:rPr lang="en-US" dirty="0"/>
            <a:t>Probation involvement: pre-sentence reporting and community supervision/post-release</a:t>
          </a:r>
        </a:p>
      </dgm:t>
    </dgm:pt>
    <dgm:pt modelId="{9D2E7080-38F5-DD4F-B712-C2F375F8B521}" type="parTrans" cxnId="{20288A86-D23A-0742-9DAD-A1A7F148DC60}">
      <dgm:prSet/>
      <dgm:spPr/>
      <dgm:t>
        <a:bodyPr/>
        <a:lstStyle/>
        <a:p>
          <a:endParaRPr lang="en-GB"/>
        </a:p>
      </dgm:t>
    </dgm:pt>
    <dgm:pt modelId="{1E4D8EC5-95F0-3D47-96D9-1D4F41C59A64}" type="sibTrans" cxnId="{20288A86-D23A-0742-9DAD-A1A7F148DC60}">
      <dgm:prSet/>
      <dgm:spPr/>
      <dgm:t>
        <a:bodyPr/>
        <a:lstStyle/>
        <a:p>
          <a:endParaRPr lang="en-GB"/>
        </a:p>
      </dgm:t>
    </dgm:pt>
    <dgm:pt modelId="{56727F0C-5FD0-DB4F-8AAB-DC10A0023CD3}">
      <dgm:prSet/>
      <dgm:spPr/>
      <dgm:t>
        <a:bodyPr/>
        <a:lstStyle/>
        <a:p>
          <a:r>
            <a:rPr lang="en-US" dirty="0"/>
            <a:t>Qualitative interviews with 18 people directly impacted by crime and gambling harms and 4 family members (Smith, 2022).</a:t>
          </a:r>
        </a:p>
      </dgm:t>
    </dgm:pt>
    <dgm:pt modelId="{4CF75126-BAAF-D542-990D-567893E32613}" type="parTrans" cxnId="{59BA8B86-6C2F-7947-AA08-5B5CEA302D3D}">
      <dgm:prSet/>
      <dgm:spPr/>
      <dgm:t>
        <a:bodyPr/>
        <a:lstStyle/>
        <a:p>
          <a:endParaRPr lang="en-GB"/>
        </a:p>
      </dgm:t>
    </dgm:pt>
    <dgm:pt modelId="{CC37D6A4-90C9-A44A-B3DD-1B2535F86E1F}" type="sibTrans" cxnId="{59BA8B86-6C2F-7947-AA08-5B5CEA302D3D}">
      <dgm:prSet/>
      <dgm:spPr/>
      <dgm:t>
        <a:bodyPr/>
        <a:lstStyle/>
        <a:p>
          <a:endParaRPr lang="en-GB"/>
        </a:p>
      </dgm:t>
    </dgm:pt>
    <dgm:pt modelId="{4EACA819-EF7A-9545-A742-8E985C9F594C}" type="pres">
      <dgm:prSet presAssocID="{7F93132E-38F5-4337-A905-E3EB34CC005A}" presName="linear" presStyleCnt="0">
        <dgm:presLayoutVars>
          <dgm:animLvl val="lvl"/>
          <dgm:resizeHandles val="exact"/>
        </dgm:presLayoutVars>
      </dgm:prSet>
      <dgm:spPr/>
    </dgm:pt>
    <dgm:pt modelId="{65F81119-E0D6-4A47-B7AD-8003E25BA5AD}" type="pres">
      <dgm:prSet presAssocID="{3D6F3BDA-A0CC-4654-9BE8-EE210EF803BB}" presName="parentText" presStyleLbl="node1" presStyleIdx="0" presStyleCnt="4">
        <dgm:presLayoutVars>
          <dgm:chMax val="0"/>
          <dgm:bulletEnabled val="1"/>
        </dgm:presLayoutVars>
      </dgm:prSet>
      <dgm:spPr/>
    </dgm:pt>
    <dgm:pt modelId="{401CF2FB-7762-8D44-AE28-385D36DFBD9E}" type="pres">
      <dgm:prSet presAssocID="{4CAE3B68-2CE6-458B-B871-685340F06DC6}" presName="spacer" presStyleCnt="0"/>
      <dgm:spPr/>
    </dgm:pt>
    <dgm:pt modelId="{1E6B633A-CB53-B34D-8573-0E21E48BC750}" type="pres">
      <dgm:prSet presAssocID="{56727F0C-5FD0-DB4F-8AAB-DC10A0023CD3}" presName="parentText" presStyleLbl="node1" presStyleIdx="1" presStyleCnt="4">
        <dgm:presLayoutVars>
          <dgm:chMax val="0"/>
          <dgm:bulletEnabled val="1"/>
        </dgm:presLayoutVars>
      </dgm:prSet>
      <dgm:spPr/>
    </dgm:pt>
    <dgm:pt modelId="{02ACCF62-2122-EB4B-8D0B-063E11747F12}" type="pres">
      <dgm:prSet presAssocID="{CC37D6A4-90C9-A44A-B3DD-1B2535F86E1F}" presName="spacer" presStyleCnt="0"/>
      <dgm:spPr/>
    </dgm:pt>
    <dgm:pt modelId="{A1973E58-825A-EC41-B9CD-9994670002D5}" type="pres">
      <dgm:prSet presAssocID="{9E5F0EC2-1610-42FA-A139-68230A94DB94}" presName="parentText" presStyleLbl="node1" presStyleIdx="2" presStyleCnt="4">
        <dgm:presLayoutVars>
          <dgm:chMax val="0"/>
          <dgm:bulletEnabled val="1"/>
        </dgm:presLayoutVars>
      </dgm:prSet>
      <dgm:spPr/>
    </dgm:pt>
    <dgm:pt modelId="{3C93CE72-4E3C-1D48-87C7-6303E781EEE6}" type="pres">
      <dgm:prSet presAssocID="{0CA7A80D-365D-40F9-B0B9-4DE977C0D63F}" presName="spacer" presStyleCnt="0"/>
      <dgm:spPr/>
    </dgm:pt>
    <dgm:pt modelId="{11EF3DC3-5B5F-6040-9BCF-A1F22A3F9B84}" type="pres">
      <dgm:prSet presAssocID="{C681ED3A-279F-D440-B527-2F62CCCB2B19}" presName="parentText" presStyleLbl="node1" presStyleIdx="3" presStyleCnt="4" custScaleY="62732">
        <dgm:presLayoutVars>
          <dgm:chMax val="0"/>
          <dgm:bulletEnabled val="1"/>
        </dgm:presLayoutVars>
      </dgm:prSet>
      <dgm:spPr/>
    </dgm:pt>
  </dgm:ptLst>
  <dgm:cxnLst>
    <dgm:cxn modelId="{5BED3E0C-0CD2-DB48-8352-28E0BE710FA3}" type="presOf" srcId="{56727F0C-5FD0-DB4F-8AAB-DC10A0023CD3}" destId="{1E6B633A-CB53-B34D-8573-0E21E48BC750}" srcOrd="0" destOrd="0" presId="urn:microsoft.com/office/officeart/2005/8/layout/vList2"/>
    <dgm:cxn modelId="{CAE03B1F-D193-D042-99CA-C628870BF91C}" type="presOf" srcId="{3D6F3BDA-A0CC-4654-9BE8-EE210EF803BB}" destId="{65F81119-E0D6-4A47-B7AD-8003E25BA5AD}" srcOrd="0" destOrd="0" presId="urn:microsoft.com/office/officeart/2005/8/layout/vList2"/>
    <dgm:cxn modelId="{205A3D25-AA6E-5B4E-9DD8-12EAE37A3BAE}" type="presOf" srcId="{C681ED3A-279F-D440-B527-2F62CCCB2B19}" destId="{11EF3DC3-5B5F-6040-9BCF-A1F22A3F9B84}" srcOrd="0" destOrd="0" presId="urn:microsoft.com/office/officeart/2005/8/layout/vList2"/>
    <dgm:cxn modelId="{1A4FA62A-CD79-D146-BC18-8E1AFD285AB1}" type="presOf" srcId="{9E5F0EC2-1610-42FA-A139-68230A94DB94}" destId="{A1973E58-825A-EC41-B9CD-9994670002D5}" srcOrd="0" destOrd="0" presId="urn:microsoft.com/office/officeart/2005/8/layout/vList2"/>
    <dgm:cxn modelId="{9290D435-FE5B-4927-9FF8-7308A3D4E3CD}" srcId="{7F93132E-38F5-4337-A905-E3EB34CC005A}" destId="{3D6F3BDA-A0CC-4654-9BE8-EE210EF803BB}" srcOrd="0" destOrd="0" parTransId="{599017AD-C4F9-4715-8878-8B63DB895307}" sibTransId="{4CAE3B68-2CE6-458B-B871-685340F06DC6}"/>
    <dgm:cxn modelId="{84860953-A32D-4BFE-8208-7127DB73A0B2}" srcId="{7F93132E-38F5-4337-A905-E3EB34CC005A}" destId="{9E5F0EC2-1610-42FA-A139-68230A94DB94}" srcOrd="2" destOrd="0" parTransId="{E1EE8627-08F1-4E8A-8587-4BF46D798C6C}" sibTransId="{0CA7A80D-365D-40F9-B0B9-4DE977C0D63F}"/>
    <dgm:cxn modelId="{20288A86-D23A-0742-9DAD-A1A7F148DC60}" srcId="{7F93132E-38F5-4337-A905-E3EB34CC005A}" destId="{C681ED3A-279F-D440-B527-2F62CCCB2B19}" srcOrd="3" destOrd="0" parTransId="{9D2E7080-38F5-DD4F-B712-C2F375F8B521}" sibTransId="{1E4D8EC5-95F0-3D47-96D9-1D4F41C59A64}"/>
    <dgm:cxn modelId="{59BA8B86-6C2F-7947-AA08-5B5CEA302D3D}" srcId="{7F93132E-38F5-4337-A905-E3EB34CC005A}" destId="{56727F0C-5FD0-DB4F-8AAB-DC10A0023CD3}" srcOrd="1" destOrd="0" parTransId="{4CF75126-BAAF-D542-990D-567893E32613}" sibTransId="{CC37D6A4-90C9-A44A-B3DD-1B2535F86E1F}"/>
    <dgm:cxn modelId="{262BCED0-21AA-7442-8251-5B4EDF056B67}" type="presOf" srcId="{7F93132E-38F5-4337-A905-E3EB34CC005A}" destId="{4EACA819-EF7A-9545-A742-8E985C9F594C}" srcOrd="0" destOrd="0" presId="urn:microsoft.com/office/officeart/2005/8/layout/vList2"/>
    <dgm:cxn modelId="{B8C7789A-2EAB-8442-9744-91686CB04496}" type="presParOf" srcId="{4EACA819-EF7A-9545-A742-8E985C9F594C}" destId="{65F81119-E0D6-4A47-B7AD-8003E25BA5AD}" srcOrd="0" destOrd="0" presId="urn:microsoft.com/office/officeart/2005/8/layout/vList2"/>
    <dgm:cxn modelId="{002A366D-EA21-C145-A8D5-71ACB99D681C}" type="presParOf" srcId="{4EACA819-EF7A-9545-A742-8E985C9F594C}" destId="{401CF2FB-7762-8D44-AE28-385D36DFBD9E}" srcOrd="1" destOrd="0" presId="urn:microsoft.com/office/officeart/2005/8/layout/vList2"/>
    <dgm:cxn modelId="{87A78757-2501-554E-B8E7-580B5F777AEE}" type="presParOf" srcId="{4EACA819-EF7A-9545-A742-8E985C9F594C}" destId="{1E6B633A-CB53-B34D-8573-0E21E48BC750}" srcOrd="2" destOrd="0" presId="urn:microsoft.com/office/officeart/2005/8/layout/vList2"/>
    <dgm:cxn modelId="{09DAB10B-4542-F743-BDC4-6DFBB95F8558}" type="presParOf" srcId="{4EACA819-EF7A-9545-A742-8E985C9F594C}" destId="{02ACCF62-2122-EB4B-8D0B-063E11747F12}" srcOrd="3" destOrd="0" presId="urn:microsoft.com/office/officeart/2005/8/layout/vList2"/>
    <dgm:cxn modelId="{D2615C56-7390-AF4B-A85B-C74002D3AF80}" type="presParOf" srcId="{4EACA819-EF7A-9545-A742-8E985C9F594C}" destId="{A1973E58-825A-EC41-B9CD-9994670002D5}" srcOrd="4" destOrd="0" presId="urn:microsoft.com/office/officeart/2005/8/layout/vList2"/>
    <dgm:cxn modelId="{0A1F4A8F-296D-AE44-8CBC-16EC120FF2E2}" type="presParOf" srcId="{4EACA819-EF7A-9545-A742-8E985C9F594C}" destId="{3C93CE72-4E3C-1D48-87C7-6303E781EEE6}" srcOrd="5" destOrd="0" presId="urn:microsoft.com/office/officeart/2005/8/layout/vList2"/>
    <dgm:cxn modelId="{18C54AF3-7D0D-454E-B210-3C1DA69E56BD}" type="presParOf" srcId="{4EACA819-EF7A-9545-A742-8E985C9F594C}" destId="{11EF3DC3-5B5F-6040-9BCF-A1F22A3F9B84}"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6E25A0-79B6-4E1E-BFC3-71F5703D3A6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15E6231-8A14-4582-AADE-6B448EF1FA74}">
      <dgm:prSet custT="1"/>
      <dgm:spPr/>
      <dgm:t>
        <a:bodyPr/>
        <a:lstStyle/>
        <a:p>
          <a:r>
            <a:rPr lang="en-US" sz="2500" dirty="0"/>
            <a:t>There is still relatively little awareness and support available across each stage of the criminal justice system, but this is improving</a:t>
          </a:r>
        </a:p>
      </dgm:t>
    </dgm:pt>
    <dgm:pt modelId="{475F9D4F-4C25-4885-ADAF-4893A2586A79}" type="parTrans" cxnId="{863A6E14-3CA9-41EB-BAB6-79B48041B9A6}">
      <dgm:prSet/>
      <dgm:spPr/>
      <dgm:t>
        <a:bodyPr/>
        <a:lstStyle/>
        <a:p>
          <a:endParaRPr lang="en-US"/>
        </a:p>
      </dgm:t>
    </dgm:pt>
    <dgm:pt modelId="{AE0E419A-FA7F-4C8F-80E9-F4FD784F4FD3}" type="sibTrans" cxnId="{863A6E14-3CA9-41EB-BAB6-79B48041B9A6}">
      <dgm:prSet/>
      <dgm:spPr/>
      <dgm:t>
        <a:bodyPr/>
        <a:lstStyle/>
        <a:p>
          <a:endParaRPr lang="en-US"/>
        </a:p>
      </dgm:t>
    </dgm:pt>
    <dgm:pt modelId="{F98C44AB-9874-4718-9E34-2A7C3329EADC}">
      <dgm:prSet custT="1"/>
      <dgm:spPr/>
      <dgm:t>
        <a:bodyPr/>
        <a:lstStyle/>
        <a:p>
          <a:r>
            <a:rPr lang="en-US" sz="2500" dirty="0"/>
            <a:t>Gambling has a widespread impact on people directly affected and their family/friends</a:t>
          </a:r>
        </a:p>
      </dgm:t>
    </dgm:pt>
    <dgm:pt modelId="{334A896F-7B98-4BBB-951B-62373015952C}" type="parTrans" cxnId="{D7E4833D-5E73-4705-AD9E-6B6FC06AF5F5}">
      <dgm:prSet/>
      <dgm:spPr/>
      <dgm:t>
        <a:bodyPr/>
        <a:lstStyle/>
        <a:p>
          <a:endParaRPr lang="en-US"/>
        </a:p>
      </dgm:t>
    </dgm:pt>
    <dgm:pt modelId="{016FD8B7-6322-41D6-BC10-4E4379018428}" type="sibTrans" cxnId="{D7E4833D-5E73-4705-AD9E-6B6FC06AF5F5}">
      <dgm:prSet/>
      <dgm:spPr/>
      <dgm:t>
        <a:bodyPr/>
        <a:lstStyle/>
        <a:p>
          <a:endParaRPr lang="en-US"/>
        </a:p>
      </dgm:t>
    </dgm:pt>
    <dgm:pt modelId="{F475C638-EB6B-4D89-B0B0-54A3665239A4}">
      <dgm:prSet custT="1"/>
      <dgm:spPr/>
      <dgm:t>
        <a:bodyPr/>
        <a:lstStyle/>
        <a:p>
          <a:r>
            <a:rPr lang="en-US" sz="2500" dirty="0"/>
            <a:t>POCA is particularly difficult for people who have orders in place</a:t>
          </a:r>
        </a:p>
      </dgm:t>
    </dgm:pt>
    <dgm:pt modelId="{34AC2FA4-2383-411C-85EF-39F5C6E9D0AC}" type="parTrans" cxnId="{D0129414-3C7C-48A3-A97C-FD55F6F97E38}">
      <dgm:prSet/>
      <dgm:spPr/>
      <dgm:t>
        <a:bodyPr/>
        <a:lstStyle/>
        <a:p>
          <a:endParaRPr lang="en-US"/>
        </a:p>
      </dgm:t>
    </dgm:pt>
    <dgm:pt modelId="{EC710604-8D78-4745-91C6-9488A214BEFB}" type="sibTrans" cxnId="{D0129414-3C7C-48A3-A97C-FD55F6F97E38}">
      <dgm:prSet/>
      <dgm:spPr/>
      <dgm:t>
        <a:bodyPr/>
        <a:lstStyle/>
        <a:p>
          <a:endParaRPr lang="en-US"/>
        </a:p>
      </dgm:t>
    </dgm:pt>
    <dgm:pt modelId="{21510F0C-3E7E-46B8-B52B-D5C193FFB61F}">
      <dgm:prSet custT="1"/>
      <dgm:spPr/>
      <dgm:t>
        <a:bodyPr/>
        <a:lstStyle/>
        <a:p>
          <a:r>
            <a:rPr lang="en-US" sz="2500" dirty="0"/>
            <a:t>Signposting and support to encompass this wider and long-term impact including families, practical support, aftercare and peer-led support.  </a:t>
          </a:r>
        </a:p>
      </dgm:t>
    </dgm:pt>
    <dgm:pt modelId="{183E20DA-ECD4-4209-8427-A9DFAD8DB9D1}" type="parTrans" cxnId="{5E585F4C-FB89-4C8E-8D01-0347A33BFCD8}">
      <dgm:prSet/>
      <dgm:spPr/>
      <dgm:t>
        <a:bodyPr/>
        <a:lstStyle/>
        <a:p>
          <a:endParaRPr lang="en-US"/>
        </a:p>
      </dgm:t>
    </dgm:pt>
    <dgm:pt modelId="{750AD779-3245-4E84-838C-9A89F8022FA3}" type="sibTrans" cxnId="{5E585F4C-FB89-4C8E-8D01-0347A33BFCD8}">
      <dgm:prSet/>
      <dgm:spPr/>
      <dgm:t>
        <a:bodyPr/>
        <a:lstStyle/>
        <a:p>
          <a:endParaRPr lang="en-US"/>
        </a:p>
      </dgm:t>
    </dgm:pt>
    <dgm:pt modelId="{7BCD25E9-2DDA-3C47-9E2C-7E61162ECB28}">
      <dgm:prSet custT="1"/>
      <dgm:spPr/>
      <dgm:t>
        <a:bodyPr/>
        <a:lstStyle/>
        <a:p>
          <a:r>
            <a:rPr lang="en-US" sz="2500" dirty="0"/>
            <a:t>A need for screening, referral and support at all stages, including probation pre-sentencing and post-sentencing</a:t>
          </a:r>
        </a:p>
      </dgm:t>
    </dgm:pt>
    <dgm:pt modelId="{F442026E-FDE1-D748-B5AA-F8C445FA0F50}" type="parTrans" cxnId="{BB670E06-2363-BB47-8C5A-F2BCBBAFB8BE}">
      <dgm:prSet/>
      <dgm:spPr/>
      <dgm:t>
        <a:bodyPr/>
        <a:lstStyle/>
        <a:p>
          <a:endParaRPr lang="en-GB"/>
        </a:p>
      </dgm:t>
    </dgm:pt>
    <dgm:pt modelId="{EADA6538-8D1B-A649-AACD-7E92353E3487}" type="sibTrans" cxnId="{BB670E06-2363-BB47-8C5A-F2BCBBAFB8BE}">
      <dgm:prSet/>
      <dgm:spPr/>
      <dgm:t>
        <a:bodyPr/>
        <a:lstStyle/>
        <a:p>
          <a:endParaRPr lang="en-GB"/>
        </a:p>
      </dgm:t>
    </dgm:pt>
    <dgm:pt modelId="{D9CF5DD4-F433-F04F-B7B7-D41C3EEFFC67}" type="pres">
      <dgm:prSet presAssocID="{876E25A0-79B6-4E1E-BFC3-71F5703D3A61}" presName="vert0" presStyleCnt="0">
        <dgm:presLayoutVars>
          <dgm:dir/>
          <dgm:animOne val="branch"/>
          <dgm:animLvl val="lvl"/>
        </dgm:presLayoutVars>
      </dgm:prSet>
      <dgm:spPr/>
    </dgm:pt>
    <dgm:pt modelId="{40A6C4A2-BE8D-3E4E-B52E-DA2ADA1242CC}" type="pres">
      <dgm:prSet presAssocID="{515E6231-8A14-4582-AADE-6B448EF1FA74}" presName="thickLine" presStyleLbl="alignNode1" presStyleIdx="0" presStyleCnt="5"/>
      <dgm:spPr/>
    </dgm:pt>
    <dgm:pt modelId="{73707F0E-8E45-DF42-BA46-F4E5BC2FBBA5}" type="pres">
      <dgm:prSet presAssocID="{515E6231-8A14-4582-AADE-6B448EF1FA74}" presName="horz1" presStyleCnt="0"/>
      <dgm:spPr/>
    </dgm:pt>
    <dgm:pt modelId="{05113282-0817-4041-8CDE-1C1C55CD8CA4}" type="pres">
      <dgm:prSet presAssocID="{515E6231-8A14-4582-AADE-6B448EF1FA74}" presName="tx1" presStyleLbl="revTx" presStyleIdx="0" presStyleCnt="5"/>
      <dgm:spPr/>
    </dgm:pt>
    <dgm:pt modelId="{E8ACE639-0099-0A45-9339-264856BCE852}" type="pres">
      <dgm:prSet presAssocID="{515E6231-8A14-4582-AADE-6B448EF1FA74}" presName="vert1" presStyleCnt="0"/>
      <dgm:spPr/>
    </dgm:pt>
    <dgm:pt modelId="{21BCCA5B-74C7-9C40-8C82-9920B001C760}" type="pres">
      <dgm:prSet presAssocID="{7BCD25E9-2DDA-3C47-9E2C-7E61162ECB28}" presName="thickLine" presStyleLbl="alignNode1" presStyleIdx="1" presStyleCnt="5"/>
      <dgm:spPr/>
    </dgm:pt>
    <dgm:pt modelId="{1E09B248-CFCA-3141-B9A7-B1F49836A809}" type="pres">
      <dgm:prSet presAssocID="{7BCD25E9-2DDA-3C47-9E2C-7E61162ECB28}" presName="horz1" presStyleCnt="0"/>
      <dgm:spPr/>
    </dgm:pt>
    <dgm:pt modelId="{3715B9CE-77B0-684F-B978-08CF66C61EF8}" type="pres">
      <dgm:prSet presAssocID="{7BCD25E9-2DDA-3C47-9E2C-7E61162ECB28}" presName="tx1" presStyleLbl="revTx" presStyleIdx="1" presStyleCnt="5"/>
      <dgm:spPr/>
    </dgm:pt>
    <dgm:pt modelId="{D4273342-4055-2846-BD87-335D05877C96}" type="pres">
      <dgm:prSet presAssocID="{7BCD25E9-2DDA-3C47-9E2C-7E61162ECB28}" presName="vert1" presStyleCnt="0"/>
      <dgm:spPr/>
    </dgm:pt>
    <dgm:pt modelId="{A450686E-8DF6-8644-BADA-3FB6404A11D3}" type="pres">
      <dgm:prSet presAssocID="{F98C44AB-9874-4718-9E34-2A7C3329EADC}" presName="thickLine" presStyleLbl="alignNode1" presStyleIdx="2" presStyleCnt="5"/>
      <dgm:spPr/>
    </dgm:pt>
    <dgm:pt modelId="{EC51F7DC-692B-0F42-A986-84DE54ED6D50}" type="pres">
      <dgm:prSet presAssocID="{F98C44AB-9874-4718-9E34-2A7C3329EADC}" presName="horz1" presStyleCnt="0"/>
      <dgm:spPr/>
    </dgm:pt>
    <dgm:pt modelId="{A3CC0373-E6C3-164D-8ECA-D8D756BC9DC6}" type="pres">
      <dgm:prSet presAssocID="{F98C44AB-9874-4718-9E34-2A7C3329EADC}" presName="tx1" presStyleLbl="revTx" presStyleIdx="2" presStyleCnt="5"/>
      <dgm:spPr/>
    </dgm:pt>
    <dgm:pt modelId="{8A78C50D-853C-CF4D-84E4-8BFDBB039AD8}" type="pres">
      <dgm:prSet presAssocID="{F98C44AB-9874-4718-9E34-2A7C3329EADC}" presName="vert1" presStyleCnt="0"/>
      <dgm:spPr/>
    </dgm:pt>
    <dgm:pt modelId="{1FD1A041-7FF2-DE4B-8E04-9F07F36748D9}" type="pres">
      <dgm:prSet presAssocID="{F475C638-EB6B-4D89-B0B0-54A3665239A4}" presName="thickLine" presStyleLbl="alignNode1" presStyleIdx="3" presStyleCnt="5"/>
      <dgm:spPr/>
    </dgm:pt>
    <dgm:pt modelId="{17C3F843-DB3D-C34C-AAB4-3391C26CF305}" type="pres">
      <dgm:prSet presAssocID="{F475C638-EB6B-4D89-B0B0-54A3665239A4}" presName="horz1" presStyleCnt="0"/>
      <dgm:spPr/>
    </dgm:pt>
    <dgm:pt modelId="{E0C7242A-A75D-AD4F-9540-04A956BF5D1D}" type="pres">
      <dgm:prSet presAssocID="{F475C638-EB6B-4D89-B0B0-54A3665239A4}" presName="tx1" presStyleLbl="revTx" presStyleIdx="3" presStyleCnt="5"/>
      <dgm:spPr/>
    </dgm:pt>
    <dgm:pt modelId="{DE2C1667-9113-BB42-9E6B-218ECF922635}" type="pres">
      <dgm:prSet presAssocID="{F475C638-EB6B-4D89-B0B0-54A3665239A4}" presName="vert1" presStyleCnt="0"/>
      <dgm:spPr/>
    </dgm:pt>
    <dgm:pt modelId="{BAB2CBD0-D439-D240-A293-4812C186495A}" type="pres">
      <dgm:prSet presAssocID="{21510F0C-3E7E-46B8-B52B-D5C193FFB61F}" presName="thickLine" presStyleLbl="alignNode1" presStyleIdx="4" presStyleCnt="5"/>
      <dgm:spPr/>
    </dgm:pt>
    <dgm:pt modelId="{906D4FFE-F196-654B-BB5D-840CE7D383EF}" type="pres">
      <dgm:prSet presAssocID="{21510F0C-3E7E-46B8-B52B-D5C193FFB61F}" presName="horz1" presStyleCnt="0"/>
      <dgm:spPr/>
    </dgm:pt>
    <dgm:pt modelId="{CA608753-0443-3841-A6BE-0E91018E927D}" type="pres">
      <dgm:prSet presAssocID="{21510F0C-3E7E-46B8-B52B-D5C193FFB61F}" presName="tx1" presStyleLbl="revTx" presStyleIdx="4" presStyleCnt="5"/>
      <dgm:spPr/>
    </dgm:pt>
    <dgm:pt modelId="{EA0DC875-3316-6042-80F0-B7A8438DB852}" type="pres">
      <dgm:prSet presAssocID="{21510F0C-3E7E-46B8-B52B-D5C193FFB61F}" presName="vert1" presStyleCnt="0"/>
      <dgm:spPr/>
    </dgm:pt>
  </dgm:ptLst>
  <dgm:cxnLst>
    <dgm:cxn modelId="{BB670E06-2363-BB47-8C5A-F2BCBBAFB8BE}" srcId="{876E25A0-79B6-4E1E-BFC3-71F5703D3A61}" destId="{7BCD25E9-2DDA-3C47-9E2C-7E61162ECB28}" srcOrd="1" destOrd="0" parTransId="{F442026E-FDE1-D748-B5AA-F8C445FA0F50}" sibTransId="{EADA6538-8D1B-A649-AACD-7E92353E3487}"/>
    <dgm:cxn modelId="{863A6E14-3CA9-41EB-BAB6-79B48041B9A6}" srcId="{876E25A0-79B6-4E1E-BFC3-71F5703D3A61}" destId="{515E6231-8A14-4582-AADE-6B448EF1FA74}" srcOrd="0" destOrd="0" parTransId="{475F9D4F-4C25-4885-ADAF-4893A2586A79}" sibTransId="{AE0E419A-FA7F-4C8F-80E9-F4FD784F4FD3}"/>
    <dgm:cxn modelId="{D0129414-3C7C-48A3-A97C-FD55F6F97E38}" srcId="{876E25A0-79B6-4E1E-BFC3-71F5703D3A61}" destId="{F475C638-EB6B-4D89-B0B0-54A3665239A4}" srcOrd="3" destOrd="0" parTransId="{34AC2FA4-2383-411C-85EF-39F5C6E9D0AC}" sibTransId="{EC710604-8D78-4745-91C6-9488A214BEFB}"/>
    <dgm:cxn modelId="{0AF59C2B-9154-FB4D-BBD7-2105FCF577A5}" type="presOf" srcId="{21510F0C-3E7E-46B8-B52B-D5C193FFB61F}" destId="{CA608753-0443-3841-A6BE-0E91018E927D}" srcOrd="0" destOrd="0" presId="urn:microsoft.com/office/officeart/2008/layout/LinedList"/>
    <dgm:cxn modelId="{FA85633B-68C0-3146-8BF4-1DA099D48EFA}" type="presOf" srcId="{515E6231-8A14-4582-AADE-6B448EF1FA74}" destId="{05113282-0817-4041-8CDE-1C1C55CD8CA4}" srcOrd="0" destOrd="0" presId="urn:microsoft.com/office/officeart/2008/layout/LinedList"/>
    <dgm:cxn modelId="{2044233C-9681-AA44-9E88-5252E85A2EE3}" type="presOf" srcId="{7BCD25E9-2DDA-3C47-9E2C-7E61162ECB28}" destId="{3715B9CE-77B0-684F-B978-08CF66C61EF8}" srcOrd="0" destOrd="0" presId="urn:microsoft.com/office/officeart/2008/layout/LinedList"/>
    <dgm:cxn modelId="{D7E4833D-5E73-4705-AD9E-6B6FC06AF5F5}" srcId="{876E25A0-79B6-4E1E-BFC3-71F5703D3A61}" destId="{F98C44AB-9874-4718-9E34-2A7C3329EADC}" srcOrd="2" destOrd="0" parTransId="{334A896F-7B98-4BBB-951B-62373015952C}" sibTransId="{016FD8B7-6322-41D6-BC10-4E4379018428}"/>
    <dgm:cxn modelId="{F3CC314C-C6FA-A542-AC20-B208D94C9B2E}" type="presOf" srcId="{F98C44AB-9874-4718-9E34-2A7C3329EADC}" destId="{A3CC0373-E6C3-164D-8ECA-D8D756BC9DC6}" srcOrd="0" destOrd="0" presId="urn:microsoft.com/office/officeart/2008/layout/LinedList"/>
    <dgm:cxn modelId="{5E585F4C-FB89-4C8E-8D01-0347A33BFCD8}" srcId="{876E25A0-79B6-4E1E-BFC3-71F5703D3A61}" destId="{21510F0C-3E7E-46B8-B52B-D5C193FFB61F}" srcOrd="4" destOrd="0" parTransId="{183E20DA-ECD4-4209-8427-A9DFAD8DB9D1}" sibTransId="{750AD779-3245-4E84-838C-9A89F8022FA3}"/>
    <dgm:cxn modelId="{22C36153-9C5E-F243-ACF2-57322B7AFD0C}" type="presOf" srcId="{F475C638-EB6B-4D89-B0B0-54A3665239A4}" destId="{E0C7242A-A75D-AD4F-9540-04A956BF5D1D}" srcOrd="0" destOrd="0" presId="urn:microsoft.com/office/officeart/2008/layout/LinedList"/>
    <dgm:cxn modelId="{B2BACAC7-0DB0-C046-98BE-78A0DCD89032}" type="presOf" srcId="{876E25A0-79B6-4E1E-BFC3-71F5703D3A61}" destId="{D9CF5DD4-F433-F04F-B7B7-D41C3EEFFC67}" srcOrd="0" destOrd="0" presId="urn:microsoft.com/office/officeart/2008/layout/LinedList"/>
    <dgm:cxn modelId="{9F417B5D-B19B-9642-9B76-51297B3C95A3}" type="presParOf" srcId="{D9CF5DD4-F433-F04F-B7B7-D41C3EEFFC67}" destId="{40A6C4A2-BE8D-3E4E-B52E-DA2ADA1242CC}" srcOrd="0" destOrd="0" presId="urn:microsoft.com/office/officeart/2008/layout/LinedList"/>
    <dgm:cxn modelId="{65EAE16C-2A31-8A45-964A-3E3629F85F9F}" type="presParOf" srcId="{D9CF5DD4-F433-F04F-B7B7-D41C3EEFFC67}" destId="{73707F0E-8E45-DF42-BA46-F4E5BC2FBBA5}" srcOrd="1" destOrd="0" presId="urn:microsoft.com/office/officeart/2008/layout/LinedList"/>
    <dgm:cxn modelId="{8EE32FEC-71C1-1347-BB92-61A0CFA0E6D1}" type="presParOf" srcId="{73707F0E-8E45-DF42-BA46-F4E5BC2FBBA5}" destId="{05113282-0817-4041-8CDE-1C1C55CD8CA4}" srcOrd="0" destOrd="0" presId="urn:microsoft.com/office/officeart/2008/layout/LinedList"/>
    <dgm:cxn modelId="{FCE5BDA6-6DA2-D245-A480-A4D360D2BAD0}" type="presParOf" srcId="{73707F0E-8E45-DF42-BA46-F4E5BC2FBBA5}" destId="{E8ACE639-0099-0A45-9339-264856BCE852}" srcOrd="1" destOrd="0" presId="urn:microsoft.com/office/officeart/2008/layout/LinedList"/>
    <dgm:cxn modelId="{173A5D41-7C2C-4348-BDC6-44064FD5B5B3}" type="presParOf" srcId="{D9CF5DD4-F433-F04F-B7B7-D41C3EEFFC67}" destId="{21BCCA5B-74C7-9C40-8C82-9920B001C760}" srcOrd="2" destOrd="0" presId="urn:microsoft.com/office/officeart/2008/layout/LinedList"/>
    <dgm:cxn modelId="{0DB83CE7-E2AF-9342-B93A-1D94DE3AE2E2}" type="presParOf" srcId="{D9CF5DD4-F433-F04F-B7B7-D41C3EEFFC67}" destId="{1E09B248-CFCA-3141-B9A7-B1F49836A809}" srcOrd="3" destOrd="0" presId="urn:microsoft.com/office/officeart/2008/layout/LinedList"/>
    <dgm:cxn modelId="{13BEF4F0-6FB4-4C40-9241-DA9EF92FB380}" type="presParOf" srcId="{1E09B248-CFCA-3141-B9A7-B1F49836A809}" destId="{3715B9CE-77B0-684F-B978-08CF66C61EF8}" srcOrd="0" destOrd="0" presId="urn:microsoft.com/office/officeart/2008/layout/LinedList"/>
    <dgm:cxn modelId="{48FDDD1D-84A0-FD43-B8D4-50D6F1E003C3}" type="presParOf" srcId="{1E09B248-CFCA-3141-B9A7-B1F49836A809}" destId="{D4273342-4055-2846-BD87-335D05877C96}" srcOrd="1" destOrd="0" presId="urn:microsoft.com/office/officeart/2008/layout/LinedList"/>
    <dgm:cxn modelId="{08E8BF11-5973-294D-8FFC-7B79950D53C8}" type="presParOf" srcId="{D9CF5DD4-F433-F04F-B7B7-D41C3EEFFC67}" destId="{A450686E-8DF6-8644-BADA-3FB6404A11D3}" srcOrd="4" destOrd="0" presId="urn:microsoft.com/office/officeart/2008/layout/LinedList"/>
    <dgm:cxn modelId="{D7C4905A-F194-644F-B72A-800CA363A592}" type="presParOf" srcId="{D9CF5DD4-F433-F04F-B7B7-D41C3EEFFC67}" destId="{EC51F7DC-692B-0F42-A986-84DE54ED6D50}" srcOrd="5" destOrd="0" presId="urn:microsoft.com/office/officeart/2008/layout/LinedList"/>
    <dgm:cxn modelId="{8812388F-FEE1-CC46-A8B3-F8487FE6A540}" type="presParOf" srcId="{EC51F7DC-692B-0F42-A986-84DE54ED6D50}" destId="{A3CC0373-E6C3-164D-8ECA-D8D756BC9DC6}" srcOrd="0" destOrd="0" presId="urn:microsoft.com/office/officeart/2008/layout/LinedList"/>
    <dgm:cxn modelId="{926712B9-ABB0-3242-B054-FB0FB558D0A9}" type="presParOf" srcId="{EC51F7DC-692B-0F42-A986-84DE54ED6D50}" destId="{8A78C50D-853C-CF4D-84E4-8BFDBB039AD8}" srcOrd="1" destOrd="0" presId="urn:microsoft.com/office/officeart/2008/layout/LinedList"/>
    <dgm:cxn modelId="{B901AFC4-CC37-484C-805E-0A8755484F27}" type="presParOf" srcId="{D9CF5DD4-F433-F04F-B7B7-D41C3EEFFC67}" destId="{1FD1A041-7FF2-DE4B-8E04-9F07F36748D9}" srcOrd="6" destOrd="0" presId="urn:microsoft.com/office/officeart/2008/layout/LinedList"/>
    <dgm:cxn modelId="{ED5A5916-C271-314C-9E1F-B50A8E1F9ABA}" type="presParOf" srcId="{D9CF5DD4-F433-F04F-B7B7-D41C3EEFFC67}" destId="{17C3F843-DB3D-C34C-AAB4-3391C26CF305}" srcOrd="7" destOrd="0" presId="urn:microsoft.com/office/officeart/2008/layout/LinedList"/>
    <dgm:cxn modelId="{B709B734-CCB0-1946-AE25-B9C051D3A1AF}" type="presParOf" srcId="{17C3F843-DB3D-C34C-AAB4-3391C26CF305}" destId="{E0C7242A-A75D-AD4F-9540-04A956BF5D1D}" srcOrd="0" destOrd="0" presId="urn:microsoft.com/office/officeart/2008/layout/LinedList"/>
    <dgm:cxn modelId="{7F930F38-0C18-B74A-9DD4-919097587C76}" type="presParOf" srcId="{17C3F843-DB3D-C34C-AAB4-3391C26CF305}" destId="{DE2C1667-9113-BB42-9E6B-218ECF922635}" srcOrd="1" destOrd="0" presId="urn:microsoft.com/office/officeart/2008/layout/LinedList"/>
    <dgm:cxn modelId="{D8BF9471-981E-C444-BB51-403FBA737579}" type="presParOf" srcId="{D9CF5DD4-F433-F04F-B7B7-D41C3EEFFC67}" destId="{BAB2CBD0-D439-D240-A293-4812C186495A}" srcOrd="8" destOrd="0" presId="urn:microsoft.com/office/officeart/2008/layout/LinedList"/>
    <dgm:cxn modelId="{9AC84035-1E14-814A-8CA6-AF1907672198}" type="presParOf" srcId="{D9CF5DD4-F433-F04F-B7B7-D41C3EEFFC67}" destId="{906D4FFE-F196-654B-BB5D-840CE7D383EF}" srcOrd="9" destOrd="0" presId="urn:microsoft.com/office/officeart/2008/layout/LinedList"/>
    <dgm:cxn modelId="{D11CAF34-C0F8-9E42-9A21-B1C675EFC9E2}" type="presParOf" srcId="{906D4FFE-F196-654B-BB5D-840CE7D383EF}" destId="{CA608753-0443-3841-A6BE-0E91018E927D}" srcOrd="0" destOrd="0" presId="urn:microsoft.com/office/officeart/2008/layout/LinedList"/>
    <dgm:cxn modelId="{A5F10BAE-B596-994F-A572-5F50C9DD713C}" type="presParOf" srcId="{906D4FFE-F196-654B-BB5D-840CE7D383EF}" destId="{EA0DC875-3316-6042-80F0-B7A8438DB852}"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F81119-E0D6-4A47-B7AD-8003E25BA5AD}">
      <dsp:nvSpPr>
        <dsp:cNvPr id="0" name=""/>
        <dsp:cNvSpPr/>
      </dsp:nvSpPr>
      <dsp:spPr>
        <a:xfrm>
          <a:off x="0" y="20605"/>
          <a:ext cx="6490849" cy="12306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‘Surviving not Living’: The Lived Experiences of Crime and Gambling (Smith, 2022). </a:t>
          </a:r>
        </a:p>
      </dsp:txBody>
      <dsp:txXfrm>
        <a:off x="60077" y="80682"/>
        <a:ext cx="6370695" cy="1110539"/>
      </dsp:txXfrm>
    </dsp:sp>
    <dsp:sp modelId="{1E6B633A-CB53-B34D-8573-0E21E48BC750}">
      <dsp:nvSpPr>
        <dsp:cNvPr id="0" name=""/>
        <dsp:cNvSpPr/>
      </dsp:nvSpPr>
      <dsp:spPr>
        <a:xfrm>
          <a:off x="0" y="1314659"/>
          <a:ext cx="6490849" cy="12306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Qualitative interviews with 18 people directly impacted by crime and gambling harms and 4 family members (Smith, 2022).</a:t>
          </a:r>
        </a:p>
      </dsp:txBody>
      <dsp:txXfrm>
        <a:off x="60077" y="1374736"/>
        <a:ext cx="6370695" cy="1110539"/>
      </dsp:txXfrm>
    </dsp:sp>
    <dsp:sp modelId="{A1973E58-825A-EC41-B9CD-9994670002D5}">
      <dsp:nvSpPr>
        <dsp:cNvPr id="0" name=""/>
        <dsp:cNvSpPr/>
      </dsp:nvSpPr>
      <dsp:spPr>
        <a:xfrm>
          <a:off x="0" y="2608712"/>
          <a:ext cx="6490849" cy="12306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Interviews covered the entire Criminal Justice Process; focus today is on </a:t>
          </a:r>
          <a:r>
            <a:rPr lang="en-US" sz="1900" b="1" kern="1200" dirty="0"/>
            <a:t>probation </a:t>
          </a:r>
          <a:r>
            <a:rPr lang="en-US" sz="1900" b="0" kern="1200" dirty="0"/>
            <a:t>BUT cannot be looked at in isolation</a:t>
          </a:r>
        </a:p>
      </dsp:txBody>
      <dsp:txXfrm>
        <a:off x="60077" y="2668789"/>
        <a:ext cx="6370695" cy="1110539"/>
      </dsp:txXfrm>
    </dsp:sp>
    <dsp:sp modelId="{11EF3DC3-5B5F-6040-9BCF-A1F22A3F9B84}">
      <dsp:nvSpPr>
        <dsp:cNvPr id="0" name=""/>
        <dsp:cNvSpPr/>
      </dsp:nvSpPr>
      <dsp:spPr>
        <a:xfrm>
          <a:off x="0" y="3902766"/>
          <a:ext cx="6490849" cy="7720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Probation involvement: pre-sentence reporting and community supervision/post-release</a:t>
          </a:r>
        </a:p>
      </dsp:txBody>
      <dsp:txXfrm>
        <a:off x="37688" y="3940454"/>
        <a:ext cx="6415473" cy="6966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A6C4A2-BE8D-3E4E-B52E-DA2ADA1242CC}">
      <dsp:nvSpPr>
        <dsp:cNvPr id="0" name=""/>
        <dsp:cNvSpPr/>
      </dsp:nvSpPr>
      <dsp:spPr>
        <a:xfrm>
          <a:off x="0" y="595"/>
          <a:ext cx="1095163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113282-0817-4041-8CDE-1C1C55CD8CA4}">
      <dsp:nvSpPr>
        <dsp:cNvPr id="0" name=""/>
        <dsp:cNvSpPr/>
      </dsp:nvSpPr>
      <dsp:spPr>
        <a:xfrm>
          <a:off x="0" y="595"/>
          <a:ext cx="10951639" cy="975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There is still relatively little awareness and support available across each stage of the criminal justice system, but this is improving</a:t>
          </a:r>
        </a:p>
      </dsp:txBody>
      <dsp:txXfrm>
        <a:off x="0" y="595"/>
        <a:ext cx="10951639" cy="975914"/>
      </dsp:txXfrm>
    </dsp:sp>
    <dsp:sp modelId="{21BCCA5B-74C7-9C40-8C82-9920B001C760}">
      <dsp:nvSpPr>
        <dsp:cNvPr id="0" name=""/>
        <dsp:cNvSpPr/>
      </dsp:nvSpPr>
      <dsp:spPr>
        <a:xfrm>
          <a:off x="0" y="976510"/>
          <a:ext cx="1095163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15B9CE-77B0-684F-B978-08CF66C61EF8}">
      <dsp:nvSpPr>
        <dsp:cNvPr id="0" name=""/>
        <dsp:cNvSpPr/>
      </dsp:nvSpPr>
      <dsp:spPr>
        <a:xfrm>
          <a:off x="0" y="976510"/>
          <a:ext cx="10951639" cy="975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A need for screening, referral and support at all stages, including probation pre-sentencing and post-sentencing</a:t>
          </a:r>
        </a:p>
      </dsp:txBody>
      <dsp:txXfrm>
        <a:off x="0" y="976510"/>
        <a:ext cx="10951639" cy="975914"/>
      </dsp:txXfrm>
    </dsp:sp>
    <dsp:sp modelId="{A450686E-8DF6-8644-BADA-3FB6404A11D3}">
      <dsp:nvSpPr>
        <dsp:cNvPr id="0" name=""/>
        <dsp:cNvSpPr/>
      </dsp:nvSpPr>
      <dsp:spPr>
        <a:xfrm>
          <a:off x="0" y="1952424"/>
          <a:ext cx="1095163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CC0373-E6C3-164D-8ECA-D8D756BC9DC6}">
      <dsp:nvSpPr>
        <dsp:cNvPr id="0" name=""/>
        <dsp:cNvSpPr/>
      </dsp:nvSpPr>
      <dsp:spPr>
        <a:xfrm>
          <a:off x="0" y="1952424"/>
          <a:ext cx="10951639" cy="975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Gambling has a widespread impact on people directly affected and their family/friends</a:t>
          </a:r>
        </a:p>
      </dsp:txBody>
      <dsp:txXfrm>
        <a:off x="0" y="1952424"/>
        <a:ext cx="10951639" cy="975914"/>
      </dsp:txXfrm>
    </dsp:sp>
    <dsp:sp modelId="{1FD1A041-7FF2-DE4B-8E04-9F07F36748D9}">
      <dsp:nvSpPr>
        <dsp:cNvPr id="0" name=""/>
        <dsp:cNvSpPr/>
      </dsp:nvSpPr>
      <dsp:spPr>
        <a:xfrm>
          <a:off x="0" y="2928338"/>
          <a:ext cx="1095163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C7242A-A75D-AD4F-9540-04A956BF5D1D}">
      <dsp:nvSpPr>
        <dsp:cNvPr id="0" name=""/>
        <dsp:cNvSpPr/>
      </dsp:nvSpPr>
      <dsp:spPr>
        <a:xfrm>
          <a:off x="0" y="2928338"/>
          <a:ext cx="10951639" cy="975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POCA is particularly difficult for people who have orders in place</a:t>
          </a:r>
        </a:p>
      </dsp:txBody>
      <dsp:txXfrm>
        <a:off x="0" y="2928338"/>
        <a:ext cx="10951639" cy="975914"/>
      </dsp:txXfrm>
    </dsp:sp>
    <dsp:sp modelId="{BAB2CBD0-D439-D240-A293-4812C186495A}">
      <dsp:nvSpPr>
        <dsp:cNvPr id="0" name=""/>
        <dsp:cNvSpPr/>
      </dsp:nvSpPr>
      <dsp:spPr>
        <a:xfrm>
          <a:off x="0" y="3904252"/>
          <a:ext cx="1095163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608753-0443-3841-A6BE-0E91018E927D}">
      <dsp:nvSpPr>
        <dsp:cNvPr id="0" name=""/>
        <dsp:cNvSpPr/>
      </dsp:nvSpPr>
      <dsp:spPr>
        <a:xfrm>
          <a:off x="0" y="3904252"/>
          <a:ext cx="10951639" cy="975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Signposting and support to encompass this wider and long-term impact including families, practical support, aftercare and peer-led support.  </a:t>
          </a:r>
        </a:p>
      </dsp:txBody>
      <dsp:txXfrm>
        <a:off x="0" y="3904252"/>
        <a:ext cx="10951639" cy="9759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DC9DE5-7261-DB40-9338-5005436756B7}" type="datetimeFigureOut">
              <a:rPr lang="en-US" smtClean="0"/>
              <a:t>9/25/2023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243AEB-552B-034A-B822-4896A1EAC5E8}" type="slidenum">
              <a:rPr lang="en-US" smtClean="0"/>
              <a:t>‹#›</a:t>
            </a:fld>
            <a:endParaRPr lang="en-US" dirty="0"/>
          </a:p>
        </p:txBody>
      </p:sp>
    </p:spTree>
    <p:extLst>
      <p:ext uri="{BB962C8B-B14F-4D97-AF65-F5344CB8AC3E}">
        <p14:creationId xmlns:p14="http://schemas.microsoft.com/office/powerpoint/2010/main" val="890999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2</a:t>
            </a:fld>
            <a:endParaRPr lang="en-GB" dirty="0"/>
          </a:p>
        </p:txBody>
      </p:sp>
    </p:spTree>
    <p:extLst>
      <p:ext uri="{BB962C8B-B14F-4D97-AF65-F5344CB8AC3E}">
        <p14:creationId xmlns:p14="http://schemas.microsoft.com/office/powerpoint/2010/main" val="1868519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3</a:t>
            </a:fld>
            <a:endParaRPr lang="en-GB" dirty="0"/>
          </a:p>
        </p:txBody>
      </p:sp>
    </p:spTree>
    <p:extLst>
      <p:ext uri="{BB962C8B-B14F-4D97-AF65-F5344CB8AC3E}">
        <p14:creationId xmlns:p14="http://schemas.microsoft.com/office/powerpoint/2010/main" val="525372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4</a:t>
            </a:fld>
            <a:endParaRPr lang="en-GB" dirty="0"/>
          </a:p>
        </p:txBody>
      </p:sp>
    </p:spTree>
    <p:extLst>
      <p:ext uri="{BB962C8B-B14F-4D97-AF65-F5344CB8AC3E}">
        <p14:creationId xmlns:p14="http://schemas.microsoft.com/office/powerpoint/2010/main" val="1872662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5</a:t>
            </a:fld>
            <a:endParaRPr lang="en-GB" dirty="0"/>
          </a:p>
        </p:txBody>
      </p:sp>
    </p:spTree>
    <p:extLst>
      <p:ext uri="{BB962C8B-B14F-4D97-AF65-F5344CB8AC3E}">
        <p14:creationId xmlns:p14="http://schemas.microsoft.com/office/powerpoint/2010/main" val="2661864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6</a:t>
            </a:fld>
            <a:endParaRPr lang="en-GB" dirty="0"/>
          </a:p>
        </p:txBody>
      </p:sp>
    </p:spTree>
    <p:extLst>
      <p:ext uri="{BB962C8B-B14F-4D97-AF65-F5344CB8AC3E}">
        <p14:creationId xmlns:p14="http://schemas.microsoft.com/office/powerpoint/2010/main" val="621675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7</a:t>
            </a:fld>
            <a:endParaRPr lang="en-GB" dirty="0"/>
          </a:p>
        </p:txBody>
      </p:sp>
    </p:spTree>
    <p:extLst>
      <p:ext uri="{BB962C8B-B14F-4D97-AF65-F5344CB8AC3E}">
        <p14:creationId xmlns:p14="http://schemas.microsoft.com/office/powerpoint/2010/main" val="809764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8</a:t>
            </a:fld>
            <a:endParaRPr lang="en-GB" dirty="0"/>
          </a:p>
        </p:txBody>
      </p:sp>
    </p:spTree>
    <p:extLst>
      <p:ext uri="{BB962C8B-B14F-4D97-AF65-F5344CB8AC3E}">
        <p14:creationId xmlns:p14="http://schemas.microsoft.com/office/powerpoint/2010/main" val="643389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9</a:t>
            </a:fld>
            <a:endParaRPr lang="en-GB" dirty="0"/>
          </a:p>
        </p:txBody>
      </p:sp>
    </p:spTree>
    <p:extLst>
      <p:ext uri="{BB962C8B-B14F-4D97-AF65-F5344CB8AC3E}">
        <p14:creationId xmlns:p14="http://schemas.microsoft.com/office/powerpoint/2010/main" val="3794948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10</a:t>
            </a:fld>
            <a:endParaRPr lang="en-GB" dirty="0"/>
          </a:p>
        </p:txBody>
      </p:sp>
    </p:spTree>
    <p:extLst>
      <p:ext uri="{BB962C8B-B14F-4D97-AF65-F5344CB8AC3E}">
        <p14:creationId xmlns:p14="http://schemas.microsoft.com/office/powerpoint/2010/main" val="919600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11</a:t>
            </a:fld>
            <a:endParaRPr lang="en-GB" dirty="0"/>
          </a:p>
        </p:txBody>
      </p:sp>
    </p:spTree>
    <p:extLst>
      <p:ext uri="{BB962C8B-B14F-4D97-AF65-F5344CB8AC3E}">
        <p14:creationId xmlns:p14="http://schemas.microsoft.com/office/powerpoint/2010/main" val="1069280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12</a:t>
            </a:fld>
            <a:endParaRPr lang="en-GB" dirty="0"/>
          </a:p>
        </p:txBody>
      </p:sp>
    </p:spTree>
    <p:extLst>
      <p:ext uri="{BB962C8B-B14F-4D97-AF65-F5344CB8AC3E}">
        <p14:creationId xmlns:p14="http://schemas.microsoft.com/office/powerpoint/2010/main" val="1109031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13</a:t>
            </a:fld>
            <a:endParaRPr lang="en-GB" dirty="0"/>
          </a:p>
        </p:txBody>
      </p:sp>
    </p:spTree>
    <p:extLst>
      <p:ext uri="{BB962C8B-B14F-4D97-AF65-F5344CB8AC3E}">
        <p14:creationId xmlns:p14="http://schemas.microsoft.com/office/powerpoint/2010/main" val="786344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14</a:t>
            </a:fld>
            <a:endParaRPr lang="en-GB" dirty="0"/>
          </a:p>
        </p:txBody>
      </p:sp>
    </p:spTree>
    <p:extLst>
      <p:ext uri="{BB962C8B-B14F-4D97-AF65-F5344CB8AC3E}">
        <p14:creationId xmlns:p14="http://schemas.microsoft.com/office/powerpoint/2010/main" val="2207436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15</a:t>
            </a:fld>
            <a:endParaRPr lang="en-GB" dirty="0"/>
          </a:p>
        </p:txBody>
      </p:sp>
    </p:spTree>
    <p:extLst>
      <p:ext uri="{BB962C8B-B14F-4D97-AF65-F5344CB8AC3E}">
        <p14:creationId xmlns:p14="http://schemas.microsoft.com/office/powerpoint/2010/main" val="4280720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30B9ADF-257E-43BE-BB32-BA8F0F4BEC26}" type="slidenum">
              <a:rPr lang="en-GB" smtClean="0"/>
              <a:t>16</a:t>
            </a:fld>
            <a:endParaRPr lang="en-GB" dirty="0"/>
          </a:p>
        </p:txBody>
      </p:sp>
    </p:spTree>
    <p:extLst>
      <p:ext uri="{BB962C8B-B14F-4D97-AF65-F5344CB8AC3E}">
        <p14:creationId xmlns:p14="http://schemas.microsoft.com/office/powerpoint/2010/main" val="4255791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0F8FE-E6BA-E542-9F17-98E964B066B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519743F-B5B1-2544-ADF8-B0040D04F0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A4E93B3-1B0C-B445-B05D-AA6B930C3442}"/>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5" name="Footer Placeholder 4">
            <a:extLst>
              <a:ext uri="{FF2B5EF4-FFF2-40B4-BE49-F238E27FC236}">
                <a16:creationId xmlns:a16="http://schemas.microsoft.com/office/drawing/2014/main" id="{ADEDE66C-F730-564F-9BD0-AD030AA296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877B59-62B4-734A-BDB1-DBF4BA9969EA}"/>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3013934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2908-0D61-3242-97D1-54245174F49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73FE474-D9B5-F044-9CED-9ADD0BE084D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F8C0C3-3B50-C941-A5C1-C307D84350FA}"/>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5" name="Footer Placeholder 4">
            <a:extLst>
              <a:ext uri="{FF2B5EF4-FFF2-40B4-BE49-F238E27FC236}">
                <a16:creationId xmlns:a16="http://schemas.microsoft.com/office/drawing/2014/main" id="{F9886E10-829B-2C4C-BC66-E77CB38ACD4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9C268D-A78D-E84B-B441-2E3A0473D551}"/>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2681819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6F1D1-588B-9A45-AA07-BF1D51731B3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9FA3D30-5129-A74A-8164-6B7E0EE3F0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10B2F7A-B8BA-434A-8602-25E7B23A76EF}"/>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5" name="Footer Placeholder 4">
            <a:extLst>
              <a:ext uri="{FF2B5EF4-FFF2-40B4-BE49-F238E27FC236}">
                <a16:creationId xmlns:a16="http://schemas.microsoft.com/office/drawing/2014/main" id="{8E16FF51-A0FF-8346-9057-0AAF212D58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0D8B0B-B6C4-B443-8E20-E8163DF19673}"/>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2570501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D636B-7767-4F42-9BB7-50BC9AF7006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D1FE0EB-CFDD-AE4C-B143-74FD2E28D77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F3C41AC-5EA6-7346-BDF2-E784A06CC2F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4A9DF1-984F-BE45-B444-ABCA503F29E6}"/>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6" name="Footer Placeholder 5">
            <a:extLst>
              <a:ext uri="{FF2B5EF4-FFF2-40B4-BE49-F238E27FC236}">
                <a16:creationId xmlns:a16="http://schemas.microsoft.com/office/drawing/2014/main" id="{0F2397C1-78D3-9A40-8BC9-C03236F4808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E907836-1432-4A4A-8EB8-C31CD03990AD}"/>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2334506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59EAA-6DFD-4D42-91C5-1B0A304B6FE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5F1CA61-21F2-B942-9AC6-134D544C2F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C92E586-9078-614A-9866-2D12BE6B4A7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EA24D9C-D154-4F48-AB83-BD71E24CF2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34DB59E-38E9-CD44-82F1-A3159A4E0EB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16065C1-C7F8-2743-8A2C-14F24591DCE8}"/>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8" name="Footer Placeholder 7">
            <a:extLst>
              <a:ext uri="{FF2B5EF4-FFF2-40B4-BE49-F238E27FC236}">
                <a16:creationId xmlns:a16="http://schemas.microsoft.com/office/drawing/2014/main" id="{D971C05B-A1C7-5045-B23B-9CD50587F0B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8A2AF51-9FD4-E145-85B2-0759A56D2E85}"/>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4209906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1B39A-06DF-F748-8E2B-5555D0EB538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B18887F-26CB-8F48-9878-9EDB78109823}"/>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4" name="Footer Placeholder 3">
            <a:extLst>
              <a:ext uri="{FF2B5EF4-FFF2-40B4-BE49-F238E27FC236}">
                <a16:creationId xmlns:a16="http://schemas.microsoft.com/office/drawing/2014/main" id="{3570DF99-D4AD-384D-9F26-FCA508F4EB7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E7A8FB7-4209-DD49-A969-85577CAB8ECA}"/>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4055489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CC66E2-06EA-F24D-8D21-5BA149D077D7}"/>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3" name="Footer Placeholder 2">
            <a:extLst>
              <a:ext uri="{FF2B5EF4-FFF2-40B4-BE49-F238E27FC236}">
                <a16:creationId xmlns:a16="http://schemas.microsoft.com/office/drawing/2014/main" id="{5734A272-73F0-CF4F-8CF8-FB929F9E23C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53787C5-6E7D-FF4C-987D-DCC4221FA2A2}"/>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12219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58BFC-6252-A347-9D26-3D22A4C59D0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2EF588C-087C-8144-84D7-B7021AAC39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71CD4B8-E0D3-9643-83BF-391DD13EDE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342E2DB-9E4C-514A-A8F7-0C18662E91D0}"/>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6" name="Footer Placeholder 5">
            <a:extLst>
              <a:ext uri="{FF2B5EF4-FFF2-40B4-BE49-F238E27FC236}">
                <a16:creationId xmlns:a16="http://schemas.microsoft.com/office/drawing/2014/main" id="{85CB873E-1219-9940-AF85-8CD82DB6A6B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BC06641-DE98-734C-A2AB-F0628B90C197}"/>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1005893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C0D0D-535B-1046-909C-969275558DA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92904EC-1C98-DC42-A2D3-AAE630D56C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2DE81E9-AC8C-444B-9158-CFA066D8F1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6BD8826-BEB1-2B4A-899A-BB27CB45FAEC}"/>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6" name="Footer Placeholder 5">
            <a:extLst>
              <a:ext uri="{FF2B5EF4-FFF2-40B4-BE49-F238E27FC236}">
                <a16:creationId xmlns:a16="http://schemas.microsoft.com/office/drawing/2014/main" id="{BF08AA20-9A38-074A-889E-9E978801FC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9A3A6EF-9F81-5D42-A6BD-748DC3558283}"/>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3247023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B13BE-E77E-1E48-9E3C-898115AA681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D7433C5-050D-6343-88DE-1A17083DDD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7E29A1B-EDBB-6F4E-903C-9828F03F4BEA}"/>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5" name="Footer Placeholder 4">
            <a:extLst>
              <a:ext uri="{FF2B5EF4-FFF2-40B4-BE49-F238E27FC236}">
                <a16:creationId xmlns:a16="http://schemas.microsoft.com/office/drawing/2014/main" id="{8B216AF4-1B9E-E148-AC04-DC323C8B1A6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6532013-5444-6B4C-BFB1-9C416E3B95EB}"/>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1896381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A51376-6434-584F-88D1-BE0E5289F53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37925A5-1866-034B-A3CC-4BD1BF5DFC7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81F969C-0C96-1840-BEB5-14756854DDEC}"/>
              </a:ext>
            </a:extLst>
          </p:cNvPr>
          <p:cNvSpPr>
            <a:spLocks noGrp="1"/>
          </p:cNvSpPr>
          <p:nvPr>
            <p:ph type="dt" sz="half" idx="10"/>
          </p:nvPr>
        </p:nvSpPr>
        <p:spPr/>
        <p:txBody>
          <a:bodyPr/>
          <a:lstStyle/>
          <a:p>
            <a:fld id="{EA6299DF-87E9-EB43-97F2-27864B477067}" type="datetimeFigureOut">
              <a:rPr lang="en-US" smtClean="0"/>
              <a:t>9/25/2023</a:t>
            </a:fld>
            <a:endParaRPr lang="en-US" dirty="0"/>
          </a:p>
        </p:txBody>
      </p:sp>
      <p:sp>
        <p:nvSpPr>
          <p:cNvPr id="5" name="Footer Placeholder 4">
            <a:extLst>
              <a:ext uri="{FF2B5EF4-FFF2-40B4-BE49-F238E27FC236}">
                <a16:creationId xmlns:a16="http://schemas.microsoft.com/office/drawing/2014/main" id="{E747B401-23C2-8843-81E2-A30F727B01F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4969EE5-DF1B-EE48-9F8C-64C244CDCD5F}"/>
              </a:ext>
            </a:extLst>
          </p:cNvPr>
          <p:cNvSpPr>
            <a:spLocks noGrp="1"/>
          </p:cNvSpPr>
          <p:nvPr>
            <p:ph type="sldNum" sz="quarter" idx="12"/>
          </p:nvPr>
        </p:nvSpPr>
        <p:spPr/>
        <p:txBody>
          <a:bodyPr/>
          <a:lstStyle/>
          <a:p>
            <a:fld id="{A177643A-0998-8A4E-8AFA-B1A8D3A6C33D}" type="slidenum">
              <a:rPr lang="en-US" smtClean="0"/>
              <a:t>‹#›</a:t>
            </a:fld>
            <a:endParaRPr lang="en-US" dirty="0"/>
          </a:p>
        </p:txBody>
      </p:sp>
    </p:spTree>
    <p:extLst>
      <p:ext uri="{BB962C8B-B14F-4D97-AF65-F5344CB8AC3E}">
        <p14:creationId xmlns:p14="http://schemas.microsoft.com/office/powerpoint/2010/main" val="4051108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1B45062-A542-FE48-A421-581AD025A8F2}"/>
              </a:ext>
            </a:extLst>
          </p:cNvPr>
          <p:cNvCxnSpPr>
            <a:cxnSpLocks/>
          </p:cNvCxnSpPr>
          <p:nvPr userDrawn="1"/>
        </p:nvCxnSpPr>
        <p:spPr>
          <a:xfrm>
            <a:off x="511048" y="1551010"/>
            <a:ext cx="88948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12">
            <a:extLst>
              <a:ext uri="{FF2B5EF4-FFF2-40B4-BE49-F238E27FC236}">
                <a16:creationId xmlns:a16="http://schemas.microsoft.com/office/drawing/2014/main" id="{C89F7F3D-0435-624D-BA57-E4A9D2D89E40}"/>
              </a:ext>
            </a:extLst>
          </p:cNvPr>
          <p:cNvSpPr>
            <a:spLocks noGrp="1"/>
          </p:cNvSpPr>
          <p:nvPr>
            <p:ph type="body" sz="quarter" idx="10" hasCustomPrompt="1"/>
          </p:nvPr>
        </p:nvSpPr>
        <p:spPr>
          <a:xfrm>
            <a:off x="453301" y="475453"/>
            <a:ext cx="5642700" cy="676226"/>
          </a:xfrm>
          <a:prstGeom prst="rect">
            <a:avLst/>
          </a:prstGeom>
        </p:spPr>
        <p:txBody>
          <a:bodyPr/>
          <a:lstStyle>
            <a:lvl1pPr marL="0" indent="0">
              <a:buNone/>
              <a:defRPr b="1" i="0" baseline="0">
                <a:solidFill>
                  <a:schemeClr val="bg1"/>
                </a:solidFill>
                <a:latin typeface="Helvetica 55 Roman" panose="02000503000000020004" pitchFamily="2" charset="0"/>
              </a:defRPr>
            </a:lvl1pPr>
          </a:lstStyle>
          <a:p>
            <a:pPr lvl="0"/>
            <a:r>
              <a:rPr lang="en-US"/>
              <a:t>Click to add Heading</a:t>
            </a:r>
          </a:p>
        </p:txBody>
      </p:sp>
      <p:sp>
        <p:nvSpPr>
          <p:cNvPr id="16" name="Picture Placeholder 15">
            <a:extLst>
              <a:ext uri="{FF2B5EF4-FFF2-40B4-BE49-F238E27FC236}">
                <a16:creationId xmlns:a16="http://schemas.microsoft.com/office/drawing/2014/main" id="{0FE2C9B9-D99B-4446-8D0D-B4D3856BEA6F}"/>
              </a:ext>
            </a:extLst>
          </p:cNvPr>
          <p:cNvSpPr>
            <a:spLocks noGrp="1"/>
          </p:cNvSpPr>
          <p:nvPr>
            <p:ph type="pic" sz="quarter" idx="11"/>
          </p:nvPr>
        </p:nvSpPr>
        <p:spPr>
          <a:xfrm>
            <a:off x="6597650" y="474663"/>
            <a:ext cx="5162550" cy="5138737"/>
          </a:xfrm>
          <a:prstGeom prst="rect">
            <a:avLst/>
          </a:prstGeom>
        </p:spPr>
        <p:txBody>
          <a:bodyPr/>
          <a:lstStyle>
            <a:lvl1pPr>
              <a:defRPr baseline="0">
                <a:solidFill>
                  <a:schemeClr val="bg1"/>
                </a:solidFill>
              </a:defRPr>
            </a:lvl1pPr>
          </a:lstStyle>
          <a:p>
            <a:endParaRPr lang="en-US" dirty="0"/>
          </a:p>
        </p:txBody>
      </p:sp>
      <p:sp>
        <p:nvSpPr>
          <p:cNvPr id="18" name="Text Placeholder 17">
            <a:extLst>
              <a:ext uri="{FF2B5EF4-FFF2-40B4-BE49-F238E27FC236}">
                <a16:creationId xmlns:a16="http://schemas.microsoft.com/office/drawing/2014/main" id="{8643747D-390B-FD40-8A33-A3A64BB81422}"/>
              </a:ext>
            </a:extLst>
          </p:cNvPr>
          <p:cNvSpPr>
            <a:spLocks noGrp="1"/>
          </p:cNvSpPr>
          <p:nvPr>
            <p:ph type="body" sz="quarter" idx="12" hasCustomPrompt="1"/>
          </p:nvPr>
        </p:nvSpPr>
        <p:spPr>
          <a:xfrm>
            <a:off x="418576" y="1817688"/>
            <a:ext cx="5584825" cy="3795712"/>
          </a:xfrm>
          <a:prstGeom prst="rect">
            <a:avLst/>
          </a:prstGeom>
        </p:spPr>
        <p:txBody>
          <a:bodyPr/>
          <a:lstStyle>
            <a:lvl1pPr marL="0" indent="0">
              <a:buNone/>
              <a:defRPr sz="1800" baseline="0">
                <a:solidFill>
                  <a:schemeClr val="bg1"/>
                </a:solidFill>
                <a:latin typeface="Helvetica Neue" panose="02000503000000020004" pitchFamily="2" charset="0"/>
              </a:defRPr>
            </a:lvl1pPr>
          </a:lstStyle>
          <a:p>
            <a:pPr lvl="0"/>
            <a:r>
              <a:rPr lang="en-US"/>
              <a:t>Click to add text</a:t>
            </a:r>
          </a:p>
        </p:txBody>
      </p:sp>
    </p:spTree>
    <p:extLst>
      <p:ext uri="{BB962C8B-B14F-4D97-AF65-F5344CB8AC3E}">
        <p14:creationId xmlns:p14="http://schemas.microsoft.com/office/powerpoint/2010/main" val="260476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3" name="Text Placeholder 10">
            <a:extLst>
              <a:ext uri="{FF2B5EF4-FFF2-40B4-BE49-F238E27FC236}">
                <a16:creationId xmlns:a16="http://schemas.microsoft.com/office/drawing/2014/main" id="{C21EBA57-9B7D-E74D-B153-7E02E75608F7}"/>
              </a:ext>
            </a:extLst>
          </p:cNvPr>
          <p:cNvSpPr>
            <a:spLocks noGrp="1"/>
          </p:cNvSpPr>
          <p:nvPr>
            <p:ph type="body" sz="quarter" idx="10" hasCustomPrompt="1"/>
          </p:nvPr>
        </p:nvSpPr>
        <p:spPr>
          <a:xfrm>
            <a:off x="386788" y="2303255"/>
            <a:ext cx="10080625" cy="821910"/>
          </a:xfrm>
          <a:prstGeom prst="rect">
            <a:avLst/>
          </a:prstGeom>
        </p:spPr>
        <p:txBody>
          <a:bodyPr/>
          <a:lstStyle>
            <a:lvl1pPr marL="0" indent="0">
              <a:buNone/>
              <a:defRPr sz="4400" b="1" i="0" baseline="0">
                <a:solidFill>
                  <a:schemeClr val="bg1"/>
                </a:solidFill>
                <a:latin typeface="Helvetica 55 Roman" panose="02000503000000020004" pitchFamily="2" charset="0"/>
              </a:defRPr>
            </a:lvl1pPr>
            <a:lvl2pPr>
              <a:defRPr sz="4400" b="1" i="0" baseline="0">
                <a:latin typeface="Helvetica 55 Roman" panose="02000503000000020004" pitchFamily="2" charset="0"/>
              </a:defRPr>
            </a:lvl2pPr>
            <a:lvl3pPr>
              <a:defRPr sz="4400" b="1" i="0" baseline="0">
                <a:latin typeface="Helvetica 55 Roman" panose="02000503000000020004" pitchFamily="2" charset="0"/>
              </a:defRPr>
            </a:lvl3pPr>
            <a:lvl4pPr>
              <a:defRPr sz="4400" b="1" i="0" baseline="0">
                <a:latin typeface="Helvetica 55 Roman" panose="02000503000000020004" pitchFamily="2" charset="0"/>
              </a:defRPr>
            </a:lvl4pPr>
            <a:lvl5pPr>
              <a:defRPr sz="4400" b="1" i="0" baseline="0">
                <a:latin typeface="Helvetica 55 Roman" panose="02000503000000020004" pitchFamily="2" charset="0"/>
              </a:defRPr>
            </a:lvl5pPr>
          </a:lstStyle>
          <a:p>
            <a:pPr lvl="0"/>
            <a:r>
              <a:rPr lang="en-US"/>
              <a:t>Click to add heading</a:t>
            </a:r>
          </a:p>
        </p:txBody>
      </p:sp>
      <p:sp>
        <p:nvSpPr>
          <p:cNvPr id="16" name="Text Placeholder 15">
            <a:extLst>
              <a:ext uri="{FF2B5EF4-FFF2-40B4-BE49-F238E27FC236}">
                <a16:creationId xmlns:a16="http://schemas.microsoft.com/office/drawing/2014/main" id="{A13CB000-F501-D64B-95B0-77B55D9A77E7}"/>
              </a:ext>
            </a:extLst>
          </p:cNvPr>
          <p:cNvSpPr>
            <a:spLocks noGrp="1"/>
          </p:cNvSpPr>
          <p:nvPr>
            <p:ph type="body" sz="quarter" idx="11" hasCustomPrompt="1"/>
          </p:nvPr>
        </p:nvSpPr>
        <p:spPr>
          <a:xfrm>
            <a:off x="387350" y="3172225"/>
            <a:ext cx="10169525" cy="1028700"/>
          </a:xfrm>
          <a:prstGeom prst="rect">
            <a:avLst/>
          </a:prstGeom>
        </p:spPr>
        <p:txBody>
          <a:bodyPr/>
          <a:lstStyle>
            <a:lvl1pPr marL="0" indent="0">
              <a:buNone/>
              <a:defRPr sz="3400" baseline="0">
                <a:solidFill>
                  <a:schemeClr val="bg1"/>
                </a:solidFill>
                <a:latin typeface="Helvetica Neue" panose="02000503000000020004" pitchFamily="2" charset="0"/>
              </a:defRPr>
            </a:lvl1pPr>
          </a:lstStyle>
          <a:p>
            <a:pPr lvl="0"/>
            <a:r>
              <a:rPr lang="en-US" sz="3400" baseline="0"/>
              <a:t>Click to add subheading</a:t>
            </a:r>
            <a:endParaRPr lang="en-US"/>
          </a:p>
        </p:txBody>
      </p:sp>
    </p:spTree>
    <p:extLst>
      <p:ext uri="{BB962C8B-B14F-4D97-AF65-F5344CB8AC3E}">
        <p14:creationId xmlns:p14="http://schemas.microsoft.com/office/powerpoint/2010/main" val="1444899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AB8BCC-C510-884D-9D7E-7B5F9E6F4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524DABF-BE9E-5F44-A04E-8BE3D37C8B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F93FE89-4547-FF4B-A041-FA482E4A0E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6299DF-87E9-EB43-97F2-27864B477067}" type="datetimeFigureOut">
              <a:rPr lang="en-US" smtClean="0"/>
              <a:t>9/25/2023</a:t>
            </a:fld>
            <a:endParaRPr lang="en-US" dirty="0"/>
          </a:p>
        </p:txBody>
      </p:sp>
      <p:sp>
        <p:nvSpPr>
          <p:cNvPr id="5" name="Footer Placeholder 4">
            <a:extLst>
              <a:ext uri="{FF2B5EF4-FFF2-40B4-BE49-F238E27FC236}">
                <a16:creationId xmlns:a16="http://schemas.microsoft.com/office/drawing/2014/main" id="{588A458E-F8E8-BC43-8015-73E7E7A456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4AD35C4-0BC6-924C-A160-0FBC8D9A03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77643A-0998-8A4E-8AFA-B1A8D3A6C33D}" type="slidenum">
              <a:rPr lang="en-US" smtClean="0"/>
              <a:t>‹#›</a:t>
            </a:fld>
            <a:endParaRPr lang="en-US" dirty="0"/>
          </a:p>
        </p:txBody>
      </p:sp>
    </p:spTree>
    <p:extLst>
      <p:ext uri="{BB962C8B-B14F-4D97-AF65-F5344CB8AC3E}">
        <p14:creationId xmlns:p14="http://schemas.microsoft.com/office/powerpoint/2010/main" val="1301684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jp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3" Type="http://schemas.openxmlformats.org/officeDocument/2006/relationships/hyperlink" Target="https://static1.squarespace.com/static/5ec3ce97a1716758c54691b7/t/6392f6b3d8ea806a80cba27f/1670575823823/PQ26.pdf" TargetMode="External"/><Relationship Id="rId2" Type="http://schemas.openxmlformats.org/officeDocument/2006/relationships/image" Target="../media/image10.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7F0E4-2D31-F949-AEF1-E06ED801BE0F}"/>
              </a:ext>
            </a:extLst>
          </p:cNvPr>
          <p:cNvSpPr>
            <a:spLocks noGrp="1"/>
          </p:cNvSpPr>
          <p:nvPr>
            <p:ph type="ctrTitle"/>
          </p:nvPr>
        </p:nvSpPr>
        <p:spPr>
          <a:xfrm>
            <a:off x="1370263" y="3663778"/>
            <a:ext cx="9144000" cy="1480061"/>
          </a:xfrm>
        </p:spPr>
        <p:txBody>
          <a:bodyPr>
            <a:noAutofit/>
          </a:bodyPr>
          <a:lstStyle/>
          <a:p>
            <a:br>
              <a:rPr lang="en-GB" sz="3200" dirty="0">
                <a:solidFill>
                  <a:schemeClr val="bg1"/>
                </a:solidFill>
                <a:latin typeface="Georgia" panose="02040502050405020303" pitchFamily="18" charset="0"/>
                <a:cs typeface="Arial" panose="020B0604020202020204" pitchFamily="34" charset="0"/>
              </a:rPr>
            </a:br>
            <a:br>
              <a:rPr lang="en-GB" sz="3200" dirty="0">
                <a:solidFill>
                  <a:schemeClr val="bg1"/>
                </a:solidFill>
                <a:latin typeface="Georgia" panose="02040502050405020303" pitchFamily="18" charset="0"/>
                <a:cs typeface="Arial" panose="020B0604020202020204" pitchFamily="34" charset="0"/>
              </a:rPr>
            </a:br>
            <a:br>
              <a:rPr lang="en-GB" sz="3200" dirty="0">
                <a:solidFill>
                  <a:schemeClr val="bg1"/>
                </a:solidFill>
                <a:latin typeface="Georgia" panose="02040502050405020303" pitchFamily="18" charset="0"/>
                <a:cs typeface="Arial" panose="020B0604020202020204" pitchFamily="34" charset="0"/>
              </a:rPr>
            </a:br>
            <a:r>
              <a:rPr lang="en-GB" sz="3200" b="1" dirty="0">
                <a:solidFill>
                  <a:schemeClr val="bg1"/>
                </a:solidFill>
                <a:latin typeface="Georgia" panose="02040502050405020303" pitchFamily="18" charset="0"/>
                <a:cs typeface="Arial" panose="020B0604020202020204" pitchFamily="34" charset="0"/>
              </a:rPr>
              <a:t>Experiences of Gambling and Crime:  Implications for Probation Practice</a:t>
            </a:r>
            <a:br>
              <a:rPr lang="en-GB" sz="3200" dirty="0">
                <a:solidFill>
                  <a:schemeClr val="bg1"/>
                </a:solidFill>
                <a:latin typeface="Georgia" panose="02040502050405020303" pitchFamily="18" charset="0"/>
                <a:cs typeface="Arial" panose="020B0604020202020204" pitchFamily="34" charset="0"/>
              </a:rPr>
            </a:br>
            <a:br>
              <a:rPr lang="en-GB" sz="3200" dirty="0">
                <a:solidFill>
                  <a:schemeClr val="bg1"/>
                </a:solidFill>
                <a:latin typeface="Georgia" panose="02040502050405020303" pitchFamily="18" charset="0"/>
                <a:cs typeface="Arial" panose="020B0604020202020204" pitchFamily="34" charset="0"/>
              </a:rPr>
            </a:br>
            <a:r>
              <a:rPr lang="en-GB" sz="2800" dirty="0">
                <a:solidFill>
                  <a:schemeClr val="bg1"/>
                </a:solidFill>
                <a:latin typeface="Georgia" panose="02040502050405020303" pitchFamily="18" charset="0"/>
                <a:cs typeface="Arial" panose="020B0604020202020204" pitchFamily="34" charset="0"/>
              </a:rPr>
              <a:t>29</a:t>
            </a:r>
            <a:r>
              <a:rPr lang="en-GB" sz="2800" baseline="30000" dirty="0">
                <a:solidFill>
                  <a:schemeClr val="bg1"/>
                </a:solidFill>
                <a:latin typeface="Georgia" panose="02040502050405020303" pitchFamily="18" charset="0"/>
                <a:cs typeface="Arial" panose="020B0604020202020204" pitchFamily="34" charset="0"/>
              </a:rPr>
              <a:t>th</a:t>
            </a:r>
            <a:r>
              <a:rPr lang="en-GB" sz="2800" dirty="0">
                <a:solidFill>
                  <a:schemeClr val="bg1"/>
                </a:solidFill>
                <a:latin typeface="Georgia" panose="02040502050405020303" pitchFamily="18" charset="0"/>
                <a:cs typeface="Arial" panose="020B0604020202020204" pitchFamily="34" charset="0"/>
              </a:rPr>
              <a:t> June 2023</a:t>
            </a:r>
            <a:br>
              <a:rPr lang="en-GB" sz="2800" dirty="0">
                <a:solidFill>
                  <a:schemeClr val="bg1"/>
                </a:solidFill>
                <a:latin typeface="Georgia" panose="02040502050405020303" pitchFamily="18" charset="0"/>
                <a:cs typeface="Arial" panose="020B0604020202020204" pitchFamily="34" charset="0"/>
              </a:rPr>
            </a:br>
            <a:r>
              <a:rPr lang="en-GB" sz="2800" dirty="0">
                <a:solidFill>
                  <a:schemeClr val="bg1"/>
                </a:solidFill>
                <a:latin typeface="Georgia" panose="02040502050405020303" pitchFamily="18" charset="0"/>
                <a:cs typeface="Arial" panose="020B0604020202020204" pitchFamily="34" charset="0"/>
              </a:rPr>
              <a:t>Current Advances in Gambling Research (CAGR) Conference, London</a:t>
            </a:r>
            <a:endParaRPr lang="en-US" sz="2800" dirty="0">
              <a:solidFill>
                <a:schemeClr val="bg1"/>
              </a:solidFill>
              <a:latin typeface="Georgia" panose="02040502050405020303" pitchFamily="18" charset="0"/>
            </a:endParaRPr>
          </a:p>
        </p:txBody>
      </p:sp>
      <p:sp>
        <p:nvSpPr>
          <p:cNvPr id="3" name="Subtitle 2">
            <a:extLst>
              <a:ext uri="{FF2B5EF4-FFF2-40B4-BE49-F238E27FC236}">
                <a16:creationId xmlns:a16="http://schemas.microsoft.com/office/drawing/2014/main" id="{4397D06C-113F-324C-B159-E2C9CC2A8623}"/>
              </a:ext>
            </a:extLst>
          </p:cNvPr>
          <p:cNvSpPr>
            <a:spLocks noGrp="1"/>
          </p:cNvSpPr>
          <p:nvPr>
            <p:ph type="subTitle" idx="1"/>
          </p:nvPr>
        </p:nvSpPr>
        <p:spPr>
          <a:xfrm>
            <a:off x="1370263" y="5298782"/>
            <a:ext cx="9144000" cy="690044"/>
          </a:xfrm>
        </p:spPr>
        <p:txBody>
          <a:bodyPr>
            <a:normAutofit/>
          </a:bodyPr>
          <a:lstStyle/>
          <a:p>
            <a:r>
              <a:rPr lang="en-GB" sz="3000" dirty="0">
                <a:solidFill>
                  <a:schemeClr val="bg1"/>
                </a:solidFill>
                <a:latin typeface="Georgia" panose="02040502050405020303" pitchFamily="18" charset="0"/>
                <a:cs typeface="Arial" panose="020B0604020202020204" pitchFamily="34" charset="0"/>
              </a:rPr>
              <a:t>Dr Lauren Smith </a:t>
            </a:r>
          </a:p>
        </p:txBody>
      </p:sp>
    </p:spTree>
    <p:extLst>
      <p:ext uri="{BB962C8B-B14F-4D97-AF65-F5344CB8AC3E}">
        <p14:creationId xmlns:p14="http://schemas.microsoft.com/office/powerpoint/2010/main" val="4458488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Funding statement </a:t>
            </a:r>
          </a:p>
        </p:txBody>
      </p:sp>
      <p:sp>
        <p:nvSpPr>
          <p:cNvPr id="4" name="TextBox 3">
            <a:extLst>
              <a:ext uri="{FF2B5EF4-FFF2-40B4-BE49-F238E27FC236}">
                <a16:creationId xmlns:a16="http://schemas.microsoft.com/office/drawing/2014/main" id="{638ECB4C-2EB0-C2F9-9054-6A5068AB56FF}"/>
              </a:ext>
            </a:extLst>
          </p:cNvPr>
          <p:cNvSpPr txBox="1"/>
          <p:nvPr/>
        </p:nvSpPr>
        <p:spPr>
          <a:xfrm>
            <a:off x="573663" y="1327413"/>
            <a:ext cx="10976352" cy="2092881"/>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The original project upon which this presentation is based was funded by The Commission on Crime and Gambling-Related Harms (previously the Commission on Crime and Problem Gambling), led by The Howard League for Penal Reform.  </a:t>
            </a:r>
          </a:p>
          <a:p>
            <a:endParaRPr lang="en-US" dirty="0"/>
          </a:p>
        </p:txBody>
      </p:sp>
      <p:pic>
        <p:nvPicPr>
          <p:cNvPr id="1026" name="Picture 2" descr="The Howard League | Commission on Crime and Gambling Related Harms">
            <a:extLst>
              <a:ext uri="{FF2B5EF4-FFF2-40B4-BE49-F238E27FC236}">
                <a16:creationId xmlns:a16="http://schemas.microsoft.com/office/drawing/2014/main" id="{0FE4756B-F416-46B0-A5B5-D04A427298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8290" y="3627721"/>
            <a:ext cx="5829300" cy="139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19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145F5F9-B0D6-C134-656C-B26B3D0870B6}"/>
              </a:ext>
            </a:extLst>
          </p:cNvPr>
          <p:cNvSpPr/>
          <p:nvPr/>
        </p:nvSpPr>
        <p:spPr>
          <a:xfrm>
            <a:off x="8550877" y="1119987"/>
            <a:ext cx="2896976" cy="3262875"/>
          </a:xfrm>
          <a:prstGeom prst="rect">
            <a:avLst/>
          </a:prstGeom>
          <a:solidFill>
            <a:schemeClr val="bg1"/>
          </a:solidFill>
          <a:ln>
            <a:noFill/>
          </a:ln>
          <a:effectLst>
            <a:outerShdw blurRad="114300" dist="38100" dir="3900000" sx="101000" sy="101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Overview</a:t>
            </a:r>
          </a:p>
        </p:txBody>
      </p:sp>
      <p:sp>
        <p:nvSpPr>
          <p:cNvPr id="4" name="TextBox 3">
            <a:extLst>
              <a:ext uri="{FF2B5EF4-FFF2-40B4-BE49-F238E27FC236}">
                <a16:creationId xmlns:a16="http://schemas.microsoft.com/office/drawing/2014/main" id="{638ECB4C-2EB0-C2F9-9054-6A5068AB56FF}"/>
              </a:ext>
            </a:extLst>
          </p:cNvPr>
          <p:cNvSpPr txBox="1"/>
          <p:nvPr/>
        </p:nvSpPr>
        <p:spPr>
          <a:xfrm>
            <a:off x="700783" y="1728326"/>
            <a:ext cx="10453544" cy="4247317"/>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Arial" panose="020B0604020202020204" pitchFamily="34" charset="0"/>
                <a:cs typeface="Arial" panose="020B0604020202020204" pitchFamily="34" charset="0"/>
              </a:rPr>
              <a:t>Probation context</a:t>
            </a:r>
          </a:p>
          <a:p>
            <a:pPr marL="285750" indent="-285750">
              <a:buFont typeface="Arial" panose="020B0604020202020204" pitchFamily="34" charset="0"/>
              <a:buChar char="•"/>
            </a:pPr>
            <a:r>
              <a:rPr lang="en-US" sz="3200" dirty="0">
                <a:latin typeface="Arial" panose="020B0604020202020204" pitchFamily="34" charset="0"/>
                <a:cs typeface="Arial" panose="020B0604020202020204" pitchFamily="34" charset="0"/>
              </a:rPr>
              <a:t>Research context</a:t>
            </a:r>
          </a:p>
          <a:p>
            <a:pPr marL="285750" indent="-285750">
              <a:buFont typeface="Arial" panose="020B0604020202020204" pitchFamily="34" charset="0"/>
              <a:buChar char="•"/>
            </a:pPr>
            <a:r>
              <a:rPr lang="en-US" sz="3200" dirty="0">
                <a:latin typeface="Arial" panose="020B0604020202020204" pitchFamily="34" charset="0"/>
                <a:cs typeface="Arial" panose="020B0604020202020204" pitchFamily="34" charset="0"/>
              </a:rPr>
              <a:t>The Criminal Justice process</a:t>
            </a:r>
          </a:p>
          <a:p>
            <a:pPr marL="285750" indent="-285750">
              <a:buFont typeface="Arial" panose="020B0604020202020204" pitchFamily="34" charset="0"/>
              <a:buChar char="•"/>
            </a:pPr>
            <a:r>
              <a:rPr lang="en-US" sz="3200" dirty="0">
                <a:latin typeface="Arial" panose="020B0604020202020204" pitchFamily="34" charset="0"/>
                <a:cs typeface="Arial" panose="020B0604020202020204" pitchFamily="34" charset="0"/>
              </a:rPr>
              <a:t>Gambling harms</a:t>
            </a:r>
          </a:p>
          <a:p>
            <a:pPr marL="285750" indent="-285750">
              <a:buFont typeface="Arial" panose="020B0604020202020204" pitchFamily="34" charset="0"/>
              <a:buChar char="•"/>
            </a:pPr>
            <a:r>
              <a:rPr lang="en-US" sz="3200" dirty="0">
                <a:latin typeface="Arial" panose="020B0604020202020204" pitchFamily="34" charset="0"/>
                <a:cs typeface="Arial" panose="020B0604020202020204" pitchFamily="34" charset="0"/>
              </a:rPr>
              <a:t>Implications for probation practice</a:t>
            </a:r>
          </a:p>
          <a:p>
            <a:pPr marL="285750" indent="-28575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r>
              <a:rPr lang="en-US" sz="2400" i="1" dirty="0">
                <a:latin typeface="Arial" panose="020B0604020202020204" pitchFamily="34" charset="0"/>
                <a:cs typeface="Arial" panose="020B0604020202020204" pitchFamily="34" charset="0"/>
              </a:rPr>
              <a:t>Content warning: Includes accounts of crime and gambling-related harms </a:t>
            </a:r>
          </a:p>
          <a:p>
            <a:pPr marL="285750" indent="-285750">
              <a:buFont typeface="Arial" panose="020B0604020202020204" pitchFamily="34" charset="0"/>
              <a:buChar char="•"/>
            </a:pPr>
            <a:endParaRPr lang="en-US" sz="3600" dirty="0">
              <a:latin typeface="Arial" panose="020B0604020202020204" pitchFamily="34" charset="0"/>
              <a:cs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D1C5118E-4FA3-15A1-11C9-E6D0CAEE5083}"/>
              </a:ext>
            </a:extLst>
          </p:cNvPr>
          <p:cNvPicPr>
            <a:picLocks noChangeAspect="1"/>
          </p:cNvPicPr>
          <p:nvPr/>
        </p:nvPicPr>
        <p:blipFill>
          <a:blip r:embed="rId4"/>
          <a:stretch>
            <a:fillRect/>
          </a:stretch>
        </p:blipFill>
        <p:spPr>
          <a:xfrm>
            <a:off x="8550877" y="1441613"/>
            <a:ext cx="2603450" cy="2589527"/>
          </a:xfrm>
          <a:prstGeom prst="rect">
            <a:avLst/>
          </a:prstGeom>
        </p:spPr>
      </p:pic>
    </p:spTree>
    <p:extLst>
      <p:ext uri="{BB962C8B-B14F-4D97-AF65-F5344CB8AC3E}">
        <p14:creationId xmlns:p14="http://schemas.microsoft.com/office/powerpoint/2010/main" val="2447118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Probation Context</a:t>
            </a:r>
          </a:p>
        </p:txBody>
      </p:sp>
      <p:sp>
        <p:nvSpPr>
          <p:cNvPr id="5" name="TextBox 4">
            <a:extLst>
              <a:ext uri="{FF2B5EF4-FFF2-40B4-BE49-F238E27FC236}">
                <a16:creationId xmlns:a16="http://schemas.microsoft.com/office/drawing/2014/main" id="{7647C617-17F5-3F0C-90F5-0DD79FA7E781}"/>
              </a:ext>
            </a:extLst>
          </p:cNvPr>
          <p:cNvSpPr txBox="1"/>
          <p:nvPr/>
        </p:nvSpPr>
        <p:spPr>
          <a:xfrm>
            <a:off x="778476" y="1119987"/>
            <a:ext cx="11005638" cy="4401205"/>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Approx. 240,000 people on probation in England and Wales (Ministry of Justice, 2022)</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Number of people on probation experiencing or previously experienced gambling-related harms – </a:t>
            </a:r>
            <a:r>
              <a:rPr lang="en-US" sz="2000" b="1" dirty="0">
                <a:latin typeface="Arial" panose="020B0604020202020204" pitchFamily="34" charset="0"/>
                <a:cs typeface="Arial" panose="020B0604020202020204" pitchFamily="34" charset="0"/>
              </a:rPr>
              <a:t>Nobody knows! </a:t>
            </a:r>
          </a:p>
          <a:p>
            <a:pPr marL="285750" indent="-2857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BUT, The Gambling Commission (2021) estimated overall rate of ‘problem gambling’ to be 0.4% with moderate risk estimated at 0.7%</a:t>
            </a:r>
          </a:p>
          <a:p>
            <a:endParaRPr lang="en-US" sz="2000" dirty="0">
              <a:latin typeface="Arial" panose="020B0604020202020204" pitchFamily="34" charset="0"/>
              <a:cs typeface="Arial" panose="020B0604020202020204" pitchFamily="34" charset="0"/>
            </a:endParaRPr>
          </a:p>
          <a:p>
            <a:pPr marL="285750" indent="-285750">
              <a:buFont typeface="Wingdings" pitchFamily="2" charset="2"/>
              <a:buChar char="Ø"/>
            </a:pPr>
            <a:r>
              <a:rPr lang="en-US" sz="2000" dirty="0">
                <a:latin typeface="Arial" panose="020B0604020202020204" pitchFamily="34" charset="0"/>
                <a:cs typeface="Arial" panose="020B0604020202020204" pitchFamily="34" charset="0"/>
              </a:rPr>
              <a:t>2,640 people on probation potentially experiencing harms</a:t>
            </a:r>
          </a:p>
          <a:p>
            <a:endParaRPr lang="en-US" sz="2000" dirty="0">
              <a:latin typeface="Arial" panose="020B0604020202020204" pitchFamily="34" charset="0"/>
              <a:cs typeface="Arial" panose="020B0604020202020204" pitchFamily="34" charset="0"/>
            </a:endParaRPr>
          </a:p>
          <a:p>
            <a:pPr marL="285750" indent="-285750">
              <a:buFont typeface="Wingdings" pitchFamily="2" charset="2"/>
              <a:buChar char="Ø"/>
            </a:pPr>
            <a:r>
              <a:rPr lang="en-US" sz="2000" dirty="0">
                <a:latin typeface="Arial" panose="020B0604020202020204" pitchFamily="34" charset="0"/>
                <a:cs typeface="Arial" panose="020B0604020202020204" pitchFamily="34" charset="0"/>
              </a:rPr>
              <a:t>May be higher given what we know about prison populations – highest of any population (8-40% internationally; Ramanauskas, 2020).  </a:t>
            </a:r>
          </a:p>
          <a:p>
            <a:pPr marL="285750" indent="-285750">
              <a:buFont typeface="Wingdings" pitchFamily="2" charset="2"/>
              <a:buChar char="Ø"/>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Yet, no systematic screening or support.  </a:t>
            </a:r>
          </a:p>
        </p:txBody>
      </p:sp>
      <p:pic>
        <p:nvPicPr>
          <p:cNvPr id="2050" name="Picture 2" descr="HM Prison &amp; Probation Service jobs - Ministry of Justice jobs">
            <a:extLst>
              <a:ext uri="{FF2B5EF4-FFF2-40B4-BE49-F238E27FC236}">
                <a16:creationId xmlns:a16="http://schemas.microsoft.com/office/drawing/2014/main" id="{748069A1-0633-6FDD-69F1-6A5331DAC9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0100" y="87352"/>
            <a:ext cx="2319988" cy="1032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442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Research Context</a:t>
            </a:r>
          </a:p>
        </p:txBody>
      </p:sp>
      <p:pic>
        <p:nvPicPr>
          <p:cNvPr id="2" name="Picture 1">
            <a:extLst>
              <a:ext uri="{FF2B5EF4-FFF2-40B4-BE49-F238E27FC236}">
                <a16:creationId xmlns:a16="http://schemas.microsoft.com/office/drawing/2014/main" id="{F9B43F47-D5CB-A5AD-727A-1CC33F9DFB07}"/>
              </a:ext>
            </a:extLst>
          </p:cNvPr>
          <p:cNvPicPr>
            <a:picLocks noChangeAspect="1"/>
          </p:cNvPicPr>
          <p:nvPr/>
        </p:nvPicPr>
        <p:blipFill>
          <a:blip r:embed="rId4"/>
          <a:stretch>
            <a:fillRect/>
          </a:stretch>
        </p:blipFill>
        <p:spPr>
          <a:xfrm>
            <a:off x="7722972" y="51427"/>
            <a:ext cx="3916525" cy="5416207"/>
          </a:xfrm>
          <a:prstGeom prst="rect">
            <a:avLst/>
          </a:prstGeom>
        </p:spPr>
      </p:pic>
      <p:graphicFrame>
        <p:nvGraphicFramePr>
          <p:cNvPr id="8" name="TextBox 3">
            <a:extLst>
              <a:ext uri="{FF2B5EF4-FFF2-40B4-BE49-F238E27FC236}">
                <a16:creationId xmlns:a16="http://schemas.microsoft.com/office/drawing/2014/main" id="{1E54F4B9-A61E-F45A-CC70-3680C00C0CE9}"/>
              </a:ext>
            </a:extLst>
          </p:cNvPr>
          <p:cNvGraphicFramePr/>
          <p:nvPr>
            <p:extLst>
              <p:ext uri="{D42A27DB-BD31-4B8C-83A1-F6EECF244321}">
                <p14:modId xmlns:p14="http://schemas.microsoft.com/office/powerpoint/2010/main" val="84818828"/>
              </p:ext>
            </p:extLst>
          </p:nvPr>
        </p:nvGraphicFramePr>
        <p:xfrm>
          <a:off x="552502" y="889843"/>
          <a:ext cx="6490849" cy="469541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92431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318422"/>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Police Context </a:t>
            </a:r>
          </a:p>
        </p:txBody>
      </p:sp>
      <p:sp>
        <p:nvSpPr>
          <p:cNvPr id="4" name="TextBox 3">
            <a:extLst>
              <a:ext uri="{FF2B5EF4-FFF2-40B4-BE49-F238E27FC236}">
                <a16:creationId xmlns:a16="http://schemas.microsoft.com/office/drawing/2014/main" id="{638ECB4C-2EB0-C2F9-9054-6A5068AB56FF}"/>
              </a:ext>
            </a:extLst>
          </p:cNvPr>
          <p:cNvSpPr txBox="1"/>
          <p:nvPr/>
        </p:nvSpPr>
        <p:spPr>
          <a:xfrm>
            <a:off x="407886" y="1653497"/>
            <a:ext cx="11656540" cy="4247317"/>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dirty="0"/>
              <a:t>First contact often due to concerns for safety or due to handing self in. Feelings of relief when speaking to the police:</a:t>
            </a:r>
          </a:p>
          <a:p>
            <a:r>
              <a:rPr lang="en-GB" i="1" dirty="0">
                <a:solidFill>
                  <a:srgbClr val="1A999F"/>
                </a:solidFill>
              </a:rPr>
              <a:t>One of the overbearing emotions I had was relief. Because it was like I didn’t have to carry it around with me anymore, it’s not weighing down every aspect of my life (Paul 2). </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dirty="0"/>
              <a:t>Lack of knowledge and understanding amongst police staff:</a:t>
            </a:r>
          </a:p>
          <a:p>
            <a:r>
              <a:rPr lang="en-GB" i="1" dirty="0">
                <a:solidFill>
                  <a:srgbClr val="1A999F"/>
                </a:solidFill>
              </a:rPr>
              <a:t>When I went in, it was like he’s nicked half a million from [bank], it was almost a bit of a – ‘Well done mate, how did you manage to do that?’ Kind of attitude (Paul 1). </a:t>
            </a:r>
          </a:p>
          <a:p>
            <a:endParaRPr lang="en-GB" i="1" dirty="0">
              <a:solidFill>
                <a:srgbClr val="1A999F"/>
              </a:solidFill>
            </a:endParaRPr>
          </a:p>
          <a:p>
            <a:pPr marL="285750" indent="-285750">
              <a:buFont typeface="Arial" panose="020B0604020202020204" pitchFamily="34" charset="0"/>
              <a:buChar char="•"/>
            </a:pPr>
            <a:r>
              <a:rPr lang="en-GB" dirty="0"/>
              <a:t>BUT no systematic screening or support for gambling:</a:t>
            </a:r>
          </a:p>
          <a:p>
            <a:r>
              <a:rPr lang="en-GB" i="1" dirty="0">
                <a:solidFill>
                  <a:srgbClr val="1A999F"/>
                </a:solidFill>
              </a:rPr>
              <a:t>There was no help. Gambling never got spoken about really, apart from to say where the money went, addiction was never talked about (Jordan).</a:t>
            </a:r>
          </a:p>
          <a:p>
            <a:endParaRPr lang="en-GB" i="1" dirty="0"/>
          </a:p>
          <a:p>
            <a:endParaRPr lang="en-US" dirty="0"/>
          </a:p>
        </p:txBody>
      </p:sp>
      <p:pic>
        <p:nvPicPr>
          <p:cNvPr id="1026" name="Picture 2" descr="black and red street light">
            <a:extLst>
              <a:ext uri="{FF2B5EF4-FFF2-40B4-BE49-F238E27FC236}">
                <a16:creationId xmlns:a16="http://schemas.microsoft.com/office/drawing/2014/main" id="{2E5E274D-DC7A-1C9E-ABEE-FDDC311E1A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1729" y="67923"/>
            <a:ext cx="2452933" cy="1636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914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Courts</a:t>
            </a:r>
          </a:p>
        </p:txBody>
      </p:sp>
      <p:sp>
        <p:nvSpPr>
          <p:cNvPr id="4" name="TextBox 3">
            <a:extLst>
              <a:ext uri="{FF2B5EF4-FFF2-40B4-BE49-F238E27FC236}">
                <a16:creationId xmlns:a16="http://schemas.microsoft.com/office/drawing/2014/main" id="{638ECB4C-2EB0-C2F9-9054-6A5068AB56FF}"/>
              </a:ext>
            </a:extLst>
          </p:cNvPr>
          <p:cNvSpPr txBox="1"/>
          <p:nvPr/>
        </p:nvSpPr>
        <p:spPr>
          <a:xfrm>
            <a:off x="552501" y="926914"/>
            <a:ext cx="7442321" cy="5078313"/>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dirty="0"/>
              <a:t>Prior to court, increased likelihood of long periods of time on bail or under investigation &gt; mixed experiences &gt; liminality versus opportunities to access support:</a:t>
            </a:r>
          </a:p>
          <a:p>
            <a:r>
              <a:rPr lang="en-GB" i="1" dirty="0">
                <a:solidFill>
                  <a:srgbClr val="1A999F"/>
                </a:solidFill>
              </a:rPr>
              <a:t>I was fearful, I built my relationship back up with my wife, my kids, I have been in recovery and was doing voluntary work, I was trying to look for a job, I was waiting for my sentence before I committed to anything…just trying to keep myself busy, and life was beginning to reshape again, and then I was faced with this sentencing (Tony).</a:t>
            </a:r>
            <a:endParaRPr lang="en-US" i="1" dirty="0">
              <a:solidFill>
                <a:srgbClr val="1A999F"/>
              </a:solidFill>
            </a:endParaRPr>
          </a:p>
          <a:p>
            <a:endParaRPr lang="en-US" dirty="0"/>
          </a:p>
          <a:p>
            <a:pPr marL="285750" indent="-285750">
              <a:buFont typeface="Arial" panose="020B0604020202020204" pitchFamily="34" charset="0"/>
              <a:buChar char="•"/>
            </a:pPr>
            <a:r>
              <a:rPr lang="en-US" dirty="0"/>
              <a:t>Lack of understanding reported amongst legal teams; impacted on ability to communicate gambling as a factor in offending, even when voluntary steps were taken to address gambling:</a:t>
            </a:r>
          </a:p>
          <a:p>
            <a:r>
              <a:rPr lang="en-GB" i="1" dirty="0">
                <a:solidFill>
                  <a:srgbClr val="1A999F"/>
                </a:solidFill>
              </a:rPr>
              <a:t>I don’t feel the lawyers had any clue what gambling disorder is; they didn’t understand it and they couldn’t grasp it really. They were gobsmacked by the amounts of involved – How have you managed to do this? (Dan). </a:t>
            </a:r>
          </a:p>
          <a:p>
            <a:endParaRPr lang="en-GB" i="1" dirty="0">
              <a:solidFill>
                <a:srgbClr val="1A999F"/>
              </a:solidFill>
            </a:endParaRPr>
          </a:p>
          <a:p>
            <a:endParaRPr lang="en-US" dirty="0"/>
          </a:p>
        </p:txBody>
      </p:sp>
      <p:pic>
        <p:nvPicPr>
          <p:cNvPr id="2" name="Picture 1">
            <a:extLst>
              <a:ext uri="{FF2B5EF4-FFF2-40B4-BE49-F238E27FC236}">
                <a16:creationId xmlns:a16="http://schemas.microsoft.com/office/drawing/2014/main" id="{B698ADE1-7BC5-B532-6CFF-F5A6F74F2020}"/>
              </a:ext>
            </a:extLst>
          </p:cNvPr>
          <p:cNvPicPr>
            <a:picLocks noChangeAspect="1"/>
          </p:cNvPicPr>
          <p:nvPr/>
        </p:nvPicPr>
        <p:blipFill>
          <a:blip r:embed="rId4"/>
          <a:stretch>
            <a:fillRect/>
          </a:stretch>
        </p:blipFill>
        <p:spPr>
          <a:xfrm>
            <a:off x="8510715" y="923264"/>
            <a:ext cx="3273399" cy="4280086"/>
          </a:xfrm>
          <a:prstGeom prst="rect">
            <a:avLst/>
          </a:prstGeom>
        </p:spPr>
      </p:pic>
    </p:spTree>
    <p:extLst>
      <p:ext uri="{BB962C8B-B14F-4D97-AF65-F5344CB8AC3E}">
        <p14:creationId xmlns:p14="http://schemas.microsoft.com/office/powerpoint/2010/main" val="1203578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Pre-Sentence Reporting</a:t>
            </a:r>
          </a:p>
        </p:txBody>
      </p:sp>
      <p:sp>
        <p:nvSpPr>
          <p:cNvPr id="4" name="TextBox 3">
            <a:extLst>
              <a:ext uri="{FF2B5EF4-FFF2-40B4-BE49-F238E27FC236}">
                <a16:creationId xmlns:a16="http://schemas.microsoft.com/office/drawing/2014/main" id="{638ECB4C-2EB0-C2F9-9054-6A5068AB56FF}"/>
              </a:ext>
            </a:extLst>
          </p:cNvPr>
          <p:cNvSpPr txBox="1"/>
          <p:nvPr/>
        </p:nvSpPr>
        <p:spPr>
          <a:xfrm>
            <a:off x="407886" y="926914"/>
            <a:ext cx="11784114" cy="4524315"/>
          </a:xfrm>
          <a:prstGeom prst="rect">
            <a:avLst/>
          </a:prstGeom>
          <a:noFill/>
        </p:spPr>
        <p:txBody>
          <a:bodyPr wrap="square" rtlCol="0">
            <a:spAutoFit/>
          </a:bodyPr>
          <a:lstStyle/>
          <a:p>
            <a:pPr marL="285750" indent="-285750">
              <a:buFont typeface="Arial" panose="020B0604020202020204" pitchFamily="34" charset="0"/>
              <a:buChar char="•"/>
            </a:pPr>
            <a:r>
              <a:rPr lang="en-GB" dirty="0"/>
              <a:t>Mixed reports of PSR:</a:t>
            </a:r>
          </a:p>
          <a:p>
            <a:endParaRPr lang="en-GB" dirty="0"/>
          </a:p>
          <a:p>
            <a:r>
              <a:rPr lang="en-GB" i="1" dirty="0">
                <a:solidFill>
                  <a:srgbClr val="1A999F"/>
                </a:solidFill>
              </a:rPr>
              <a:t>She [probation officer] talked about a little bit like we’ve done how it all started, talked me through what are my home life and family life, employment and all that kind of stuff, but </a:t>
            </a:r>
            <a:r>
              <a:rPr lang="en-GB" b="1" i="1" dirty="0">
                <a:solidFill>
                  <a:srgbClr val="1A999F"/>
                </a:solidFill>
              </a:rPr>
              <a:t>there was no – We need to get you some help for gambling situation, no none at all</a:t>
            </a:r>
            <a:r>
              <a:rPr lang="en-GB" i="1" dirty="0">
                <a:solidFill>
                  <a:srgbClr val="1A999F"/>
                </a:solidFill>
              </a:rPr>
              <a:t> (Andy).</a:t>
            </a:r>
          </a:p>
          <a:p>
            <a:endParaRPr lang="en-GB" i="1" dirty="0">
              <a:solidFill>
                <a:srgbClr val="1A999F"/>
              </a:solidFill>
            </a:endParaRPr>
          </a:p>
          <a:p>
            <a:r>
              <a:rPr lang="en-GB" i="1" dirty="0">
                <a:solidFill>
                  <a:srgbClr val="1A999F"/>
                </a:solidFill>
              </a:rPr>
              <a:t>When I went to my pre-sentence report, that was the first time I notice the notice board in the waiting area, and there was flyers and awareness galore, drugs and alcohol, domestic violence</a:t>
            </a:r>
            <a:r>
              <a:rPr lang="en-GB" b="1" i="1" dirty="0">
                <a:solidFill>
                  <a:srgbClr val="1A999F"/>
                </a:solidFill>
              </a:rPr>
              <a:t>, everything except gambling </a:t>
            </a:r>
            <a:r>
              <a:rPr lang="en-GB" i="1" dirty="0">
                <a:solidFill>
                  <a:srgbClr val="1A999F"/>
                </a:solidFill>
              </a:rPr>
              <a:t>(Steve).</a:t>
            </a:r>
          </a:p>
          <a:p>
            <a:endParaRPr lang="en-GB" i="1" dirty="0">
              <a:solidFill>
                <a:srgbClr val="1A999F"/>
              </a:solidFill>
            </a:endParaRPr>
          </a:p>
          <a:p>
            <a:r>
              <a:rPr lang="en-GB" i="1" dirty="0">
                <a:solidFill>
                  <a:srgbClr val="1A999F"/>
                </a:solidFill>
              </a:rPr>
              <a:t>When I had my pre-sentence report call, the lady on the phone was </a:t>
            </a:r>
            <a:r>
              <a:rPr lang="en-GB" b="1" i="1" dirty="0">
                <a:solidFill>
                  <a:srgbClr val="1A999F"/>
                </a:solidFill>
              </a:rPr>
              <a:t>amazing</a:t>
            </a:r>
            <a:r>
              <a:rPr lang="en-GB" i="1" dirty="0">
                <a:solidFill>
                  <a:srgbClr val="1A999F"/>
                </a:solidFill>
              </a:rPr>
              <a:t>, she </a:t>
            </a:r>
            <a:r>
              <a:rPr lang="en-GB" b="1" i="1" dirty="0">
                <a:solidFill>
                  <a:srgbClr val="1A999F"/>
                </a:solidFill>
              </a:rPr>
              <a:t>completely understood </a:t>
            </a:r>
            <a:r>
              <a:rPr lang="en-GB" i="1" dirty="0">
                <a:solidFill>
                  <a:srgbClr val="1A999F"/>
                </a:solidFill>
              </a:rPr>
              <a:t>the fact that gambling was forbidden in Islam, she understood that in a family dynamic. My barrister said on the day that it was one of the most </a:t>
            </a:r>
            <a:r>
              <a:rPr lang="en-GB" b="1" i="1" dirty="0">
                <a:solidFill>
                  <a:srgbClr val="1A999F"/>
                </a:solidFill>
              </a:rPr>
              <a:t>positive pre-sentence reports </a:t>
            </a:r>
            <a:r>
              <a:rPr lang="en-GB" i="1" dirty="0">
                <a:solidFill>
                  <a:srgbClr val="1A999F"/>
                </a:solidFill>
              </a:rPr>
              <a:t>that he’d ever read (Riaz).</a:t>
            </a:r>
          </a:p>
          <a:p>
            <a:endParaRPr lang="en-GB" i="1" dirty="0"/>
          </a:p>
          <a:p>
            <a:pPr marL="285750" indent="-285750">
              <a:buFont typeface="Arial" panose="020B0604020202020204" pitchFamily="34" charset="0"/>
              <a:buChar char="•"/>
            </a:pPr>
            <a:r>
              <a:rPr lang="en-GB" dirty="0"/>
              <a:t>Sometimes not taken into consideration in court e.g., probation liaison with a therapist for a 12-week support programme therefore recommended a community sentence but custodial sentence handed instead  </a:t>
            </a:r>
            <a:endParaRPr lang="en-US" dirty="0"/>
          </a:p>
          <a:p>
            <a:endParaRPr lang="en-US" dirty="0"/>
          </a:p>
        </p:txBody>
      </p:sp>
    </p:spTree>
    <p:extLst>
      <p:ext uri="{BB962C8B-B14F-4D97-AF65-F5344CB8AC3E}">
        <p14:creationId xmlns:p14="http://schemas.microsoft.com/office/powerpoint/2010/main" val="1581638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Prison Context </a:t>
            </a:r>
          </a:p>
        </p:txBody>
      </p:sp>
      <p:sp>
        <p:nvSpPr>
          <p:cNvPr id="2" name="TextBox 1">
            <a:extLst>
              <a:ext uri="{FF2B5EF4-FFF2-40B4-BE49-F238E27FC236}">
                <a16:creationId xmlns:a16="http://schemas.microsoft.com/office/drawing/2014/main" id="{6456FF8C-3A90-102A-3FD6-830803FED059}"/>
              </a:ext>
            </a:extLst>
          </p:cNvPr>
          <p:cNvSpPr txBox="1"/>
          <p:nvPr/>
        </p:nvSpPr>
        <p:spPr>
          <a:xfrm>
            <a:off x="407886" y="778475"/>
            <a:ext cx="11614669" cy="4278094"/>
          </a:xfrm>
          <a:prstGeom prst="rect">
            <a:avLst/>
          </a:prstGeom>
          <a:noFill/>
        </p:spPr>
        <p:txBody>
          <a:bodyPr wrap="square" rtlCol="0">
            <a:spAutoFit/>
          </a:bodyPr>
          <a:lstStyle/>
          <a:p>
            <a:pPr marL="285750" indent="-285750">
              <a:buFont typeface="Arial" panose="020B0604020202020204" pitchFamily="34" charset="0"/>
              <a:buChar char="•"/>
            </a:pPr>
            <a:r>
              <a:rPr lang="en-US" sz="2000" dirty="0"/>
              <a:t>Lack of screening and appropriate support across most prisons:</a:t>
            </a:r>
          </a:p>
          <a:p>
            <a:endParaRPr lang="en-US" dirty="0"/>
          </a:p>
          <a:p>
            <a:r>
              <a:rPr lang="en-GB" i="1" dirty="0">
                <a:solidFill>
                  <a:srgbClr val="1A999F"/>
                </a:solidFill>
              </a:rPr>
              <a:t>When you first get there, your initial, all the paperwork and assessments and things and the medical stuff, I was asked if I do drugs or if I had an alcohol problem. I answered no to both; and that was it. There was </a:t>
            </a:r>
            <a:r>
              <a:rPr lang="en-GB" b="1" i="1" dirty="0">
                <a:solidFill>
                  <a:srgbClr val="1A999F"/>
                </a:solidFill>
              </a:rPr>
              <a:t>absolutely nothing for gambling</a:t>
            </a:r>
            <a:r>
              <a:rPr lang="en-GB" i="1" dirty="0">
                <a:solidFill>
                  <a:srgbClr val="1A999F"/>
                </a:solidFill>
              </a:rPr>
              <a:t>. So, for the 12 weeks that I was in Leeds, I never mentioned gambling once to anybody, other than fellow inmates when they talked about what are you in for and stuff; so </a:t>
            </a:r>
            <a:r>
              <a:rPr lang="en-GB" b="1" i="1" dirty="0">
                <a:solidFill>
                  <a:srgbClr val="1A999F"/>
                </a:solidFill>
              </a:rPr>
              <a:t>not once with a member of staff did I talk about gambling</a:t>
            </a:r>
            <a:r>
              <a:rPr lang="en-GB" i="1" dirty="0">
                <a:solidFill>
                  <a:srgbClr val="1A999F"/>
                </a:solidFill>
              </a:rPr>
              <a:t> (Stephen). </a:t>
            </a:r>
          </a:p>
          <a:p>
            <a:endParaRPr lang="en-GB" i="1" dirty="0">
              <a:solidFill>
                <a:srgbClr val="1A999F"/>
              </a:solidFill>
            </a:endParaRPr>
          </a:p>
          <a:p>
            <a:r>
              <a:rPr lang="en-GB" i="1" dirty="0">
                <a:solidFill>
                  <a:srgbClr val="1A999F"/>
                </a:solidFill>
              </a:rPr>
              <a:t>I </a:t>
            </a:r>
            <a:r>
              <a:rPr lang="en-GB" b="1" i="1" dirty="0">
                <a:solidFill>
                  <a:srgbClr val="1A999F"/>
                </a:solidFill>
              </a:rPr>
              <a:t>ended up going to AA meetings, just to have some sort of support group</a:t>
            </a:r>
            <a:r>
              <a:rPr lang="en-GB" i="1" dirty="0">
                <a:solidFill>
                  <a:srgbClr val="1A999F"/>
                </a:solidFill>
              </a:rPr>
              <a:t>; but that feels a bit weird because everybody is talking about their alcohol problems, and drugs as well … and then I was the one talking to them about gambling; and it feels like weird because it feels like they’re sitting there thinking it’s not a real problem … they don’t really relate to it (Thomas). </a:t>
            </a:r>
          </a:p>
          <a:p>
            <a:endParaRPr lang="en-GB" i="1" dirty="0">
              <a:solidFill>
                <a:srgbClr val="1A999F"/>
              </a:solidFill>
            </a:endParaRPr>
          </a:p>
          <a:p>
            <a:endParaRPr lang="en-GB" i="1" dirty="0">
              <a:solidFill>
                <a:srgbClr val="1A999F"/>
              </a:solidFill>
            </a:endParaRPr>
          </a:p>
          <a:p>
            <a:pPr marL="285750" indent="-285750">
              <a:buFont typeface="Wingdings" pitchFamily="2" charset="2"/>
              <a:buChar char="Ø"/>
            </a:pPr>
            <a:r>
              <a:rPr lang="en-GB" dirty="0">
                <a:latin typeface="Arial" panose="020B0604020202020204" pitchFamily="34" charset="0"/>
                <a:cs typeface="Arial" panose="020B0604020202020204" pitchFamily="34" charset="0"/>
              </a:rPr>
              <a:t>Note, we are starting to see movement on this in some prisons in the south, in Wales, and in HMP Lincoln.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5108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Probation Supervision</a:t>
            </a:r>
          </a:p>
        </p:txBody>
      </p:sp>
      <p:sp>
        <p:nvSpPr>
          <p:cNvPr id="2" name="TextBox 1">
            <a:extLst>
              <a:ext uri="{FF2B5EF4-FFF2-40B4-BE49-F238E27FC236}">
                <a16:creationId xmlns:a16="http://schemas.microsoft.com/office/drawing/2014/main" id="{C70D8BAE-F1B0-3D32-55AA-EBA703C6548E}"/>
              </a:ext>
            </a:extLst>
          </p:cNvPr>
          <p:cNvSpPr txBox="1"/>
          <p:nvPr/>
        </p:nvSpPr>
        <p:spPr>
          <a:xfrm>
            <a:off x="407885" y="889843"/>
            <a:ext cx="11590525" cy="5078313"/>
          </a:xfrm>
          <a:prstGeom prst="rect">
            <a:avLst/>
          </a:prstGeom>
          <a:noFill/>
        </p:spPr>
        <p:txBody>
          <a:bodyPr wrap="square" rtlCol="0">
            <a:spAutoFit/>
          </a:bodyPr>
          <a:lstStyle/>
          <a:p>
            <a:pPr marL="285750" indent="-285750">
              <a:buFont typeface="Arial" panose="020B0604020202020204" pitchFamily="34" charset="0"/>
              <a:buChar char="•"/>
            </a:pPr>
            <a:r>
              <a:rPr lang="en-US" dirty="0"/>
              <a:t>People were hopeful of support for gambling-related harms while on probation:</a:t>
            </a:r>
          </a:p>
          <a:p>
            <a:r>
              <a:rPr lang="en-GB" i="1" dirty="0">
                <a:solidFill>
                  <a:srgbClr val="1A999F"/>
                </a:solidFill>
              </a:rPr>
              <a:t>I’m kind of looking forward to it…being able to express to somebody face to face, I’ve not really been able to do that other than last week when I was sat in a courtroom, actually having this </a:t>
            </a:r>
            <a:r>
              <a:rPr lang="en-GB" b="1" i="1" dirty="0">
                <a:solidFill>
                  <a:srgbClr val="1A999F"/>
                </a:solidFill>
              </a:rPr>
              <a:t>chance to talk to someone, understand and show my remorse</a:t>
            </a:r>
            <a:r>
              <a:rPr lang="en-GB" i="1" dirty="0">
                <a:solidFill>
                  <a:srgbClr val="1A999F"/>
                </a:solidFill>
              </a:rPr>
              <a:t> (Riaz). </a:t>
            </a:r>
          </a:p>
          <a:p>
            <a:endParaRPr lang="en-GB" dirty="0"/>
          </a:p>
          <a:p>
            <a:pPr marL="285750" indent="-285750">
              <a:buFont typeface="Arial" panose="020B0604020202020204" pitchFamily="34" charset="0"/>
              <a:buChar char="•"/>
            </a:pPr>
            <a:r>
              <a:rPr lang="en-GB" dirty="0"/>
              <a:t>But a paucity of awareness and support:</a:t>
            </a:r>
          </a:p>
          <a:p>
            <a:r>
              <a:rPr lang="en-GB" i="1" dirty="0">
                <a:solidFill>
                  <a:srgbClr val="1A999F"/>
                </a:solidFill>
              </a:rPr>
              <a:t>She said ‘</a:t>
            </a:r>
            <a:r>
              <a:rPr lang="en-GB" b="1" i="1" dirty="0">
                <a:solidFill>
                  <a:srgbClr val="1A999F"/>
                </a:solidFill>
              </a:rPr>
              <a:t>we don’t do anything with gambling here’</a:t>
            </a:r>
            <a:r>
              <a:rPr lang="en-GB" i="1" dirty="0">
                <a:solidFill>
                  <a:srgbClr val="1A999F"/>
                </a:solidFill>
              </a:rPr>
              <a:t>, we probably have one or two staff who might know a bit about it, but the reality is that we don’t know nothing; it’s an area where we have had no training, and we can’t signpost you for anything. So, </a:t>
            </a:r>
            <a:r>
              <a:rPr lang="en-GB" b="1" i="1" dirty="0">
                <a:solidFill>
                  <a:srgbClr val="1A999F"/>
                </a:solidFill>
              </a:rPr>
              <a:t>the potential support you need, we can’t offer you</a:t>
            </a:r>
            <a:r>
              <a:rPr lang="en-GB" i="1" dirty="0">
                <a:solidFill>
                  <a:srgbClr val="1A999F"/>
                </a:solidFill>
              </a:rPr>
              <a:t>… She also sent me a self-assessment questionnaire, in there was a section on drugs, section on alcohol, nothing for gambling, loads of other tick boxes, so you have to tick ‘other’ and then write gambling. (Steve).</a:t>
            </a:r>
          </a:p>
          <a:p>
            <a:endParaRPr lang="en-GB" dirty="0"/>
          </a:p>
          <a:p>
            <a:pPr marL="285750" indent="-285750">
              <a:buFont typeface="Arial" panose="020B0604020202020204" pitchFamily="34" charset="0"/>
              <a:buChar char="•"/>
            </a:pPr>
            <a:r>
              <a:rPr lang="en-GB" dirty="0"/>
              <a:t>Could lead to increased/ongoing risk:</a:t>
            </a:r>
          </a:p>
          <a:p>
            <a:r>
              <a:rPr lang="en-GB" i="1" dirty="0">
                <a:solidFill>
                  <a:srgbClr val="1A999F"/>
                </a:solidFill>
              </a:rPr>
              <a:t>I had one probation session. I went in and did all the whatever it is, and they told me that they would put me on a scheme where I would be called every month, which I was called every month for about 10 minutes, and it was just a check in more than anything else. I think they put me as a low risk…The problem was over that period, I started to gamble more and more money (Jordan). </a:t>
            </a:r>
          </a:p>
          <a:p>
            <a:endParaRPr lang="en-US" dirty="0"/>
          </a:p>
        </p:txBody>
      </p:sp>
    </p:spTree>
    <p:extLst>
      <p:ext uri="{BB962C8B-B14F-4D97-AF65-F5344CB8AC3E}">
        <p14:creationId xmlns:p14="http://schemas.microsoft.com/office/powerpoint/2010/main" val="1765676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Proceeds of Crime Act (POCA; 2002)</a:t>
            </a:r>
          </a:p>
        </p:txBody>
      </p:sp>
      <p:sp>
        <p:nvSpPr>
          <p:cNvPr id="4" name="TextBox 3">
            <a:extLst>
              <a:ext uri="{FF2B5EF4-FFF2-40B4-BE49-F238E27FC236}">
                <a16:creationId xmlns:a16="http://schemas.microsoft.com/office/drawing/2014/main" id="{54F814D1-E4BE-FBE2-04E6-DD0C1D3C7AF1}"/>
              </a:ext>
            </a:extLst>
          </p:cNvPr>
          <p:cNvSpPr txBox="1"/>
          <p:nvPr/>
        </p:nvSpPr>
        <p:spPr>
          <a:xfrm>
            <a:off x="404221" y="1334530"/>
            <a:ext cx="11087563" cy="3970318"/>
          </a:xfrm>
          <a:prstGeom prst="rect">
            <a:avLst/>
          </a:prstGeom>
          <a:noFill/>
        </p:spPr>
        <p:txBody>
          <a:bodyPr wrap="square" rtlCol="0">
            <a:spAutoFit/>
          </a:bodyPr>
          <a:lstStyle/>
          <a:p>
            <a:pPr marL="285750" indent="-285750">
              <a:buFont typeface="Arial" panose="020B0604020202020204" pitchFamily="34" charset="0"/>
              <a:buChar char="•"/>
            </a:pPr>
            <a:r>
              <a:rPr lang="en-US" dirty="0"/>
              <a:t>POCA hearings and large orders are common amongst people convicted of theft and fraud offences, despite no direct financial gain from crimes:</a:t>
            </a:r>
          </a:p>
          <a:p>
            <a:r>
              <a:rPr lang="en-GB" i="1" dirty="0">
                <a:solidFill>
                  <a:srgbClr val="1A999F"/>
                </a:solidFill>
              </a:rPr>
              <a:t>Although the amount was £374,000, they’ve added interest to and rounded it up to £400,000; so that is this confiscation amount should you come into any money in the future (Emma).</a:t>
            </a:r>
            <a:endParaRPr lang="en-US" i="1" dirty="0">
              <a:solidFill>
                <a:srgbClr val="1A999F"/>
              </a:solidFill>
            </a:endParaRPr>
          </a:p>
          <a:p>
            <a:pPr marL="285750" indent="-285750">
              <a:buFont typeface="Arial" panose="020B0604020202020204" pitchFamily="34" charset="0"/>
              <a:buChar char="•"/>
            </a:pPr>
            <a:endParaRPr lang="en-US" i="1" dirty="0">
              <a:solidFill>
                <a:srgbClr val="1A999F"/>
              </a:solidFill>
            </a:endParaRPr>
          </a:p>
          <a:p>
            <a:r>
              <a:rPr lang="en-GB" i="1" dirty="0">
                <a:solidFill>
                  <a:srgbClr val="1A999F"/>
                </a:solidFill>
              </a:rPr>
              <a:t>I didn’t have any proceeds. [Gambling operators] had the proceeds (Matt). </a:t>
            </a:r>
          </a:p>
          <a:p>
            <a:endParaRPr lang="en-GB" i="1" dirty="0">
              <a:solidFill>
                <a:srgbClr val="1A999F"/>
              </a:solidFill>
            </a:endParaRPr>
          </a:p>
          <a:p>
            <a:r>
              <a:rPr lang="en-GB" i="1" dirty="0">
                <a:solidFill>
                  <a:srgbClr val="1A999F"/>
                </a:solidFill>
              </a:rPr>
              <a:t>I had absolutely nothing at that point, not a penny to my name (John). </a:t>
            </a:r>
          </a:p>
          <a:p>
            <a:endParaRPr lang="en-US" dirty="0"/>
          </a:p>
          <a:p>
            <a:pPr marL="285750" indent="-285750">
              <a:buFont typeface="Arial" panose="020B0604020202020204" pitchFamily="34" charset="0"/>
              <a:buChar char="•"/>
            </a:pPr>
            <a:r>
              <a:rPr lang="en-US" dirty="0"/>
              <a:t>Proceedings while in prison caused additional difficulty:</a:t>
            </a:r>
          </a:p>
          <a:p>
            <a:r>
              <a:rPr lang="en-GB" i="1" dirty="0">
                <a:solidFill>
                  <a:srgbClr val="1A999F"/>
                </a:solidFill>
              </a:rPr>
              <a:t>It was really difficult. And I couldn’t contact people in prison, it was expensive on the phone, and all that sort of stuff. Again, I was in work in prison and during the day, every time I had lunch or was back on the wing, the solicitors are on their lunch, and by the time I got on the wings again at 5:00 o’clock, the solicitors had gone home (Rob). </a:t>
            </a:r>
            <a:endParaRPr lang="en-US" i="1" dirty="0">
              <a:solidFill>
                <a:srgbClr val="1A999F"/>
              </a:solidFill>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56399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Proceeds of Crime Act (POCA; 2002)</a:t>
            </a:r>
          </a:p>
        </p:txBody>
      </p:sp>
      <p:sp>
        <p:nvSpPr>
          <p:cNvPr id="4" name="TextBox 3">
            <a:extLst>
              <a:ext uri="{FF2B5EF4-FFF2-40B4-BE49-F238E27FC236}">
                <a16:creationId xmlns:a16="http://schemas.microsoft.com/office/drawing/2014/main" id="{54F814D1-E4BE-FBE2-04E6-DD0C1D3C7AF1}"/>
              </a:ext>
            </a:extLst>
          </p:cNvPr>
          <p:cNvSpPr txBox="1"/>
          <p:nvPr/>
        </p:nvSpPr>
        <p:spPr>
          <a:xfrm>
            <a:off x="480194" y="889843"/>
            <a:ext cx="11231612" cy="4785926"/>
          </a:xfrm>
          <a:prstGeom prst="rect">
            <a:avLst/>
          </a:prstGeom>
          <a:noFill/>
        </p:spPr>
        <p:txBody>
          <a:bodyPr wrap="square" rtlCol="0">
            <a:spAutoFit/>
          </a:bodyPr>
          <a:lstStyle/>
          <a:p>
            <a:pPr marL="285750" indent="-285750">
              <a:buFont typeface="Arial" panose="020B0604020202020204" pitchFamily="34" charset="0"/>
              <a:buChar char="•"/>
            </a:pPr>
            <a:r>
              <a:rPr lang="en-US" dirty="0"/>
              <a:t>Disproportionately affected families:</a:t>
            </a:r>
          </a:p>
          <a:p>
            <a:r>
              <a:rPr lang="en-GB" b="1" i="1" dirty="0">
                <a:solidFill>
                  <a:srgbClr val="1A999F"/>
                </a:solidFill>
              </a:rPr>
              <a:t>They wanted to take everything basically</a:t>
            </a:r>
            <a:r>
              <a:rPr lang="en-GB" i="1" dirty="0">
                <a:solidFill>
                  <a:srgbClr val="1A999F"/>
                </a:solidFill>
              </a:rPr>
              <a:t>. They wanted the house, the savings, my car was in his name, so they wanted that, so I had a POCA come through for about £280,000 is what they assessed our assets to be…it took a year and lots of hearings, to try and sort that, so this is where it is a nightmare. Because he was in prison, he got legal aid, so the victim was represented by the CPS, and me I was entitled to nothing. I had to go and represent myself basically, all he [husband’s barrister] kept saying was, ‘</a:t>
            </a:r>
            <a:r>
              <a:rPr lang="en-GB" b="1" i="1" dirty="0">
                <a:solidFill>
                  <a:srgbClr val="1A999F"/>
                </a:solidFill>
              </a:rPr>
              <a:t>you need to accept that you’re going to lose your house</a:t>
            </a:r>
            <a:r>
              <a:rPr lang="en-GB" i="1" dirty="0">
                <a:solidFill>
                  <a:srgbClr val="1A999F"/>
                </a:solidFill>
              </a:rPr>
              <a:t>, there is no way that you are going to get to keep your house’ (Claire).</a:t>
            </a:r>
          </a:p>
          <a:p>
            <a:endParaRPr lang="en-US" sz="1700" i="1" dirty="0">
              <a:solidFill>
                <a:srgbClr val="1A999F"/>
              </a:solidFill>
            </a:endParaRPr>
          </a:p>
          <a:p>
            <a:pPr marL="285750" indent="-285750">
              <a:buFont typeface="Arial" panose="020B0604020202020204" pitchFamily="34" charset="0"/>
              <a:buChar char="•"/>
            </a:pPr>
            <a:r>
              <a:rPr lang="en-US" dirty="0"/>
              <a:t>Impacted on prison progression:</a:t>
            </a:r>
          </a:p>
          <a:p>
            <a:r>
              <a:rPr lang="en-GB" i="1" dirty="0">
                <a:solidFill>
                  <a:srgbClr val="1A999F"/>
                </a:solidFill>
              </a:rPr>
              <a:t>I </a:t>
            </a:r>
            <a:r>
              <a:rPr lang="en-GB" b="1" i="1" dirty="0">
                <a:solidFill>
                  <a:srgbClr val="1A999F"/>
                </a:solidFill>
              </a:rPr>
              <a:t>had to have sorted my POCA before I could move to open conditions </a:t>
            </a:r>
            <a:r>
              <a:rPr lang="en-GB" i="1" dirty="0">
                <a:solidFill>
                  <a:srgbClr val="1A999F"/>
                </a:solidFill>
              </a:rPr>
              <a:t>(Steve).</a:t>
            </a:r>
          </a:p>
          <a:p>
            <a:endParaRPr lang="en-US" i="1" dirty="0">
              <a:solidFill>
                <a:srgbClr val="1A999F"/>
              </a:solidFill>
            </a:endParaRPr>
          </a:p>
          <a:p>
            <a:pPr marL="285750" indent="-285750">
              <a:buFont typeface="Arial" panose="020B0604020202020204" pitchFamily="34" charset="0"/>
              <a:buChar char="•"/>
            </a:pPr>
            <a:r>
              <a:rPr lang="en-US" dirty="0"/>
              <a:t>Lasting impact, even after sentence completed and original offences spent under the Rehabilitation of Offenders Act (1974, amended 2014):</a:t>
            </a:r>
          </a:p>
          <a:p>
            <a:r>
              <a:rPr lang="en-GB" b="1" i="1" dirty="0">
                <a:solidFill>
                  <a:srgbClr val="1A999F"/>
                </a:solidFill>
              </a:rPr>
              <a:t>They’re not allowing people to get on with their lives</a:t>
            </a:r>
            <a:r>
              <a:rPr lang="en-GB" i="1" dirty="0">
                <a:solidFill>
                  <a:srgbClr val="1A999F"/>
                </a:solidFill>
              </a:rPr>
              <a:t>, so if [husband] is a totally reformed man, and he wants to buy a house and move on with his life, he can’t because that house is going to be an asset.  (Mary).</a:t>
            </a:r>
          </a:p>
          <a:p>
            <a:endParaRPr lang="en-US" i="1" dirty="0">
              <a:solidFill>
                <a:srgbClr val="1A999F"/>
              </a:solidFill>
            </a:endParaRPr>
          </a:p>
          <a:p>
            <a:endParaRPr lang="en-US" dirty="0"/>
          </a:p>
        </p:txBody>
      </p:sp>
    </p:spTree>
    <p:extLst>
      <p:ext uri="{BB962C8B-B14F-4D97-AF65-F5344CB8AC3E}">
        <p14:creationId xmlns:p14="http://schemas.microsoft.com/office/powerpoint/2010/main" val="2174327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Crime and gambling-related harms</a:t>
            </a:r>
          </a:p>
        </p:txBody>
      </p:sp>
      <p:sp>
        <p:nvSpPr>
          <p:cNvPr id="4" name="TextBox 3">
            <a:extLst>
              <a:ext uri="{FF2B5EF4-FFF2-40B4-BE49-F238E27FC236}">
                <a16:creationId xmlns:a16="http://schemas.microsoft.com/office/drawing/2014/main" id="{EFF7C571-2C37-72ED-EA8D-4438714D599A}"/>
              </a:ext>
            </a:extLst>
          </p:cNvPr>
          <p:cNvSpPr txBox="1"/>
          <p:nvPr/>
        </p:nvSpPr>
        <p:spPr>
          <a:xfrm>
            <a:off x="552502" y="1119987"/>
            <a:ext cx="6407905" cy="4524315"/>
          </a:xfrm>
          <a:prstGeom prst="rect">
            <a:avLst/>
          </a:prstGeom>
          <a:noFill/>
        </p:spPr>
        <p:txBody>
          <a:bodyPr wrap="square" rtlCol="0">
            <a:spAutoFit/>
          </a:bodyPr>
          <a:lstStyle/>
          <a:p>
            <a:r>
              <a:rPr lang="en-US" sz="1800" b="1" dirty="0"/>
              <a:t>Mental and physical health: </a:t>
            </a:r>
            <a:r>
              <a:rPr lang="en-US" sz="1800" dirty="0"/>
              <a:t>neglect,</a:t>
            </a:r>
            <a:r>
              <a:rPr lang="en-US" sz="1800" b="1" dirty="0"/>
              <a:t> </a:t>
            </a:r>
            <a:r>
              <a:rPr lang="en-US" sz="1800" dirty="0"/>
              <a:t>shame and stigma</a:t>
            </a:r>
            <a:r>
              <a:rPr lang="en-US" sz="1800" b="1" dirty="0"/>
              <a:t>; </a:t>
            </a:r>
            <a:r>
              <a:rPr lang="en-US" sz="1800" dirty="0"/>
              <a:t>double burden of addiction and crime; high prevalence of suicidal ideation and intent.</a:t>
            </a:r>
          </a:p>
          <a:p>
            <a:endParaRPr lang="en-US" sz="1800" dirty="0"/>
          </a:p>
          <a:p>
            <a:r>
              <a:rPr lang="en-US" sz="1800" b="1" dirty="0"/>
              <a:t>Employment: </a:t>
            </a:r>
            <a:r>
              <a:rPr lang="en-US" sz="1800" dirty="0"/>
              <a:t>loss of job as a result of addiction and commission of crime then disclosure of offences to future employers.</a:t>
            </a:r>
          </a:p>
          <a:p>
            <a:endParaRPr lang="en-US" sz="1800" dirty="0"/>
          </a:p>
          <a:p>
            <a:r>
              <a:rPr lang="en-US" sz="1800" b="1" dirty="0"/>
              <a:t>Finances: </a:t>
            </a:r>
            <a:r>
              <a:rPr lang="en-US" sz="1800" dirty="0"/>
              <a:t>large amounts; harm from gambling but additional burden of Proceeds of Crime Act hearings (POCA).</a:t>
            </a:r>
          </a:p>
          <a:p>
            <a:endParaRPr lang="en-US" sz="1800" dirty="0"/>
          </a:p>
          <a:p>
            <a:r>
              <a:rPr lang="en-US" sz="1800" b="1" dirty="0"/>
              <a:t>Accommodation: </a:t>
            </a:r>
            <a:r>
              <a:rPr lang="en-US" sz="1800" dirty="0"/>
              <a:t>linked to financial harms/POCA; exacerbated by prison and relationship breakdown.</a:t>
            </a:r>
          </a:p>
          <a:p>
            <a:endParaRPr lang="en-US" sz="1800" dirty="0"/>
          </a:p>
          <a:p>
            <a:r>
              <a:rPr lang="en-US" sz="1800" b="1" dirty="0"/>
              <a:t>Family: </a:t>
            </a:r>
            <a:r>
              <a:rPr lang="en-US" sz="1800" dirty="0"/>
              <a:t>relationship breakdown, unable to see children, impact on children, partners left to carry on and deal with issues such as POCA; very little support. </a:t>
            </a:r>
          </a:p>
        </p:txBody>
      </p:sp>
      <p:pic>
        <p:nvPicPr>
          <p:cNvPr id="5" name="Picture 4">
            <a:extLst>
              <a:ext uri="{FF2B5EF4-FFF2-40B4-BE49-F238E27FC236}">
                <a16:creationId xmlns:a16="http://schemas.microsoft.com/office/drawing/2014/main" id="{B98104CD-FF15-9E92-2ECD-21AC34A75C3B}"/>
              </a:ext>
            </a:extLst>
          </p:cNvPr>
          <p:cNvPicPr>
            <a:picLocks noChangeAspect="1"/>
          </p:cNvPicPr>
          <p:nvPr/>
        </p:nvPicPr>
        <p:blipFill>
          <a:blip r:embed="rId4"/>
          <a:stretch>
            <a:fillRect/>
          </a:stretch>
        </p:blipFill>
        <p:spPr>
          <a:xfrm>
            <a:off x="7241059" y="1393391"/>
            <a:ext cx="4716443" cy="3362008"/>
          </a:xfrm>
          <a:prstGeom prst="rect">
            <a:avLst/>
          </a:prstGeom>
        </p:spPr>
      </p:pic>
    </p:spTree>
    <p:extLst>
      <p:ext uri="{BB962C8B-B14F-4D97-AF65-F5344CB8AC3E}">
        <p14:creationId xmlns:p14="http://schemas.microsoft.com/office/powerpoint/2010/main" val="3491842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Implications for Probation Practice</a:t>
            </a:r>
          </a:p>
        </p:txBody>
      </p:sp>
      <p:sp>
        <p:nvSpPr>
          <p:cNvPr id="4" name="TextBox 3">
            <a:extLst>
              <a:ext uri="{FF2B5EF4-FFF2-40B4-BE49-F238E27FC236}">
                <a16:creationId xmlns:a16="http://schemas.microsoft.com/office/drawing/2014/main" id="{638ECB4C-2EB0-C2F9-9054-6A5068AB56FF}"/>
              </a:ext>
            </a:extLst>
          </p:cNvPr>
          <p:cNvSpPr txBox="1"/>
          <p:nvPr/>
        </p:nvSpPr>
        <p:spPr>
          <a:xfrm>
            <a:off x="552502" y="889843"/>
            <a:ext cx="11086996" cy="5786199"/>
          </a:xfrm>
          <a:prstGeom prst="rect">
            <a:avLst/>
          </a:prstGeom>
          <a:noFill/>
        </p:spPr>
        <p:txBody>
          <a:bodyPr wrap="square" rtlCol="0">
            <a:spAutoFit/>
          </a:bodyPr>
          <a:lstStyle/>
          <a:p>
            <a:pPr marL="285750" indent="-285750">
              <a:buFont typeface="Wingdings" pitchFamily="2" charset="2"/>
              <a:buChar char="Ø"/>
            </a:pPr>
            <a:endParaRPr lang="en-US" sz="2000" b="1" dirty="0"/>
          </a:p>
          <a:p>
            <a:r>
              <a:rPr lang="en-US" dirty="0"/>
              <a:t>1.  </a:t>
            </a:r>
            <a:r>
              <a:rPr lang="en-US" sz="2200" b="1" dirty="0"/>
              <a:t>Understanding of gambling as an addiction</a:t>
            </a:r>
            <a:r>
              <a:rPr lang="en-US" sz="2200" dirty="0"/>
              <a:t>:  Whilst gambling is a behavioural rather than substance addiction, awareness and support needs to be on par with that for drugs and alcohol.</a:t>
            </a:r>
          </a:p>
          <a:p>
            <a:endParaRPr lang="en-US" sz="2200" dirty="0"/>
          </a:p>
          <a:p>
            <a:r>
              <a:rPr lang="en-US" sz="2200" dirty="0"/>
              <a:t>2.  </a:t>
            </a:r>
            <a:r>
              <a:rPr lang="en-US" sz="2200" b="1" dirty="0"/>
              <a:t>Language</a:t>
            </a:r>
            <a:r>
              <a:rPr lang="en-US" sz="2200" dirty="0"/>
              <a:t>:  Avoid (e.g.) ‘problem gambler’; person first language and ‘gambling-related harms’.</a:t>
            </a:r>
          </a:p>
          <a:p>
            <a:endParaRPr lang="en-US" sz="2200" dirty="0"/>
          </a:p>
          <a:p>
            <a:r>
              <a:rPr lang="en-US" sz="2200" dirty="0"/>
              <a:t>3.  </a:t>
            </a:r>
            <a:r>
              <a:rPr lang="en-US" sz="2200" b="1" dirty="0"/>
              <a:t>Have the conversation</a:t>
            </a:r>
            <a:r>
              <a:rPr lang="en-US" sz="2200" dirty="0"/>
              <a:t>:  It might be the first time the person has been able to talk about it, either because they have not been asked or because they have not felt able to disclose, or both</a:t>
            </a:r>
          </a:p>
          <a:p>
            <a:endParaRPr lang="en-US" sz="2200" dirty="0"/>
          </a:p>
          <a:p>
            <a:r>
              <a:rPr lang="en-US" sz="2200" dirty="0"/>
              <a:t>4.  Create a </a:t>
            </a:r>
            <a:r>
              <a:rPr lang="en-US" sz="2200" b="1" dirty="0"/>
              <a:t>safe space for disclosure</a:t>
            </a:r>
            <a:r>
              <a:rPr lang="en-US" sz="2200" dirty="0"/>
              <a:t>:  specifically ask about </a:t>
            </a:r>
            <a:r>
              <a:rPr lang="en-US" sz="2200" i="1" dirty="0"/>
              <a:t>gambling</a:t>
            </a:r>
            <a:r>
              <a:rPr lang="en-US" sz="2200" dirty="0"/>
              <a:t>; supportive rather than punitive; seeing literature on noticeboards can help too.</a:t>
            </a:r>
          </a:p>
          <a:p>
            <a:pPr marL="342900" indent="-342900">
              <a:buAutoNum type="arabicPeriod" startAt="2"/>
            </a:pPr>
            <a:endParaRPr lang="en-US" dirty="0"/>
          </a:p>
          <a:p>
            <a:endParaRPr lang="en-US" dirty="0"/>
          </a:p>
          <a:p>
            <a:pPr marL="342900" indent="-342900">
              <a:buAutoNum type="arabicPeriod" startAt="4"/>
            </a:pPr>
            <a:endParaRPr lang="en-US" dirty="0"/>
          </a:p>
          <a:p>
            <a:pPr marL="342900" indent="-342900">
              <a:buAutoNum type="arabicPeriod" startAt="2"/>
            </a:pPr>
            <a:endParaRPr lang="en-US" dirty="0"/>
          </a:p>
          <a:p>
            <a:pPr marL="342900" indent="-342900">
              <a:buAutoNum type="arabicPeriod" startAt="2"/>
            </a:pPr>
            <a:endParaRPr lang="en-US" dirty="0"/>
          </a:p>
          <a:p>
            <a:pPr marL="285750" indent="-285750">
              <a:buFont typeface="Wingdings" pitchFamily="2" charset="2"/>
              <a:buChar char="Ø"/>
            </a:pPr>
            <a:endParaRPr lang="en-US" dirty="0"/>
          </a:p>
        </p:txBody>
      </p:sp>
    </p:spTree>
    <p:extLst>
      <p:ext uri="{BB962C8B-B14F-4D97-AF65-F5344CB8AC3E}">
        <p14:creationId xmlns:p14="http://schemas.microsoft.com/office/powerpoint/2010/main" val="2812910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Implications for Probation Practice continued</a:t>
            </a:r>
          </a:p>
        </p:txBody>
      </p:sp>
      <p:sp>
        <p:nvSpPr>
          <p:cNvPr id="4" name="TextBox 3">
            <a:extLst>
              <a:ext uri="{FF2B5EF4-FFF2-40B4-BE49-F238E27FC236}">
                <a16:creationId xmlns:a16="http://schemas.microsoft.com/office/drawing/2014/main" id="{638ECB4C-2EB0-C2F9-9054-6A5068AB56FF}"/>
              </a:ext>
            </a:extLst>
          </p:cNvPr>
          <p:cNvSpPr txBox="1"/>
          <p:nvPr/>
        </p:nvSpPr>
        <p:spPr>
          <a:xfrm>
            <a:off x="552502" y="889843"/>
            <a:ext cx="10951639" cy="6155531"/>
          </a:xfrm>
          <a:prstGeom prst="rect">
            <a:avLst/>
          </a:prstGeom>
          <a:noFill/>
        </p:spPr>
        <p:txBody>
          <a:bodyPr wrap="square" rtlCol="0">
            <a:spAutoFit/>
          </a:bodyPr>
          <a:lstStyle/>
          <a:p>
            <a:endParaRPr lang="en-US" dirty="0"/>
          </a:p>
          <a:p>
            <a:pPr marL="342900" indent="-342900">
              <a:buAutoNum type="arabicPeriod" startAt="5"/>
            </a:pPr>
            <a:r>
              <a:rPr lang="en-US" sz="2200" dirty="0"/>
              <a:t>Probation staff awareness of </a:t>
            </a:r>
            <a:r>
              <a:rPr lang="en-US" sz="2200" b="1" dirty="0"/>
              <a:t>referral pathways and support </a:t>
            </a:r>
          </a:p>
          <a:p>
            <a:endParaRPr lang="en-US" sz="2200" dirty="0"/>
          </a:p>
          <a:p>
            <a:pPr marL="342900" indent="-342900">
              <a:buAutoNum type="arabicPeriod" startAt="6"/>
            </a:pPr>
            <a:r>
              <a:rPr lang="en-US" sz="2200" dirty="0"/>
              <a:t>Specialist </a:t>
            </a:r>
            <a:r>
              <a:rPr lang="en-US" sz="2200" b="1" dirty="0"/>
              <a:t>support cannot exist in isolation</a:t>
            </a:r>
            <a:r>
              <a:rPr lang="en-US" sz="2200" dirty="0"/>
              <a:t>: </a:t>
            </a:r>
          </a:p>
          <a:p>
            <a:pPr marL="342900" indent="-342900">
              <a:buFont typeface="Wingdings" pitchFamily="2" charset="2"/>
              <a:buChar char="Ø"/>
            </a:pPr>
            <a:r>
              <a:rPr lang="en-US" sz="2200" dirty="0"/>
              <a:t>context of understanding and </a:t>
            </a:r>
            <a:r>
              <a:rPr lang="en-US" sz="2200" b="1" dirty="0"/>
              <a:t>ongoing support</a:t>
            </a:r>
            <a:r>
              <a:rPr lang="en-US" sz="2200" dirty="0"/>
              <a:t>; </a:t>
            </a:r>
          </a:p>
          <a:p>
            <a:pPr marL="342900" indent="-342900">
              <a:buFont typeface="Wingdings" pitchFamily="2" charset="2"/>
              <a:buChar char="Ø"/>
            </a:pPr>
            <a:r>
              <a:rPr lang="en-US" sz="2200" dirty="0"/>
              <a:t>practical support to address </a:t>
            </a:r>
            <a:r>
              <a:rPr lang="en-US" sz="2200" b="1" dirty="0"/>
              <a:t>broader harms</a:t>
            </a:r>
            <a:r>
              <a:rPr lang="en-US" sz="2200" dirty="0"/>
              <a:t>: financial, relationships, health, accommodation, employment; </a:t>
            </a:r>
          </a:p>
          <a:p>
            <a:pPr marL="342900" indent="-342900">
              <a:buFont typeface="Wingdings" pitchFamily="2" charset="2"/>
              <a:buChar char="Ø"/>
            </a:pPr>
            <a:r>
              <a:rPr lang="en-US" sz="2200" dirty="0"/>
              <a:t>support to </a:t>
            </a:r>
            <a:r>
              <a:rPr lang="en-US" sz="2200" b="1" dirty="0"/>
              <a:t>families</a:t>
            </a:r>
            <a:r>
              <a:rPr lang="en-US" sz="2200" dirty="0"/>
              <a:t>; </a:t>
            </a:r>
          </a:p>
          <a:p>
            <a:pPr marL="342900" indent="-342900">
              <a:buFont typeface="Wingdings" pitchFamily="2" charset="2"/>
              <a:buChar char="Ø"/>
            </a:pPr>
            <a:r>
              <a:rPr lang="en-US" sz="2200" b="1" dirty="0"/>
              <a:t>ongoing aftercare </a:t>
            </a:r>
            <a:r>
              <a:rPr lang="en-US" sz="2200" dirty="0"/>
              <a:t>support; </a:t>
            </a:r>
          </a:p>
          <a:p>
            <a:pPr marL="342900" indent="-342900">
              <a:buFont typeface="Wingdings" pitchFamily="2" charset="2"/>
              <a:buChar char="Ø"/>
            </a:pPr>
            <a:r>
              <a:rPr lang="en-US" sz="2200" b="1" dirty="0"/>
              <a:t>peer-led support</a:t>
            </a:r>
            <a:r>
              <a:rPr lang="en-US" sz="2200" dirty="0"/>
              <a:t>.  </a:t>
            </a:r>
          </a:p>
          <a:p>
            <a:endParaRPr lang="en-US" sz="2200" dirty="0"/>
          </a:p>
          <a:p>
            <a:pPr marL="342900" indent="-342900">
              <a:buAutoNum type="arabicPeriod" startAt="6"/>
            </a:pPr>
            <a:r>
              <a:rPr lang="en-US" sz="2200" dirty="0"/>
              <a:t>A </a:t>
            </a:r>
            <a:r>
              <a:rPr lang="en-US" sz="2200" b="1" dirty="0"/>
              <a:t>whole system approach </a:t>
            </a:r>
            <a:r>
              <a:rPr lang="en-US" sz="2200" dirty="0"/>
              <a:t>(Inc. prisons, courts, police, health, voluntary sector)</a:t>
            </a:r>
          </a:p>
          <a:p>
            <a:endParaRPr lang="en-US" sz="2200" dirty="0"/>
          </a:p>
          <a:p>
            <a:pPr marL="342900" indent="-342900">
              <a:buAutoNum type="arabicPeriod" startAt="6"/>
            </a:pPr>
            <a:r>
              <a:rPr lang="en-US" sz="2200" b="1" dirty="0"/>
              <a:t>Research and Evaluation</a:t>
            </a:r>
          </a:p>
          <a:p>
            <a:pPr marL="342900" indent="-342900">
              <a:buAutoNum type="arabicPeriod" startAt="4"/>
            </a:pPr>
            <a:endParaRPr lang="en-US" dirty="0"/>
          </a:p>
          <a:p>
            <a:pPr marL="342900" indent="-342900">
              <a:buAutoNum type="arabicPeriod" startAt="4"/>
            </a:pPr>
            <a:endParaRPr lang="en-US" dirty="0"/>
          </a:p>
          <a:p>
            <a:pPr marL="342900" indent="-342900">
              <a:buAutoNum type="arabicPeriod" startAt="2"/>
            </a:pPr>
            <a:endParaRPr lang="en-US" dirty="0"/>
          </a:p>
          <a:p>
            <a:pPr marL="342900" indent="-342900">
              <a:buAutoNum type="arabicPeriod" startAt="2"/>
            </a:pPr>
            <a:endParaRPr lang="en-US" dirty="0"/>
          </a:p>
          <a:p>
            <a:pPr marL="285750" indent="-285750">
              <a:buFont typeface="Wingdings" pitchFamily="2" charset="2"/>
              <a:buChar char="Ø"/>
            </a:pPr>
            <a:endParaRPr lang="en-US" dirty="0"/>
          </a:p>
        </p:txBody>
      </p:sp>
    </p:spTree>
    <p:extLst>
      <p:ext uri="{BB962C8B-B14F-4D97-AF65-F5344CB8AC3E}">
        <p14:creationId xmlns:p14="http://schemas.microsoft.com/office/powerpoint/2010/main" val="2614157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2502" y="234637"/>
            <a:ext cx="11231612" cy="885350"/>
          </a:xfrm>
        </p:spPr>
        <p:txBody>
          <a:bodyPr>
            <a:noAutofit/>
          </a:bodyPr>
          <a:lstStyle/>
          <a:p>
            <a:r>
              <a:rPr lang="en-GB" sz="4000" dirty="0">
                <a:solidFill>
                  <a:schemeClr val="tx1"/>
                </a:solidFill>
                <a:latin typeface="Arial" panose="020B0604020202020204" pitchFamily="34" charset="0"/>
                <a:cs typeface="Arial" panose="020B0604020202020204" pitchFamily="34" charset="0"/>
              </a:rPr>
              <a:t>Conclusions</a:t>
            </a:r>
          </a:p>
        </p:txBody>
      </p:sp>
      <p:graphicFrame>
        <p:nvGraphicFramePr>
          <p:cNvPr id="6" name="TextBox 3">
            <a:extLst>
              <a:ext uri="{FF2B5EF4-FFF2-40B4-BE49-F238E27FC236}">
                <a16:creationId xmlns:a16="http://schemas.microsoft.com/office/drawing/2014/main" id="{59A0389E-80F1-4FFA-9D99-72F0A770CFFB}"/>
              </a:ext>
            </a:extLst>
          </p:cNvPr>
          <p:cNvGraphicFramePr/>
          <p:nvPr>
            <p:extLst>
              <p:ext uri="{D42A27DB-BD31-4B8C-83A1-F6EECF244321}">
                <p14:modId xmlns:p14="http://schemas.microsoft.com/office/powerpoint/2010/main" val="2728611152"/>
              </p:ext>
            </p:extLst>
          </p:nvPr>
        </p:nvGraphicFramePr>
        <p:xfrm>
          <a:off x="552502" y="828059"/>
          <a:ext cx="10951639" cy="48807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75722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174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1">
            <a:extLst>
              <a:ext uri="{FF2B5EF4-FFF2-40B4-BE49-F238E27FC236}">
                <a16:creationId xmlns:a16="http://schemas.microsoft.com/office/drawing/2014/main" id="{6EB6DA84-DB40-674C-8BEA-BD9834204A63}"/>
              </a:ext>
            </a:extLst>
          </p:cNvPr>
          <p:cNvSpPr txBox="1">
            <a:spLocks/>
          </p:cNvSpPr>
          <p:nvPr/>
        </p:nvSpPr>
        <p:spPr>
          <a:xfrm>
            <a:off x="330200" y="1574801"/>
            <a:ext cx="4343400" cy="4319692"/>
          </a:xfrm>
          <a:prstGeom prst="ellipse">
            <a:avLst/>
          </a:prstGeom>
          <a:solidFill>
            <a:srgbClr val="262626"/>
          </a:solidFill>
          <a:ln w="174625" cmpd="thinThick">
            <a:solidFill>
              <a:srgbClr val="262626"/>
            </a:solidFill>
          </a:ln>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ct val="0"/>
              </a:spcBef>
              <a:spcAft>
                <a:spcPts val="600"/>
              </a:spcAft>
            </a:pPr>
            <a:r>
              <a:rPr lang="en-US" sz="2400" kern="1200" dirty="0">
                <a:solidFill>
                  <a:srgbClr val="FFFFFF"/>
                </a:solidFill>
                <a:latin typeface="+mj-lt"/>
                <a:ea typeface="+mj-ea"/>
                <a:cs typeface="+mj-cs"/>
              </a:rPr>
              <a:t>Thank you</a:t>
            </a:r>
          </a:p>
          <a:p>
            <a:pPr algn="ctr">
              <a:lnSpc>
                <a:spcPct val="90000"/>
              </a:lnSpc>
              <a:spcBef>
                <a:spcPct val="0"/>
              </a:spcBef>
              <a:spcAft>
                <a:spcPts val="600"/>
              </a:spcAft>
            </a:pPr>
            <a:endParaRPr lang="en-US" sz="2400" kern="1200" dirty="0">
              <a:solidFill>
                <a:srgbClr val="FFFFFF"/>
              </a:solidFill>
              <a:latin typeface="+mj-lt"/>
              <a:ea typeface="+mj-ea"/>
              <a:cs typeface="+mj-cs"/>
            </a:endParaRPr>
          </a:p>
          <a:p>
            <a:pPr algn="ctr">
              <a:lnSpc>
                <a:spcPct val="90000"/>
              </a:lnSpc>
              <a:spcBef>
                <a:spcPct val="0"/>
              </a:spcBef>
              <a:spcAft>
                <a:spcPts val="600"/>
              </a:spcAft>
            </a:pPr>
            <a:r>
              <a:rPr lang="en-US" sz="2000" kern="1200" dirty="0">
                <a:solidFill>
                  <a:srgbClr val="FFFFFF"/>
                </a:solidFill>
                <a:latin typeface="+mj-lt"/>
                <a:ea typeface="+mj-ea"/>
                <a:cs typeface="+mj-cs"/>
              </a:rPr>
              <a:t>Laurensmith@lincoln.ac.uk</a:t>
            </a:r>
          </a:p>
        </p:txBody>
      </p:sp>
      <p:pic>
        <p:nvPicPr>
          <p:cNvPr id="2" name="Picture 1">
            <a:extLst>
              <a:ext uri="{FF2B5EF4-FFF2-40B4-BE49-F238E27FC236}">
                <a16:creationId xmlns:a16="http://schemas.microsoft.com/office/drawing/2014/main" id="{61112FEC-EF90-792A-432B-8D602CFA7EC1}"/>
              </a:ext>
            </a:extLst>
          </p:cNvPr>
          <p:cNvPicPr>
            <a:picLocks noChangeAspect="1"/>
          </p:cNvPicPr>
          <p:nvPr/>
        </p:nvPicPr>
        <p:blipFill>
          <a:blip r:embed="rId2"/>
          <a:stretch>
            <a:fillRect/>
          </a:stretch>
        </p:blipFill>
        <p:spPr>
          <a:xfrm>
            <a:off x="4945615" y="963506"/>
            <a:ext cx="6618774" cy="4930987"/>
          </a:xfrm>
          <a:prstGeom prst="rect">
            <a:avLst/>
          </a:prstGeom>
        </p:spPr>
      </p:pic>
      <p:sp>
        <p:nvSpPr>
          <p:cNvPr id="3" name="TextBox 2">
            <a:extLst>
              <a:ext uri="{FF2B5EF4-FFF2-40B4-BE49-F238E27FC236}">
                <a16:creationId xmlns:a16="http://schemas.microsoft.com/office/drawing/2014/main" id="{AA7083C4-B675-91C9-EE50-809E29D93558}"/>
              </a:ext>
            </a:extLst>
          </p:cNvPr>
          <p:cNvSpPr txBox="1"/>
          <p:nvPr/>
        </p:nvSpPr>
        <p:spPr>
          <a:xfrm>
            <a:off x="4945615" y="5954758"/>
            <a:ext cx="6618774" cy="646331"/>
          </a:xfrm>
          <a:prstGeom prst="rect">
            <a:avLst/>
          </a:prstGeom>
          <a:noFill/>
        </p:spPr>
        <p:txBody>
          <a:bodyPr wrap="square" rtlCol="0">
            <a:spAutoFit/>
          </a:bodyPr>
          <a:lstStyle/>
          <a:p>
            <a:r>
              <a:rPr lang="en-US" dirty="0">
                <a:hlinkClick r:id="rId3"/>
              </a:rPr>
              <a:t>https://static1.squarespace.com/static/5ec3ce97a1716758c54691b7/t/6392f6b3d8ea806a80cba27f/1670575823823/PQ26.pdf</a:t>
            </a:r>
            <a:r>
              <a:rPr lang="en-US" dirty="0"/>
              <a:t>.  </a:t>
            </a:r>
          </a:p>
        </p:txBody>
      </p:sp>
    </p:spTree>
    <p:extLst>
      <p:ext uri="{BB962C8B-B14F-4D97-AF65-F5344CB8AC3E}">
        <p14:creationId xmlns:p14="http://schemas.microsoft.com/office/powerpoint/2010/main" val="13480495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2214</Words>
  <Application>Microsoft Office PowerPoint</Application>
  <PresentationFormat>Widescreen</PresentationFormat>
  <Paragraphs>159</Paragraphs>
  <Slides>17</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Calibri Light</vt:lpstr>
      <vt:lpstr>Georgia</vt:lpstr>
      <vt:lpstr>Helvetica 55 Roman</vt:lpstr>
      <vt:lpstr>Helvetica Neue</vt:lpstr>
      <vt:lpstr>Times New Roman</vt:lpstr>
      <vt:lpstr>Wingdings</vt:lpstr>
      <vt:lpstr>Office Theme</vt:lpstr>
      <vt:lpstr>   Experiences of Gambling and Crime:  Implications for Probation Practice  29th June 2023 Current Advances in Gambling Research (CAGR) Conference, London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Charlton</dc:creator>
  <cp:lastModifiedBy>Stephen Sharman</cp:lastModifiedBy>
  <cp:revision>115</cp:revision>
  <dcterms:created xsi:type="dcterms:W3CDTF">2020-11-04T15:08:33Z</dcterms:created>
  <dcterms:modified xsi:type="dcterms:W3CDTF">2023-09-25T16:51:51Z</dcterms:modified>
</cp:coreProperties>
</file>