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957"/>
    <a:srgbClr val="ADD34D"/>
    <a:srgbClr val="52CE6A"/>
    <a:srgbClr val="3EE252"/>
    <a:srgbClr val="24FC3E"/>
    <a:srgbClr val="19950F"/>
    <a:srgbClr val="456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EA5B51-3C74-4342-88E7-A5D9A231292A}" v="7" dt="2022-12-07T17:13:04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48ADB7-AEF8-4836-AF71-15C602410745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BDE716CE-907A-43FD-AAF8-0EEB7B74139D}">
      <dgm:prSet/>
      <dgm:spPr/>
      <dgm:t>
        <a:bodyPr/>
        <a:lstStyle/>
        <a:p>
          <a:r>
            <a:rPr lang="en-GB" b="1"/>
            <a:t>Three key parts </a:t>
          </a:r>
          <a:endParaRPr lang="en-US"/>
        </a:p>
      </dgm:t>
    </dgm:pt>
    <dgm:pt modelId="{13A3F5F7-F3ED-405C-B009-B9F00903232C}" type="parTrans" cxnId="{9FDF415E-994E-4EFC-A6D4-90959D5C47E9}">
      <dgm:prSet/>
      <dgm:spPr/>
      <dgm:t>
        <a:bodyPr/>
        <a:lstStyle/>
        <a:p>
          <a:endParaRPr lang="en-US"/>
        </a:p>
      </dgm:t>
    </dgm:pt>
    <dgm:pt modelId="{BD501366-E3D8-4CCB-AA7D-42E75E9C0116}" type="sibTrans" cxnId="{9FDF415E-994E-4EFC-A6D4-90959D5C47E9}">
      <dgm:prSet/>
      <dgm:spPr/>
      <dgm:t>
        <a:bodyPr/>
        <a:lstStyle/>
        <a:p>
          <a:endParaRPr lang="en-US"/>
        </a:p>
      </dgm:t>
    </dgm:pt>
    <dgm:pt modelId="{70C631A7-1331-4B99-B2B1-EB0FF1BC6F4A}">
      <dgm:prSet/>
      <dgm:spPr/>
      <dgm:t>
        <a:bodyPr/>
        <a:lstStyle/>
        <a:p>
          <a:r>
            <a:rPr lang="en-GB"/>
            <a:t>Awareness and Experience </a:t>
          </a:r>
          <a:endParaRPr lang="en-US"/>
        </a:p>
      </dgm:t>
    </dgm:pt>
    <dgm:pt modelId="{25C0D9D4-FEA8-4ACA-B1DB-BD1C9A4B1D40}" type="parTrans" cxnId="{BC640A51-DA15-4918-819C-A6D5C0CF9666}">
      <dgm:prSet/>
      <dgm:spPr/>
      <dgm:t>
        <a:bodyPr/>
        <a:lstStyle/>
        <a:p>
          <a:endParaRPr lang="en-US"/>
        </a:p>
      </dgm:t>
    </dgm:pt>
    <dgm:pt modelId="{E6CCF9CD-22A1-43DA-AB9C-5EC0CF7CFA54}" type="sibTrans" cxnId="{BC640A51-DA15-4918-819C-A6D5C0CF9666}">
      <dgm:prSet/>
      <dgm:spPr/>
      <dgm:t>
        <a:bodyPr/>
        <a:lstStyle/>
        <a:p>
          <a:endParaRPr lang="en-US"/>
        </a:p>
      </dgm:t>
    </dgm:pt>
    <dgm:pt modelId="{8B8AA8ED-2CA8-4714-96D9-627AF20AD68D}">
      <dgm:prSet/>
      <dgm:spPr/>
      <dgm:t>
        <a:bodyPr/>
        <a:lstStyle/>
        <a:p>
          <a:r>
            <a:rPr lang="en-GB"/>
            <a:t>Role</a:t>
          </a:r>
          <a:endParaRPr lang="en-US"/>
        </a:p>
      </dgm:t>
    </dgm:pt>
    <dgm:pt modelId="{54DFA759-3975-496C-8C1A-4021B0DCC1F1}" type="parTrans" cxnId="{81DB84EA-50AA-4CA4-B072-02B3D666B227}">
      <dgm:prSet/>
      <dgm:spPr/>
      <dgm:t>
        <a:bodyPr/>
        <a:lstStyle/>
        <a:p>
          <a:endParaRPr lang="en-US"/>
        </a:p>
      </dgm:t>
    </dgm:pt>
    <dgm:pt modelId="{3B04F359-B8FF-4253-9B46-835EDC41AE8D}" type="sibTrans" cxnId="{81DB84EA-50AA-4CA4-B072-02B3D666B227}">
      <dgm:prSet/>
      <dgm:spPr/>
      <dgm:t>
        <a:bodyPr/>
        <a:lstStyle/>
        <a:p>
          <a:endParaRPr lang="en-US"/>
        </a:p>
      </dgm:t>
    </dgm:pt>
    <dgm:pt modelId="{30E334E9-7D6F-4D41-9873-4C52702F89D2}">
      <dgm:prSet/>
      <dgm:spPr/>
      <dgm:t>
        <a:bodyPr/>
        <a:lstStyle/>
        <a:p>
          <a:r>
            <a:rPr lang="en-GB"/>
            <a:t>Impact (including rehabilitation)</a:t>
          </a:r>
          <a:endParaRPr lang="en-US"/>
        </a:p>
      </dgm:t>
    </dgm:pt>
    <dgm:pt modelId="{917DC1FD-CEA6-4E0F-910E-DF97445FBBDE}" type="parTrans" cxnId="{1FC742E5-DE94-46FC-8C55-81173A1415AF}">
      <dgm:prSet/>
      <dgm:spPr/>
      <dgm:t>
        <a:bodyPr/>
        <a:lstStyle/>
        <a:p>
          <a:endParaRPr lang="en-US"/>
        </a:p>
      </dgm:t>
    </dgm:pt>
    <dgm:pt modelId="{87D1F51D-43A3-4463-B75B-CFABFD9B0498}" type="sibTrans" cxnId="{1FC742E5-DE94-46FC-8C55-81173A1415AF}">
      <dgm:prSet/>
      <dgm:spPr/>
      <dgm:t>
        <a:bodyPr/>
        <a:lstStyle/>
        <a:p>
          <a:endParaRPr lang="en-US"/>
        </a:p>
      </dgm:t>
    </dgm:pt>
    <dgm:pt modelId="{CE4174F9-F92D-4347-B82A-B10D033E9FC3}" type="pres">
      <dgm:prSet presAssocID="{FB48ADB7-AEF8-4836-AF71-15C60241074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40AB124-7A3F-407C-9D0B-C180923F56EF}" type="pres">
      <dgm:prSet presAssocID="{BDE716CE-907A-43FD-AAF8-0EEB7B74139D}" presName="hierRoot1" presStyleCnt="0"/>
      <dgm:spPr/>
    </dgm:pt>
    <dgm:pt modelId="{D028C0DD-C738-4C69-8EDF-B66FE544F31D}" type="pres">
      <dgm:prSet presAssocID="{BDE716CE-907A-43FD-AAF8-0EEB7B74139D}" presName="composite" presStyleCnt="0"/>
      <dgm:spPr/>
    </dgm:pt>
    <dgm:pt modelId="{012FC1AD-FC1D-47A0-8F9F-FC57AF39D618}" type="pres">
      <dgm:prSet presAssocID="{BDE716CE-907A-43FD-AAF8-0EEB7B74139D}" presName="background" presStyleLbl="node0" presStyleIdx="0" presStyleCnt="1"/>
      <dgm:spPr/>
    </dgm:pt>
    <dgm:pt modelId="{26B3683B-4123-49ED-A1D5-AA7FD3459149}" type="pres">
      <dgm:prSet presAssocID="{BDE716CE-907A-43FD-AAF8-0EEB7B74139D}" presName="text" presStyleLbl="fgAcc0" presStyleIdx="0" presStyleCnt="1" custLinFactNeighborX="-398" custLinFactNeighborY="-7062">
        <dgm:presLayoutVars>
          <dgm:chPref val="3"/>
        </dgm:presLayoutVars>
      </dgm:prSet>
      <dgm:spPr/>
    </dgm:pt>
    <dgm:pt modelId="{4B10A235-A6F7-47DE-88D7-E69B746380E0}" type="pres">
      <dgm:prSet presAssocID="{BDE716CE-907A-43FD-AAF8-0EEB7B74139D}" presName="hierChild2" presStyleCnt="0"/>
      <dgm:spPr/>
    </dgm:pt>
    <dgm:pt modelId="{3B664931-B867-4B3D-8E9E-A18CE2C99F1C}" type="pres">
      <dgm:prSet presAssocID="{25C0D9D4-FEA8-4ACA-B1DB-BD1C9A4B1D40}" presName="Name10" presStyleLbl="parChTrans1D2" presStyleIdx="0" presStyleCnt="3"/>
      <dgm:spPr/>
    </dgm:pt>
    <dgm:pt modelId="{2ED0F1DC-E25D-427B-81C0-B12CB78405CA}" type="pres">
      <dgm:prSet presAssocID="{70C631A7-1331-4B99-B2B1-EB0FF1BC6F4A}" presName="hierRoot2" presStyleCnt="0"/>
      <dgm:spPr/>
    </dgm:pt>
    <dgm:pt modelId="{F5286F16-FF49-4928-8B6C-59C0A72ECD0B}" type="pres">
      <dgm:prSet presAssocID="{70C631A7-1331-4B99-B2B1-EB0FF1BC6F4A}" presName="composite2" presStyleCnt="0"/>
      <dgm:spPr/>
    </dgm:pt>
    <dgm:pt modelId="{7E7E75CB-2EB7-4A2D-9C45-4176A59125C8}" type="pres">
      <dgm:prSet presAssocID="{70C631A7-1331-4B99-B2B1-EB0FF1BC6F4A}" presName="background2" presStyleLbl="node2" presStyleIdx="0" presStyleCnt="3"/>
      <dgm:spPr/>
    </dgm:pt>
    <dgm:pt modelId="{85B42323-C870-4862-A737-962B73AC452C}" type="pres">
      <dgm:prSet presAssocID="{70C631A7-1331-4B99-B2B1-EB0FF1BC6F4A}" presName="text2" presStyleLbl="fgAcc2" presStyleIdx="0" presStyleCnt="3">
        <dgm:presLayoutVars>
          <dgm:chPref val="3"/>
        </dgm:presLayoutVars>
      </dgm:prSet>
      <dgm:spPr/>
    </dgm:pt>
    <dgm:pt modelId="{BBD61893-A0BF-4283-A272-B0F499741F10}" type="pres">
      <dgm:prSet presAssocID="{70C631A7-1331-4B99-B2B1-EB0FF1BC6F4A}" presName="hierChild3" presStyleCnt="0"/>
      <dgm:spPr/>
    </dgm:pt>
    <dgm:pt modelId="{E69E11EF-5368-4F18-BC0B-6B85DE11A5AD}" type="pres">
      <dgm:prSet presAssocID="{54DFA759-3975-496C-8C1A-4021B0DCC1F1}" presName="Name10" presStyleLbl="parChTrans1D2" presStyleIdx="1" presStyleCnt="3"/>
      <dgm:spPr/>
    </dgm:pt>
    <dgm:pt modelId="{B763D5E5-3214-4D44-9164-C917C355DC5B}" type="pres">
      <dgm:prSet presAssocID="{8B8AA8ED-2CA8-4714-96D9-627AF20AD68D}" presName="hierRoot2" presStyleCnt="0"/>
      <dgm:spPr/>
    </dgm:pt>
    <dgm:pt modelId="{7D7B7975-5D67-406F-A72F-28E78799898D}" type="pres">
      <dgm:prSet presAssocID="{8B8AA8ED-2CA8-4714-96D9-627AF20AD68D}" presName="composite2" presStyleCnt="0"/>
      <dgm:spPr/>
    </dgm:pt>
    <dgm:pt modelId="{47B759D7-98BC-4AE7-81CB-869E8E762F2C}" type="pres">
      <dgm:prSet presAssocID="{8B8AA8ED-2CA8-4714-96D9-627AF20AD68D}" presName="background2" presStyleLbl="node2" presStyleIdx="1" presStyleCnt="3"/>
      <dgm:spPr/>
    </dgm:pt>
    <dgm:pt modelId="{219F847E-66C9-41EA-87F1-47608043AD8F}" type="pres">
      <dgm:prSet presAssocID="{8B8AA8ED-2CA8-4714-96D9-627AF20AD68D}" presName="text2" presStyleLbl="fgAcc2" presStyleIdx="1" presStyleCnt="3">
        <dgm:presLayoutVars>
          <dgm:chPref val="3"/>
        </dgm:presLayoutVars>
      </dgm:prSet>
      <dgm:spPr/>
    </dgm:pt>
    <dgm:pt modelId="{81837B2F-DD1A-4FD8-8158-FCD56A983792}" type="pres">
      <dgm:prSet presAssocID="{8B8AA8ED-2CA8-4714-96D9-627AF20AD68D}" presName="hierChild3" presStyleCnt="0"/>
      <dgm:spPr/>
    </dgm:pt>
    <dgm:pt modelId="{7A5F200C-02A8-4D47-A0F3-6BB5F37FD2F4}" type="pres">
      <dgm:prSet presAssocID="{917DC1FD-CEA6-4E0F-910E-DF97445FBBDE}" presName="Name10" presStyleLbl="parChTrans1D2" presStyleIdx="2" presStyleCnt="3"/>
      <dgm:spPr/>
    </dgm:pt>
    <dgm:pt modelId="{E6ED7F8A-385B-4FB1-8847-FB34622DE2A3}" type="pres">
      <dgm:prSet presAssocID="{30E334E9-7D6F-4D41-9873-4C52702F89D2}" presName="hierRoot2" presStyleCnt="0"/>
      <dgm:spPr/>
    </dgm:pt>
    <dgm:pt modelId="{B957581F-E1A7-4674-95C7-58B3FE2F9E79}" type="pres">
      <dgm:prSet presAssocID="{30E334E9-7D6F-4D41-9873-4C52702F89D2}" presName="composite2" presStyleCnt="0"/>
      <dgm:spPr/>
    </dgm:pt>
    <dgm:pt modelId="{7270C39B-55D2-4553-948A-3FD769AB3F13}" type="pres">
      <dgm:prSet presAssocID="{30E334E9-7D6F-4D41-9873-4C52702F89D2}" presName="background2" presStyleLbl="node2" presStyleIdx="2" presStyleCnt="3"/>
      <dgm:spPr/>
    </dgm:pt>
    <dgm:pt modelId="{200E87EF-C075-41B5-A78F-F8B257F42FAD}" type="pres">
      <dgm:prSet presAssocID="{30E334E9-7D6F-4D41-9873-4C52702F89D2}" presName="text2" presStyleLbl="fgAcc2" presStyleIdx="2" presStyleCnt="3">
        <dgm:presLayoutVars>
          <dgm:chPref val="3"/>
        </dgm:presLayoutVars>
      </dgm:prSet>
      <dgm:spPr/>
    </dgm:pt>
    <dgm:pt modelId="{FD516605-FCFD-46F4-969A-8372133043A0}" type="pres">
      <dgm:prSet presAssocID="{30E334E9-7D6F-4D41-9873-4C52702F89D2}" presName="hierChild3" presStyleCnt="0"/>
      <dgm:spPr/>
    </dgm:pt>
  </dgm:ptLst>
  <dgm:cxnLst>
    <dgm:cxn modelId="{6F8A1718-7C96-48E0-AD45-786384156A3D}" type="presOf" srcId="{BDE716CE-907A-43FD-AAF8-0EEB7B74139D}" destId="{26B3683B-4123-49ED-A1D5-AA7FD3459149}" srcOrd="0" destOrd="0" presId="urn:microsoft.com/office/officeart/2005/8/layout/hierarchy1"/>
    <dgm:cxn modelId="{9FDF415E-994E-4EFC-A6D4-90959D5C47E9}" srcId="{FB48ADB7-AEF8-4836-AF71-15C602410745}" destId="{BDE716CE-907A-43FD-AAF8-0EEB7B74139D}" srcOrd="0" destOrd="0" parTransId="{13A3F5F7-F3ED-405C-B009-B9F00903232C}" sibTransId="{BD501366-E3D8-4CCB-AA7D-42E75E9C0116}"/>
    <dgm:cxn modelId="{BC640A51-DA15-4918-819C-A6D5C0CF9666}" srcId="{BDE716CE-907A-43FD-AAF8-0EEB7B74139D}" destId="{70C631A7-1331-4B99-B2B1-EB0FF1BC6F4A}" srcOrd="0" destOrd="0" parTransId="{25C0D9D4-FEA8-4ACA-B1DB-BD1C9A4B1D40}" sibTransId="{E6CCF9CD-22A1-43DA-AB9C-5EC0CF7CFA54}"/>
    <dgm:cxn modelId="{73599391-2852-4730-BF4D-46B5C83809C6}" type="presOf" srcId="{8B8AA8ED-2CA8-4714-96D9-627AF20AD68D}" destId="{219F847E-66C9-41EA-87F1-47608043AD8F}" srcOrd="0" destOrd="0" presId="urn:microsoft.com/office/officeart/2005/8/layout/hierarchy1"/>
    <dgm:cxn modelId="{9A1364AD-07EE-4132-A1EA-BC380A493860}" type="presOf" srcId="{917DC1FD-CEA6-4E0F-910E-DF97445FBBDE}" destId="{7A5F200C-02A8-4D47-A0F3-6BB5F37FD2F4}" srcOrd="0" destOrd="0" presId="urn:microsoft.com/office/officeart/2005/8/layout/hierarchy1"/>
    <dgm:cxn modelId="{5FCA36B5-8FCC-4780-B9E9-193EEEACBC50}" type="presOf" srcId="{30E334E9-7D6F-4D41-9873-4C52702F89D2}" destId="{200E87EF-C075-41B5-A78F-F8B257F42FAD}" srcOrd="0" destOrd="0" presId="urn:microsoft.com/office/officeart/2005/8/layout/hierarchy1"/>
    <dgm:cxn modelId="{84CD11C1-BE56-4926-B0CB-3AE0FAA7E63E}" type="presOf" srcId="{54DFA759-3975-496C-8C1A-4021B0DCC1F1}" destId="{E69E11EF-5368-4F18-BC0B-6B85DE11A5AD}" srcOrd="0" destOrd="0" presId="urn:microsoft.com/office/officeart/2005/8/layout/hierarchy1"/>
    <dgm:cxn modelId="{D07D6AD4-967E-442C-80C1-2B6258BF1946}" type="presOf" srcId="{25C0D9D4-FEA8-4ACA-B1DB-BD1C9A4B1D40}" destId="{3B664931-B867-4B3D-8E9E-A18CE2C99F1C}" srcOrd="0" destOrd="0" presId="urn:microsoft.com/office/officeart/2005/8/layout/hierarchy1"/>
    <dgm:cxn modelId="{9F9688DA-BC44-46EB-8D5D-FFBC3EEFF7FB}" type="presOf" srcId="{FB48ADB7-AEF8-4836-AF71-15C602410745}" destId="{CE4174F9-F92D-4347-B82A-B10D033E9FC3}" srcOrd="0" destOrd="0" presId="urn:microsoft.com/office/officeart/2005/8/layout/hierarchy1"/>
    <dgm:cxn modelId="{1FC742E5-DE94-46FC-8C55-81173A1415AF}" srcId="{BDE716CE-907A-43FD-AAF8-0EEB7B74139D}" destId="{30E334E9-7D6F-4D41-9873-4C52702F89D2}" srcOrd="2" destOrd="0" parTransId="{917DC1FD-CEA6-4E0F-910E-DF97445FBBDE}" sibTransId="{87D1F51D-43A3-4463-B75B-CFABFD9B0498}"/>
    <dgm:cxn modelId="{81DB84EA-50AA-4CA4-B072-02B3D666B227}" srcId="{BDE716CE-907A-43FD-AAF8-0EEB7B74139D}" destId="{8B8AA8ED-2CA8-4714-96D9-627AF20AD68D}" srcOrd="1" destOrd="0" parTransId="{54DFA759-3975-496C-8C1A-4021B0DCC1F1}" sibTransId="{3B04F359-B8FF-4253-9B46-835EDC41AE8D}"/>
    <dgm:cxn modelId="{A9516CF1-C234-4472-A1E4-65A70F8F5CA6}" type="presOf" srcId="{70C631A7-1331-4B99-B2B1-EB0FF1BC6F4A}" destId="{85B42323-C870-4862-A737-962B73AC452C}" srcOrd="0" destOrd="0" presId="urn:microsoft.com/office/officeart/2005/8/layout/hierarchy1"/>
    <dgm:cxn modelId="{A73DE953-068C-493B-91F8-4D6D97285B86}" type="presParOf" srcId="{CE4174F9-F92D-4347-B82A-B10D033E9FC3}" destId="{C40AB124-7A3F-407C-9D0B-C180923F56EF}" srcOrd="0" destOrd="0" presId="urn:microsoft.com/office/officeart/2005/8/layout/hierarchy1"/>
    <dgm:cxn modelId="{8160203C-2418-49B1-8B0D-700AE8BF0A0B}" type="presParOf" srcId="{C40AB124-7A3F-407C-9D0B-C180923F56EF}" destId="{D028C0DD-C738-4C69-8EDF-B66FE544F31D}" srcOrd="0" destOrd="0" presId="urn:microsoft.com/office/officeart/2005/8/layout/hierarchy1"/>
    <dgm:cxn modelId="{E742CDA4-70CB-4BE3-BB65-4F7F96D516EA}" type="presParOf" srcId="{D028C0DD-C738-4C69-8EDF-B66FE544F31D}" destId="{012FC1AD-FC1D-47A0-8F9F-FC57AF39D618}" srcOrd="0" destOrd="0" presId="urn:microsoft.com/office/officeart/2005/8/layout/hierarchy1"/>
    <dgm:cxn modelId="{9D33196F-8345-4D10-8753-89DC13E53C85}" type="presParOf" srcId="{D028C0DD-C738-4C69-8EDF-B66FE544F31D}" destId="{26B3683B-4123-49ED-A1D5-AA7FD3459149}" srcOrd="1" destOrd="0" presId="urn:microsoft.com/office/officeart/2005/8/layout/hierarchy1"/>
    <dgm:cxn modelId="{69D0B8DA-B8DC-4FF3-90CC-A730097CC314}" type="presParOf" srcId="{C40AB124-7A3F-407C-9D0B-C180923F56EF}" destId="{4B10A235-A6F7-47DE-88D7-E69B746380E0}" srcOrd="1" destOrd="0" presId="urn:microsoft.com/office/officeart/2005/8/layout/hierarchy1"/>
    <dgm:cxn modelId="{45139EFB-6A7B-41DB-810D-9192A266D9C9}" type="presParOf" srcId="{4B10A235-A6F7-47DE-88D7-E69B746380E0}" destId="{3B664931-B867-4B3D-8E9E-A18CE2C99F1C}" srcOrd="0" destOrd="0" presId="urn:microsoft.com/office/officeart/2005/8/layout/hierarchy1"/>
    <dgm:cxn modelId="{C553D424-6CE1-4985-92DB-75E01B5C9FAA}" type="presParOf" srcId="{4B10A235-A6F7-47DE-88D7-E69B746380E0}" destId="{2ED0F1DC-E25D-427B-81C0-B12CB78405CA}" srcOrd="1" destOrd="0" presId="urn:microsoft.com/office/officeart/2005/8/layout/hierarchy1"/>
    <dgm:cxn modelId="{2F554B97-6DD2-4C0F-9A56-8FEBD2F9D67B}" type="presParOf" srcId="{2ED0F1DC-E25D-427B-81C0-B12CB78405CA}" destId="{F5286F16-FF49-4928-8B6C-59C0A72ECD0B}" srcOrd="0" destOrd="0" presId="urn:microsoft.com/office/officeart/2005/8/layout/hierarchy1"/>
    <dgm:cxn modelId="{7888CB7A-8CCA-4D8D-8474-397C9B7D9C8C}" type="presParOf" srcId="{F5286F16-FF49-4928-8B6C-59C0A72ECD0B}" destId="{7E7E75CB-2EB7-4A2D-9C45-4176A59125C8}" srcOrd="0" destOrd="0" presId="urn:microsoft.com/office/officeart/2005/8/layout/hierarchy1"/>
    <dgm:cxn modelId="{2A8280E8-CC70-4FB2-AC3F-0AAB45AC9411}" type="presParOf" srcId="{F5286F16-FF49-4928-8B6C-59C0A72ECD0B}" destId="{85B42323-C870-4862-A737-962B73AC452C}" srcOrd="1" destOrd="0" presId="urn:microsoft.com/office/officeart/2005/8/layout/hierarchy1"/>
    <dgm:cxn modelId="{B8534348-FC37-4021-B16E-0ABBE0ACB113}" type="presParOf" srcId="{2ED0F1DC-E25D-427B-81C0-B12CB78405CA}" destId="{BBD61893-A0BF-4283-A272-B0F499741F10}" srcOrd="1" destOrd="0" presId="urn:microsoft.com/office/officeart/2005/8/layout/hierarchy1"/>
    <dgm:cxn modelId="{EFA78399-EB70-489A-9C08-345907B51083}" type="presParOf" srcId="{4B10A235-A6F7-47DE-88D7-E69B746380E0}" destId="{E69E11EF-5368-4F18-BC0B-6B85DE11A5AD}" srcOrd="2" destOrd="0" presId="urn:microsoft.com/office/officeart/2005/8/layout/hierarchy1"/>
    <dgm:cxn modelId="{DE29A7E9-3464-4C4C-9176-40A478384BE9}" type="presParOf" srcId="{4B10A235-A6F7-47DE-88D7-E69B746380E0}" destId="{B763D5E5-3214-4D44-9164-C917C355DC5B}" srcOrd="3" destOrd="0" presId="urn:microsoft.com/office/officeart/2005/8/layout/hierarchy1"/>
    <dgm:cxn modelId="{5C4E1A3D-F89F-4F6B-8DCC-9C8707BFF50A}" type="presParOf" srcId="{B763D5E5-3214-4D44-9164-C917C355DC5B}" destId="{7D7B7975-5D67-406F-A72F-28E78799898D}" srcOrd="0" destOrd="0" presId="urn:microsoft.com/office/officeart/2005/8/layout/hierarchy1"/>
    <dgm:cxn modelId="{2E7DE361-82D8-4C15-9291-9119B9F117BD}" type="presParOf" srcId="{7D7B7975-5D67-406F-A72F-28E78799898D}" destId="{47B759D7-98BC-4AE7-81CB-869E8E762F2C}" srcOrd="0" destOrd="0" presId="urn:microsoft.com/office/officeart/2005/8/layout/hierarchy1"/>
    <dgm:cxn modelId="{A5F158E1-3D5D-4908-A22B-4BFBEE274AE3}" type="presParOf" srcId="{7D7B7975-5D67-406F-A72F-28E78799898D}" destId="{219F847E-66C9-41EA-87F1-47608043AD8F}" srcOrd="1" destOrd="0" presId="urn:microsoft.com/office/officeart/2005/8/layout/hierarchy1"/>
    <dgm:cxn modelId="{107C0116-0791-4935-A391-681D6C8394B4}" type="presParOf" srcId="{B763D5E5-3214-4D44-9164-C917C355DC5B}" destId="{81837B2F-DD1A-4FD8-8158-FCD56A983792}" srcOrd="1" destOrd="0" presId="urn:microsoft.com/office/officeart/2005/8/layout/hierarchy1"/>
    <dgm:cxn modelId="{459C389B-3409-451B-920F-DD925A65B3FA}" type="presParOf" srcId="{4B10A235-A6F7-47DE-88D7-E69B746380E0}" destId="{7A5F200C-02A8-4D47-A0F3-6BB5F37FD2F4}" srcOrd="4" destOrd="0" presId="urn:microsoft.com/office/officeart/2005/8/layout/hierarchy1"/>
    <dgm:cxn modelId="{090D317F-0170-4940-831B-579133A0C5C1}" type="presParOf" srcId="{4B10A235-A6F7-47DE-88D7-E69B746380E0}" destId="{E6ED7F8A-385B-4FB1-8847-FB34622DE2A3}" srcOrd="5" destOrd="0" presId="urn:microsoft.com/office/officeart/2005/8/layout/hierarchy1"/>
    <dgm:cxn modelId="{987E5714-7872-443E-BC45-F1A0AF61B3BF}" type="presParOf" srcId="{E6ED7F8A-385B-4FB1-8847-FB34622DE2A3}" destId="{B957581F-E1A7-4674-95C7-58B3FE2F9E79}" srcOrd="0" destOrd="0" presId="urn:microsoft.com/office/officeart/2005/8/layout/hierarchy1"/>
    <dgm:cxn modelId="{7B3E46E0-9AEB-49DE-A063-687504A24712}" type="presParOf" srcId="{B957581F-E1A7-4674-95C7-58B3FE2F9E79}" destId="{7270C39B-55D2-4553-948A-3FD769AB3F13}" srcOrd="0" destOrd="0" presId="urn:microsoft.com/office/officeart/2005/8/layout/hierarchy1"/>
    <dgm:cxn modelId="{0BCD9661-50CC-45DA-B51F-D53C54281B7B}" type="presParOf" srcId="{B957581F-E1A7-4674-95C7-58B3FE2F9E79}" destId="{200E87EF-C075-41B5-A78F-F8B257F42FAD}" srcOrd="1" destOrd="0" presId="urn:microsoft.com/office/officeart/2005/8/layout/hierarchy1"/>
    <dgm:cxn modelId="{D8C347A6-22C2-44CB-AD72-3DA212CCBD93}" type="presParOf" srcId="{E6ED7F8A-385B-4FB1-8847-FB34622DE2A3}" destId="{FD516605-FCFD-46F4-969A-8372133043A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5F200C-02A8-4D47-A0F3-6BB5F37FD2F4}">
      <dsp:nvSpPr>
        <dsp:cNvPr id="0" name=""/>
        <dsp:cNvSpPr/>
      </dsp:nvSpPr>
      <dsp:spPr>
        <a:xfrm>
          <a:off x="5750066" y="1541154"/>
          <a:ext cx="3201321" cy="876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514"/>
              </a:lnTo>
              <a:lnTo>
                <a:pt x="3201321" y="634514"/>
              </a:lnTo>
              <a:lnTo>
                <a:pt x="3201321" y="87637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9E11EF-5368-4F18-BC0B-6B85DE11A5AD}">
      <dsp:nvSpPr>
        <dsp:cNvPr id="0" name=""/>
        <dsp:cNvSpPr/>
      </dsp:nvSpPr>
      <dsp:spPr>
        <a:xfrm>
          <a:off x="5704346" y="1541154"/>
          <a:ext cx="91440" cy="8763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4514"/>
              </a:lnTo>
              <a:lnTo>
                <a:pt x="56110" y="634514"/>
              </a:lnTo>
              <a:lnTo>
                <a:pt x="56110" y="87637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664931-B867-4B3D-8E9E-A18CE2C99F1C}">
      <dsp:nvSpPr>
        <dsp:cNvPr id="0" name=""/>
        <dsp:cNvSpPr/>
      </dsp:nvSpPr>
      <dsp:spPr>
        <a:xfrm>
          <a:off x="2569526" y="1541154"/>
          <a:ext cx="3180539" cy="876372"/>
        </a:xfrm>
        <a:custGeom>
          <a:avLst/>
          <a:gdLst/>
          <a:ahLst/>
          <a:cxnLst/>
          <a:rect l="0" t="0" r="0" b="0"/>
          <a:pathLst>
            <a:path>
              <a:moveTo>
                <a:pt x="3180539" y="0"/>
              </a:moveTo>
              <a:lnTo>
                <a:pt x="3180539" y="634514"/>
              </a:lnTo>
              <a:lnTo>
                <a:pt x="0" y="634514"/>
              </a:lnTo>
              <a:lnTo>
                <a:pt x="0" y="87637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2FC1AD-FC1D-47A0-8F9F-FC57AF39D618}">
      <dsp:nvSpPr>
        <dsp:cNvPr id="0" name=""/>
        <dsp:cNvSpPr/>
      </dsp:nvSpPr>
      <dsp:spPr>
        <a:xfrm>
          <a:off x="4444686" y="-116679"/>
          <a:ext cx="2610761" cy="16578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6B3683B-4123-49ED-A1D5-AA7FD3459149}">
      <dsp:nvSpPr>
        <dsp:cNvPr id="0" name=""/>
        <dsp:cNvSpPr/>
      </dsp:nvSpPr>
      <dsp:spPr>
        <a:xfrm>
          <a:off x="4734770" y="158901"/>
          <a:ext cx="2610761" cy="16578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1" kern="1200"/>
            <a:t>Three key parts </a:t>
          </a:r>
          <a:endParaRPr lang="en-US" sz="3100" kern="1200"/>
        </a:p>
      </dsp:txBody>
      <dsp:txXfrm>
        <a:off x="4783326" y="207457"/>
        <a:ext cx="2513649" cy="1560721"/>
      </dsp:txXfrm>
    </dsp:sp>
    <dsp:sp modelId="{7E7E75CB-2EB7-4A2D-9C45-4176A59125C8}">
      <dsp:nvSpPr>
        <dsp:cNvPr id="0" name=""/>
        <dsp:cNvSpPr/>
      </dsp:nvSpPr>
      <dsp:spPr>
        <a:xfrm>
          <a:off x="1264146" y="2417527"/>
          <a:ext cx="2610761" cy="16578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5B42323-C870-4862-A737-962B73AC452C}">
      <dsp:nvSpPr>
        <dsp:cNvPr id="0" name=""/>
        <dsp:cNvSpPr/>
      </dsp:nvSpPr>
      <dsp:spPr>
        <a:xfrm>
          <a:off x="1554230" y="2693107"/>
          <a:ext cx="2610761" cy="16578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Awareness and Experience </a:t>
          </a:r>
          <a:endParaRPr lang="en-US" sz="3100" kern="1200"/>
        </a:p>
      </dsp:txBody>
      <dsp:txXfrm>
        <a:off x="1602786" y="2741663"/>
        <a:ext cx="2513649" cy="1560721"/>
      </dsp:txXfrm>
    </dsp:sp>
    <dsp:sp modelId="{47B759D7-98BC-4AE7-81CB-869E8E762F2C}">
      <dsp:nvSpPr>
        <dsp:cNvPr id="0" name=""/>
        <dsp:cNvSpPr/>
      </dsp:nvSpPr>
      <dsp:spPr>
        <a:xfrm>
          <a:off x="4455076" y="2417527"/>
          <a:ext cx="2610761" cy="16578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19F847E-66C9-41EA-87F1-47608043AD8F}">
      <dsp:nvSpPr>
        <dsp:cNvPr id="0" name=""/>
        <dsp:cNvSpPr/>
      </dsp:nvSpPr>
      <dsp:spPr>
        <a:xfrm>
          <a:off x="4745161" y="2693107"/>
          <a:ext cx="2610761" cy="16578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Role</a:t>
          </a:r>
          <a:endParaRPr lang="en-US" sz="3100" kern="1200"/>
        </a:p>
      </dsp:txBody>
      <dsp:txXfrm>
        <a:off x="4793717" y="2741663"/>
        <a:ext cx="2513649" cy="1560721"/>
      </dsp:txXfrm>
    </dsp:sp>
    <dsp:sp modelId="{7270C39B-55D2-4553-948A-3FD769AB3F13}">
      <dsp:nvSpPr>
        <dsp:cNvPr id="0" name=""/>
        <dsp:cNvSpPr/>
      </dsp:nvSpPr>
      <dsp:spPr>
        <a:xfrm>
          <a:off x="7646007" y="2417527"/>
          <a:ext cx="2610761" cy="16578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00E87EF-C075-41B5-A78F-F8B257F42FAD}">
      <dsp:nvSpPr>
        <dsp:cNvPr id="0" name=""/>
        <dsp:cNvSpPr/>
      </dsp:nvSpPr>
      <dsp:spPr>
        <a:xfrm>
          <a:off x="7936092" y="2693107"/>
          <a:ext cx="2610761" cy="16578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Impact (including rehabilitation)</a:t>
          </a:r>
          <a:endParaRPr lang="en-US" sz="3100" kern="1200"/>
        </a:p>
      </dsp:txBody>
      <dsp:txXfrm>
        <a:off x="7984648" y="2741663"/>
        <a:ext cx="2513649" cy="1560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C9F033F-3958-D426-7087-E13B255053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400" y="-950640"/>
            <a:ext cx="12913360" cy="82918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8B7AA7-39FE-C764-4CE8-47CF7A7D8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7991CA-9111-EA8B-276A-82FA956AAB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 b="1" i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Penal Reform Solutions</a:t>
            </a:r>
          </a:p>
          <a:p>
            <a:r>
              <a:rPr lang="en-US" dirty="0"/>
              <a:t>Promoting good and reducing harm, for all.</a:t>
            </a:r>
            <a:endParaRPr lang="en-GB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AEF9CF1-FD32-1818-0BAF-1FF0E26AC9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700" y="4798315"/>
            <a:ext cx="4279900" cy="193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28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37D66-70C2-4379-0D3F-0E20BE456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9950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7B062-F20B-25BA-CA85-7E424F8B6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F1631D-96FE-97C4-A1C1-2B3E990044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2"/>
          <a:stretch/>
        </p:blipFill>
        <p:spPr>
          <a:xfrm rot="5400000">
            <a:off x="8100220" y="2766219"/>
            <a:ext cx="1325563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F85BBF-4CAE-A02C-D087-3A1FDA7FCE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r="65642"/>
          <a:stretch/>
        </p:blipFill>
        <p:spPr>
          <a:xfrm rot="16200000">
            <a:off x="2004219" y="3528218"/>
            <a:ext cx="1325563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13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37D66-70C2-4379-0D3F-0E20BE456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7B062-F20B-25BA-CA85-7E424F8B6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1" name="Picture 10" descr="A picture containing green, plant, vegetable&#10;&#10;Description automatically generated">
            <a:extLst>
              <a:ext uri="{FF2B5EF4-FFF2-40B4-BE49-F238E27FC236}">
                <a16:creationId xmlns:a16="http://schemas.microsoft.com/office/drawing/2014/main" id="{458B4044-0BAF-257A-1CB3-BAED977001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33"/>
          <a:stretch/>
        </p:blipFill>
        <p:spPr>
          <a:xfrm>
            <a:off x="5198058" y="5963603"/>
            <a:ext cx="6993942" cy="924876"/>
          </a:xfrm>
          <a:prstGeom prst="rect">
            <a:avLst/>
          </a:prstGeom>
        </p:spPr>
      </p:pic>
      <p:pic>
        <p:nvPicPr>
          <p:cNvPr id="12" name="Picture 11" descr="A picture containing green, plant, vegetable&#10;&#10;Description automatically generated">
            <a:extLst>
              <a:ext uri="{FF2B5EF4-FFF2-40B4-BE49-F238E27FC236}">
                <a16:creationId xmlns:a16="http://schemas.microsoft.com/office/drawing/2014/main" id="{1481AE66-97A4-9F74-A44D-C03E1F54A2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33" r="25678"/>
          <a:stretch/>
        </p:blipFill>
        <p:spPr>
          <a:xfrm rot="10800000">
            <a:off x="0" y="5963603"/>
            <a:ext cx="5198058" cy="92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37D66-70C2-4379-0D3F-0E20BE456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7B062-F20B-25BA-CA85-7E424F8B6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3768BC-620E-671E-5D31-E08734D52F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58"/>
          <a:stretch/>
        </p:blipFill>
        <p:spPr>
          <a:xfrm>
            <a:off x="3048000" y="5963602"/>
            <a:ext cx="9144000" cy="8943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9A1540-B78E-89FA-8269-0C448812DD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7" t="86958"/>
          <a:stretch/>
        </p:blipFill>
        <p:spPr>
          <a:xfrm>
            <a:off x="0" y="5963603"/>
            <a:ext cx="3048000" cy="89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11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286FB0-DABE-E394-F3F7-C2DC8FB5D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" y="136525"/>
            <a:ext cx="11811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FB19D-85BF-103D-62E4-616207110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320" y="1612265"/>
            <a:ext cx="11811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A863AE-B7D1-27EB-DC89-D79AE35E6E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040" y="136099"/>
            <a:ext cx="2367280" cy="142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03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9950F"/>
          </a:solidFill>
          <a:latin typeface="Grandview" panose="020B0502040204020203" pitchFamily="34" charset="0"/>
          <a:ea typeface="+mj-ea"/>
          <a:cs typeface="Calibri Light" panose="020F03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randview Display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randview Display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randview Display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randview Display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randview Display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mailto:Sarah@penalreformsolutions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EAC10-45AE-83D2-C24C-5B8931CA4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755" y="1214438"/>
            <a:ext cx="9144000" cy="2387600"/>
          </a:xfrm>
        </p:spPr>
        <p:txBody>
          <a:bodyPr>
            <a:noAutofit/>
          </a:bodyPr>
          <a:lstStyle/>
          <a:p>
            <a:r>
              <a:rPr lang="en-US" sz="4000" b="0" i="0" dirty="0">
                <a:effectLst/>
                <a:latin typeface="PT Sans" panose="020F0502020204030204" pitchFamily="34" charset="0"/>
              </a:rPr>
              <a:t>Exploring gambling and its role within prison culture: “You can be flying high, then fighting”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03F8B3-1A14-C43C-CBA0-D218594429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Dr Sarah Lewis </a:t>
            </a:r>
          </a:p>
          <a:p>
            <a:r>
              <a:rPr lang="en-GB" dirty="0"/>
              <a:t>Sarah@penalreformsolutions.com</a:t>
            </a:r>
          </a:p>
        </p:txBody>
      </p:sp>
    </p:spTree>
    <p:extLst>
      <p:ext uri="{BB962C8B-B14F-4D97-AF65-F5344CB8AC3E}">
        <p14:creationId xmlns:p14="http://schemas.microsoft.com/office/powerpoint/2010/main" val="3910492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99704-6916-EEB7-A7F2-DA293C07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06C24E-FCE2-079E-F717-34FFFC27FF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5583" y="2125866"/>
            <a:ext cx="2461473" cy="8687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E6B490-7F85-A94A-73F0-804FD0B94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352" y="2125865"/>
            <a:ext cx="3871295" cy="17375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C8BA36-F15D-4C4A-D88B-3DE9A6B8A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289" y="2015027"/>
            <a:ext cx="2629128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59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28EB4-9723-B366-53FE-099B44AE8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Neue Haas Unica W01"/>
              </a:rPr>
              <a:t>Exploring people's experience of gambling in prison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A0905-D732-2453-59E1-E998D0C90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56" y="1731126"/>
            <a:ext cx="10753725" cy="3766185"/>
          </a:xfrm>
        </p:spPr>
        <p:txBody>
          <a:bodyPr>
            <a:normAutofit fontScale="92500" lnSpcReduction="20000"/>
          </a:bodyPr>
          <a:lstStyle/>
          <a:p>
            <a:pPr algn="l" fontAlgn="auto"/>
            <a:r>
              <a:rPr lang="en-US" b="0" i="0" dirty="0">
                <a:solidFill>
                  <a:srgbClr val="3D3D3D"/>
                </a:solidFill>
                <a:effectLst/>
                <a:latin typeface="+mj-lt"/>
              </a:rPr>
              <a:t>The aims of the research are:</a:t>
            </a:r>
          </a:p>
          <a:p>
            <a:pPr algn="l" fontAlgn="auto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3D3D"/>
                </a:solidFill>
                <a:effectLst/>
                <a:latin typeface="+mj-lt"/>
              </a:rPr>
              <a:t>To understand how gambling is </a:t>
            </a:r>
            <a:r>
              <a:rPr lang="en-US" b="0" i="0" dirty="0" err="1">
                <a:solidFill>
                  <a:srgbClr val="3D3D3D"/>
                </a:solidFill>
                <a:effectLst/>
                <a:latin typeface="+mj-lt"/>
              </a:rPr>
              <a:t>conceptualised</a:t>
            </a:r>
            <a:r>
              <a:rPr lang="en-US" b="0" i="0" dirty="0">
                <a:solidFill>
                  <a:srgbClr val="3D3D3D"/>
                </a:solidFill>
                <a:effectLst/>
                <a:latin typeface="+mj-lt"/>
              </a:rPr>
              <a:t> in prison by prisoners and staff.</a:t>
            </a:r>
          </a:p>
          <a:p>
            <a:pPr algn="l" fontAlgn="auto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3D3D"/>
                </a:solidFill>
                <a:effectLst/>
                <a:latin typeface="+mj-lt"/>
              </a:rPr>
              <a:t>To understand how gambling is experienced within the cultural context of a prison by prisoners and staff.</a:t>
            </a:r>
          </a:p>
          <a:p>
            <a:pPr algn="l" fontAlgn="auto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3D3D"/>
                </a:solidFill>
                <a:effectLst/>
                <a:latin typeface="+mj-lt"/>
              </a:rPr>
              <a:t>To understand the role of gambling in prison.</a:t>
            </a:r>
          </a:p>
          <a:p>
            <a:pPr algn="l" fontAlgn="auto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3D3D"/>
                </a:solidFill>
                <a:effectLst/>
                <a:latin typeface="+mj-lt"/>
              </a:rPr>
              <a:t>To understand the impact of gambling in prison on prisoners, staff and affected others and the support needed to address associated harm.</a:t>
            </a:r>
          </a:p>
          <a:p>
            <a:pPr algn="l" fontAlgn="auto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3D3D"/>
                </a:solidFill>
                <a:effectLst/>
                <a:latin typeface="+mj-lt"/>
              </a:rPr>
              <a:t>To assess how aware staff and prisoners are of the role gambling plays within prison culture and its impact on the rehabilitative environment.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3461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1745D-A383-3170-84E6-B0D6E4CF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of Sample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9F76F-695C-CD8E-4568-1CC852CD9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solidFill>
                  <a:srgbClr val="44444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PRS interviewed 24 members of staff and carried out 10 in depth interviews with members of the community, who have lived prison experience. </a:t>
            </a:r>
          </a:p>
          <a:p>
            <a:endParaRPr lang="en-GB" sz="2400" dirty="0">
              <a:solidFill>
                <a:srgbClr val="444444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r>
              <a:rPr lang="en-GB" sz="2400" dirty="0">
                <a:solidFill>
                  <a:srgbClr val="44444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The Families team within prison supported 17 questionnaires for friends and families of those currently residing in the prison. </a:t>
            </a:r>
          </a:p>
          <a:p>
            <a:endParaRPr lang="en-GB" sz="2400" dirty="0">
              <a:solidFill>
                <a:srgbClr val="444444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r>
              <a:rPr lang="en-GB" sz="2400" dirty="0">
                <a:solidFill>
                  <a:srgbClr val="444444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Peer researchers conducted 90 assisted questionnaires with residents. </a:t>
            </a:r>
            <a:endParaRPr lang="en-GB" sz="24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541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ACF507-81D1-2E26-0392-CC9F0B9A93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0062857"/>
              </p:ext>
            </p:extLst>
          </p:nvPr>
        </p:nvGraphicFramePr>
        <p:xfrm>
          <a:off x="-372225" y="801774"/>
          <a:ext cx="11811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533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4B57-F259-427D-0CC7-E94FA1F05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34" y="156633"/>
            <a:ext cx="10772775" cy="1658198"/>
          </a:xfrm>
        </p:spPr>
        <p:txBody>
          <a:bodyPr/>
          <a:lstStyle/>
          <a:p>
            <a:r>
              <a:rPr lang="en-GB" dirty="0"/>
              <a:t>Awareness and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F2839-3710-E0FD-1DE4-DC4F71678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4" y="1710344"/>
            <a:ext cx="10753725" cy="3128532"/>
          </a:xfrm>
        </p:spPr>
        <p:txBody>
          <a:bodyPr numCol="2">
            <a:normAutofit lnSpcReduction="10000"/>
          </a:bodyPr>
          <a:lstStyle/>
          <a:p>
            <a:r>
              <a:rPr lang="en-GB" sz="2000" dirty="0">
                <a:latin typeface="+mj-lt"/>
              </a:rPr>
              <a:t>Currency</a:t>
            </a:r>
          </a:p>
          <a:p>
            <a:r>
              <a:rPr lang="en-GB" sz="2000" b="0" dirty="0">
                <a:solidFill>
                  <a:srgbClr val="000000"/>
                </a:solidFill>
                <a:effectLst/>
                <a:latin typeface="+mj-lt"/>
              </a:rPr>
              <a:t>Gambling is culturally normal    </a:t>
            </a:r>
          </a:p>
          <a:p>
            <a:r>
              <a:rPr lang="en-GB" sz="2000" dirty="0">
                <a:latin typeface="+mj-lt"/>
              </a:rPr>
              <a:t>Visibility –it depends </a:t>
            </a:r>
            <a:r>
              <a:rPr lang="en-GB" sz="2000" b="1" dirty="0">
                <a:latin typeface="+mj-lt"/>
              </a:rPr>
              <a:t>where</a:t>
            </a:r>
            <a:r>
              <a:rPr lang="en-GB" sz="2000" dirty="0">
                <a:latin typeface="+mj-lt"/>
              </a:rPr>
              <a:t> you are </a:t>
            </a:r>
          </a:p>
          <a:p>
            <a:pPr lvl="1"/>
            <a:r>
              <a:rPr lang="en-GB" sz="2000" dirty="0">
                <a:latin typeface="+mj-lt"/>
              </a:rPr>
              <a:t>Gambling- The best kept secret</a:t>
            </a:r>
          </a:p>
          <a:p>
            <a:pPr lvl="1"/>
            <a:r>
              <a:rPr lang="en-GB" sz="2000" dirty="0">
                <a:latin typeface="+mj-lt"/>
              </a:rPr>
              <a:t>Turn a blind eye -Wilful Blindness</a:t>
            </a:r>
          </a:p>
          <a:p>
            <a:pPr lvl="1"/>
            <a:r>
              <a:rPr lang="en-GB" sz="2000" dirty="0">
                <a:latin typeface="+mj-lt"/>
              </a:rPr>
              <a:t>No one Cares </a:t>
            </a:r>
          </a:p>
          <a:p>
            <a:pPr lvl="1"/>
            <a:endParaRPr lang="en-GB" sz="2000" dirty="0">
              <a:latin typeface="+mj-lt"/>
            </a:endParaRPr>
          </a:p>
          <a:p>
            <a:pPr lvl="1"/>
            <a:endParaRPr lang="en-GB" sz="2000" dirty="0">
              <a:latin typeface="+mj-lt"/>
            </a:endParaRPr>
          </a:p>
          <a:p>
            <a:pPr lvl="1"/>
            <a:endParaRPr lang="en-GB" sz="2000" dirty="0">
              <a:latin typeface="+mj-lt"/>
            </a:endParaRPr>
          </a:p>
          <a:p>
            <a:pPr marL="4572" lvl="1" indent="0">
              <a:buNone/>
            </a:pPr>
            <a:r>
              <a:rPr lang="en-GB" sz="2000" dirty="0">
                <a:latin typeface="+mj-lt"/>
              </a:rPr>
              <a:t>Subcultures – it depends </a:t>
            </a:r>
            <a:r>
              <a:rPr lang="en-GB" sz="2000" b="1" dirty="0">
                <a:latin typeface="+mj-lt"/>
              </a:rPr>
              <a:t>who </a:t>
            </a:r>
            <a:r>
              <a:rPr lang="en-GB" sz="2000" dirty="0">
                <a:latin typeface="+mj-lt"/>
              </a:rPr>
              <a:t>you are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+mj-lt"/>
              </a:rPr>
              <a:t>Small and ‘safe’ gambling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+mj-lt"/>
              </a:rPr>
              <a:t>A transition through temptation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+mj-lt"/>
              </a:rPr>
              <a:t>‘Risky’ Business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+mj-lt"/>
              </a:rPr>
              <a:t>‘Immune’ Gambling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EED35B-F5B6-5E35-7DBF-3633DE4E6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008" y="2327564"/>
            <a:ext cx="3410806" cy="312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44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F034-9905-9E1A-423B-0715FFCCA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role of gambling in prison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088F2-444B-872C-FCB5-5AC7DE372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need to feel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Stimulation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Meaning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Engineering freedom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Survival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Meaning relationships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Validation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0A0CA1-8E25-B5BB-30DE-2D34EDE42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773" y="2015837"/>
            <a:ext cx="4189064" cy="240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36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29BF3-BEA4-3C96-5CFA-1A00E169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" y="136525"/>
            <a:ext cx="9183716" cy="1325563"/>
          </a:xfrm>
        </p:spPr>
        <p:txBody>
          <a:bodyPr/>
          <a:lstStyle/>
          <a:p>
            <a:r>
              <a:rPr lang="en-GB" dirty="0"/>
              <a:t>Impact of Gambling (including rehabilitation)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9DA9A-2F72-ACBF-A744-CD5607A40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4" y="2323408"/>
            <a:ext cx="10753725" cy="3766185"/>
          </a:xfrm>
        </p:spPr>
        <p:txBody>
          <a:bodyPr>
            <a:normAutofit/>
          </a:bodyPr>
          <a:lstStyle/>
          <a:p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Community </a:t>
            </a:r>
          </a:p>
          <a:p>
            <a:r>
              <a:rPr lang="en-GB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Harm and Vulnerability </a:t>
            </a:r>
          </a:p>
          <a:p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Loss</a:t>
            </a:r>
          </a:p>
          <a:p>
            <a:pPr lvl="1"/>
            <a:r>
              <a:rPr lang="en-GB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Ruptures</a:t>
            </a:r>
          </a:p>
          <a:p>
            <a:pPr lvl="1"/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Powerlessness</a:t>
            </a:r>
          </a:p>
          <a:p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Mental Harm</a:t>
            </a:r>
          </a:p>
          <a:p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Growth </a:t>
            </a: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044822-61D2-89D1-A1B3-6D85ADCA3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491" y="1459327"/>
            <a:ext cx="3818458" cy="8936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3ADD5B-2D25-83E3-4B14-82D2AADF6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0" y="2323408"/>
            <a:ext cx="3818458" cy="318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77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74FBE-93F6-069A-F000-D95C938C8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Recommendations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C52293-FC27-E3E1-230C-62B300107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320" y="1388413"/>
            <a:ext cx="11811000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Co-production research around culture with collaborative review</a:t>
            </a:r>
          </a:p>
          <a:p>
            <a:r>
              <a:rPr lang="en-GB" dirty="0"/>
              <a:t>Awareness and training</a:t>
            </a:r>
          </a:p>
          <a:p>
            <a:r>
              <a:rPr lang="en-GB" dirty="0"/>
              <a:t>Focusing on relationships </a:t>
            </a:r>
          </a:p>
          <a:p>
            <a:r>
              <a:rPr lang="en-GB" dirty="0"/>
              <a:t>Greater awareness of the issues</a:t>
            </a:r>
          </a:p>
          <a:p>
            <a:r>
              <a:rPr lang="en-GB" dirty="0"/>
              <a:t>Signposting for families</a:t>
            </a:r>
          </a:p>
          <a:p>
            <a:r>
              <a:rPr lang="en-GB" dirty="0"/>
              <a:t>A response</a:t>
            </a:r>
          </a:p>
          <a:p>
            <a:r>
              <a:rPr lang="en-GB" dirty="0"/>
              <a:t>Harm reduction </a:t>
            </a:r>
          </a:p>
          <a:p>
            <a:r>
              <a:rPr lang="en-GB" dirty="0"/>
              <a:t>Person-centred education </a:t>
            </a:r>
          </a:p>
          <a:p>
            <a:r>
              <a:rPr lang="en-GB" dirty="0"/>
              <a:t>Invest in Culture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459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45937-4099-972E-8AE0-EF1808FD0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Contact us!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D44B4-4DB6-EE65-AD57-D181CB255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Penal Reform Solutions- Linked In, Instagram, Facebook and Twitter</a:t>
            </a:r>
          </a:p>
          <a:p>
            <a:r>
              <a:rPr lang="en-GB" dirty="0"/>
              <a:t>Grow Transform Belong CIC- the same! </a:t>
            </a:r>
          </a:p>
          <a:p>
            <a:r>
              <a:rPr lang="en-GB" dirty="0"/>
              <a:t>Twitter: Sarah_lewis30</a:t>
            </a:r>
          </a:p>
          <a:p>
            <a:r>
              <a:rPr lang="en-GB" dirty="0" err="1"/>
              <a:t>Linkedin</a:t>
            </a:r>
            <a:r>
              <a:rPr lang="en-GB" dirty="0"/>
              <a:t>-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hlinkClick r:id="rId2"/>
              </a:rPr>
              <a:t>Sarah@penalreformsolutions.com</a:t>
            </a: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39CAD5-8065-3125-E4E2-467270B57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550" y="3157036"/>
            <a:ext cx="1699407" cy="15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72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ining powerpoint template" id="{A579ECEB-6D08-44A9-8758-395252BC2152}" vid="{10D6C028-8CFC-49B3-B370-C281E385D7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 powerpoint template</Template>
  <TotalTime>0</TotalTime>
  <Words>352</Words>
  <Application>Microsoft Office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Grandview</vt:lpstr>
      <vt:lpstr>Grandview Display</vt:lpstr>
      <vt:lpstr>Neue Haas Unica W01</vt:lpstr>
      <vt:lpstr>PT Sans</vt:lpstr>
      <vt:lpstr>Office Theme</vt:lpstr>
      <vt:lpstr>Exploring gambling and its role within prison culture: “You can be flying high, then fighting”</vt:lpstr>
      <vt:lpstr>Introductions </vt:lpstr>
      <vt:lpstr>Exploring people's experience of gambling in prison</vt:lpstr>
      <vt:lpstr>Summary of Sample  </vt:lpstr>
      <vt:lpstr>PowerPoint Presentation</vt:lpstr>
      <vt:lpstr>Awareness and Experience</vt:lpstr>
      <vt:lpstr>The role of gambling in prison</vt:lpstr>
      <vt:lpstr>Impact of Gambling (including rehabilitation) </vt:lpstr>
      <vt:lpstr>Recommendations</vt:lpstr>
      <vt:lpstr>Contact us!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Gambling Culture in Prison</dc:title>
  <dc:creator>Sarah Lewis</dc:creator>
  <cp:lastModifiedBy>Stephen Sharman</cp:lastModifiedBy>
  <cp:revision>3</cp:revision>
  <dcterms:created xsi:type="dcterms:W3CDTF">2023-06-20T07:18:51Z</dcterms:created>
  <dcterms:modified xsi:type="dcterms:W3CDTF">2023-09-25T16:45:15Z</dcterms:modified>
</cp:coreProperties>
</file>