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2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A52F6B-9C38-4F5F-B6A8-147CFD9EC0EB}">
  <a:tblStyle styleId="{CDA52F6B-9C38-4F5F-B6A8-147CFD9EC0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f2b770f2bb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f2b770f2bb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4e2475cc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4e2475cc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5203759c2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5203759c2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54ab6ec1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54ab6ec1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5203759c29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5203759c29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5203759c29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5203759c29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5988a74d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5988a74d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5203759c29_0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5203759c29_0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5203759c29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5203759c29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4e1f5863a4_0_1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24e1f5863a4_0_1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54ab6ec11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54ab6ec11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54ab6ec11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54ab6ec11d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523b02c45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523b02c45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523b02c4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523b02c4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523b02c45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523b02c45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4e1f5863a4_0_1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4e1f5863a4_0_1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4e1f5863a4_0_1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4e1f5863a4_0_1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541f1b8e81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541f1b8e81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541f1b8e81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541f1b8e81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541f1b8e81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541f1b8e81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541f1b8e81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541f1b8e81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4e2475ccee_0_1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24e2475ccee_0_1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4e1f58664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24e1f58664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4e3fe2382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24e3fe2382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541f1b8e81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541f1b8e81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54ab6ec11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254ab6ec11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54ab6ec11d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254ab6ec11d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54ab6ec11d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54ab6ec11d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54ab6ec11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254ab6ec11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254ab6ec11d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254ab6ec11d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54ab6ec11d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254ab6ec11d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eb5149decd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eb5149decd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itle slide">
  <p:cSld name="TITLE_1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Behavioural Insights Team logo" title="Behavioural Insights Team logo"/>
          <p:cNvPicPr preferRelativeResize="0"/>
          <p:nvPr/>
        </p:nvPicPr>
        <p:blipFill rotWithShape="1">
          <a:blip r:embed="rId2">
            <a:alphaModFix/>
          </a:blip>
          <a:srcRect r="50102"/>
          <a:stretch/>
        </p:blipFill>
        <p:spPr>
          <a:xfrm>
            <a:off x="816969" y="3550839"/>
            <a:ext cx="1058527" cy="10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l="60469" t="78691" b="2584"/>
          <a:stretch/>
        </p:blipFill>
        <p:spPr>
          <a:xfrm rot="10800000">
            <a:off x="4707676" y="2171325"/>
            <a:ext cx="4436324" cy="2972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2"/>
          <p:cNvCxnSpPr/>
          <p:nvPr/>
        </p:nvCxnSpPr>
        <p:spPr>
          <a:xfrm>
            <a:off x="675550" y="2569935"/>
            <a:ext cx="2114400" cy="0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694000" y="4893200"/>
            <a:ext cx="232500" cy="18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200">
                <a:solidFill>
                  <a:schemeClr val="lt2"/>
                </a:solidFill>
              </a:defRPr>
            </a:lvl1pPr>
            <a:lvl2pPr lvl="1" algn="r">
              <a:buNone/>
              <a:defRPr sz="200">
                <a:solidFill>
                  <a:schemeClr val="lt2"/>
                </a:solidFill>
              </a:defRPr>
            </a:lvl2pPr>
            <a:lvl3pPr lvl="2" algn="r">
              <a:buNone/>
              <a:defRPr sz="200">
                <a:solidFill>
                  <a:schemeClr val="lt2"/>
                </a:solidFill>
              </a:defRPr>
            </a:lvl3pPr>
            <a:lvl4pPr lvl="3" algn="r">
              <a:buNone/>
              <a:defRPr sz="200">
                <a:solidFill>
                  <a:schemeClr val="lt2"/>
                </a:solidFill>
              </a:defRPr>
            </a:lvl4pPr>
            <a:lvl5pPr lvl="4" algn="r">
              <a:buNone/>
              <a:defRPr sz="200">
                <a:solidFill>
                  <a:schemeClr val="lt2"/>
                </a:solidFill>
              </a:defRPr>
            </a:lvl5pPr>
            <a:lvl6pPr lvl="5" algn="r">
              <a:buNone/>
              <a:defRPr sz="200">
                <a:solidFill>
                  <a:schemeClr val="lt2"/>
                </a:solidFill>
              </a:defRPr>
            </a:lvl6pPr>
            <a:lvl7pPr lvl="6" algn="r">
              <a:buNone/>
              <a:defRPr sz="200">
                <a:solidFill>
                  <a:schemeClr val="lt2"/>
                </a:solidFill>
              </a:defRPr>
            </a:lvl7pPr>
            <a:lvl8pPr lvl="7" algn="r">
              <a:buNone/>
              <a:defRPr sz="200">
                <a:solidFill>
                  <a:schemeClr val="lt2"/>
                </a:solidFill>
              </a:defRPr>
            </a:lvl8pPr>
            <a:lvl9pPr lvl="8" algn="r">
              <a:buNone/>
              <a:defRPr sz="2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658575" y="734850"/>
            <a:ext cx="7813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58500" y="2780975"/>
            <a:ext cx="78135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425" y="3573575"/>
            <a:ext cx="1020172" cy="102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One text column">
  <p:cSld name="CUSTOM_5_2_1_1_3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3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3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One text column with subtitle">
  <p:cSld name="CUSTOM_5_2_1_1_3_1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26;p4"/>
          <p:cNvSpPr txBox="1">
            <a:spLocks noGrp="1"/>
          </p:cNvSpPr>
          <p:nvPr>
            <p:ph type="subTitle" idx="1"/>
          </p:nvPr>
        </p:nvSpPr>
        <p:spPr>
          <a:xfrm>
            <a:off x="450000" y="1188025"/>
            <a:ext cx="824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2"/>
          </p:nvPr>
        </p:nvSpPr>
        <p:spPr>
          <a:xfrm>
            <a:off x="450000" y="1524500"/>
            <a:ext cx="8244000" cy="30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83">
          <p15:clr>
            <a:srgbClr val="FA7B17"/>
          </p15:clr>
        </p15:guide>
        <p15:guide id="4" pos="5477">
          <p15:clr>
            <a:srgbClr val="FA7B17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One text column with hex">
  <p:cSld name="TITLE_AND_BODY_3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 l="1007" t="926" r="63901" b="82257"/>
          <a:stretch/>
        </p:blipFill>
        <p:spPr>
          <a:xfrm>
            <a:off x="5829050" y="2896775"/>
            <a:ext cx="3314950" cy="22467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5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Google Shape;33;p5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Two text columns">
  <p:cSld name="CUSTOM_6_2_5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6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Google Shape;39;p6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8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Two text columns with subtitles">
  <p:cSld name="CUSTOM_6_2_4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7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46;p7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1"/>
          </p:nvPr>
        </p:nvSpPr>
        <p:spPr>
          <a:xfrm>
            <a:off x="450000" y="1188025"/>
            <a:ext cx="401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1000"/>
              </a:spcBef>
              <a:spcAft>
                <a:spcPts val="10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50000" y="1524500"/>
            <a:ext cx="4014000" cy="30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3"/>
          </p:nvPr>
        </p:nvSpPr>
        <p:spPr>
          <a:xfrm>
            <a:off x="4680000" y="1188025"/>
            <a:ext cx="401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1000"/>
              </a:spcBef>
              <a:spcAft>
                <a:spcPts val="10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80000" y="1524500"/>
            <a:ext cx="4014000" cy="30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2" name="Google Shape;5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Two text columns with subtitles, half grey">
  <p:cSld name="CUSTOM_6_1_1_1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" name="Google Shape;55;p8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8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1"/>
          </p:nvPr>
        </p:nvSpPr>
        <p:spPr>
          <a:xfrm>
            <a:off x="450000" y="1188025"/>
            <a:ext cx="401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1000"/>
              </a:spcBef>
              <a:spcAft>
                <a:spcPts val="10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ubTitle" idx="2"/>
          </p:nvPr>
        </p:nvSpPr>
        <p:spPr>
          <a:xfrm>
            <a:off x="4680000" y="1188025"/>
            <a:ext cx="401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3"/>
          </p:nvPr>
        </p:nvSpPr>
        <p:spPr>
          <a:xfrm>
            <a:off x="450000" y="1524500"/>
            <a:ext cx="4014000" cy="30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4"/>
          </p:nvPr>
        </p:nvSpPr>
        <p:spPr>
          <a:xfrm>
            <a:off x="4680000" y="1524500"/>
            <a:ext cx="4014000" cy="30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2" name="Google Shape;6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Title only">
  <p:cSld name="CUSTOM_5_1_2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9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9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7" name="Google Shape;6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Title and subtitle only">
  <p:cSld name="CUSTOM_5_1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Google Shape;69;p10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" name="Google Shape;70;p10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ubTitle" idx="1"/>
          </p:nvPr>
        </p:nvSpPr>
        <p:spPr>
          <a:xfrm>
            <a:off x="450000" y="1188025"/>
            <a:ext cx="8244000" cy="2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1000"/>
              </a:spcBef>
              <a:spcAft>
                <a:spcPts val="10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b One text column with section heading, footnote">
  <p:cSld name="CUSTOM_5_2_2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11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1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21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>
              <a:spcBef>
                <a:spcPts val="1000"/>
              </a:spcBef>
              <a:spcAft>
                <a:spcPts val="10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2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3"/>
          </p:nvPr>
        </p:nvSpPr>
        <p:spPr>
          <a:xfrm>
            <a:off x="450000" y="4708800"/>
            <a:ext cx="75654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1000"/>
              </a:spcBef>
              <a:spcAft>
                <a:spcPts val="100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pic>
        <p:nvPicPr>
          <p:cNvPr id="81" name="Google Shape;8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  <p15:guide id="2" pos="283">
          <p15:clr>
            <a:srgbClr val="FA7B17"/>
          </p15:clr>
        </p15:guide>
        <p15:guide id="3" orient="horz" pos="193">
          <p15:clr>
            <a:srgbClr val="FA7B17"/>
          </p15:clr>
        </p15:guide>
        <p15:guide id="4" orient="horz" pos="3048">
          <p15:clr>
            <a:srgbClr val="FA7B17"/>
          </p15:clr>
        </p15:guide>
        <p15:guide id="5" pos="5477">
          <p15:clr>
            <a:srgbClr val="FA7B17"/>
          </p15:clr>
        </p15:guide>
        <p15:guide id="6" orient="horz" pos="1620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b Two text columns with section heading, footnote">
  <p:cSld name="CUSTOM_6_2_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12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" name="Google Shape;84;p12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body" idx="2"/>
          </p:nvPr>
        </p:nvSpPr>
        <p:spPr>
          <a:xfrm>
            <a:off x="468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3"/>
          </p:nvPr>
        </p:nvSpPr>
        <p:spPr>
          <a:xfrm>
            <a:off x="450000" y="4708800"/>
            <a:ext cx="77880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1000"/>
              </a:spcBef>
              <a:spcAft>
                <a:spcPts val="100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21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subTitle" idx="4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>
              <a:spcBef>
                <a:spcPts val="1000"/>
              </a:spcBef>
              <a:spcAft>
                <a:spcPts val="10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pic>
        <p:nvPicPr>
          <p:cNvPr id="90" name="Google Shape;90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b Title and header, with footnote">
  <p:cSld name="CUSTOM_5_2_2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Google Shape;92;p13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13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>
            <a:off x="450000" y="4708800"/>
            <a:ext cx="77880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1000"/>
              </a:spcBef>
              <a:spcAft>
                <a:spcPts val="100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21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>
              <a:spcBef>
                <a:spcPts val="1000"/>
              </a:spcBef>
              <a:spcAft>
                <a:spcPts val="10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  <p15:guide id="2" pos="283">
          <p15:clr>
            <a:srgbClr val="FA7B17"/>
          </p15:clr>
        </p15:guide>
        <p15:guide id="3" orient="horz" pos="193">
          <p15:clr>
            <a:srgbClr val="FA7B17"/>
          </p15:clr>
        </p15:guide>
        <p15:guide id="4" orient="horz" pos="3048">
          <p15:clr>
            <a:srgbClr val="FA7B17"/>
          </p15:clr>
        </p15:guide>
        <p15:guide id="5" pos="5477">
          <p15:clr>
            <a:srgbClr val="FA7B17"/>
          </p15:clr>
        </p15:guide>
        <p15:guide id="6" orient="horz" pos="162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a Half page, white">
  <p:cSld name="CUSTOM_6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14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4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a Half page, blue">
  <p:cSld name="CUSTOM_6_1_1_1_3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" name="Google Shape;106;p15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5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0" name="Google Shape;110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a Half page, image">
  <p:cSld name="CUSTOM_6_1_1_1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3" name="Google Shape;113;p16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6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7" name="Google Shape;11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b Half page, white with section heading, footnote">
  <p:cSld name="CUSTOM_6_1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Google Shape;119;p17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17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2"/>
          </p:nvPr>
        </p:nvSpPr>
        <p:spPr>
          <a:xfrm>
            <a:off x="450000" y="4708800"/>
            <a:ext cx="77880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1000"/>
              </a:spcBef>
              <a:spcAft>
                <a:spcPts val="100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21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ubTitle" idx="3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>
              <a:spcBef>
                <a:spcPts val="1000"/>
              </a:spcBef>
              <a:spcAft>
                <a:spcPts val="10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18"/>
          <p:cNvCxnSpPr/>
          <p:nvPr/>
        </p:nvCxnSpPr>
        <p:spPr>
          <a:xfrm>
            <a:off x="760790" y="2569935"/>
            <a:ext cx="2114400" cy="0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" name="Google Shape;128;p18"/>
          <p:cNvPicPr preferRelativeResize="0"/>
          <p:nvPr/>
        </p:nvPicPr>
        <p:blipFill rotWithShape="1">
          <a:blip r:embed="rId3">
            <a:alphaModFix/>
          </a:blip>
          <a:srcRect r="51316"/>
          <a:stretch/>
        </p:blipFill>
        <p:spPr>
          <a:xfrm>
            <a:off x="722925" y="3415300"/>
            <a:ext cx="1029452" cy="1005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658800" y="811200"/>
            <a:ext cx="7813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subTitle" idx="1"/>
          </p:nvPr>
        </p:nvSpPr>
        <p:spPr>
          <a:xfrm>
            <a:off x="658800" y="2713050"/>
            <a:ext cx="7813500" cy="78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32" name="Google Shape;13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8900" y="3452725"/>
            <a:ext cx="1005975" cy="10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, with text">
  <p:cSld name="TITLE_AND_BODY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0" y="0"/>
            <a:ext cx="2856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452226" y="2595050"/>
            <a:ext cx="2160300" cy="180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393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 sz="2600" b="1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b="1"/>
            </a:lvl9pPr>
          </a:lstStyle>
          <a:p>
            <a:endParaRPr/>
          </a:p>
        </p:txBody>
      </p:sp>
      <p:cxnSp>
        <p:nvCxnSpPr>
          <p:cNvPr id="136" name="Google Shape;136;p19"/>
          <p:cNvCxnSpPr/>
          <p:nvPr/>
        </p:nvCxnSpPr>
        <p:spPr>
          <a:xfrm>
            <a:off x="455672" y="4571465"/>
            <a:ext cx="17205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9"/>
          <p:cNvCxnSpPr/>
          <p:nvPr/>
        </p:nvCxnSpPr>
        <p:spPr>
          <a:xfrm>
            <a:off x="3120435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19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2"/>
          </p:nvPr>
        </p:nvSpPr>
        <p:spPr>
          <a:xfrm>
            <a:off x="3104450" y="1188025"/>
            <a:ext cx="55896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3120425" y="306000"/>
            <a:ext cx="55737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1" name="Google Shape;14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tand alone quote">
  <p:cSld name="CUSTOM_5_4">
    <p:bg>
      <p:bgPr>
        <a:solidFill>
          <a:schemeClr val="lt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450000" y="2331900"/>
            <a:ext cx="8244000" cy="47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ank">
  <p:cSld name="CUSTOM_5_4_1"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8595300" y="5199826"/>
            <a:ext cx="548700" cy="6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200"/>
            </a:lvl1pPr>
            <a:lvl2pPr lvl="1" algn="r">
              <a:buNone/>
              <a:defRPr sz="200"/>
            </a:lvl2pPr>
            <a:lvl3pPr lvl="2" algn="r">
              <a:buNone/>
              <a:defRPr sz="200"/>
            </a:lvl3pPr>
            <a:lvl4pPr lvl="3" algn="r">
              <a:buNone/>
              <a:defRPr sz="200"/>
            </a:lvl4pPr>
            <a:lvl5pPr lvl="4" algn="r">
              <a:buNone/>
              <a:defRPr sz="200"/>
            </a:lvl5pPr>
            <a:lvl6pPr lvl="5" algn="r">
              <a:buNone/>
              <a:defRPr sz="200"/>
            </a:lvl6pPr>
            <a:lvl7pPr lvl="6" algn="r">
              <a:buNone/>
              <a:defRPr sz="200"/>
            </a:lvl7pPr>
            <a:lvl8pPr lvl="7" algn="r">
              <a:buNone/>
              <a:defRPr sz="200"/>
            </a:lvl8pPr>
            <a:lvl9pPr lvl="8" algn="r">
              <a:buNone/>
              <a:defRPr sz="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ank with logo and footnote">
  <p:cSld name="CUSTOM_5_4_1_1"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body" idx="1"/>
          </p:nvPr>
        </p:nvSpPr>
        <p:spPr>
          <a:xfrm>
            <a:off x="450000" y="4708800"/>
            <a:ext cx="77880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100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100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100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1000"/>
              </a:spcBef>
              <a:spcAft>
                <a:spcPts val="100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3150" y="75100"/>
            <a:ext cx="461798" cy="46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Closing slide">
  <p:cSld name="CUSTOM_6">
    <p:bg>
      <p:bgPr>
        <a:solidFill>
          <a:schemeClr val="lt2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3" descr="Behavioural Insights Team logo"/>
          <p:cNvPicPr preferRelativeResize="0"/>
          <p:nvPr/>
        </p:nvPicPr>
        <p:blipFill rotWithShape="1">
          <a:blip r:embed="rId2">
            <a:alphaModFix/>
          </a:blip>
          <a:srcRect r="50102"/>
          <a:stretch/>
        </p:blipFill>
        <p:spPr>
          <a:xfrm>
            <a:off x="410253" y="655663"/>
            <a:ext cx="1634227" cy="155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/>
          <p:nvPr/>
        </p:nvSpPr>
        <p:spPr>
          <a:xfrm>
            <a:off x="450000" y="2570400"/>
            <a:ext cx="3715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Get in touch: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450000" y="4566475"/>
            <a:ext cx="39741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</a:rPr>
              <a:t>© Behavioural Insights Ltd. </a:t>
            </a:r>
            <a:endParaRPr sz="800">
              <a:solidFill>
                <a:schemeClr val="lt1"/>
              </a:solidFill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 rotWithShape="1">
          <a:blip r:embed="rId3">
            <a:alphaModFix/>
          </a:blip>
          <a:srcRect l="54377" t="71529" r="5475" b="2588"/>
          <a:stretch/>
        </p:blipFill>
        <p:spPr>
          <a:xfrm rot="10800000">
            <a:off x="4648549" y="1042102"/>
            <a:ext cx="4505376" cy="4108273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668850" y="2997175"/>
            <a:ext cx="3795300" cy="155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19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Half page, blue">
  <p:cSld name="CUSTOM_6_1_1_1_4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3" name="Google Shape;163;p24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4" descr="Page number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commendations">
  <p:cSld name="CUSTOM_5_2_1_1_3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/>
          <p:nvPr/>
        </p:nvSpPr>
        <p:spPr>
          <a:xfrm>
            <a:off x="-3175" y="0"/>
            <a:ext cx="91785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68" name="Google Shape;168;p25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25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/>
          <p:nvPr/>
        </p:nvSpPr>
        <p:spPr>
          <a:xfrm>
            <a:off x="0" y="-2"/>
            <a:ext cx="9144000" cy="5143500"/>
          </a:xfrm>
          <a:prstGeom prst="rect">
            <a:avLst/>
          </a:prstGeom>
          <a:solidFill>
            <a:srgbClr val="000000">
              <a:alpha val="41900"/>
            </a:srgbClr>
          </a:solidFill>
          <a:ln>
            <a:noFill/>
          </a:ln>
          <a:effectLst>
            <a:outerShdw dist="952500" algn="bl" rotWithShape="0">
              <a:srgbClr val="FFFFFF">
                <a:alpha val="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616500" y="1944050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174" name="Google Shape;174;p26"/>
          <p:cNvCxnSpPr/>
          <p:nvPr/>
        </p:nvCxnSpPr>
        <p:spPr>
          <a:xfrm>
            <a:off x="722925" y="2690350"/>
            <a:ext cx="1830300" cy="0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5" name="Google Shape;175;p26"/>
          <p:cNvPicPr preferRelativeResize="0"/>
          <p:nvPr/>
        </p:nvPicPr>
        <p:blipFill rotWithShape="1">
          <a:blip r:embed="rId3">
            <a:alphaModFix/>
          </a:blip>
          <a:srcRect r="63719" b="83868"/>
          <a:stretch/>
        </p:blipFill>
        <p:spPr>
          <a:xfrm>
            <a:off x="5716700" y="2988175"/>
            <a:ext cx="3427300" cy="215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 rotWithShape="1">
          <a:blip r:embed="rId4">
            <a:alphaModFix/>
          </a:blip>
          <a:srcRect r="51316"/>
          <a:stretch/>
        </p:blipFill>
        <p:spPr>
          <a:xfrm>
            <a:off x="722925" y="3415300"/>
            <a:ext cx="1029452" cy="100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Closing slide 1">
  <p:cSld name="CUSTOM_6_3">
    <p:bg>
      <p:bgPr>
        <a:solidFill>
          <a:schemeClr val="lt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 descr="Behavioural Insights Team logo"/>
          <p:cNvPicPr preferRelativeResize="0"/>
          <p:nvPr/>
        </p:nvPicPr>
        <p:blipFill rotWithShape="1">
          <a:blip r:embed="rId2">
            <a:alphaModFix/>
          </a:blip>
          <a:srcRect r="50102"/>
          <a:stretch/>
        </p:blipFill>
        <p:spPr>
          <a:xfrm>
            <a:off x="410253" y="655663"/>
            <a:ext cx="1634227" cy="155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450000" y="2265600"/>
            <a:ext cx="3715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Get in touch: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450000" y="4566475"/>
            <a:ext cx="39741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</a:rPr>
              <a:t>© Behavioural Insights Ltd. </a:t>
            </a:r>
            <a:endParaRPr sz="800">
              <a:solidFill>
                <a:schemeClr val="lt1"/>
              </a:solidFill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 rotWithShape="1">
          <a:blip r:embed="rId3">
            <a:alphaModFix/>
          </a:blip>
          <a:srcRect l="54377" t="71529" r="5475" b="2588"/>
          <a:stretch/>
        </p:blipFill>
        <p:spPr>
          <a:xfrm rot="10800000">
            <a:off x="4648549" y="1042102"/>
            <a:ext cx="4505376" cy="410827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body" idx="1"/>
          </p:nvPr>
        </p:nvSpPr>
        <p:spPr>
          <a:xfrm>
            <a:off x="668850" y="2692375"/>
            <a:ext cx="3795300" cy="155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84" name="Google Shape;18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8975" y="1194025"/>
            <a:ext cx="1983800" cy="4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19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1">
  <p:cSld name="CUSTOM_5_2_1_1_3_1_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187" name="Google Shape;187;p28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28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9" name="Google Shape;189;p28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2">
  <p:cSld name="CUSTOM_5_2_1_1_3_1_4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192" name="Google Shape;192;p29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" name="Google Shape;193;p29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29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2 1">
  <p:cSld name="CUSTOM_5_2_1_1_3_1_4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197" name="Google Shape;197;p30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9" name="Google Shape;199;p30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">
  <p:cSld name="CUSTOM_5_2_1_1_3_1_5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02" name="Google Shape;202;p31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04" name="Google Shape;204;p31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, with text 1">
  <p:cSld name="TITLE_AND_BODY_1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0" y="0"/>
            <a:ext cx="2856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body" idx="1"/>
          </p:nvPr>
        </p:nvSpPr>
        <p:spPr>
          <a:xfrm>
            <a:off x="452216" y="2595050"/>
            <a:ext cx="2016000" cy="180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393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 sz="2600" b="1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b="1"/>
            </a:lvl9pPr>
          </a:lstStyle>
          <a:p>
            <a:endParaRPr/>
          </a:p>
        </p:txBody>
      </p:sp>
      <p:cxnSp>
        <p:nvCxnSpPr>
          <p:cNvPr id="208" name="Google Shape;208;p32"/>
          <p:cNvCxnSpPr/>
          <p:nvPr/>
        </p:nvCxnSpPr>
        <p:spPr>
          <a:xfrm>
            <a:off x="455672" y="4571465"/>
            <a:ext cx="17205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3104473" y="306000"/>
            <a:ext cx="5589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210" name="Google Shape;210;p32"/>
          <p:cNvSpPr txBox="1">
            <a:spLocks noGrp="1"/>
          </p:cNvSpPr>
          <p:nvPr>
            <p:ph type="body" idx="2"/>
          </p:nvPr>
        </p:nvSpPr>
        <p:spPr>
          <a:xfrm>
            <a:off x="3104450" y="1188025"/>
            <a:ext cx="5589600" cy="33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cxnSp>
        <p:nvCxnSpPr>
          <p:cNvPr id="211" name="Google Shape;211;p32"/>
          <p:cNvCxnSpPr/>
          <p:nvPr/>
        </p:nvCxnSpPr>
        <p:spPr>
          <a:xfrm>
            <a:off x="3120435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32" descr="Page number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3">
  <p:cSld name="CUSTOM_5_2_1_1_3_1_7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15" name="Google Shape;215;p33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6" name="Google Shape;216;p33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17" name="Google Shape;217;p33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4">
  <p:cSld name="CUSTOM_5_2_1_1_3_1_8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20" name="Google Shape;220;p34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34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34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, with text 2">
  <p:cSld name="TITLE_AND_BODY_1_1_2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/>
          <p:nvPr/>
        </p:nvSpPr>
        <p:spPr>
          <a:xfrm>
            <a:off x="0" y="0"/>
            <a:ext cx="2856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body" idx="1"/>
          </p:nvPr>
        </p:nvSpPr>
        <p:spPr>
          <a:xfrm>
            <a:off x="452216" y="2595050"/>
            <a:ext cx="2016000" cy="180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393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 sz="2600" b="1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b="1"/>
            </a:lvl9pPr>
          </a:lstStyle>
          <a:p>
            <a:endParaRPr/>
          </a:p>
        </p:txBody>
      </p:sp>
      <p:cxnSp>
        <p:nvCxnSpPr>
          <p:cNvPr id="226" name="Google Shape;226;p35"/>
          <p:cNvCxnSpPr/>
          <p:nvPr/>
        </p:nvCxnSpPr>
        <p:spPr>
          <a:xfrm>
            <a:off x="455672" y="4571465"/>
            <a:ext cx="17205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7" name="Google Shape;227;p35"/>
          <p:cNvSpPr txBox="1">
            <a:spLocks noGrp="1"/>
          </p:cNvSpPr>
          <p:nvPr>
            <p:ph type="title"/>
          </p:nvPr>
        </p:nvSpPr>
        <p:spPr>
          <a:xfrm>
            <a:off x="3104473" y="306000"/>
            <a:ext cx="5589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228" name="Google Shape;228;p35"/>
          <p:cNvSpPr txBox="1">
            <a:spLocks noGrp="1"/>
          </p:cNvSpPr>
          <p:nvPr>
            <p:ph type="body" idx="2"/>
          </p:nvPr>
        </p:nvSpPr>
        <p:spPr>
          <a:xfrm>
            <a:off x="3104450" y="1188025"/>
            <a:ext cx="5589600" cy="33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cxnSp>
        <p:nvCxnSpPr>
          <p:cNvPr id="229" name="Google Shape;229;p35"/>
          <p:cNvCxnSpPr/>
          <p:nvPr/>
        </p:nvCxnSpPr>
        <p:spPr>
          <a:xfrm>
            <a:off x="3120435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35" descr="Page number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, with text 3">
  <p:cSld name="TITLE_AND_BODY_1_1_3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/>
          <p:nvPr/>
        </p:nvSpPr>
        <p:spPr>
          <a:xfrm>
            <a:off x="0" y="0"/>
            <a:ext cx="2856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6"/>
          <p:cNvSpPr txBox="1">
            <a:spLocks noGrp="1"/>
          </p:cNvSpPr>
          <p:nvPr>
            <p:ph type="body" idx="1"/>
          </p:nvPr>
        </p:nvSpPr>
        <p:spPr>
          <a:xfrm>
            <a:off x="452216" y="2595050"/>
            <a:ext cx="2016000" cy="180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393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 sz="2600" b="1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b="1"/>
            </a:lvl9pPr>
          </a:lstStyle>
          <a:p>
            <a:endParaRPr/>
          </a:p>
        </p:txBody>
      </p:sp>
      <p:cxnSp>
        <p:nvCxnSpPr>
          <p:cNvPr id="234" name="Google Shape;234;p36"/>
          <p:cNvCxnSpPr/>
          <p:nvPr/>
        </p:nvCxnSpPr>
        <p:spPr>
          <a:xfrm>
            <a:off x="455672" y="4571465"/>
            <a:ext cx="17205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xfrm>
            <a:off x="3104473" y="306000"/>
            <a:ext cx="5589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2"/>
          </p:nvPr>
        </p:nvSpPr>
        <p:spPr>
          <a:xfrm>
            <a:off x="3104450" y="1188025"/>
            <a:ext cx="5589600" cy="33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cxnSp>
        <p:nvCxnSpPr>
          <p:cNvPr id="237" name="Google Shape;237;p36"/>
          <p:cNvCxnSpPr/>
          <p:nvPr/>
        </p:nvCxnSpPr>
        <p:spPr>
          <a:xfrm>
            <a:off x="3120435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Google Shape;238;p36" descr="Page number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5">
  <p:cSld name="CUSTOM_5_2_1_1_3_1_9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41" name="Google Shape;241;p37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37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37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Divider slide, with text 4">
  <p:cSld name="TITLE_AND_BODY_1_1_4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/>
          <p:nvPr/>
        </p:nvSpPr>
        <p:spPr>
          <a:xfrm>
            <a:off x="0" y="0"/>
            <a:ext cx="2856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452216" y="2595050"/>
            <a:ext cx="2016000" cy="180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393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 sz="2600" b="1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b="1"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b="1"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b="1"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b="1"/>
            </a:lvl9pPr>
          </a:lstStyle>
          <a:p>
            <a:endParaRPr/>
          </a:p>
        </p:txBody>
      </p:sp>
      <p:cxnSp>
        <p:nvCxnSpPr>
          <p:cNvPr id="247" name="Google Shape;247;p38"/>
          <p:cNvCxnSpPr/>
          <p:nvPr/>
        </p:nvCxnSpPr>
        <p:spPr>
          <a:xfrm>
            <a:off x="455672" y="4571465"/>
            <a:ext cx="17205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" name="Google Shape;248;p38"/>
          <p:cNvSpPr txBox="1">
            <a:spLocks noGrp="1"/>
          </p:cNvSpPr>
          <p:nvPr>
            <p:ph type="title"/>
          </p:nvPr>
        </p:nvSpPr>
        <p:spPr>
          <a:xfrm>
            <a:off x="3104473" y="306000"/>
            <a:ext cx="5589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249" name="Google Shape;249;p38"/>
          <p:cNvSpPr txBox="1">
            <a:spLocks noGrp="1"/>
          </p:cNvSpPr>
          <p:nvPr>
            <p:ph type="body" idx="2"/>
          </p:nvPr>
        </p:nvSpPr>
        <p:spPr>
          <a:xfrm>
            <a:off x="3104450" y="1188025"/>
            <a:ext cx="5589600" cy="33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cxnSp>
        <p:nvCxnSpPr>
          <p:cNvPr id="250" name="Google Shape;250;p38"/>
          <p:cNvCxnSpPr/>
          <p:nvPr/>
        </p:nvCxnSpPr>
        <p:spPr>
          <a:xfrm>
            <a:off x="3120435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1" name="Google Shape;251;p38" descr="Page number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">
          <p15:clr>
            <a:srgbClr val="FA7B17"/>
          </p15:clr>
        </p15:guide>
        <p15:guide id="2" orient="horz" pos="1620">
          <p15:clr>
            <a:srgbClr val="FA7B17"/>
          </p15:clr>
        </p15:guide>
        <p15:guide id="3" orient="horz" pos="3048">
          <p15:clr>
            <a:srgbClr val="FA7B17"/>
          </p15:clr>
        </p15:guide>
        <p15:guide id="4" pos="283">
          <p15:clr>
            <a:srgbClr val="FA7B17"/>
          </p15:clr>
        </p15:guide>
        <p15:guide id="5" pos="2880">
          <p15:clr>
            <a:srgbClr val="FA7B17"/>
          </p15:clr>
        </p15:guide>
        <p15:guide id="6" pos="5477">
          <p15:clr>
            <a:srgbClr val="FA7B17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6">
  <p:cSld name="CUSTOM_5_2_1_1_3_1_10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54" name="Google Shape;254;p39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5" name="Google Shape;255;p39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6" name="Google Shape;256;p39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One text column 3">
  <p:cSld name="CUSTOM_5_2_1_1_3_1_6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Google Shape;258;p40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9" name="Google Shape;259;p40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0" name="Google Shape;260;p40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7">
  <p:cSld name="CUSTOM_5_2_1_1_3_1_1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64" name="Google Shape;264;p41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5" name="Google Shape;265;p41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41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a One text column 1">
  <p:cSld name="CUSTOM_5_2_1_1_3_1_4_2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Google Shape;268;p42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9" name="Google Shape;269;p42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0" name="Google Shape;270;p42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1" name="Google Shape;271;p42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One text column 8">
  <p:cSld name="CUSTOM_5_2_1_1_3_1_12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cxnSp>
        <p:nvCxnSpPr>
          <p:cNvPr id="274" name="Google Shape;274;p43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5" name="Google Shape;275;p43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76" name="Google Shape;276;p43" descr="Page number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chemeClr val="accent2"/>
          </p15:clr>
        </p15:guide>
        <p15:guide id="3" pos="283">
          <p15:clr>
            <a:schemeClr val="accent2"/>
          </p15:clr>
        </p15:guide>
        <p15:guide id="4" pos="5477">
          <p15:clr>
            <a:schemeClr val="accent2"/>
          </p15:clr>
        </p15:guide>
        <p15:guide id="5" orient="horz" pos="193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no hexagon 1">
  <p:cSld name="CUSTOM_5_4_2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279" name="Google Shape;279;p44"/>
          <p:cNvPicPr preferRelativeResize="0"/>
          <p:nvPr/>
        </p:nvPicPr>
        <p:blipFill rotWithShape="1">
          <a:blip r:embed="rId2">
            <a:alphaModFix/>
          </a:blip>
          <a:srcRect l="6485" t="5864" r="79531" b="62676"/>
          <a:stretch/>
        </p:blipFill>
        <p:spPr>
          <a:xfrm>
            <a:off x="8497050" y="137350"/>
            <a:ext cx="504923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Google Shape;280;p44"/>
          <p:cNvCxnSpPr/>
          <p:nvPr/>
        </p:nvCxnSpPr>
        <p:spPr>
          <a:xfrm>
            <a:off x="465475" y="1104550"/>
            <a:ext cx="1830300" cy="0"/>
          </a:xfrm>
          <a:prstGeom prst="straightConnector1">
            <a:avLst/>
          </a:prstGeom>
          <a:noFill/>
          <a:ln w="76200" cap="flat" cmpd="sng">
            <a:solidFill>
              <a:srgbClr val="0098D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1" name="Google Shape;281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 sz="1300">
                <a:solidFill>
                  <a:srgbClr val="000000"/>
                </a:solidFill>
              </a:defRPr>
            </a:lvl1pPr>
            <a:lvl2pPr lvl="1" rtl="0">
              <a:buNone/>
              <a:defRPr sz="1300">
                <a:solidFill>
                  <a:srgbClr val="000000"/>
                </a:solidFill>
              </a:defRPr>
            </a:lvl2pPr>
            <a:lvl3pPr lvl="2" rtl="0">
              <a:buNone/>
              <a:defRPr sz="1300">
                <a:solidFill>
                  <a:srgbClr val="000000"/>
                </a:solidFill>
              </a:defRPr>
            </a:lvl3pPr>
            <a:lvl4pPr lvl="3" rtl="0">
              <a:buNone/>
              <a:defRPr sz="1300">
                <a:solidFill>
                  <a:srgbClr val="000000"/>
                </a:solidFill>
              </a:defRPr>
            </a:lvl4pPr>
            <a:lvl5pPr lvl="4" rtl="0">
              <a:buNone/>
              <a:defRPr sz="1300">
                <a:solidFill>
                  <a:srgbClr val="000000"/>
                </a:solidFill>
              </a:defRPr>
            </a:lvl5pPr>
            <a:lvl6pPr lvl="5" rtl="0">
              <a:buNone/>
              <a:defRPr sz="1300">
                <a:solidFill>
                  <a:srgbClr val="000000"/>
                </a:solidFill>
              </a:defRPr>
            </a:lvl6pPr>
            <a:lvl7pPr lvl="6" rtl="0">
              <a:buNone/>
              <a:defRPr sz="1300">
                <a:solidFill>
                  <a:srgbClr val="000000"/>
                </a:solidFill>
              </a:defRPr>
            </a:lvl7pPr>
            <a:lvl8pPr lvl="7" rtl="0">
              <a:buNone/>
              <a:defRPr sz="1300">
                <a:solidFill>
                  <a:srgbClr val="000000"/>
                </a:solidFill>
              </a:defRPr>
            </a:lvl8pPr>
            <a:lvl9pPr lvl="8" rtl="0">
              <a:buNone/>
              <a:defRPr sz="13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 bit less blue">
  <p:cSld name="CUSTOM_6_1_1_1_3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/>
          <p:nvPr/>
        </p:nvSpPr>
        <p:spPr>
          <a:xfrm>
            <a:off x="5848350" y="0"/>
            <a:ext cx="3295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5" name="Google Shape;285;p45"/>
          <p:cNvCxnSpPr/>
          <p:nvPr/>
        </p:nvCxnSpPr>
        <p:spPr>
          <a:xfrm>
            <a:off x="464357" y="1026545"/>
            <a:ext cx="1830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6" name="Google Shape;286;p45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7" name="Google Shape;287;p45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5093700" cy="365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8" name="Google Shape;288;p45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50937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45"/>
          <p:cNvSpPr txBox="1">
            <a:spLocks noGrp="1"/>
          </p:cNvSpPr>
          <p:nvPr>
            <p:ph type="title" idx="2"/>
          </p:nvPr>
        </p:nvSpPr>
        <p:spPr>
          <a:xfrm>
            <a:off x="6437175" y="1026550"/>
            <a:ext cx="2430000" cy="371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5"/>
          <p:cNvSpPr txBox="1">
            <a:spLocks noGrp="1"/>
          </p:cNvSpPr>
          <p:nvPr>
            <p:ph type="body" idx="3"/>
          </p:nvPr>
        </p:nvSpPr>
        <p:spPr>
          <a:xfrm>
            <a:off x="6705600" y="1683400"/>
            <a:ext cx="1988400" cy="315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3">
          <p15:clr>
            <a:srgbClr val="FA7B17"/>
          </p15:clr>
        </p15:guide>
        <p15:guide id="2" pos="2880">
          <p15:clr>
            <a:srgbClr val="FA7B17"/>
          </p15:clr>
        </p15:guide>
        <p15:guide id="3" pos="5477">
          <p15:clr>
            <a:srgbClr val="FA7B17"/>
          </p15:clr>
        </p15:guide>
        <p15:guide id="4" orient="horz" pos="193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048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455508" y="1191375"/>
            <a:ext cx="8233200" cy="3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/>
            </a:lvl9pPr>
          </a:lstStyle>
          <a:p>
            <a:endParaRPr/>
          </a:p>
        </p:txBody>
      </p:sp>
      <p:sp>
        <p:nvSpPr>
          <p:cNvPr id="8" name="Google Shape;8;p1" descr="Page number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800"/>
            </a:lvl1pPr>
            <a:lvl2pPr lvl="1" algn="ctr" rtl="0">
              <a:buNone/>
              <a:defRPr sz="800"/>
            </a:lvl2pPr>
            <a:lvl3pPr lvl="2" algn="ctr" rtl="0">
              <a:buNone/>
              <a:defRPr sz="800"/>
            </a:lvl3pPr>
            <a:lvl4pPr lvl="3" algn="ctr" rtl="0">
              <a:buNone/>
              <a:defRPr sz="800"/>
            </a:lvl4pPr>
            <a:lvl5pPr lvl="4" algn="ctr" rtl="0">
              <a:buNone/>
              <a:defRPr sz="800"/>
            </a:lvl5pPr>
            <a:lvl6pPr lvl="5" algn="ctr" rtl="0">
              <a:buNone/>
              <a:defRPr sz="800"/>
            </a:lvl6pPr>
            <a:lvl7pPr lvl="6" algn="ctr" rtl="0">
              <a:buNone/>
              <a:defRPr sz="800"/>
            </a:lvl7pPr>
            <a:lvl8pPr lvl="7" algn="ctr" rtl="0">
              <a:buNone/>
              <a:defRPr sz="800"/>
            </a:lvl8pPr>
            <a:lvl9pPr lvl="8" algn="ctr" rtl="0">
              <a:buNone/>
              <a:defRPr sz="8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mblingcommission.gov.uk/licensees-and-businesses/page/regulatory-settlements-applied-for-socially-responsible-purpos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.team/wp-content/uploads/2022/05/2022-05-Comprehension-of-gambling-odds-BIT-experimental-results.pdf" TargetMode="External"/><Relationship Id="rId3" Type="http://schemas.openxmlformats.org/officeDocument/2006/relationships/hyperlink" Target="https://pubmed.ncbi.nlm.nih.gov/25730628/" TargetMode="External"/><Relationship Id="rId7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psos.com/sites/default/files/ct/publication/documents/2020-03/gambling-marketing-advertising-effect-young-people-final-report.pdf" TargetMode="External"/><Relationship Id="rId5" Type="http://schemas.openxmlformats.org/officeDocument/2006/relationships/hyperlink" Target="https://psycnet.apa.org/record/2020-33370-016" TargetMode="External"/><Relationship Id="rId4" Type="http://schemas.openxmlformats.org/officeDocument/2006/relationships/hyperlink" Target="https://psyarxiv.com/w28av/" TargetMode="External"/><Relationship Id="rId9" Type="http://schemas.openxmlformats.org/officeDocument/2006/relationships/hyperlink" Target="https://www.sciencedirect.com/science/article/pii/S003335062200342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.team/wp-content/uploads/2022/05/2022-05-Comprehension-of-gambling-odds-BIT-experimental-results.pdf" TargetMode="External"/><Relationship Id="rId3" Type="http://schemas.openxmlformats.org/officeDocument/2006/relationships/hyperlink" Target="https://pubmed.ncbi.nlm.nih.gov/25730628/" TargetMode="External"/><Relationship Id="rId7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psos.com/sites/default/files/ct/publication/documents/2020-03/gambling-marketing-advertising-effect-young-people-final-report.pdf" TargetMode="External"/><Relationship Id="rId5" Type="http://schemas.openxmlformats.org/officeDocument/2006/relationships/hyperlink" Target="https://psycnet.apa.org/record/2020-33370-016" TargetMode="External"/><Relationship Id="rId4" Type="http://schemas.openxmlformats.org/officeDocument/2006/relationships/hyperlink" Target="https://psyarxiv.com/w28av/" TargetMode="External"/><Relationship Id="rId9" Type="http://schemas.openxmlformats.org/officeDocument/2006/relationships/hyperlink" Target="https://www.sciencedirect.com/science/article/pii/S00333506220034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4" Type="http://schemas.openxmlformats.org/officeDocument/2006/relationships/hyperlink" Target="https://assets.ctfassets.net/j16ev64qyf6l/28S8FTf7zv5diiHhnxvniC/8212e03e7ed434ddb484f1a74add58fd/Industry_Statistics_-_July_2022_Revision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4" Type="http://schemas.openxmlformats.org/officeDocument/2006/relationships/hyperlink" Target="https://assets.ctfassets.net/j16ev64qyf6l/28S8FTf7zv5diiHhnxvniC/8212e03e7ed434ddb484f1a74add58fd/Industry_Statistics_-_July_2022_Revision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4" Type="http://schemas.openxmlformats.org/officeDocument/2006/relationships/hyperlink" Target="https://assets.ctfassets.net/j16ev64qyf6l/28S8FTf7zv5diiHhnxvniC/8212e03e7ed434ddb484f1a74add58fd/Industry_Statistics_-_July_2022_Revision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gamblingcommission.gov.uk/statistics-and-research/publication/understanding-how-consumers-engaged-with-gambling-advertising-in-2020" TargetMode="External"/><Relationship Id="rId4" Type="http://schemas.openxmlformats.org/officeDocument/2006/relationships/hyperlink" Target="https://assets.ctfassets.net/j16ev64qyf6l/28S8FTf7zv5diiHhnxvniC/8212e03e7ed434ddb484f1a74add58fd/Industry_Statistics_-_July_2022_Revision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>
            <a:spLocks noGrp="1"/>
          </p:cNvSpPr>
          <p:nvPr>
            <p:ph type="sldNum" idx="12"/>
          </p:nvPr>
        </p:nvSpPr>
        <p:spPr>
          <a:xfrm>
            <a:off x="8694000" y="4893200"/>
            <a:ext cx="232500" cy="18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296" name="Google Shape;296;p46"/>
          <p:cNvSpPr txBox="1">
            <a:spLocks noGrp="1"/>
          </p:cNvSpPr>
          <p:nvPr>
            <p:ph type="title"/>
          </p:nvPr>
        </p:nvSpPr>
        <p:spPr>
          <a:xfrm>
            <a:off x="658575" y="734850"/>
            <a:ext cx="7813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Exploring the impact of slot game adverts on gambling behaviour</a:t>
            </a:r>
            <a:endParaRPr/>
          </a:p>
        </p:txBody>
      </p:sp>
      <p:sp>
        <p:nvSpPr>
          <p:cNvPr id="297" name="Google Shape;297;p46"/>
          <p:cNvSpPr txBox="1">
            <a:spLocks noGrp="1"/>
          </p:cNvSpPr>
          <p:nvPr>
            <p:ph type="subTitle" idx="1"/>
          </p:nvPr>
        </p:nvSpPr>
        <p:spPr>
          <a:xfrm>
            <a:off x="658500" y="2780975"/>
            <a:ext cx="78135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June 2023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Lauren Leak-Smith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Outline</a:t>
            </a:r>
            <a:endParaRPr/>
          </a:p>
        </p:txBody>
      </p:sp>
      <p:sp>
        <p:nvSpPr>
          <p:cNvPr id="303" name="Google Shape;303;p47"/>
          <p:cNvSpPr txBox="1">
            <a:spLocks noGrp="1"/>
          </p:cNvSpPr>
          <p:nvPr>
            <p:ph type="sldNum" idx="12"/>
          </p:nvPr>
        </p:nvSpPr>
        <p:spPr>
          <a:xfrm>
            <a:off x="8621700" y="4708800"/>
            <a:ext cx="1446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304" name="Google Shape;304;p47"/>
          <p:cNvSpPr txBox="1">
            <a:spLocks noGrp="1"/>
          </p:cNvSpPr>
          <p:nvPr>
            <p:ph type="body" idx="1"/>
          </p:nvPr>
        </p:nvSpPr>
        <p:spPr>
          <a:xfrm>
            <a:off x="430300" y="1188025"/>
            <a:ext cx="40923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69999" lvl="0" indent="-190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About our Gambling Policy &amp; Research Unit</a:t>
            </a:r>
            <a:endParaRPr sz="1500">
              <a:solidFill>
                <a:schemeClr val="dk1"/>
              </a:solidFill>
            </a:endParaRPr>
          </a:p>
          <a:p>
            <a:pPr marL="269999" lvl="0" indent="-190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GB" sz="1500" b="1">
                <a:solidFill>
                  <a:schemeClr val="dk1"/>
                </a:solidFill>
              </a:rPr>
              <a:t>Part 1: Content analysis </a:t>
            </a:r>
            <a:r>
              <a:rPr lang="en-GB" sz="1500">
                <a:solidFill>
                  <a:schemeClr val="dk1"/>
                </a:solidFill>
              </a:rPr>
              <a:t>of 100 slot game adverts to identify common features </a:t>
            </a:r>
            <a:r>
              <a:rPr lang="en-GB" sz="1300" b="1">
                <a:solidFill>
                  <a:schemeClr val="accent6"/>
                </a:solidFill>
              </a:rPr>
              <a:t>[complete]</a:t>
            </a:r>
            <a:endParaRPr sz="1300" b="1">
              <a:solidFill>
                <a:schemeClr val="accent6"/>
              </a:solidFill>
            </a:endParaRPr>
          </a:p>
          <a:p>
            <a:pPr marL="914400" lvl="1" indent="-3238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Methodology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Key findings</a:t>
            </a:r>
            <a:endParaRPr sz="1500">
              <a:solidFill>
                <a:schemeClr val="dk1"/>
              </a:solidFill>
            </a:endParaRPr>
          </a:p>
          <a:p>
            <a:pPr marL="269999" lvl="0" indent="-190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GB" sz="1500" b="1">
                <a:solidFill>
                  <a:schemeClr val="dk1"/>
                </a:solidFill>
              </a:rPr>
              <a:t>Part 2: Online RCT</a:t>
            </a:r>
            <a:r>
              <a:rPr lang="en-GB" sz="1500">
                <a:solidFill>
                  <a:schemeClr val="dk1"/>
                </a:solidFill>
              </a:rPr>
              <a:t> to measure the impact of features on behaviour </a:t>
            </a:r>
            <a:r>
              <a:rPr lang="en-GB" sz="1300" b="1">
                <a:solidFill>
                  <a:schemeClr val="accent2"/>
                </a:solidFill>
              </a:rPr>
              <a:t>[ongoing]</a:t>
            </a:r>
            <a:endParaRPr sz="1300" b="1">
              <a:solidFill>
                <a:schemeClr val="accent2"/>
              </a:solidFill>
            </a:endParaRPr>
          </a:p>
          <a:p>
            <a:pPr marL="914400" lvl="1" indent="-3238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-GB" sz="1500">
                <a:solidFill>
                  <a:schemeClr val="dk1"/>
                </a:solidFill>
              </a:rPr>
              <a:t>Methodology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3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310" name="Google Shape;310;p48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052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Founded in 2021, BIT’s Gambling Policy and Research Unit aims to discover, test and scale ways to minimise gambling harm.</a:t>
            </a:r>
            <a:endParaRPr sz="2000"/>
          </a:p>
        </p:txBody>
      </p:sp>
      <p:sp>
        <p:nvSpPr>
          <p:cNvPr id="311" name="Google Shape;311;p48"/>
          <p:cNvSpPr/>
          <p:nvPr/>
        </p:nvSpPr>
        <p:spPr>
          <a:xfrm>
            <a:off x="3361375" y="1846375"/>
            <a:ext cx="5332800" cy="286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86000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>
                <a:solidFill>
                  <a:schemeClr val="dk1"/>
                </a:solidFill>
              </a:rPr>
              <a:t>Mission:</a:t>
            </a:r>
            <a:r>
              <a:rPr lang="en-GB" sz="1100">
                <a:solidFill>
                  <a:schemeClr val="dk1"/>
                </a:solidFill>
              </a:rPr>
              <a:t> Discover, test and scale ways to minimise gambling harm.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>
                <a:solidFill>
                  <a:schemeClr val="dk1"/>
                </a:solidFill>
              </a:rPr>
              <a:t>Ambition: </a:t>
            </a:r>
            <a:endParaRPr sz="1100" b="1">
              <a:solidFill>
                <a:schemeClr val="dk1"/>
              </a:solidFill>
            </a:endParaRPr>
          </a:p>
          <a:p>
            <a:pPr marL="9144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b="1">
                <a:solidFill>
                  <a:schemeClr val="dk1"/>
                </a:solidFill>
              </a:rPr>
              <a:t>Hundreds of thousands of fewer people harmed</a:t>
            </a:r>
            <a:r>
              <a:rPr lang="en-GB" sz="1100">
                <a:solidFill>
                  <a:schemeClr val="dk1"/>
                </a:solidFill>
              </a:rPr>
              <a:t> by gambling through universally implemented evidence-based tools, policy, and other interactions.</a:t>
            </a:r>
            <a:endParaRPr sz="1100">
              <a:solidFill>
                <a:schemeClr val="dk1"/>
              </a:solidFill>
            </a:endParaRPr>
          </a:p>
          <a:p>
            <a:pPr marL="914400" marR="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b="1">
                <a:solidFill>
                  <a:schemeClr val="dk1"/>
                </a:solidFill>
              </a:rPr>
              <a:t>Database of ‘what works’ </a:t>
            </a:r>
            <a:r>
              <a:rPr lang="en-GB" sz="1100">
                <a:solidFill>
                  <a:schemeClr val="dk1"/>
                </a:solidFill>
              </a:rPr>
              <a:t>that can be replicated and iterated globally.</a:t>
            </a:r>
            <a:endParaRPr sz="1100">
              <a:solidFill>
                <a:schemeClr val="dk1"/>
              </a:solidFill>
            </a:endParaRPr>
          </a:p>
          <a:p>
            <a:pPr marL="914400" marR="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b="1">
                <a:solidFill>
                  <a:schemeClr val="dk1"/>
                </a:solidFill>
              </a:rPr>
              <a:t>Britain at the forefront </a:t>
            </a:r>
            <a:r>
              <a:rPr lang="en-GB" sz="1100">
                <a:solidFill>
                  <a:schemeClr val="dk1"/>
                </a:solidFill>
              </a:rPr>
              <a:t>of regulatory excellence when it comes to gambling harm prevention globally.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>
                <a:solidFill>
                  <a:schemeClr val="dk1"/>
                </a:solidFill>
              </a:rPr>
              <a:t>Funding: </a:t>
            </a:r>
            <a:r>
              <a:rPr lang="en-GB" sz="1100">
                <a:solidFill>
                  <a:schemeClr val="dk1"/>
                </a:solidFill>
              </a:rPr>
              <a:t>through </a:t>
            </a:r>
            <a:r>
              <a:rPr lang="en-GB" sz="1100" u="sng">
                <a:solidFill>
                  <a:schemeClr val="dk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regulatory settlements from the gambling commission</a:t>
            </a:r>
            <a:r>
              <a:rPr lang="en-GB" sz="1100">
                <a:solidFill>
                  <a:schemeClr val="dk1"/>
                </a:solidFill>
              </a:rPr>
              <a:t> for 4 years.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12" name="Google Shape;312;p48"/>
          <p:cNvSpPr txBox="1"/>
          <p:nvPr/>
        </p:nvSpPr>
        <p:spPr>
          <a:xfrm>
            <a:off x="8501900" y="4708800"/>
            <a:ext cx="384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800"/>
              <a:t>3</a:t>
            </a:fld>
            <a:endParaRPr sz="800"/>
          </a:p>
        </p:txBody>
      </p:sp>
      <p:sp>
        <p:nvSpPr>
          <p:cNvPr id="313" name="Google Shape;313;p48"/>
          <p:cNvSpPr/>
          <p:nvPr/>
        </p:nvSpPr>
        <p:spPr>
          <a:xfrm>
            <a:off x="450000" y="1846375"/>
            <a:ext cx="2809800" cy="286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86000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We generate and apply behavioural insights to inform policy, improve public services and deliver results for citizens and society.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Strong commitment to and experience with </a:t>
            </a:r>
            <a:r>
              <a:rPr lang="en-GB" sz="1100" i="1">
                <a:solidFill>
                  <a:schemeClr val="dk1"/>
                </a:solidFill>
              </a:rPr>
              <a:t>causal </a:t>
            </a:r>
            <a:r>
              <a:rPr lang="en-GB" sz="1100">
                <a:solidFill>
                  <a:schemeClr val="dk1"/>
                </a:solidFill>
              </a:rPr>
              <a:t>evaluation through methods like randomised controlled trials - to develop evidence and identify “what works”.</a:t>
            </a:r>
            <a:endParaRPr sz="1100">
              <a:solidFill>
                <a:schemeClr val="dk1"/>
              </a:solidFill>
            </a:endParaRPr>
          </a:p>
        </p:txBody>
      </p:sp>
      <p:grpSp>
        <p:nvGrpSpPr>
          <p:cNvPr id="314" name="Google Shape;314;p48"/>
          <p:cNvGrpSpPr/>
          <p:nvPr/>
        </p:nvGrpSpPr>
        <p:grpSpPr>
          <a:xfrm>
            <a:off x="1303975" y="1262775"/>
            <a:ext cx="1101851" cy="1033073"/>
            <a:chOff x="1382050" y="2482150"/>
            <a:chExt cx="1846884" cy="1731600"/>
          </a:xfrm>
        </p:grpSpPr>
        <p:sp>
          <p:nvSpPr>
            <p:cNvPr id="315" name="Google Shape;315;p48"/>
            <p:cNvSpPr/>
            <p:nvPr/>
          </p:nvSpPr>
          <p:spPr>
            <a:xfrm>
              <a:off x="1382050" y="2482150"/>
              <a:ext cx="1731600" cy="17316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16" name="Google Shape;316;p48"/>
            <p:cNvPicPr preferRelativeResize="0"/>
            <p:nvPr/>
          </p:nvPicPr>
          <p:blipFill rotWithShape="1">
            <a:blip r:embed="rId4">
              <a:alphaModFix/>
            </a:blip>
            <a:srcRect t="40148"/>
            <a:stretch/>
          </p:blipFill>
          <p:spPr>
            <a:xfrm>
              <a:off x="1404085" y="3023177"/>
              <a:ext cx="1824848" cy="10580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48"/>
            <p:cNvPicPr preferRelativeResize="0"/>
            <p:nvPr/>
          </p:nvPicPr>
          <p:blipFill rotWithShape="1">
            <a:blip r:embed="rId4">
              <a:alphaModFix/>
            </a:blip>
            <a:srcRect l="16366" t="10115" r="54538" b="59851"/>
            <a:stretch/>
          </p:blipFill>
          <p:spPr>
            <a:xfrm>
              <a:off x="1994475" y="2681254"/>
              <a:ext cx="530950" cy="5309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8" name="Google Shape;318;p48"/>
          <p:cNvGrpSpPr/>
          <p:nvPr/>
        </p:nvGrpSpPr>
        <p:grpSpPr>
          <a:xfrm>
            <a:off x="5511175" y="1262775"/>
            <a:ext cx="1033200" cy="1033200"/>
            <a:chOff x="6254096" y="1110375"/>
            <a:chExt cx="1033200" cy="1033200"/>
          </a:xfrm>
        </p:grpSpPr>
        <p:pic>
          <p:nvPicPr>
            <p:cNvPr id="319" name="Google Shape;319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54100" y="1110387"/>
              <a:ext cx="1033174" cy="10331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20" name="Google Shape;320;p48"/>
            <p:cNvSpPr/>
            <p:nvPr/>
          </p:nvSpPr>
          <p:spPr>
            <a:xfrm>
              <a:off x="6254096" y="1110375"/>
              <a:ext cx="1033200" cy="10332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9"/>
          <p:cNvSpPr txBox="1">
            <a:spLocks noGrp="1"/>
          </p:cNvSpPr>
          <p:nvPr>
            <p:ph type="title"/>
          </p:nvPr>
        </p:nvSpPr>
        <p:spPr>
          <a:xfrm>
            <a:off x="658800" y="811200"/>
            <a:ext cx="7813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Exploring the role of adverts in gambling harms </a:t>
            </a:r>
            <a:endParaRPr/>
          </a:p>
        </p:txBody>
      </p:sp>
      <p:sp>
        <p:nvSpPr>
          <p:cNvPr id="326" name="Google Shape;326;p49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4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27" name="Google Shape;327;p49"/>
          <p:cNvSpPr txBox="1">
            <a:spLocks noGrp="1"/>
          </p:cNvSpPr>
          <p:nvPr>
            <p:ph type="subTitle" idx="1"/>
          </p:nvPr>
        </p:nvSpPr>
        <p:spPr>
          <a:xfrm>
            <a:off x="658800" y="2713050"/>
            <a:ext cx="7813500" cy="78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Overview of our 3-part study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0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We’re running a 3-part study to determine the impact of advert features on harm.</a:t>
            </a:r>
            <a:endParaRPr/>
          </a:p>
        </p:txBody>
      </p:sp>
      <p:sp>
        <p:nvSpPr>
          <p:cNvPr id="333" name="Google Shape;333;p50"/>
          <p:cNvSpPr txBox="1"/>
          <p:nvPr/>
        </p:nvSpPr>
        <p:spPr>
          <a:xfrm>
            <a:off x="364825" y="4139700"/>
            <a:ext cx="84255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2"/>
                </a:solidFill>
              </a:rPr>
              <a:t>1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Hanss, D., Mentzoni, R. A., Griffiths, M. D., &amp; Pallesen, S. (2015).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impact of gambling advertising: Problem gamblers report stronger impacts on involvement, knowledge, and awareness than recreational gamblers</a:t>
            </a:r>
            <a:r>
              <a:rPr lang="en-GB" sz="600">
                <a:solidFill>
                  <a:schemeClr val="dk2"/>
                </a:solidFill>
                <a:highlight>
                  <a:schemeClr val="lt1"/>
                </a:highlight>
              </a:rPr>
              <a:t>.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29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483.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; Newall, P. W., Moodie, C., Reith, G., Stead, M., Critchlow, N., Morgan, A., &amp; Dobbie, F. (2019).</a:t>
            </a:r>
            <a:r>
              <a:rPr lang="en-GB" sz="600">
                <a:solidFill>
                  <a:schemeClr val="dk2"/>
                </a:solidFill>
                <a:highlight>
                  <a:schemeClr val="lt1"/>
                </a:highlight>
              </a:rPr>
              <a:t>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marketing from 2014 to 2018: A literature review.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rgbClr val="222222"/>
                </a:solidFill>
                <a:highlight>
                  <a:schemeClr val="lt1"/>
                </a:highlight>
              </a:rPr>
              <a:t>Current Addiction Reports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rgbClr val="222222"/>
                </a:solidFill>
                <a:highlight>
                  <a:schemeClr val="lt1"/>
                </a:highlight>
              </a:rPr>
              <a:t>6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(2), 49-5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6.; Bouguettaya, A., Lynott, D., Carter, A., Zerhouni, O., Meyer, S., Ladegaard, I., ... &amp; O’Brien, K. S. (2020).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relationship between gambling advertising and gambling attitudes, intentions and behaviours: a critical and meta-analytic review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Current Opinion in Behavioral Sciences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31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89-101.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; Ipsos MORI. (2020).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Synthesis Report: The impact of gambling marketing and advertising on children, young people and vulnerable adults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.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Gambling Commission. (2021).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 i="1" u="sng">
                <a:solidFill>
                  <a:srgbClr val="1155CC"/>
                </a:solidFill>
                <a:highlight>
                  <a:schemeClr val="lt1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 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BIT. (2022).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Comprehension of gambling odds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McGrane, E., Wardle, H., Clowes, M., Blank, L., Pryce, R., Field, M., Sharpe, C., &amp;#38; Goyder, E. (2023). 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the evidence that advertising policies could have an impact on gambling-related harms? A systematic umbrella review of the literature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Public Health, forthcoming.</a:t>
            </a:r>
            <a:endParaRPr sz="600"/>
          </a:p>
        </p:txBody>
      </p:sp>
      <p:sp>
        <p:nvSpPr>
          <p:cNvPr id="334" name="Google Shape;334;p50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335" name="Google Shape;335;p50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158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The existing evidence suggests that </a:t>
            </a:r>
            <a:r>
              <a:rPr lang="en-GB" sz="1300" b="1"/>
              <a:t>advertising encourages gambling</a:t>
            </a:r>
            <a:r>
              <a:rPr lang="en-GB" sz="1300"/>
              <a:t>, and that </a:t>
            </a:r>
            <a:r>
              <a:rPr lang="en-GB" sz="1300" b="1"/>
              <a:t>exposure may lead to more frequent and riskier gambling</a:t>
            </a:r>
            <a:r>
              <a:rPr lang="en-GB" sz="1300"/>
              <a:t>.</a:t>
            </a:r>
            <a:r>
              <a:rPr lang="en-GB" sz="1100">
                <a:solidFill>
                  <a:schemeClr val="dk1"/>
                </a:solidFill>
              </a:rPr>
              <a:t>¹ </a:t>
            </a:r>
            <a:r>
              <a:rPr lang="en-GB" sz="1300">
                <a:solidFill>
                  <a:schemeClr val="dk1"/>
                </a:solidFill>
              </a:rPr>
              <a:t>But, there is limited quality evidence for:</a:t>
            </a:r>
            <a:endParaRPr sz="1300">
              <a:solidFill>
                <a:schemeClr val="dk1"/>
              </a:solidFill>
            </a:endParaRPr>
          </a:p>
          <a:p>
            <a:pPr marL="9144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The </a:t>
            </a:r>
            <a:r>
              <a:rPr lang="en-GB" sz="1300" b="1">
                <a:solidFill>
                  <a:schemeClr val="dk1"/>
                </a:solidFill>
              </a:rPr>
              <a:t>relationship</a:t>
            </a:r>
            <a:r>
              <a:rPr lang="en-GB" sz="1300">
                <a:solidFill>
                  <a:schemeClr val="dk1"/>
                </a:solidFill>
              </a:rPr>
              <a:t> between advertising and harmful gambling.</a:t>
            </a:r>
            <a:endParaRPr sz="1300">
              <a:solidFill>
                <a:schemeClr val="dk1"/>
              </a:solidFill>
            </a:endParaRPr>
          </a:p>
          <a:p>
            <a:pPr marL="9144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Exactly </a:t>
            </a:r>
            <a:r>
              <a:rPr lang="en-GB" sz="1300" b="1">
                <a:solidFill>
                  <a:schemeClr val="dk1"/>
                </a:solidFill>
              </a:rPr>
              <a:t>what features</a:t>
            </a:r>
            <a:r>
              <a:rPr lang="en-GB" sz="1300">
                <a:solidFill>
                  <a:schemeClr val="dk1"/>
                </a:solidFill>
              </a:rPr>
              <a:t> of adverts may or may not be contributing to gambling harm.</a:t>
            </a: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24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We’re running a 3-part study to determine the impact of advert features on harm.</a:t>
            </a:r>
            <a:endParaRPr/>
          </a:p>
        </p:txBody>
      </p:sp>
      <p:sp>
        <p:nvSpPr>
          <p:cNvPr id="341" name="Google Shape;341;p51"/>
          <p:cNvSpPr txBox="1"/>
          <p:nvPr/>
        </p:nvSpPr>
        <p:spPr>
          <a:xfrm>
            <a:off x="364825" y="4139700"/>
            <a:ext cx="84255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2"/>
                </a:solidFill>
              </a:rPr>
              <a:t>1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Hanss, D., Mentzoni, R. A., Griffiths, M. D., &amp; Pallesen, S. (2015).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impact of gambling advertising: Problem gamblers report stronger impacts on involvement, knowledge, and awareness than recreational gamblers</a:t>
            </a:r>
            <a:r>
              <a:rPr lang="en-GB" sz="600">
                <a:solidFill>
                  <a:schemeClr val="dk2"/>
                </a:solidFill>
                <a:highlight>
                  <a:schemeClr val="lt1"/>
                </a:highlight>
              </a:rPr>
              <a:t>.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29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483.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; Newall, P. W., Moodie, C., Reith, G., Stead, M., Critchlow, N., Morgan, A., &amp; Dobbie, F. (2019).</a:t>
            </a:r>
            <a:r>
              <a:rPr lang="en-GB" sz="600">
                <a:solidFill>
                  <a:schemeClr val="dk2"/>
                </a:solidFill>
                <a:highlight>
                  <a:schemeClr val="lt1"/>
                </a:highlight>
              </a:rPr>
              <a:t>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marketing from 2014 to 2018: A literature review.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rgbClr val="222222"/>
                </a:solidFill>
                <a:highlight>
                  <a:schemeClr val="lt1"/>
                </a:highlight>
              </a:rPr>
              <a:t>Current Addiction Reports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rgbClr val="222222"/>
                </a:solidFill>
                <a:highlight>
                  <a:schemeClr val="lt1"/>
                </a:highlight>
              </a:rPr>
              <a:t>6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(2), 49-5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6.; Bouguettaya, A., Lynott, D., Carter, A., Zerhouni, O., Meyer, S., Ladegaard, I., ... &amp; O’Brien, K. S. (2020).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relationship between gambling advertising and gambling attitudes, intentions and behaviours: a critical and meta-analytic review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Current Opinion in Behavioral Sciences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31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89-101.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; Ipsos MORI. (2020).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Synthesis Report: The impact of gambling marketing and advertising on children, young people and vulnerable adults</a:t>
            </a:r>
            <a:r>
              <a:rPr lang="en-GB" sz="600">
                <a:solidFill>
                  <a:srgbClr val="222222"/>
                </a:solidFill>
                <a:highlight>
                  <a:schemeClr val="lt1"/>
                </a:highlight>
              </a:rPr>
              <a:t>.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Gambling Commission. (2021).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 i="1" u="sng">
                <a:solidFill>
                  <a:srgbClr val="1155CC"/>
                </a:solidFill>
                <a:highlight>
                  <a:schemeClr val="lt1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  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BIT. (2022). 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Comprehension of gambling odds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McGrane, E., Wardle, H., Clowes, M., Blank, L., Pryce, R., Field, M., Sharpe, C., &amp;#38; Goyder, E. (2023). </a:t>
            </a:r>
            <a:r>
              <a:rPr lang="en-GB" sz="600" u="sng">
                <a:solidFill>
                  <a:schemeClr val="dk2"/>
                </a:solidFill>
                <a:highlight>
                  <a:schemeClr val="lt1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the evidence that advertising policies could have an impact on gambling-related harms? A systematic umbrella review of the literature</a:t>
            </a:r>
            <a:r>
              <a:rPr lang="en-GB" sz="600" i="1" u="sng">
                <a:solidFill>
                  <a:schemeClr val="dk2"/>
                </a:solidFill>
                <a:highlight>
                  <a:schemeClr val="lt1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Public Health, forthcoming.</a:t>
            </a:r>
            <a:endParaRPr sz="600"/>
          </a:p>
        </p:txBody>
      </p:sp>
      <p:sp>
        <p:nvSpPr>
          <p:cNvPr id="342" name="Google Shape;342;p51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8244000" cy="158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The existing evidence suggests that </a:t>
            </a:r>
            <a:r>
              <a:rPr lang="en-GB" sz="1300" b="1"/>
              <a:t>advertising encourages gambling</a:t>
            </a:r>
            <a:r>
              <a:rPr lang="en-GB" sz="1300"/>
              <a:t>, and that </a:t>
            </a:r>
            <a:r>
              <a:rPr lang="en-GB" sz="1300" b="1"/>
              <a:t>exposure may lead to more frequent and riskier gambling</a:t>
            </a:r>
            <a:r>
              <a:rPr lang="en-GB" sz="1300"/>
              <a:t>.</a:t>
            </a:r>
            <a:r>
              <a:rPr lang="en-GB" sz="1100">
                <a:solidFill>
                  <a:schemeClr val="dk1"/>
                </a:solidFill>
              </a:rPr>
              <a:t>¹ </a:t>
            </a:r>
            <a:r>
              <a:rPr lang="en-GB" sz="1300">
                <a:solidFill>
                  <a:schemeClr val="dk1"/>
                </a:solidFill>
              </a:rPr>
              <a:t>But, there is limited quality evidence for:</a:t>
            </a:r>
            <a:endParaRPr sz="1300">
              <a:solidFill>
                <a:schemeClr val="dk1"/>
              </a:solidFill>
            </a:endParaRPr>
          </a:p>
          <a:p>
            <a:pPr marL="9144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The </a:t>
            </a:r>
            <a:r>
              <a:rPr lang="en-GB" sz="1300" b="1">
                <a:solidFill>
                  <a:schemeClr val="dk1"/>
                </a:solidFill>
              </a:rPr>
              <a:t>relationship</a:t>
            </a:r>
            <a:r>
              <a:rPr lang="en-GB" sz="1300">
                <a:solidFill>
                  <a:schemeClr val="dk1"/>
                </a:solidFill>
              </a:rPr>
              <a:t> between advertising and harmful gambling.</a:t>
            </a:r>
            <a:endParaRPr sz="1300">
              <a:solidFill>
                <a:schemeClr val="dk1"/>
              </a:solidFill>
            </a:endParaRPr>
          </a:p>
          <a:p>
            <a:pPr marL="9144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en-GB" sz="1300">
                <a:solidFill>
                  <a:schemeClr val="dk1"/>
                </a:solidFill>
              </a:rPr>
              <a:t>Exactly </a:t>
            </a:r>
            <a:r>
              <a:rPr lang="en-GB" sz="1300" b="1">
                <a:solidFill>
                  <a:schemeClr val="dk1"/>
                </a:solidFill>
              </a:rPr>
              <a:t>what features</a:t>
            </a:r>
            <a:r>
              <a:rPr lang="en-GB" sz="1300">
                <a:solidFill>
                  <a:schemeClr val="dk1"/>
                </a:solidFill>
              </a:rPr>
              <a:t> of adverts may or may not be contributing to gambling harm.</a:t>
            </a: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</a:rPr>
              <a:t>Our </a:t>
            </a:r>
            <a:r>
              <a:rPr lang="en-GB" sz="1300" b="1">
                <a:solidFill>
                  <a:schemeClr val="dk1"/>
                </a:solidFill>
              </a:rPr>
              <a:t>three-part study</a:t>
            </a:r>
            <a:r>
              <a:rPr lang="en-GB" sz="1300">
                <a:solidFill>
                  <a:schemeClr val="dk1"/>
                </a:solidFill>
              </a:rPr>
              <a:t> aims to address this evidence gap: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graphicFrame>
        <p:nvGraphicFramePr>
          <p:cNvPr id="344" name="Google Shape;344;p51"/>
          <p:cNvGraphicFramePr/>
          <p:nvPr/>
        </p:nvGraphicFramePr>
        <p:xfrm>
          <a:off x="450000" y="286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268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7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/>
                        <a:t>Part 1</a:t>
                      </a:r>
                      <a:r>
                        <a:rPr lang="en-GB" sz="1100"/>
                        <a:t> (published)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Content analysis to identify advert features.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/>
                        <a:t>Part 2</a:t>
                      </a:r>
                      <a:r>
                        <a:rPr lang="en-GB" sz="1100"/>
                        <a:t> (in progress)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Online RCT to measure the impact of these features on gambling behaviour.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/>
                        <a:t>Part 3</a:t>
                      </a:r>
                      <a:r>
                        <a:rPr lang="en-GB" sz="1100"/>
                        <a:t> (planned)</a:t>
                      </a: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Online RCT to further test the impact of features, or resolve issues identified in part 2.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658800" y="811200"/>
            <a:ext cx="7813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 analysis of 100 slot game adverts to identify common features</a:t>
            </a:r>
            <a:endParaRPr/>
          </a:p>
        </p:txBody>
      </p:sp>
      <p:sp>
        <p:nvSpPr>
          <p:cNvPr id="350" name="Google Shape;350;p52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7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51" name="Google Shape;351;p52"/>
          <p:cNvSpPr txBox="1">
            <a:spLocks noGrp="1"/>
          </p:cNvSpPr>
          <p:nvPr>
            <p:ph type="subTitle" idx="1"/>
          </p:nvPr>
        </p:nvSpPr>
        <p:spPr>
          <a:xfrm>
            <a:off x="658800" y="2713050"/>
            <a:ext cx="7813500" cy="78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Part 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3"/>
          <p:cNvSpPr txBox="1"/>
          <p:nvPr/>
        </p:nvSpPr>
        <p:spPr>
          <a:xfrm>
            <a:off x="450000" y="4699950"/>
            <a:ext cx="4945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2"/>
                </a:solidFill>
              </a:rPr>
              <a:t>Image from: https://www.figma.com/community/file/1013016345365359930/Facebook-Advert-Post-Template</a:t>
            </a:r>
            <a:endParaRPr sz="600">
              <a:solidFill>
                <a:schemeClr val="lt2"/>
              </a:solidFill>
            </a:endParaRPr>
          </a:p>
        </p:txBody>
      </p:sp>
      <p:sp>
        <p:nvSpPr>
          <p:cNvPr id="357" name="Google Shape;357;p53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358" name="Google Shape;358;p53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Part 1 of the study – a content analysis –  aimed to understand what advert features are used by slot game operators.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59" name="Google Shape;359;p53"/>
          <p:cNvGraphicFramePr/>
          <p:nvPr/>
        </p:nvGraphicFramePr>
        <p:xfrm>
          <a:off x="582775" y="1520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266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/>
                      </a:pPr>
                      <a:r>
                        <a:rPr lang="en-GB" sz="1150"/>
                        <a:t>What are the </a:t>
                      </a:r>
                      <a:r>
                        <a:rPr lang="en-GB" sz="1150" b="1"/>
                        <a:t>features</a:t>
                      </a:r>
                      <a:r>
                        <a:rPr lang="en-GB" sz="1150"/>
                        <a:t> of online slot game adverts in the UK and how are they used?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2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 startAt="2"/>
                      </a:pPr>
                      <a:r>
                        <a:rPr lang="en-GB" sz="1150"/>
                        <a:t>What </a:t>
                      </a:r>
                      <a:r>
                        <a:rPr lang="en-GB" sz="1150" b="1"/>
                        <a:t>incentives</a:t>
                      </a:r>
                      <a:r>
                        <a:rPr lang="en-GB" sz="1150"/>
                        <a:t> do online slot game adverts in the UK adopt? 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 startAt="3"/>
                      </a:pPr>
                      <a:r>
                        <a:rPr lang="en-GB" sz="1150"/>
                        <a:t>How are </a:t>
                      </a:r>
                      <a:r>
                        <a:rPr lang="en-GB" sz="1150" b="1"/>
                        <a:t>terms and conditions (T&amp;Cs)</a:t>
                      </a:r>
                      <a:r>
                        <a:rPr lang="en-GB" sz="1150"/>
                        <a:t> presented in online slot game adverts?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50"/>
                        <a:buAutoNum type="arabicPeriod" startAt="4"/>
                      </a:pPr>
                      <a:r>
                        <a:rPr lang="en-GB" sz="1150">
                          <a:solidFill>
                            <a:schemeClr val="dk1"/>
                          </a:solidFill>
                        </a:rPr>
                        <a:t>Are any features within online slot game adverts used in a way that could cause </a:t>
                      </a:r>
                      <a:r>
                        <a:rPr lang="en-GB" sz="1150" b="1">
                          <a:solidFill>
                            <a:schemeClr val="dk1"/>
                          </a:solidFill>
                        </a:rPr>
                        <a:t>harm</a:t>
                      </a:r>
                      <a:r>
                        <a:rPr lang="en-GB" sz="1150">
                          <a:solidFill>
                            <a:schemeClr val="dk1"/>
                          </a:solidFill>
                        </a:rPr>
                        <a:t>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0" name="Google Shape;360;p53"/>
          <p:cNvSpPr txBox="1"/>
          <p:nvPr/>
        </p:nvSpPr>
        <p:spPr>
          <a:xfrm>
            <a:off x="487725" y="1055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</a:rPr>
              <a:t>Research questions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366" name="Google Shape;366;p54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Part 1 of the study – a content analysis –  aimed to understand what advert features are used by slot game operators.</a:t>
            </a:r>
            <a:endParaRPr sz="1700"/>
          </a:p>
        </p:txBody>
      </p:sp>
      <p:pic>
        <p:nvPicPr>
          <p:cNvPr id="367" name="Google Shape;36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050" y="1322600"/>
            <a:ext cx="4697202" cy="345919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4"/>
          <p:cNvSpPr txBox="1"/>
          <p:nvPr/>
        </p:nvSpPr>
        <p:spPr>
          <a:xfrm>
            <a:off x="3769050" y="1055075"/>
            <a:ext cx="194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</a:rPr>
              <a:t>What we measured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69" name="Google Shape;369;p54"/>
          <p:cNvSpPr/>
          <p:nvPr/>
        </p:nvSpPr>
        <p:spPr>
          <a:xfrm>
            <a:off x="3420700" y="1529225"/>
            <a:ext cx="204900" cy="2895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2"/>
              </a:solidFill>
            </a:endParaRPr>
          </a:p>
        </p:txBody>
      </p:sp>
      <p:sp>
        <p:nvSpPr>
          <p:cNvPr id="370" name="Google Shape;370;p54"/>
          <p:cNvSpPr txBox="1"/>
          <p:nvPr/>
        </p:nvSpPr>
        <p:spPr>
          <a:xfrm>
            <a:off x="450000" y="4699950"/>
            <a:ext cx="4945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2"/>
                </a:solidFill>
              </a:rPr>
              <a:t>Image from: https://www.figma.com/community/file/1013016345365359930/Facebook-Advert-Post-Template</a:t>
            </a:r>
            <a:endParaRPr sz="600">
              <a:solidFill>
                <a:schemeClr val="lt2"/>
              </a:solidFill>
            </a:endParaRPr>
          </a:p>
        </p:txBody>
      </p:sp>
      <p:sp>
        <p:nvSpPr>
          <p:cNvPr id="371" name="Google Shape;371;p54"/>
          <p:cNvSpPr txBox="1"/>
          <p:nvPr/>
        </p:nvSpPr>
        <p:spPr>
          <a:xfrm>
            <a:off x="487725" y="1055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</a:rPr>
              <a:t>Research questions</a:t>
            </a:r>
            <a:endParaRPr b="1">
              <a:solidFill>
                <a:schemeClr val="dk2"/>
              </a:solidFill>
            </a:endParaRPr>
          </a:p>
        </p:txBody>
      </p:sp>
      <p:graphicFrame>
        <p:nvGraphicFramePr>
          <p:cNvPr id="372" name="Google Shape;372;p54"/>
          <p:cNvGraphicFramePr/>
          <p:nvPr/>
        </p:nvGraphicFramePr>
        <p:xfrm>
          <a:off x="582775" y="1520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266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/>
                      </a:pPr>
                      <a:r>
                        <a:rPr lang="en-GB" sz="1150"/>
                        <a:t>What are the </a:t>
                      </a:r>
                      <a:r>
                        <a:rPr lang="en-GB" sz="1150" b="1"/>
                        <a:t>features</a:t>
                      </a:r>
                      <a:r>
                        <a:rPr lang="en-GB" sz="1150"/>
                        <a:t> of online slot game adverts in the UK and how are they used?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2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 startAt="2"/>
                      </a:pPr>
                      <a:r>
                        <a:rPr lang="en-GB" sz="1150"/>
                        <a:t>What </a:t>
                      </a:r>
                      <a:r>
                        <a:rPr lang="en-GB" sz="1150" b="1"/>
                        <a:t>incentives</a:t>
                      </a:r>
                      <a:r>
                        <a:rPr lang="en-GB" sz="1150"/>
                        <a:t> do online slot game adverts in the UK adopt? 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50"/>
                        <a:buAutoNum type="arabicPeriod" startAt="3"/>
                      </a:pPr>
                      <a:r>
                        <a:rPr lang="en-GB" sz="1150"/>
                        <a:t>How are </a:t>
                      </a:r>
                      <a:r>
                        <a:rPr lang="en-GB" sz="1150" b="1"/>
                        <a:t>terms and conditions (T&amp;Cs)</a:t>
                      </a:r>
                      <a:r>
                        <a:rPr lang="en-GB" sz="1150"/>
                        <a:t> presented in online slot game adverts?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000">
                <a:tc>
                  <a:txBody>
                    <a:bodyPr/>
                    <a:lstStyle/>
                    <a:p>
                      <a:pPr marL="457200" lvl="0" indent="-3016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50"/>
                        <a:buAutoNum type="arabicPeriod" startAt="4"/>
                      </a:pPr>
                      <a:r>
                        <a:rPr lang="en-GB" sz="1150">
                          <a:solidFill>
                            <a:schemeClr val="dk1"/>
                          </a:solidFill>
                        </a:rPr>
                        <a:t>Are any features within online slot game adverts used in a way that could cause </a:t>
                      </a:r>
                      <a:r>
                        <a:rPr lang="en-GB" sz="1150" b="1">
                          <a:solidFill>
                            <a:schemeClr val="dk1"/>
                          </a:solidFill>
                        </a:rPr>
                        <a:t>harm</a:t>
                      </a:r>
                      <a:r>
                        <a:rPr lang="en-GB" sz="1150">
                          <a:solidFill>
                            <a:schemeClr val="dk1"/>
                          </a:solidFill>
                        </a:rPr>
                        <a:t>?</a:t>
                      </a:r>
                      <a:endParaRPr sz="115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5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378" name="Google Shape;378;p55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836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Our sampling strategy was based on an estimation of advert content, channel, and the feasibility of accessing the data.</a:t>
            </a:r>
            <a:endParaRPr sz="2100"/>
          </a:p>
        </p:txBody>
      </p:sp>
      <p:sp>
        <p:nvSpPr>
          <p:cNvPr id="379" name="Google Shape;379;p55"/>
          <p:cNvSpPr txBox="1"/>
          <p:nvPr/>
        </p:nvSpPr>
        <p:spPr>
          <a:xfrm>
            <a:off x="457800" y="1682200"/>
            <a:ext cx="3501900" cy="2143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Estimation of what gambling products are advertised most frequently.</a:t>
            </a:r>
            <a:r>
              <a:rPr lang="en-GB" baseline="30000">
                <a:solidFill>
                  <a:schemeClr val="dk1"/>
                </a:solidFill>
              </a:rPr>
              <a:t>1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Estimating which advertising channels operators use most.</a:t>
            </a:r>
            <a:r>
              <a:rPr lang="en-GB" baseline="30000">
                <a:solidFill>
                  <a:schemeClr val="dk1"/>
                </a:solidFill>
              </a:rPr>
              <a:t>2</a:t>
            </a:r>
            <a:endParaRPr baseline="300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Feasibility of accessing and collecting data.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0" name="Google Shape;380;p55"/>
          <p:cNvSpPr txBox="1"/>
          <p:nvPr/>
        </p:nvSpPr>
        <p:spPr>
          <a:xfrm>
            <a:off x="457800" y="11005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Our sampling criteria was informed by three factors: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1" name="Google Shape;381;p55"/>
          <p:cNvSpPr txBox="1"/>
          <p:nvPr/>
        </p:nvSpPr>
        <p:spPr>
          <a:xfrm>
            <a:off x="4326425" y="1100500"/>
            <a:ext cx="439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What our sample looked like: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2" name="Google Shape;382;p55"/>
          <p:cNvSpPr txBox="1"/>
          <p:nvPr/>
        </p:nvSpPr>
        <p:spPr>
          <a:xfrm>
            <a:off x="4016625" y="1562100"/>
            <a:ext cx="49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55"/>
          <p:cNvSpPr txBox="1"/>
          <p:nvPr/>
        </p:nvSpPr>
        <p:spPr>
          <a:xfrm>
            <a:off x="6755425" y="1541300"/>
            <a:ext cx="1978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3"/>
                </a:solidFill>
              </a:rPr>
              <a:t>Over 1 in 4 (27%) of our advert sample were animated</a:t>
            </a:r>
            <a:r>
              <a:rPr lang="en-GB" sz="1000">
                <a:solidFill>
                  <a:schemeClr val="accent3"/>
                </a:solidFill>
              </a:rPr>
              <a:t> – included video graphics/text. The rest were static.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2"/>
                </a:solidFill>
              </a:rPr>
              <a:t>Most (72%) of our sample were adverts posted in September. </a:t>
            </a:r>
            <a:r>
              <a:rPr lang="en-GB" sz="1000">
                <a:solidFill>
                  <a:schemeClr val="accent2"/>
                </a:solidFill>
              </a:rPr>
              <a:t>We reviewed adverts shown between March and September 2022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2"/>
                </a:solidFill>
              </a:rPr>
              <a:t>The majority (99%) were sponsored adverts, </a:t>
            </a:r>
            <a:r>
              <a:rPr lang="en-GB" sz="1000">
                <a:solidFill>
                  <a:schemeClr val="lt2"/>
                </a:solidFill>
              </a:rPr>
              <a:t>meaning the advertiser has paid to show the advert to a specific audience.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 b="1">
              <a:solidFill>
                <a:schemeClr val="dk2"/>
              </a:solidFill>
            </a:endParaRPr>
          </a:p>
        </p:txBody>
      </p:sp>
      <p:sp>
        <p:nvSpPr>
          <p:cNvPr id="384" name="Google Shape;384;p55"/>
          <p:cNvSpPr txBox="1"/>
          <p:nvPr/>
        </p:nvSpPr>
        <p:spPr>
          <a:xfrm>
            <a:off x="4097900" y="4263906"/>
            <a:ext cx="2135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2"/>
                </a:solidFill>
              </a:rPr>
              <a:t>Key: 1% = 1 block = 1 Ad</a:t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385" name="Google Shape;38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847" y="1643538"/>
            <a:ext cx="2609669" cy="268130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55"/>
          <p:cNvSpPr txBox="1">
            <a:spLocks noGrp="1"/>
          </p:cNvSpPr>
          <p:nvPr>
            <p:ph type="body" idx="3"/>
          </p:nvPr>
        </p:nvSpPr>
        <p:spPr>
          <a:xfrm>
            <a:off x="450000" y="4861200"/>
            <a:ext cx="81372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aseline="30000">
                <a:solidFill>
                  <a:schemeClr val="dk1"/>
                </a:solidFill>
              </a:rPr>
              <a:t>1</a:t>
            </a:r>
            <a:r>
              <a:rPr lang="en-GB" sz="600">
                <a:solidFill>
                  <a:schemeClr val="dk1"/>
                </a:solidFill>
              </a:rPr>
              <a:t> The Gambling Commission. (2022). </a:t>
            </a:r>
            <a:r>
              <a:rPr lang="en-GB" sz="600" i="1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Industry Statistics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</a:t>
            </a:r>
            <a:r>
              <a:rPr lang="en-GB" sz="600" baseline="30000">
                <a:solidFill>
                  <a:schemeClr val="dk1"/>
                </a:solidFill>
                <a:highlight>
                  <a:schemeClr val="lt1"/>
                </a:highlight>
              </a:rPr>
              <a:t>2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>
                <a:solidFill>
                  <a:schemeClr val="dk1"/>
                </a:solidFill>
              </a:rPr>
              <a:t>The Gambling Commission. (2021). </a:t>
            </a:r>
            <a:r>
              <a:rPr lang="en-GB" sz="600" i="1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; Gainsbury, S. M., King, D. L., Russell, A. M., Delfabbro, P., Derevensky, J., &amp; Hing, N. (2016). Exposure to and engagement with gambling marketing in social media: Reported impacts on moderate-risk and problem gamblers.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270.</a:t>
            </a:r>
            <a:endParaRPr sz="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387" name="Google Shape;387;p55"/>
          <p:cNvSpPr/>
          <p:nvPr/>
        </p:nvSpPr>
        <p:spPr>
          <a:xfrm>
            <a:off x="4193400" y="1100500"/>
            <a:ext cx="4540200" cy="34560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6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393" name="Google Shape;393;p56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Our final sample of 100 slot game adverts were predominantly sponsored, static and posted in September.</a:t>
            </a:r>
            <a:endParaRPr sz="2100"/>
          </a:p>
        </p:txBody>
      </p:sp>
      <p:sp>
        <p:nvSpPr>
          <p:cNvPr id="394" name="Google Shape;394;p56"/>
          <p:cNvSpPr txBox="1"/>
          <p:nvPr/>
        </p:nvSpPr>
        <p:spPr>
          <a:xfrm>
            <a:off x="457800" y="1682200"/>
            <a:ext cx="3501900" cy="2143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Estimation of what gambling products are advertised most frequently.</a:t>
            </a:r>
            <a:r>
              <a:rPr lang="en-GB" baseline="30000">
                <a:solidFill>
                  <a:schemeClr val="dk1"/>
                </a:solidFill>
              </a:rPr>
              <a:t>1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Estimating which advertising channels operators use most.</a:t>
            </a:r>
            <a:r>
              <a:rPr lang="en-GB" baseline="30000">
                <a:solidFill>
                  <a:schemeClr val="dk1"/>
                </a:solidFill>
              </a:rPr>
              <a:t>2</a:t>
            </a:r>
            <a:endParaRPr baseline="300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Feasibility of accessing and collecting data.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5" name="Google Shape;395;p56"/>
          <p:cNvSpPr txBox="1"/>
          <p:nvPr/>
        </p:nvSpPr>
        <p:spPr>
          <a:xfrm>
            <a:off x="457800" y="11005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Our sampling criteria was informed by three factors: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6" name="Google Shape;396;p56"/>
          <p:cNvSpPr txBox="1"/>
          <p:nvPr/>
        </p:nvSpPr>
        <p:spPr>
          <a:xfrm>
            <a:off x="4326425" y="1100500"/>
            <a:ext cx="439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What our sample looked like: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7" name="Google Shape;397;p56"/>
          <p:cNvSpPr txBox="1"/>
          <p:nvPr/>
        </p:nvSpPr>
        <p:spPr>
          <a:xfrm>
            <a:off x="4016625" y="1562100"/>
            <a:ext cx="49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56"/>
          <p:cNvSpPr txBox="1"/>
          <p:nvPr/>
        </p:nvSpPr>
        <p:spPr>
          <a:xfrm>
            <a:off x="6755425" y="1541300"/>
            <a:ext cx="1978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3"/>
                </a:solidFill>
              </a:rPr>
              <a:t>Over 1 in 4 (27%) of our advert sample were animated</a:t>
            </a:r>
            <a:r>
              <a:rPr lang="en-GB" sz="1000">
                <a:solidFill>
                  <a:schemeClr val="accent3"/>
                </a:solidFill>
              </a:rPr>
              <a:t> – included video graphics/text. The rest were static.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2"/>
                </a:solidFill>
              </a:rPr>
              <a:t>Most (72%) of our sample were adverts posted in September. </a:t>
            </a:r>
            <a:r>
              <a:rPr lang="en-GB" sz="1000">
                <a:solidFill>
                  <a:schemeClr val="accent2"/>
                </a:solidFill>
              </a:rPr>
              <a:t>We reviewed adverts shown between March and September 2022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2"/>
                </a:solidFill>
              </a:rPr>
              <a:t>The majority (99%) were sponsored adverts, </a:t>
            </a:r>
            <a:r>
              <a:rPr lang="en-GB" sz="1000">
                <a:solidFill>
                  <a:schemeClr val="lt2"/>
                </a:solidFill>
              </a:rPr>
              <a:t>meaning the advertiser has paid to show the advert to a specific audience.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 b="1">
              <a:solidFill>
                <a:schemeClr val="dk2"/>
              </a:solidFill>
            </a:endParaRPr>
          </a:p>
        </p:txBody>
      </p:sp>
      <p:sp>
        <p:nvSpPr>
          <p:cNvPr id="399" name="Google Shape;399;p56"/>
          <p:cNvSpPr txBox="1"/>
          <p:nvPr/>
        </p:nvSpPr>
        <p:spPr>
          <a:xfrm>
            <a:off x="4097900" y="4263906"/>
            <a:ext cx="2135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2"/>
                </a:solidFill>
              </a:rPr>
              <a:t>Key: 1% = 1 block = 1 Ad</a:t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400" name="Google Shape;40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847" y="1643538"/>
            <a:ext cx="2609669" cy="268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6"/>
          <p:cNvSpPr txBox="1">
            <a:spLocks noGrp="1"/>
          </p:cNvSpPr>
          <p:nvPr>
            <p:ph type="body" idx="3"/>
          </p:nvPr>
        </p:nvSpPr>
        <p:spPr>
          <a:xfrm>
            <a:off x="450000" y="4861200"/>
            <a:ext cx="81372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aseline="30000">
                <a:solidFill>
                  <a:schemeClr val="dk1"/>
                </a:solidFill>
              </a:rPr>
              <a:t>1</a:t>
            </a:r>
            <a:r>
              <a:rPr lang="en-GB" sz="600">
                <a:solidFill>
                  <a:schemeClr val="dk1"/>
                </a:solidFill>
              </a:rPr>
              <a:t> The Gambling Commission. (2022). </a:t>
            </a:r>
            <a:r>
              <a:rPr lang="en-GB" sz="600" i="1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Industry Statistics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</a:t>
            </a:r>
            <a:r>
              <a:rPr lang="en-GB" sz="600" baseline="30000">
                <a:solidFill>
                  <a:schemeClr val="dk1"/>
                </a:solidFill>
                <a:highlight>
                  <a:schemeClr val="lt1"/>
                </a:highlight>
              </a:rPr>
              <a:t>2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>
                <a:solidFill>
                  <a:schemeClr val="dk1"/>
                </a:solidFill>
              </a:rPr>
              <a:t>The Gambling Commission. (2021). </a:t>
            </a:r>
            <a:r>
              <a:rPr lang="en-GB" sz="600" i="1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; Gainsbury, S. M., King, D. L., Russell, A. M., Delfabbro, P., Derevensky, J., &amp; Hing, N. (2016). Exposure to and engagement with gambling marketing in social media: Reported impacts on moderate-risk and problem gamblers.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270.</a:t>
            </a:r>
            <a:endParaRPr sz="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402" name="Google Shape;402;p56"/>
          <p:cNvSpPr/>
          <p:nvPr/>
        </p:nvSpPr>
        <p:spPr>
          <a:xfrm flipH="1">
            <a:off x="450000" y="1100500"/>
            <a:ext cx="37434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56"/>
          <p:cNvSpPr/>
          <p:nvPr/>
        </p:nvSpPr>
        <p:spPr>
          <a:xfrm>
            <a:off x="5038200" y="1600200"/>
            <a:ext cx="1700400" cy="27246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6"/>
          <p:cNvSpPr/>
          <p:nvPr/>
        </p:nvSpPr>
        <p:spPr>
          <a:xfrm>
            <a:off x="6825250" y="2352900"/>
            <a:ext cx="1894200" cy="20538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6"/>
          <p:cNvSpPr/>
          <p:nvPr/>
        </p:nvSpPr>
        <p:spPr>
          <a:xfrm>
            <a:off x="4806350" y="3426225"/>
            <a:ext cx="231900" cy="7500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7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411" name="Google Shape;411;p57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Our final sample of 100 slot game adverts were predominantly sponsored, static and posted in September.</a:t>
            </a:r>
            <a:endParaRPr sz="2100"/>
          </a:p>
        </p:txBody>
      </p:sp>
      <p:sp>
        <p:nvSpPr>
          <p:cNvPr id="412" name="Google Shape;412;p57"/>
          <p:cNvSpPr txBox="1"/>
          <p:nvPr/>
        </p:nvSpPr>
        <p:spPr>
          <a:xfrm>
            <a:off x="457800" y="1682200"/>
            <a:ext cx="3501900" cy="2143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Estimation of what gambling products are advertised most frequently.</a:t>
            </a:r>
            <a:r>
              <a:rPr lang="en-GB" baseline="30000">
                <a:solidFill>
                  <a:schemeClr val="dk1"/>
                </a:solidFill>
              </a:rPr>
              <a:t>1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Estimating which advertising channels operators use most.</a:t>
            </a:r>
            <a:r>
              <a:rPr lang="en-GB" baseline="30000">
                <a:solidFill>
                  <a:schemeClr val="dk1"/>
                </a:solidFill>
              </a:rPr>
              <a:t>2</a:t>
            </a:r>
            <a:endParaRPr baseline="300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Feasibility of accessing and collecting data.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3" name="Google Shape;413;p57"/>
          <p:cNvSpPr txBox="1"/>
          <p:nvPr/>
        </p:nvSpPr>
        <p:spPr>
          <a:xfrm>
            <a:off x="457800" y="11005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Our sampling criteria was informed by three factors: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4" name="Google Shape;414;p57"/>
          <p:cNvSpPr txBox="1"/>
          <p:nvPr/>
        </p:nvSpPr>
        <p:spPr>
          <a:xfrm>
            <a:off x="4326425" y="1100500"/>
            <a:ext cx="439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What our sample looked like: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5" name="Google Shape;415;p57"/>
          <p:cNvSpPr txBox="1"/>
          <p:nvPr/>
        </p:nvSpPr>
        <p:spPr>
          <a:xfrm>
            <a:off x="4016625" y="1562100"/>
            <a:ext cx="49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57"/>
          <p:cNvSpPr txBox="1"/>
          <p:nvPr/>
        </p:nvSpPr>
        <p:spPr>
          <a:xfrm>
            <a:off x="6755425" y="1541300"/>
            <a:ext cx="1978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3"/>
                </a:solidFill>
              </a:rPr>
              <a:t>Over 1 in 4 (27%) of our advert sample were animated</a:t>
            </a:r>
            <a:r>
              <a:rPr lang="en-GB" sz="1000">
                <a:solidFill>
                  <a:schemeClr val="accent3"/>
                </a:solidFill>
              </a:rPr>
              <a:t> – included video graphics/text. The rest were static.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2"/>
                </a:solidFill>
              </a:rPr>
              <a:t>Most (72%) of our sample were adverts posted in September. </a:t>
            </a:r>
            <a:r>
              <a:rPr lang="en-GB" sz="1000">
                <a:solidFill>
                  <a:schemeClr val="accent2"/>
                </a:solidFill>
              </a:rPr>
              <a:t>We reviewed adverts shown between March and September 2022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2"/>
                </a:solidFill>
              </a:rPr>
              <a:t>The majority (99%) were sponsored adverts, </a:t>
            </a:r>
            <a:r>
              <a:rPr lang="en-GB" sz="1000">
                <a:solidFill>
                  <a:schemeClr val="lt2"/>
                </a:solidFill>
              </a:rPr>
              <a:t>meaning the advertiser has paid to show the advert to a specific audience.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 b="1">
              <a:solidFill>
                <a:schemeClr val="dk2"/>
              </a:solidFill>
            </a:endParaRPr>
          </a:p>
        </p:txBody>
      </p:sp>
      <p:sp>
        <p:nvSpPr>
          <p:cNvPr id="417" name="Google Shape;417;p57"/>
          <p:cNvSpPr txBox="1"/>
          <p:nvPr/>
        </p:nvSpPr>
        <p:spPr>
          <a:xfrm>
            <a:off x="4097900" y="4263906"/>
            <a:ext cx="2135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2"/>
                </a:solidFill>
              </a:rPr>
              <a:t>Key: 1% = 1 block = 1 Ad</a:t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418" name="Google Shape;41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847" y="1643538"/>
            <a:ext cx="2609669" cy="268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7"/>
          <p:cNvSpPr txBox="1">
            <a:spLocks noGrp="1"/>
          </p:cNvSpPr>
          <p:nvPr>
            <p:ph type="body" idx="3"/>
          </p:nvPr>
        </p:nvSpPr>
        <p:spPr>
          <a:xfrm>
            <a:off x="450000" y="4861200"/>
            <a:ext cx="81372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aseline="30000">
                <a:solidFill>
                  <a:schemeClr val="dk1"/>
                </a:solidFill>
              </a:rPr>
              <a:t>1</a:t>
            </a:r>
            <a:r>
              <a:rPr lang="en-GB" sz="600">
                <a:solidFill>
                  <a:schemeClr val="dk1"/>
                </a:solidFill>
              </a:rPr>
              <a:t> The Gambling Commission. (2022). </a:t>
            </a:r>
            <a:r>
              <a:rPr lang="en-GB" sz="600" i="1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Industry Statistics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</a:t>
            </a:r>
            <a:r>
              <a:rPr lang="en-GB" sz="600" baseline="30000">
                <a:solidFill>
                  <a:schemeClr val="dk1"/>
                </a:solidFill>
                <a:highlight>
                  <a:schemeClr val="lt1"/>
                </a:highlight>
              </a:rPr>
              <a:t>2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>
                <a:solidFill>
                  <a:schemeClr val="dk1"/>
                </a:solidFill>
              </a:rPr>
              <a:t>The Gambling Commission. (2021). </a:t>
            </a:r>
            <a:r>
              <a:rPr lang="en-GB" sz="600" i="1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; Gainsbury, S. M., King, D. L., Russell, A. M., Delfabbro, P., Derevensky, J., &amp; Hing, N. (2016). Exposure to and engagement with gambling marketing in social media: Reported impacts on moderate-risk and problem gamblers.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270.</a:t>
            </a:r>
            <a:endParaRPr sz="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420" name="Google Shape;420;p57"/>
          <p:cNvSpPr/>
          <p:nvPr/>
        </p:nvSpPr>
        <p:spPr>
          <a:xfrm flipH="1">
            <a:off x="450000" y="1100500"/>
            <a:ext cx="37434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57"/>
          <p:cNvSpPr/>
          <p:nvPr/>
        </p:nvSpPr>
        <p:spPr>
          <a:xfrm>
            <a:off x="6233600" y="1600200"/>
            <a:ext cx="504900" cy="27246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57"/>
          <p:cNvSpPr/>
          <p:nvPr/>
        </p:nvSpPr>
        <p:spPr>
          <a:xfrm>
            <a:off x="6825250" y="3196225"/>
            <a:ext cx="1894200" cy="12105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57"/>
          <p:cNvSpPr/>
          <p:nvPr/>
        </p:nvSpPr>
        <p:spPr>
          <a:xfrm>
            <a:off x="6001700" y="2150800"/>
            <a:ext cx="231900" cy="21435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8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429" name="Google Shape;429;p58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Our final sample of 100 slot game adverts were predominantly sponsored, static and posted in September.</a:t>
            </a:r>
            <a:endParaRPr sz="2100"/>
          </a:p>
        </p:txBody>
      </p:sp>
      <p:sp>
        <p:nvSpPr>
          <p:cNvPr id="430" name="Google Shape;430;p58"/>
          <p:cNvSpPr txBox="1"/>
          <p:nvPr/>
        </p:nvSpPr>
        <p:spPr>
          <a:xfrm>
            <a:off x="457800" y="1682200"/>
            <a:ext cx="3501900" cy="2143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Estimation of what gambling products are advertised most frequently.</a:t>
            </a:r>
            <a:r>
              <a:rPr lang="en-GB" baseline="30000">
                <a:solidFill>
                  <a:schemeClr val="dk1"/>
                </a:solidFill>
              </a:rPr>
              <a:t>1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Estimating which advertising channels operators use most.</a:t>
            </a:r>
            <a:r>
              <a:rPr lang="en-GB" baseline="30000">
                <a:solidFill>
                  <a:schemeClr val="dk1"/>
                </a:solidFill>
              </a:rPr>
              <a:t>2</a:t>
            </a:r>
            <a:endParaRPr baseline="300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>
                <a:solidFill>
                  <a:schemeClr val="dk1"/>
                </a:solidFill>
              </a:rPr>
              <a:t>Feasibility of accessing and collecting data.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1" name="Google Shape;431;p58"/>
          <p:cNvSpPr txBox="1"/>
          <p:nvPr/>
        </p:nvSpPr>
        <p:spPr>
          <a:xfrm>
            <a:off x="457800" y="11005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Our sampling criteria was informed by three factors: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2" name="Google Shape;432;p58"/>
          <p:cNvSpPr txBox="1"/>
          <p:nvPr/>
        </p:nvSpPr>
        <p:spPr>
          <a:xfrm>
            <a:off x="4326425" y="1100500"/>
            <a:ext cx="439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</a:rPr>
              <a:t>What our sample looked like: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3" name="Google Shape;433;p58"/>
          <p:cNvSpPr txBox="1"/>
          <p:nvPr/>
        </p:nvSpPr>
        <p:spPr>
          <a:xfrm>
            <a:off x="4016625" y="1562100"/>
            <a:ext cx="49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58"/>
          <p:cNvSpPr txBox="1"/>
          <p:nvPr/>
        </p:nvSpPr>
        <p:spPr>
          <a:xfrm>
            <a:off x="6755425" y="1541300"/>
            <a:ext cx="19782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3"/>
                </a:solidFill>
              </a:rPr>
              <a:t>Over 1 in 4 (27%) of our advert sample were animated</a:t>
            </a:r>
            <a:r>
              <a:rPr lang="en-GB" sz="1000">
                <a:solidFill>
                  <a:schemeClr val="accent3"/>
                </a:solidFill>
              </a:rPr>
              <a:t> – included video graphics/text. The rest were static.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2"/>
                </a:solidFill>
              </a:rPr>
              <a:t>Most (72%) of our sample were adverts posted in September. </a:t>
            </a:r>
            <a:r>
              <a:rPr lang="en-GB" sz="1000">
                <a:solidFill>
                  <a:schemeClr val="accent2"/>
                </a:solidFill>
              </a:rPr>
              <a:t>We reviewed adverts shown between March and September 2022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2"/>
                </a:solidFill>
              </a:rPr>
              <a:t>The majority (99%) were sponsored adverts, </a:t>
            </a:r>
            <a:r>
              <a:rPr lang="en-GB" sz="1000">
                <a:solidFill>
                  <a:schemeClr val="lt2"/>
                </a:solidFill>
              </a:rPr>
              <a:t>meaning the advertiser has paid to show the advert to a specific audience.</a:t>
            </a:r>
            <a:endParaRPr sz="1000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100" b="1">
              <a:solidFill>
                <a:schemeClr val="dk2"/>
              </a:solidFill>
            </a:endParaRPr>
          </a:p>
        </p:txBody>
      </p:sp>
      <p:sp>
        <p:nvSpPr>
          <p:cNvPr id="435" name="Google Shape;435;p58"/>
          <p:cNvSpPr txBox="1"/>
          <p:nvPr/>
        </p:nvSpPr>
        <p:spPr>
          <a:xfrm>
            <a:off x="4097900" y="4263906"/>
            <a:ext cx="2135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2"/>
                </a:solidFill>
              </a:rPr>
              <a:t>Key: 1% = 1 block = 1 Ad</a:t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436" name="Google Shape;43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847" y="1643538"/>
            <a:ext cx="2609669" cy="268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58"/>
          <p:cNvSpPr txBox="1">
            <a:spLocks noGrp="1"/>
          </p:cNvSpPr>
          <p:nvPr>
            <p:ph type="body" idx="3"/>
          </p:nvPr>
        </p:nvSpPr>
        <p:spPr>
          <a:xfrm>
            <a:off x="450000" y="4861200"/>
            <a:ext cx="81372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aseline="30000">
                <a:solidFill>
                  <a:schemeClr val="dk1"/>
                </a:solidFill>
              </a:rPr>
              <a:t>1</a:t>
            </a:r>
            <a:r>
              <a:rPr lang="en-GB" sz="600">
                <a:solidFill>
                  <a:schemeClr val="dk1"/>
                </a:solidFill>
              </a:rPr>
              <a:t> The Gambling Commission. (2022). </a:t>
            </a:r>
            <a:r>
              <a:rPr lang="en-GB" sz="600" i="1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Gambling Industry Statistics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. </a:t>
            </a:r>
            <a:r>
              <a:rPr lang="en-GB" sz="600" baseline="30000">
                <a:solidFill>
                  <a:schemeClr val="dk1"/>
                </a:solidFill>
                <a:highlight>
                  <a:schemeClr val="lt1"/>
                </a:highlight>
              </a:rPr>
              <a:t>2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en-GB" sz="600">
                <a:solidFill>
                  <a:schemeClr val="dk1"/>
                </a:solidFill>
              </a:rPr>
              <a:t>The Gambling Commission. (2021). </a:t>
            </a:r>
            <a:r>
              <a:rPr lang="en-GB" sz="600" i="1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how consumers engaged with gambling advertising in 2020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; Gainsbury, S. M., King, D. L., Russell, A. M., Delfabbro, P., Derevensky, J., &amp; Hing, N. (2016). Exposure to and engagement with gambling marketing in social media: Reported impacts on moderate-risk and problem gamblers.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Psychology of Addictive Behaviors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chemeClr val="lt1"/>
                </a:highlight>
              </a:rPr>
              <a:t>30</a:t>
            </a:r>
            <a:r>
              <a:rPr lang="en-GB" sz="600">
                <a:solidFill>
                  <a:schemeClr val="dk1"/>
                </a:solidFill>
                <a:highlight>
                  <a:schemeClr val="lt1"/>
                </a:highlight>
              </a:rPr>
              <a:t>(2), 270.</a:t>
            </a:r>
            <a:endParaRPr sz="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438" name="Google Shape;438;p58"/>
          <p:cNvSpPr/>
          <p:nvPr/>
        </p:nvSpPr>
        <p:spPr>
          <a:xfrm flipH="1">
            <a:off x="450000" y="1100500"/>
            <a:ext cx="37434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9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444" name="Google Shape;444;p59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Our content analysis comprised of a four-step methodology, to identify patterns in advert features.</a:t>
            </a:r>
            <a:endParaRPr/>
          </a:p>
        </p:txBody>
      </p:sp>
      <p:sp>
        <p:nvSpPr>
          <p:cNvPr id="445" name="Google Shape;445;p59"/>
          <p:cNvSpPr txBox="1">
            <a:spLocks noGrp="1"/>
          </p:cNvSpPr>
          <p:nvPr>
            <p:ph type="body" idx="3"/>
          </p:nvPr>
        </p:nvSpPr>
        <p:spPr>
          <a:xfrm>
            <a:off x="450000" y="4708800"/>
            <a:ext cx="75654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446" name="Google Shape;446;p59"/>
          <p:cNvSpPr/>
          <p:nvPr/>
        </p:nvSpPr>
        <p:spPr>
          <a:xfrm>
            <a:off x="560293" y="2384475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Data collection, cleaning, and random sampling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</a:rPr>
              <a:t>(n = 100)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447" name="Google Shape;447;p59"/>
          <p:cNvSpPr/>
          <p:nvPr/>
        </p:nvSpPr>
        <p:spPr>
          <a:xfrm>
            <a:off x="2653229" y="2388296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Codebook development</a:t>
            </a:r>
            <a:endParaRPr sz="1100" b="1">
              <a:solidFill>
                <a:schemeClr val="lt1"/>
              </a:solidFill>
            </a:endParaRPr>
          </a:p>
        </p:txBody>
      </p:sp>
      <p:pic>
        <p:nvPicPr>
          <p:cNvPr id="448" name="Google Shape;44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2462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59"/>
          <p:cNvCxnSpPr>
            <a:stCxn id="446" idx="3"/>
            <a:endCxn id="447" idx="1"/>
          </p:cNvCxnSpPr>
          <p:nvPr/>
        </p:nvCxnSpPr>
        <p:spPr>
          <a:xfrm>
            <a:off x="1913293" y="3000525"/>
            <a:ext cx="739800" cy="3900"/>
          </a:xfrm>
          <a:prstGeom prst="curvedConnector3">
            <a:avLst>
              <a:gd name="adj1" fmla="val 50009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50" name="Google Shape;45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9163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59"/>
          <p:cNvSpPr/>
          <p:nvPr/>
        </p:nvSpPr>
        <p:spPr>
          <a:xfrm>
            <a:off x="4746147" y="2388299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Data coding</a:t>
            </a:r>
            <a:endParaRPr sz="1100" b="1">
              <a:solidFill>
                <a:schemeClr val="lt1"/>
              </a:solidFill>
            </a:endParaRPr>
          </a:p>
        </p:txBody>
      </p:sp>
      <p:cxnSp>
        <p:nvCxnSpPr>
          <p:cNvPr id="452" name="Google Shape;452;p59"/>
          <p:cNvCxnSpPr>
            <a:stCxn id="451" idx="3"/>
            <a:endCxn id="453" idx="1"/>
          </p:cNvCxnSpPr>
          <p:nvPr/>
        </p:nvCxnSpPr>
        <p:spPr>
          <a:xfrm rot="10800000" flipH="1">
            <a:off x="6099147" y="3000449"/>
            <a:ext cx="739800" cy="3900"/>
          </a:xfrm>
          <a:prstGeom prst="curvedConnector3">
            <a:avLst>
              <a:gd name="adj1" fmla="val 5000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54" name="Google Shape;45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5409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5" name="Google Shape;455;p59"/>
          <p:cNvCxnSpPr>
            <a:stCxn id="447" idx="3"/>
            <a:endCxn id="451" idx="1"/>
          </p:cNvCxnSpPr>
          <p:nvPr/>
        </p:nvCxnSpPr>
        <p:spPr>
          <a:xfrm>
            <a:off x="4006229" y="3004346"/>
            <a:ext cx="739800" cy="600"/>
          </a:xfrm>
          <a:prstGeom prst="curvedConnector3">
            <a:avLst>
              <a:gd name="adj1" fmla="val 5000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3" name="Google Shape;453;p59"/>
          <p:cNvSpPr/>
          <p:nvPr/>
        </p:nvSpPr>
        <p:spPr>
          <a:xfrm>
            <a:off x="6839072" y="2384475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Analysis</a:t>
            </a:r>
            <a:endParaRPr sz="1100" b="1">
              <a:solidFill>
                <a:schemeClr val="lt1"/>
              </a:solidFill>
            </a:endParaRPr>
          </a:p>
        </p:txBody>
      </p:sp>
      <p:pic>
        <p:nvPicPr>
          <p:cNvPr id="456" name="Google Shape;456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339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59"/>
          <p:cNvSpPr/>
          <p:nvPr/>
        </p:nvSpPr>
        <p:spPr>
          <a:xfrm>
            <a:off x="6099150" y="1100500"/>
            <a:ext cx="26346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0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sp>
        <p:nvSpPr>
          <p:cNvPr id="463" name="Google Shape;463;p60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Our content analysis comprised of a four-step methodology, to identify patterns in advert features.</a:t>
            </a:r>
            <a:endParaRPr/>
          </a:p>
        </p:txBody>
      </p:sp>
      <p:sp>
        <p:nvSpPr>
          <p:cNvPr id="464" name="Google Shape;464;p60"/>
          <p:cNvSpPr txBox="1">
            <a:spLocks noGrp="1"/>
          </p:cNvSpPr>
          <p:nvPr>
            <p:ph type="body" idx="3"/>
          </p:nvPr>
        </p:nvSpPr>
        <p:spPr>
          <a:xfrm>
            <a:off x="450000" y="4708800"/>
            <a:ext cx="75654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465" name="Google Shape;465;p60"/>
          <p:cNvSpPr/>
          <p:nvPr/>
        </p:nvSpPr>
        <p:spPr>
          <a:xfrm>
            <a:off x="560293" y="2384475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Data collection, cleaning, and random sampling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</a:rPr>
              <a:t>(n = 100)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466" name="Google Shape;466;p60"/>
          <p:cNvSpPr/>
          <p:nvPr/>
        </p:nvSpPr>
        <p:spPr>
          <a:xfrm>
            <a:off x="2653229" y="2388296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Codebook development</a:t>
            </a:r>
            <a:endParaRPr sz="1100" b="1">
              <a:solidFill>
                <a:schemeClr val="lt1"/>
              </a:solidFill>
            </a:endParaRPr>
          </a:p>
        </p:txBody>
      </p:sp>
      <p:pic>
        <p:nvPicPr>
          <p:cNvPr id="467" name="Google Shape;46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2462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8" name="Google Shape;468;p60"/>
          <p:cNvCxnSpPr>
            <a:stCxn id="465" idx="3"/>
            <a:endCxn id="466" idx="1"/>
          </p:cNvCxnSpPr>
          <p:nvPr/>
        </p:nvCxnSpPr>
        <p:spPr>
          <a:xfrm>
            <a:off x="1913293" y="3000525"/>
            <a:ext cx="739800" cy="3900"/>
          </a:xfrm>
          <a:prstGeom prst="curvedConnector3">
            <a:avLst>
              <a:gd name="adj1" fmla="val 50009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69" name="Google Shape;469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9163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0"/>
          <p:cNvSpPr/>
          <p:nvPr/>
        </p:nvSpPr>
        <p:spPr>
          <a:xfrm>
            <a:off x="4746147" y="2388299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Data coding</a:t>
            </a:r>
            <a:endParaRPr sz="1100" b="1">
              <a:solidFill>
                <a:schemeClr val="lt1"/>
              </a:solidFill>
            </a:endParaRPr>
          </a:p>
        </p:txBody>
      </p:sp>
      <p:cxnSp>
        <p:nvCxnSpPr>
          <p:cNvPr id="471" name="Google Shape;471;p60"/>
          <p:cNvCxnSpPr>
            <a:stCxn id="470" idx="3"/>
            <a:endCxn id="472" idx="1"/>
          </p:cNvCxnSpPr>
          <p:nvPr/>
        </p:nvCxnSpPr>
        <p:spPr>
          <a:xfrm rot="10800000" flipH="1">
            <a:off x="6099147" y="3000449"/>
            <a:ext cx="739800" cy="3900"/>
          </a:xfrm>
          <a:prstGeom prst="curvedConnector3">
            <a:avLst>
              <a:gd name="adj1" fmla="val 5000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73" name="Google Shape;473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5409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4" name="Google Shape;474;p60"/>
          <p:cNvCxnSpPr>
            <a:stCxn id="466" idx="3"/>
            <a:endCxn id="470" idx="1"/>
          </p:cNvCxnSpPr>
          <p:nvPr/>
        </p:nvCxnSpPr>
        <p:spPr>
          <a:xfrm>
            <a:off x="4006229" y="3004346"/>
            <a:ext cx="739800" cy="600"/>
          </a:xfrm>
          <a:prstGeom prst="curvedConnector3">
            <a:avLst>
              <a:gd name="adj1" fmla="val 5000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2" name="Google Shape;472;p60"/>
          <p:cNvSpPr/>
          <p:nvPr/>
        </p:nvSpPr>
        <p:spPr>
          <a:xfrm>
            <a:off x="6839072" y="2384475"/>
            <a:ext cx="1353000" cy="1232100"/>
          </a:xfrm>
          <a:prstGeom prst="roundRect">
            <a:avLst>
              <a:gd name="adj" fmla="val 887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1"/>
                </a:solidFill>
              </a:rPr>
              <a:t>Analysis</a:t>
            </a:r>
            <a:endParaRPr sz="1100" b="1">
              <a:solidFill>
                <a:schemeClr val="lt1"/>
              </a:solidFill>
            </a:endParaRPr>
          </a:p>
        </p:txBody>
      </p:sp>
      <p:pic>
        <p:nvPicPr>
          <p:cNvPr id="475" name="Google Shape;475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8339" y="1557600"/>
            <a:ext cx="674474" cy="6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60"/>
          <p:cNvSpPr/>
          <p:nvPr/>
        </p:nvSpPr>
        <p:spPr>
          <a:xfrm flipH="1">
            <a:off x="450150" y="1100500"/>
            <a:ext cx="56490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171200"/>
            <a:ext cx="6939027" cy="36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61"/>
          <p:cNvSpPr txBox="1">
            <a:spLocks noGrp="1"/>
          </p:cNvSpPr>
          <p:nvPr>
            <p:ph type="sldNum" idx="12"/>
          </p:nvPr>
        </p:nvSpPr>
        <p:spPr>
          <a:xfrm>
            <a:off x="8501900" y="4708800"/>
            <a:ext cx="3843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483" name="Google Shape;483;p61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8085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found when a typical advert is broken down into its parts, the most prevalent type of content throughout relates to the incentive. 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84" name="Google Shape;484;p61"/>
          <p:cNvSpPr txBox="1"/>
          <p:nvPr/>
        </p:nvSpPr>
        <p:spPr>
          <a:xfrm>
            <a:off x="373800" y="4821125"/>
            <a:ext cx="363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000000"/>
                </a:solidFill>
              </a:rPr>
              <a:t>Source: N=100 Meta ads collected by BIT between August-September 2022.</a:t>
            </a:r>
            <a:endParaRPr/>
          </a:p>
        </p:txBody>
      </p:sp>
      <p:sp>
        <p:nvSpPr>
          <p:cNvPr id="485" name="Google Shape;485;p61"/>
          <p:cNvSpPr/>
          <p:nvPr/>
        </p:nvSpPr>
        <p:spPr>
          <a:xfrm>
            <a:off x="4982500" y="2039300"/>
            <a:ext cx="2432400" cy="20445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61"/>
          <p:cNvSpPr/>
          <p:nvPr/>
        </p:nvSpPr>
        <p:spPr>
          <a:xfrm>
            <a:off x="5469900" y="1428300"/>
            <a:ext cx="1540800" cy="5238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61"/>
          <p:cNvSpPr/>
          <p:nvPr/>
        </p:nvSpPr>
        <p:spPr>
          <a:xfrm>
            <a:off x="4437475" y="3810950"/>
            <a:ext cx="573000" cy="5238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61"/>
          <p:cNvSpPr/>
          <p:nvPr/>
        </p:nvSpPr>
        <p:spPr>
          <a:xfrm>
            <a:off x="5831875" y="4139425"/>
            <a:ext cx="1583100" cy="6816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2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494" name="Google Shape;494;p62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24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Next, we applied a behavioural lens to determine which of the advert features could be potentially harmful.</a:t>
            </a:r>
            <a:endParaRPr sz="1800"/>
          </a:p>
        </p:txBody>
      </p:sp>
      <p:sp>
        <p:nvSpPr>
          <p:cNvPr id="495" name="Google Shape;495;p62"/>
          <p:cNvSpPr txBox="1">
            <a:spLocks noGrp="1"/>
          </p:cNvSpPr>
          <p:nvPr>
            <p:ph type="body" idx="3"/>
          </p:nvPr>
        </p:nvSpPr>
        <p:spPr>
          <a:xfrm>
            <a:off x="450000" y="4708800"/>
            <a:ext cx="7565400" cy="259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¹ Systematic errors in decision making resulting from memory, attention (cognitive biases) and/or reasoning based on feelings (emotional biases).</a:t>
            </a:r>
            <a:endParaRPr/>
          </a:p>
        </p:txBody>
      </p:sp>
      <p:sp>
        <p:nvSpPr>
          <p:cNvPr id="496" name="Google Shape;496;p62"/>
          <p:cNvSpPr/>
          <p:nvPr/>
        </p:nvSpPr>
        <p:spPr>
          <a:xfrm>
            <a:off x="518000" y="1615518"/>
            <a:ext cx="4131300" cy="219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We identified features which are currently permitted under existing regulation, which we predict to have greater potential to cause harm than other features, by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a) </a:t>
            </a:r>
            <a:r>
              <a:rPr lang="en-GB" b="1">
                <a:solidFill>
                  <a:schemeClr val="dk2"/>
                </a:solidFill>
              </a:rPr>
              <a:t>misleading</a:t>
            </a:r>
            <a:r>
              <a:rPr lang="en-GB">
                <a:solidFill>
                  <a:schemeClr val="dk2"/>
                </a:solidFill>
              </a:rPr>
              <a:t>, and/or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b) </a:t>
            </a:r>
            <a:r>
              <a:rPr lang="en-GB" b="1">
                <a:solidFill>
                  <a:schemeClr val="dk2"/>
                </a:solidFill>
              </a:rPr>
              <a:t>encouraging harmful gambling</a:t>
            </a:r>
            <a:r>
              <a:rPr lang="en-GB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97" name="Google Shape;497;p62"/>
          <p:cNvSpPr/>
          <p:nvPr/>
        </p:nvSpPr>
        <p:spPr>
          <a:xfrm>
            <a:off x="5727960" y="1578300"/>
            <a:ext cx="2052000" cy="223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Our predictions were informed by an assessment as to whether advert features leveraged </a:t>
            </a:r>
            <a:r>
              <a:rPr lang="en-GB" b="1">
                <a:solidFill>
                  <a:schemeClr val="dk2"/>
                </a:solidFill>
              </a:rPr>
              <a:t>behavioural biases</a:t>
            </a:r>
            <a:r>
              <a:rPr lang="en-GB">
                <a:solidFill>
                  <a:schemeClr val="dk2"/>
                </a:solidFill>
              </a:rPr>
              <a:t>¹.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98" name="Google Shape;498;p62"/>
          <p:cNvSpPr/>
          <p:nvPr/>
        </p:nvSpPr>
        <p:spPr>
          <a:xfrm>
            <a:off x="4899575" y="2420125"/>
            <a:ext cx="578100" cy="58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9" name="Google Shape;49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6219" y="1411179"/>
            <a:ext cx="660006" cy="66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7325" y="1320878"/>
            <a:ext cx="660006" cy="66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3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18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06" name="Google Shape;506;p63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accent2"/>
                </a:solidFill>
              </a:rPr>
              <a:t>Theme 1: </a:t>
            </a:r>
            <a:r>
              <a:rPr lang="en-GB" sz="1300">
                <a:solidFill>
                  <a:schemeClr val="dk1"/>
                </a:solidFill>
              </a:rPr>
              <a:t>Important information was sometimes listed in parts of the advert that were easy to overlook.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1">
                <a:solidFill>
                  <a:schemeClr val="lt2"/>
                </a:solidFill>
              </a:rPr>
              <a:t>Risky features</a:t>
            </a:r>
            <a:endParaRPr sz="1300" b="1">
              <a:solidFill>
                <a:schemeClr val="lt2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300"/>
              <a:buChar char="●"/>
            </a:pPr>
            <a:r>
              <a:rPr lang="en-GB" sz="1300" b="1">
                <a:solidFill>
                  <a:schemeClr val="accent3"/>
                </a:solidFill>
              </a:rPr>
              <a:t>Wagering requirements were only listed in footnotes</a:t>
            </a:r>
            <a:endParaRPr sz="1300" b="1">
              <a:solidFill>
                <a:schemeClr val="accent3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T&amp;Cs that do not apply are more salient than those that do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1">
                <a:solidFill>
                  <a:schemeClr val="lt2"/>
                </a:solidFill>
              </a:rPr>
              <a:t>Behavioural biases leveraged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507" name="Google Shape;507;p63"/>
          <p:cNvSpPr txBox="1"/>
          <p:nvPr/>
        </p:nvSpPr>
        <p:spPr>
          <a:xfrm>
            <a:off x="4988825" y="942600"/>
            <a:ext cx="589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pic>
        <p:nvPicPr>
          <p:cNvPr id="508" name="Google Shape;50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7798" y="214987"/>
            <a:ext cx="2851827" cy="47530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</p:pic>
      <p:sp>
        <p:nvSpPr>
          <p:cNvPr id="509" name="Google Shape;509;p63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Our behavioural analysis identified </a:t>
            </a:r>
            <a:r>
              <a:rPr lang="en-GB" sz="1800">
                <a:solidFill>
                  <a:schemeClr val="accent2"/>
                </a:solidFill>
              </a:rPr>
              <a:t>3 themes</a:t>
            </a:r>
            <a:r>
              <a:rPr lang="en-GB" sz="1800"/>
              <a:t> of risky features.</a:t>
            </a:r>
            <a:endParaRPr sz="1800"/>
          </a:p>
        </p:txBody>
      </p:sp>
      <p:sp>
        <p:nvSpPr>
          <p:cNvPr id="510" name="Google Shape;510;p63"/>
          <p:cNvSpPr/>
          <p:nvPr/>
        </p:nvSpPr>
        <p:spPr>
          <a:xfrm>
            <a:off x="450000" y="3370850"/>
            <a:ext cx="9021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Salience</a:t>
            </a:r>
            <a:endParaRPr sz="1200" b="1"/>
          </a:p>
        </p:txBody>
      </p:sp>
      <p:sp>
        <p:nvSpPr>
          <p:cNvPr id="511" name="Google Shape;511;p63"/>
          <p:cNvSpPr/>
          <p:nvPr/>
        </p:nvSpPr>
        <p:spPr>
          <a:xfrm>
            <a:off x="270300" y="2500675"/>
            <a:ext cx="3945300" cy="5238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2" name="Google Shape;512;p63"/>
          <p:cNvCxnSpPr/>
          <p:nvPr/>
        </p:nvCxnSpPr>
        <p:spPr>
          <a:xfrm>
            <a:off x="4276800" y="2453050"/>
            <a:ext cx="768900" cy="17394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513" name="Google Shape;513;p63"/>
          <p:cNvSpPr/>
          <p:nvPr/>
        </p:nvSpPr>
        <p:spPr>
          <a:xfrm>
            <a:off x="5068375" y="4155125"/>
            <a:ext cx="141900" cy="4002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700" y="214975"/>
            <a:ext cx="2851824" cy="475301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</p:pic>
      <p:sp>
        <p:nvSpPr>
          <p:cNvPr id="519" name="Google Shape;519;p64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19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20" name="Google Shape;520;p64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accent2"/>
                </a:solidFill>
              </a:rPr>
              <a:t>Theme 1: </a:t>
            </a:r>
            <a:r>
              <a:rPr lang="en-GB" sz="1300">
                <a:solidFill>
                  <a:schemeClr val="dk1"/>
                </a:solidFill>
              </a:rPr>
              <a:t>Important information was sometimes listed in parts of the advert that were easy to overlook.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Risky features</a:t>
            </a:r>
            <a:endParaRPr sz="1300" b="1">
              <a:solidFill>
                <a:schemeClr val="lt2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Wagering requirements were only listed in footnotes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300"/>
              <a:buChar char="●"/>
            </a:pPr>
            <a:r>
              <a:rPr lang="en-GB" sz="1300" b="1">
                <a:solidFill>
                  <a:schemeClr val="accent3"/>
                </a:solidFill>
              </a:rPr>
              <a:t>T&amp;Cs that do not apply are more salient than those that do</a:t>
            </a:r>
            <a:endParaRPr sz="1300" b="1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Behavioural biases leveraged</a:t>
            </a:r>
            <a:endParaRPr sz="1300" b="1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521" name="Google Shape;521;p64"/>
          <p:cNvSpPr txBox="1"/>
          <p:nvPr/>
        </p:nvSpPr>
        <p:spPr>
          <a:xfrm>
            <a:off x="4988825" y="942600"/>
            <a:ext cx="589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522" name="Google Shape;522;p64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Our behavioural analysis identified </a:t>
            </a:r>
            <a:r>
              <a:rPr lang="en-GB" sz="1800">
                <a:solidFill>
                  <a:schemeClr val="accent2"/>
                </a:solidFill>
              </a:rPr>
              <a:t>3 themes</a:t>
            </a:r>
            <a:r>
              <a:rPr lang="en-GB" sz="1800">
                <a:solidFill>
                  <a:schemeClr val="dk1"/>
                </a:solidFill>
              </a:rPr>
              <a:t> of risky features.</a:t>
            </a:r>
            <a:endParaRPr sz="1800"/>
          </a:p>
        </p:txBody>
      </p:sp>
      <p:sp>
        <p:nvSpPr>
          <p:cNvPr id="523" name="Google Shape;523;p64"/>
          <p:cNvSpPr/>
          <p:nvPr/>
        </p:nvSpPr>
        <p:spPr>
          <a:xfrm>
            <a:off x="450000" y="3370850"/>
            <a:ext cx="9021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Salience</a:t>
            </a:r>
            <a:endParaRPr sz="1200" b="1"/>
          </a:p>
        </p:txBody>
      </p:sp>
      <p:sp>
        <p:nvSpPr>
          <p:cNvPr id="524" name="Google Shape;524;p64"/>
          <p:cNvSpPr/>
          <p:nvPr/>
        </p:nvSpPr>
        <p:spPr>
          <a:xfrm>
            <a:off x="1468375" y="3370850"/>
            <a:ext cx="9021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Framing</a:t>
            </a:r>
            <a:endParaRPr sz="1200" b="1"/>
          </a:p>
        </p:txBody>
      </p:sp>
      <p:sp>
        <p:nvSpPr>
          <p:cNvPr id="525" name="Google Shape;525;p64"/>
          <p:cNvSpPr/>
          <p:nvPr/>
        </p:nvSpPr>
        <p:spPr>
          <a:xfrm>
            <a:off x="2486750" y="3370850"/>
            <a:ext cx="16593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Risk aversion</a:t>
            </a:r>
            <a:endParaRPr sz="1200" b="1"/>
          </a:p>
        </p:txBody>
      </p:sp>
      <p:sp>
        <p:nvSpPr>
          <p:cNvPr id="526" name="Google Shape;526;p64"/>
          <p:cNvSpPr/>
          <p:nvPr/>
        </p:nvSpPr>
        <p:spPr>
          <a:xfrm>
            <a:off x="346500" y="1967275"/>
            <a:ext cx="3945300" cy="5238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64"/>
          <p:cNvSpPr/>
          <p:nvPr/>
        </p:nvSpPr>
        <p:spPr>
          <a:xfrm>
            <a:off x="5075825" y="1833000"/>
            <a:ext cx="141900" cy="4857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8" name="Google Shape;528;p64"/>
          <p:cNvCxnSpPr>
            <a:stCxn id="520" idx="3"/>
          </p:cNvCxnSpPr>
          <p:nvPr/>
        </p:nvCxnSpPr>
        <p:spPr>
          <a:xfrm rot="10800000" flipH="1">
            <a:off x="4464000" y="2139625"/>
            <a:ext cx="499500" cy="7320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5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20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34" name="Google Shape;534;p65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accent2"/>
                </a:solidFill>
              </a:rPr>
              <a:t>Theme 2: </a:t>
            </a:r>
            <a:r>
              <a:rPr lang="en-GB" sz="1300">
                <a:solidFill>
                  <a:schemeClr val="dk1"/>
                </a:solidFill>
              </a:rPr>
              <a:t>The nature and risks associated with the slot game is not always made clear.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Risky features</a:t>
            </a:r>
            <a:endParaRPr sz="1300" b="1">
              <a:solidFill>
                <a:schemeClr val="lt2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No explicit references to gambling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No odds information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Behavioural biases leveraged</a:t>
            </a:r>
            <a:endParaRPr sz="1300" b="1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535" name="Google Shape;535;p65"/>
          <p:cNvSpPr txBox="1"/>
          <p:nvPr/>
        </p:nvSpPr>
        <p:spPr>
          <a:xfrm>
            <a:off x="4988825" y="942600"/>
            <a:ext cx="589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536" name="Google Shape;536;p65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Our behavioural analysis identified </a:t>
            </a:r>
            <a:r>
              <a:rPr lang="en-GB" sz="1800">
                <a:solidFill>
                  <a:schemeClr val="accent2"/>
                </a:solidFill>
              </a:rPr>
              <a:t>3 themes</a:t>
            </a:r>
            <a:r>
              <a:rPr lang="en-GB" sz="1800">
                <a:solidFill>
                  <a:schemeClr val="dk1"/>
                </a:solidFill>
              </a:rPr>
              <a:t> of risky features.</a:t>
            </a:r>
            <a:endParaRPr sz="1800"/>
          </a:p>
        </p:txBody>
      </p:sp>
      <p:sp>
        <p:nvSpPr>
          <p:cNvPr id="537" name="Google Shape;537;p65"/>
          <p:cNvSpPr/>
          <p:nvPr/>
        </p:nvSpPr>
        <p:spPr>
          <a:xfrm>
            <a:off x="429350" y="2989850"/>
            <a:ext cx="16593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Risk aversion</a:t>
            </a:r>
            <a:endParaRPr sz="1200" b="1"/>
          </a:p>
        </p:txBody>
      </p:sp>
      <p:pic>
        <p:nvPicPr>
          <p:cNvPr id="538" name="Google Shape;53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7798" y="214987"/>
            <a:ext cx="2851827" cy="47530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</p:pic>
      <p:sp>
        <p:nvSpPr>
          <p:cNvPr id="539" name="Google Shape;539;p65"/>
          <p:cNvSpPr/>
          <p:nvPr/>
        </p:nvSpPr>
        <p:spPr>
          <a:xfrm>
            <a:off x="2201675" y="2989850"/>
            <a:ext cx="16593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Confirmation bias</a:t>
            </a:r>
            <a:endParaRPr sz="12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7801" y="214975"/>
            <a:ext cx="2851824" cy="48547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45" name="Google Shape;545;p66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21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46" name="Google Shape;546;p66"/>
          <p:cNvSpPr txBox="1">
            <a:spLocks noGrp="1"/>
          </p:cNvSpPr>
          <p:nvPr>
            <p:ph type="body" idx="1"/>
          </p:nvPr>
        </p:nvSpPr>
        <p:spPr>
          <a:xfrm>
            <a:off x="450000" y="1188025"/>
            <a:ext cx="4014000" cy="33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accent2"/>
                </a:solidFill>
              </a:rPr>
              <a:t>Theme 3: </a:t>
            </a:r>
            <a:r>
              <a:rPr lang="en-GB" sz="1300">
                <a:solidFill>
                  <a:schemeClr val="dk1"/>
                </a:solidFill>
              </a:rPr>
              <a:t>Other features may downplay the risk associated with the slot game.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Risky features</a:t>
            </a:r>
            <a:endParaRPr sz="1300" b="1">
              <a:solidFill>
                <a:schemeClr val="lt2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Specific reference to the number of ways individuals can win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GB" sz="1300">
                <a:solidFill>
                  <a:schemeClr val="dk1"/>
                </a:solidFill>
              </a:rPr>
              <a:t>Cash-back offers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chemeClr val="lt2"/>
                </a:solidFill>
              </a:rPr>
              <a:t>Behavioural biases leveraged</a:t>
            </a:r>
            <a:endParaRPr sz="1300" b="1"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547" name="Google Shape;547;p66"/>
          <p:cNvSpPr txBox="1"/>
          <p:nvPr/>
        </p:nvSpPr>
        <p:spPr>
          <a:xfrm>
            <a:off x="4988825" y="942600"/>
            <a:ext cx="5894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548" name="Google Shape;548;p66"/>
          <p:cNvSpPr txBox="1">
            <a:spLocks noGrp="1"/>
          </p:cNvSpPr>
          <p:nvPr>
            <p:ph type="title"/>
          </p:nvPr>
        </p:nvSpPr>
        <p:spPr>
          <a:xfrm>
            <a:off x="450000" y="306000"/>
            <a:ext cx="40140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Our behavioural analysis identified </a:t>
            </a:r>
            <a:r>
              <a:rPr lang="en-GB" sz="1800">
                <a:solidFill>
                  <a:schemeClr val="accent2"/>
                </a:solidFill>
              </a:rPr>
              <a:t>3 themes</a:t>
            </a:r>
            <a:r>
              <a:rPr lang="en-GB" sz="1800">
                <a:solidFill>
                  <a:schemeClr val="dk1"/>
                </a:solidFill>
              </a:rPr>
              <a:t> of risky features.</a:t>
            </a:r>
            <a:endParaRPr sz="1800"/>
          </a:p>
        </p:txBody>
      </p:sp>
      <p:sp>
        <p:nvSpPr>
          <p:cNvPr id="549" name="Google Shape;549;p66"/>
          <p:cNvSpPr/>
          <p:nvPr/>
        </p:nvSpPr>
        <p:spPr>
          <a:xfrm>
            <a:off x="429350" y="3142250"/>
            <a:ext cx="16593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Risk aversion</a:t>
            </a:r>
            <a:endParaRPr sz="1200" b="1"/>
          </a:p>
        </p:txBody>
      </p:sp>
      <p:sp>
        <p:nvSpPr>
          <p:cNvPr id="550" name="Google Shape;550;p66"/>
          <p:cNvSpPr/>
          <p:nvPr/>
        </p:nvSpPr>
        <p:spPr>
          <a:xfrm>
            <a:off x="2201675" y="3142250"/>
            <a:ext cx="1659300" cy="35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/>
              <a:t>Confirmation bias</a:t>
            </a:r>
            <a:endParaRPr sz="12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67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22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56" name="Google Shape;556;p67"/>
          <p:cNvSpPr txBox="1">
            <a:spLocks noGrp="1"/>
          </p:cNvSpPr>
          <p:nvPr>
            <p:ph type="subTitle" idx="1"/>
          </p:nvPr>
        </p:nvSpPr>
        <p:spPr>
          <a:xfrm>
            <a:off x="658800" y="2713050"/>
            <a:ext cx="7813500" cy="78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Part 2</a:t>
            </a:r>
            <a:endParaRPr/>
          </a:p>
        </p:txBody>
      </p:sp>
      <p:sp>
        <p:nvSpPr>
          <p:cNvPr id="557" name="Google Shape;557;p67"/>
          <p:cNvSpPr txBox="1">
            <a:spLocks noGrp="1"/>
          </p:cNvSpPr>
          <p:nvPr>
            <p:ph type="title"/>
          </p:nvPr>
        </p:nvSpPr>
        <p:spPr>
          <a:xfrm>
            <a:off x="658800" y="811200"/>
            <a:ext cx="7264500" cy="1681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/>
              <a:t>We’re now conducting an experiment with UK adults, to measure the impact of advert features</a:t>
            </a:r>
            <a:endParaRPr sz="3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8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sp>
        <p:nvSpPr>
          <p:cNvPr id="563" name="Google Shape;563;p68"/>
          <p:cNvSpPr txBox="1">
            <a:spLocks noGrp="1"/>
          </p:cNvSpPr>
          <p:nvPr>
            <p:ph type="subTitle" idx="1"/>
          </p:nvPr>
        </p:nvSpPr>
        <p:spPr>
          <a:xfrm>
            <a:off x="450000" y="565200"/>
            <a:ext cx="8094000" cy="37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/>
              <a:t>We aim to measure the impact of adverts features on comprehension of the advertised product, as well as on gambling behaviour.</a:t>
            </a:r>
            <a:endParaRPr sz="1900"/>
          </a:p>
        </p:txBody>
      </p:sp>
      <p:sp>
        <p:nvSpPr>
          <p:cNvPr id="564" name="Google Shape;564;p68"/>
          <p:cNvSpPr/>
          <p:nvPr/>
        </p:nvSpPr>
        <p:spPr>
          <a:xfrm>
            <a:off x="1733850" y="1218775"/>
            <a:ext cx="6756900" cy="1134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</a:pPr>
            <a:r>
              <a:rPr lang="en-GB" sz="1200" b="1">
                <a:solidFill>
                  <a:schemeClr val="dk2"/>
                </a:solidFill>
              </a:rPr>
              <a:t>Do specific features affect comprehension of the advertised product, and how?</a:t>
            </a:r>
            <a:endParaRPr sz="1200" b="1">
              <a:solidFill>
                <a:schemeClr val="dk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</a:pPr>
            <a:r>
              <a:rPr lang="en-GB" sz="1200" b="1">
                <a:solidFill>
                  <a:schemeClr val="dk2"/>
                </a:solidFill>
              </a:rPr>
              <a:t>Do specific features affect attitudes towards the advertised slot game?</a:t>
            </a:r>
            <a:endParaRPr sz="1200" b="1">
              <a:solidFill>
                <a:schemeClr val="dk2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</a:pPr>
            <a:r>
              <a:rPr lang="en-GB" sz="1200" b="1">
                <a:solidFill>
                  <a:schemeClr val="dk2"/>
                </a:solidFill>
              </a:rPr>
              <a:t>Do specific features affect gambling behaviour, and how?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565" name="Google Shape;565;p68"/>
          <p:cNvSpPr/>
          <p:nvPr/>
        </p:nvSpPr>
        <p:spPr>
          <a:xfrm>
            <a:off x="1733850" y="3944629"/>
            <a:ext cx="6756900" cy="764100"/>
          </a:xfrm>
          <a:prstGeom prst="rect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656"/>
              </a:buClr>
              <a:buSzPts val="1200"/>
              <a:buAutoNum type="arabicPeriod" startAt="5"/>
            </a:pPr>
            <a:r>
              <a:rPr lang="en-GB" sz="1200" b="1">
                <a:solidFill>
                  <a:srgbClr val="595656"/>
                </a:solidFill>
              </a:rPr>
              <a:t>Do specific advert features affect engagement and recall?</a:t>
            </a:r>
            <a:endParaRPr sz="1200" b="1">
              <a:solidFill>
                <a:srgbClr val="595656"/>
              </a:solidFill>
            </a:endParaRPr>
          </a:p>
        </p:txBody>
      </p:sp>
      <p:sp>
        <p:nvSpPr>
          <p:cNvPr id="566" name="Google Shape;566;p68"/>
          <p:cNvSpPr/>
          <p:nvPr/>
        </p:nvSpPr>
        <p:spPr>
          <a:xfrm>
            <a:off x="450000" y="1218775"/>
            <a:ext cx="1175700" cy="1134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Primary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67" name="Google Shape;567;p68"/>
          <p:cNvSpPr/>
          <p:nvPr/>
        </p:nvSpPr>
        <p:spPr>
          <a:xfrm>
            <a:off x="450000" y="3944625"/>
            <a:ext cx="1175700" cy="764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Exploratory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568" name="Google Shape;568;p68"/>
          <p:cNvSpPr/>
          <p:nvPr/>
        </p:nvSpPr>
        <p:spPr>
          <a:xfrm>
            <a:off x="1733850" y="2501450"/>
            <a:ext cx="6756900" cy="1295100"/>
          </a:xfrm>
          <a:prstGeom prst="rect">
            <a:avLst/>
          </a:prstGeom>
          <a:noFill/>
          <a:ln w="19050" cap="flat" cmpd="sng">
            <a:solidFill>
              <a:srgbClr val="8AB4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B4F8"/>
              </a:buClr>
              <a:buSzPts val="1200"/>
              <a:buAutoNum type="arabicPeriod" startAt="4"/>
            </a:pPr>
            <a:r>
              <a:rPr lang="en-GB" sz="1200" b="1">
                <a:solidFill>
                  <a:srgbClr val="8AB4F8"/>
                </a:solidFill>
              </a:rPr>
              <a:t>Do specific features have disproportionate effects (RQ1-3) on different subgroups?</a:t>
            </a:r>
            <a:endParaRPr sz="1200" b="1">
              <a:solidFill>
                <a:srgbClr val="8AB4F8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B4F8"/>
              </a:buClr>
              <a:buSzPts val="1200"/>
              <a:buAutoNum type="alphaLcPeriod"/>
            </a:pPr>
            <a:r>
              <a:rPr lang="en-GB" sz="1200" b="1">
                <a:solidFill>
                  <a:srgbClr val="8AB4F8"/>
                </a:solidFill>
              </a:rPr>
              <a:t>Age (18-34, 35-54, 55+)</a:t>
            </a:r>
            <a:r>
              <a:rPr lang="en-GB" sz="1200" b="1" baseline="30000">
                <a:solidFill>
                  <a:srgbClr val="8AB4F8"/>
                </a:solidFill>
              </a:rPr>
              <a:t>1</a:t>
            </a:r>
            <a:endParaRPr sz="1200" b="1" baseline="30000">
              <a:solidFill>
                <a:srgbClr val="8AB4F8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B4F8"/>
              </a:buClr>
              <a:buSzPts val="1200"/>
              <a:buAutoNum type="alphaLcPeriod"/>
            </a:pPr>
            <a:r>
              <a:rPr lang="en-GB" sz="1200" b="1">
                <a:solidFill>
                  <a:srgbClr val="8AB4F8"/>
                </a:solidFill>
              </a:rPr>
              <a:t>Risk of gambling harms (none or low, moderate or high)</a:t>
            </a:r>
            <a:endParaRPr sz="1200" b="1">
              <a:solidFill>
                <a:srgbClr val="8AB4F8"/>
              </a:solidFill>
            </a:endParaRPr>
          </a:p>
        </p:txBody>
      </p:sp>
      <p:sp>
        <p:nvSpPr>
          <p:cNvPr id="569" name="Google Shape;569;p68"/>
          <p:cNvSpPr/>
          <p:nvPr/>
        </p:nvSpPr>
        <p:spPr>
          <a:xfrm>
            <a:off x="450000" y="2501450"/>
            <a:ext cx="1175700" cy="1295100"/>
          </a:xfrm>
          <a:prstGeom prst="rect">
            <a:avLst/>
          </a:prstGeom>
          <a:solidFill>
            <a:srgbClr val="8AB4F8"/>
          </a:solidFill>
          <a:ln w="19050" cap="flat" cmpd="sng">
            <a:solidFill>
              <a:srgbClr val="8AB4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</a:rPr>
              <a:t>Secondary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70" name="Google Shape;570;p68"/>
          <p:cNvSpPr txBox="1"/>
          <p:nvPr/>
        </p:nvSpPr>
        <p:spPr>
          <a:xfrm>
            <a:off x="450000" y="4662000"/>
            <a:ext cx="8244000" cy="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aseline="30000">
                <a:solidFill>
                  <a:schemeClr val="dk1"/>
                </a:solidFill>
                <a:highlight>
                  <a:srgbClr val="FFFFFF"/>
                </a:highlight>
              </a:rPr>
              <a:t>1</a:t>
            </a:r>
            <a:r>
              <a:rPr lang="en-GB" sz="600">
                <a:solidFill>
                  <a:schemeClr val="dk1"/>
                </a:solidFill>
                <a:highlight>
                  <a:srgbClr val="FFFFFF"/>
                </a:highlight>
              </a:rPr>
              <a:t> Carcelén-García, S., Díaz-Bustamante Ventisca, M., &amp; Galmes-Cerezo, M. (2023). Young People’s Perception of the Danger of Risky Online Activities: Behaviours, Emotions and Attitudes Associated with Their Digital Vulnerability. </a:t>
            </a:r>
            <a:r>
              <a:rPr lang="en-GB" sz="600" i="1">
                <a:solidFill>
                  <a:schemeClr val="dk1"/>
                </a:solidFill>
                <a:highlight>
                  <a:srgbClr val="FFFFFF"/>
                </a:highlight>
              </a:rPr>
              <a:t>Social Sciences</a:t>
            </a:r>
            <a:r>
              <a:rPr lang="en-GB" sz="600">
                <a:solidFill>
                  <a:schemeClr val="dk1"/>
                </a:solidFill>
                <a:highlight>
                  <a:srgbClr val="FFFFFF"/>
                </a:highlight>
              </a:rPr>
              <a:t>, </a:t>
            </a:r>
            <a:r>
              <a:rPr lang="en-GB" sz="600" i="1">
                <a:solidFill>
                  <a:schemeClr val="dk1"/>
                </a:solidFill>
                <a:highlight>
                  <a:srgbClr val="FFFFFF"/>
                </a:highlight>
              </a:rPr>
              <a:t>12</a:t>
            </a:r>
            <a:r>
              <a:rPr lang="en-GB" sz="600">
                <a:solidFill>
                  <a:schemeClr val="dk1"/>
                </a:solidFill>
                <a:highlight>
                  <a:srgbClr val="FFFFFF"/>
                </a:highlight>
              </a:rPr>
              <a:t>(3), 164.</a:t>
            </a:r>
            <a:endParaRPr sz="6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69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576" name="Google Shape;576;p69"/>
          <p:cNvSpPr txBox="1">
            <a:spLocks noGrp="1"/>
          </p:cNvSpPr>
          <p:nvPr>
            <p:ph type="title"/>
          </p:nvPr>
        </p:nvSpPr>
        <p:spPr>
          <a:xfrm>
            <a:off x="450000" y="458400"/>
            <a:ext cx="7932600" cy="636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To measure gambling behaviour, participants were invited to play ‘Fruit Rush’, BIT’s inhouse slot game, using funds they earned from an endowment task.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77" name="Google Shape;57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605" y="1277422"/>
            <a:ext cx="6243374" cy="351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0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sp>
        <p:nvSpPr>
          <p:cNvPr id="583" name="Google Shape;583;p70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584" name="Google Shape;584;p70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85" name="Google Shape;58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86" name="Google Shape;586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87" name="Google Shape;587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588" name="Google Shape;588;p70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89" name="Google Shape;589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90" name="Google Shape;590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1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sp>
        <p:nvSpPr>
          <p:cNvPr id="596" name="Google Shape;596;p71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597" name="Google Shape;597;p71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98" name="Google Shape;59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99" name="Google Shape;599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00" name="Google Shape;600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601" name="Google Shape;601;p71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02" name="Google Shape;602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03" name="Google Shape;603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04" name="Google Shape;604;p71"/>
          <p:cNvSpPr/>
          <p:nvPr/>
        </p:nvSpPr>
        <p:spPr>
          <a:xfrm flipH="1">
            <a:off x="2674700" y="1105625"/>
            <a:ext cx="62421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71"/>
          <p:cNvSpPr/>
          <p:nvPr/>
        </p:nvSpPr>
        <p:spPr>
          <a:xfrm flipH="1">
            <a:off x="450075" y="1105625"/>
            <a:ext cx="6693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2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  <p:sp>
        <p:nvSpPr>
          <p:cNvPr id="611" name="Google Shape;611;p72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612" name="Google Shape;612;p72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3" name="Google Shape;61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14" name="Google Shape;614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15" name="Google Shape;615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616" name="Google Shape;616;p72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7" name="Google Shape;617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18" name="Google Shape;618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19" name="Google Shape;619;p72"/>
          <p:cNvSpPr/>
          <p:nvPr/>
        </p:nvSpPr>
        <p:spPr>
          <a:xfrm flipH="1">
            <a:off x="4229900" y="1105625"/>
            <a:ext cx="46869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72"/>
          <p:cNvSpPr/>
          <p:nvPr/>
        </p:nvSpPr>
        <p:spPr>
          <a:xfrm flipH="1">
            <a:off x="450200" y="1105625"/>
            <a:ext cx="22131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3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  <p:sp>
        <p:nvSpPr>
          <p:cNvPr id="626" name="Google Shape;626;p73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627" name="Google Shape;627;p73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28" name="Google Shape;62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9" name="Google Shape;62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30" name="Google Shape;630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631" name="Google Shape;631;p73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32" name="Google Shape;632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33" name="Google Shape;633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34" name="Google Shape;634;p73"/>
          <p:cNvSpPr/>
          <p:nvPr/>
        </p:nvSpPr>
        <p:spPr>
          <a:xfrm flipH="1">
            <a:off x="5816900" y="1105625"/>
            <a:ext cx="30999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73"/>
          <p:cNvSpPr/>
          <p:nvPr/>
        </p:nvSpPr>
        <p:spPr>
          <a:xfrm flipH="1">
            <a:off x="450250" y="1105625"/>
            <a:ext cx="37602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4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641" name="Google Shape;641;p74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642" name="Google Shape;642;p74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43" name="Google Shape;64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4" name="Google Shape;64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5" name="Google Shape;645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646" name="Google Shape;646;p74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47" name="Google Shape;647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8" name="Google Shape;64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49" name="Google Shape;649;p74"/>
          <p:cNvSpPr/>
          <p:nvPr/>
        </p:nvSpPr>
        <p:spPr>
          <a:xfrm flipH="1">
            <a:off x="7361600" y="1105625"/>
            <a:ext cx="15552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74"/>
          <p:cNvSpPr/>
          <p:nvPr/>
        </p:nvSpPr>
        <p:spPr>
          <a:xfrm flipH="1">
            <a:off x="450200" y="1105625"/>
            <a:ext cx="53562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75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656" name="Google Shape;656;p75"/>
          <p:cNvSpPr txBox="1">
            <a:spLocks noGrp="1"/>
          </p:cNvSpPr>
          <p:nvPr>
            <p:ph type="subTitle" idx="2"/>
          </p:nvPr>
        </p:nvSpPr>
        <p:spPr>
          <a:xfrm>
            <a:off x="450000" y="527250"/>
            <a:ext cx="8244000" cy="41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We have created 5 versions of a slot game advert to measure the impact of different features against a no advert condition. 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657" name="Google Shape;657;p75"/>
          <p:cNvGraphicFramePr/>
          <p:nvPr/>
        </p:nvGraphicFramePr>
        <p:xfrm>
          <a:off x="450000" y="110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{CDA52F6B-9C38-4F5F-B6A8-147CFD9EC0EB}</a:tableStyleId>
              </a:tblPr>
              <a:tblGrid>
                <a:gridCol w="6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No advert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500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D4F5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BAU (control)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8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Good practice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2CE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Low risk to potential reward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Ease of winning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 b="1">
                          <a:solidFill>
                            <a:srgbClr val="FFFFFF"/>
                          </a:solidFill>
                        </a:rPr>
                        <a:t>Fun-framing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800">
                          <a:solidFill>
                            <a:srgbClr val="FFFFFF"/>
                          </a:solidFill>
                        </a:rPr>
                        <a:t>N = 1,000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58" name="Google Shape;65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607975"/>
            <a:ext cx="1487949" cy="25345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59" name="Google Shape;659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650" y="1608763"/>
            <a:ext cx="1487949" cy="25329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0" name="Google Shape;660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00" y="1608800"/>
            <a:ext cx="1487949" cy="25329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661" name="Google Shape;661;p75"/>
          <p:cNvCxnSpPr/>
          <p:nvPr/>
        </p:nvCxnSpPr>
        <p:spPr>
          <a:xfrm rot="10800000" flipH="1">
            <a:off x="1119375" y="1532313"/>
            <a:ext cx="1555200" cy="78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62" name="Google Shape;662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0225" y="1616325"/>
            <a:ext cx="1487949" cy="2532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3" name="Google Shape;663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2512" y="1616325"/>
            <a:ext cx="1487949" cy="27739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64" name="Google Shape;664;p75"/>
          <p:cNvSpPr/>
          <p:nvPr/>
        </p:nvSpPr>
        <p:spPr>
          <a:xfrm flipH="1">
            <a:off x="450200" y="1105625"/>
            <a:ext cx="6911400" cy="3426900"/>
          </a:xfrm>
          <a:prstGeom prst="rect">
            <a:avLst/>
          </a:prstGeom>
          <a:solidFill>
            <a:srgbClr val="FFFFFF">
              <a:alpha val="75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6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t>31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670" name="Google Shape;670;p76"/>
          <p:cNvSpPr txBox="1">
            <a:spLocks noGrp="1"/>
          </p:cNvSpPr>
          <p:nvPr>
            <p:ph type="title"/>
          </p:nvPr>
        </p:nvSpPr>
        <p:spPr>
          <a:xfrm>
            <a:off x="450000" y="2331900"/>
            <a:ext cx="8244000" cy="47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plan to publish results in </a:t>
            </a:r>
            <a:r>
              <a:rPr lang="en-GB">
                <a:solidFill>
                  <a:schemeClr val="accent3"/>
                </a:solidFill>
              </a:rPr>
              <a:t>August 2023</a:t>
            </a:r>
            <a:r>
              <a:rPr lang="en-GB"/>
              <a:t>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7"/>
          <p:cNvSpPr txBox="1">
            <a:spLocks noGrp="1"/>
          </p:cNvSpPr>
          <p:nvPr>
            <p:ph type="sldNum" idx="12"/>
          </p:nvPr>
        </p:nvSpPr>
        <p:spPr>
          <a:xfrm>
            <a:off x="8490850" y="4708800"/>
            <a:ext cx="406200" cy="25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  <p:sp>
        <p:nvSpPr>
          <p:cNvPr id="676" name="Google Shape;676;p77"/>
          <p:cNvSpPr txBox="1">
            <a:spLocks noGrp="1"/>
          </p:cNvSpPr>
          <p:nvPr>
            <p:ph type="body" idx="1"/>
          </p:nvPr>
        </p:nvSpPr>
        <p:spPr>
          <a:xfrm>
            <a:off x="668850" y="2997175"/>
            <a:ext cx="3795300" cy="155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lauren.leak-smith@bi.team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T Slides Template">
  <a:themeElements>
    <a:clrScheme name="Simple Light">
      <a:dk1>
        <a:srgbClr val="000000"/>
      </a:dk1>
      <a:lt1>
        <a:srgbClr val="FFFFFF"/>
      </a:lt1>
      <a:dk2>
        <a:srgbClr val="0098DB"/>
      </a:dk2>
      <a:lt2>
        <a:srgbClr val="4D4F53"/>
      </a:lt2>
      <a:accent1>
        <a:srgbClr val="DBE2E9"/>
      </a:accent1>
      <a:accent2>
        <a:srgbClr val="FFB549"/>
      </a:accent2>
      <a:accent3>
        <a:srgbClr val="E59AAA"/>
      </a:accent3>
      <a:accent4>
        <a:srgbClr val="A0CFEB"/>
      </a:accent4>
      <a:accent5>
        <a:srgbClr val="FADA63"/>
      </a:accent5>
      <a:accent6>
        <a:srgbClr val="72CE9B"/>
      </a:accent6>
      <a:hlink>
        <a:srgbClr val="0098D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3172</Words>
  <Application>Microsoft Office PowerPoint</Application>
  <PresentationFormat>On-screen Show (16:9)</PresentationFormat>
  <Paragraphs>287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Arial</vt:lpstr>
      <vt:lpstr>BIT Slides Template</vt:lpstr>
      <vt:lpstr>Exploring the impact of slot game adverts on gambling behaviour</vt:lpstr>
      <vt:lpstr>Outline</vt:lpstr>
      <vt:lpstr>Founded in 2021, BIT’s Gambling Policy and Research Unit aims to discover, test and scale ways to minimise gambling harm.</vt:lpstr>
      <vt:lpstr>Exploring the role of adverts in gambling harms </vt:lpstr>
      <vt:lpstr>We’re running a 3-part study to determine the impact of advert features on harm.</vt:lpstr>
      <vt:lpstr>We’re running a 3-part study to determine the impact of advert features on harm.</vt:lpstr>
      <vt:lpstr>Content analysis of 100 slot game adverts to identify common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found when a typical advert is broken down into its parts, the most prevalent type of content throughout relates to the incentive. </vt:lpstr>
      <vt:lpstr>PowerPoint Presentation</vt:lpstr>
      <vt:lpstr>Our behavioural analysis identified 3 themes of risky features.</vt:lpstr>
      <vt:lpstr>Our behavioural analysis identified 3 themes of risky features.</vt:lpstr>
      <vt:lpstr>Our behavioural analysis identified 3 themes of risky features.</vt:lpstr>
      <vt:lpstr>Our behavioural analysis identified 3 themes of risky features.</vt:lpstr>
      <vt:lpstr>We’re now conducting an experiment with UK adults, to measure the impact of advert features</vt:lpstr>
      <vt:lpstr>PowerPoint Presentation</vt:lpstr>
      <vt:lpstr>To measure gambling behaviour, participants were invited to play ‘Fruit Rush’, BIT’s inhouse slot game, using funds they earned from an endowment task.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plan to publish results in August 2023.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impact of slot game adverts on gambling behaviour</dc:title>
  <dc:creator>Steve Sharman</dc:creator>
  <cp:lastModifiedBy>Stephen Sharman</cp:lastModifiedBy>
  <cp:revision>1</cp:revision>
  <dcterms:modified xsi:type="dcterms:W3CDTF">2023-09-25T13:30:06Z</dcterms:modified>
</cp:coreProperties>
</file>