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69" r:id="rId1"/>
  </p:sldMasterIdLst>
  <p:notesMasterIdLst>
    <p:notesMasterId r:id="rId21"/>
  </p:notesMasterIdLst>
  <p:handoutMasterIdLst>
    <p:handoutMasterId r:id="rId22"/>
  </p:handoutMasterIdLst>
  <p:sldIdLst>
    <p:sldId id="577" r:id="rId2"/>
    <p:sldId id="579" r:id="rId3"/>
    <p:sldId id="582" r:id="rId4"/>
    <p:sldId id="590" r:id="rId5"/>
    <p:sldId id="591" r:id="rId6"/>
    <p:sldId id="597" r:id="rId7"/>
    <p:sldId id="592" r:id="rId8"/>
    <p:sldId id="589" r:id="rId9"/>
    <p:sldId id="583" r:id="rId10"/>
    <p:sldId id="587" r:id="rId11"/>
    <p:sldId id="584" r:id="rId12"/>
    <p:sldId id="588" r:id="rId13"/>
    <p:sldId id="585" r:id="rId14"/>
    <p:sldId id="586" r:id="rId15"/>
    <p:sldId id="593" r:id="rId16"/>
    <p:sldId id="594" r:id="rId17"/>
    <p:sldId id="595" r:id="rId18"/>
    <p:sldId id="288" r:id="rId19"/>
    <p:sldId id="596" r:id="rId20"/>
  </p:sldIdLst>
  <p:sldSz cx="9144000" cy="6858000" type="screen4x3"/>
  <p:notesSz cx="7010400" cy="92964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688"/>
    <a:srgbClr val="5E889D"/>
    <a:srgbClr val="94B0BE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>
      <p:cViewPr varScale="1">
        <p:scale>
          <a:sx n="67" d="100"/>
          <a:sy n="67" d="100"/>
        </p:scale>
        <p:origin x="1284" y="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7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EEFEEF4C-AB88-445B-BE02-1572FC64F8F0}" type="datetimeFigureOut">
              <a:rPr lang="en-US" altLang="en-US"/>
              <a:pPr>
                <a:defRPr/>
              </a:pPr>
              <a:t>9/25/2023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72DC8978-0BE9-43CF-90A3-B95EBF114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624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A80D272-B0C5-403C-913F-BC880567834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16947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B9D77B3-307E-4C55-904C-A998050E1978}" type="slidenum">
              <a:rPr lang="en-AU" altLang="en-US" smtClean="0"/>
              <a:pPr eaLnBrk="1" hangingPunct="1">
                <a:defRPr/>
              </a:pPr>
              <a:t>3</a:t>
            </a:fld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989AC-A910-49B6-801C-FF9B34D6B47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8503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ECA58-70BC-4125-8221-468C28EC230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4600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D2565-64F4-4BE1-A676-5F85637F1B0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5109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24756-FBB0-4297-AB15-627B085C1797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0876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0CFC-A3DB-4CC5-83F2-0F1809BFAA7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9673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0105B-B637-4627-8614-E0D137DE759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6502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DC307-4E89-44E5-9212-C2DE86EC12B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69727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01CE2-9151-4B68-9C86-1994529AC296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3331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2C7B5-21CF-44A9-AB64-2451488F4DF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7772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4F065-0E41-4FB1-A7B3-0F2D959D0BD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3777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76794-CED2-4D09-B0A9-9524F772E99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0117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FEF01177-06E0-4363-801C-3D249958CDE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400" dirty="0"/>
              <a:t> 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2002160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development of a low-risk gambling guideline intervention for the United Kingdom</a:t>
            </a:r>
            <a:endParaRPr lang="en-US" sz="2800" dirty="0">
              <a:ea typeface="ＭＳ Ｐゴシック" charset="0"/>
            </a:endParaRPr>
          </a:p>
        </p:txBody>
      </p:sp>
      <p:sp>
        <p:nvSpPr>
          <p:cNvPr id="307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86591" y="2514600"/>
            <a:ext cx="6400800" cy="1752600"/>
          </a:xfrm>
        </p:spPr>
        <p:txBody>
          <a:bodyPr anchor="ctr"/>
          <a:lstStyle/>
          <a:p>
            <a:r>
              <a:rPr lang="en-US" sz="2800" dirty="0"/>
              <a:t> </a:t>
            </a:r>
          </a:p>
        </p:txBody>
      </p:sp>
      <p:sp>
        <p:nvSpPr>
          <p:cNvPr id="3077" name="Text Box 1321"/>
          <p:cNvSpPr txBox="1">
            <a:spLocks noChangeArrowheads="1"/>
          </p:cNvSpPr>
          <p:nvPr/>
        </p:nvSpPr>
        <p:spPr bwMode="auto">
          <a:xfrm>
            <a:off x="4716016" y="4483894"/>
            <a:ext cx="3862724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dirty="0"/>
              <a:t>John Cunningham</a:t>
            </a:r>
          </a:p>
          <a:p>
            <a:pPr eaLnBrk="1" hangingPunct="1">
              <a:defRPr/>
            </a:pPr>
            <a:endParaRPr lang="en-US" sz="1400" dirty="0"/>
          </a:p>
          <a:p>
            <a:pPr eaLnBrk="1" hangingPunct="1">
              <a:defRPr/>
            </a:pPr>
            <a:r>
              <a:rPr lang="en-US" sz="1400" dirty="0"/>
              <a:t>Nat and Loretta Rothschild Chair</a:t>
            </a:r>
          </a:p>
          <a:p>
            <a:pPr eaLnBrk="1" hangingPunct="1">
              <a:defRPr/>
            </a:pPr>
            <a:r>
              <a:rPr lang="en-US" sz="1400" dirty="0"/>
              <a:t> in Addictions Treatment and Recovery Studies</a:t>
            </a:r>
          </a:p>
          <a:p>
            <a:pPr eaLnBrk="1" hangingPunct="1">
              <a:defRPr/>
            </a:pPr>
            <a:r>
              <a:rPr lang="en-US" sz="1400" dirty="0"/>
              <a:t>King’s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394365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Funding sources:</a:t>
            </a:r>
          </a:p>
          <a:p>
            <a:pPr lvl="1"/>
            <a:r>
              <a:rPr lang="en-GB" dirty="0"/>
              <a:t>Nat and Loretta Rothschild Chair in Addictions Treatment and Recovery Studies</a:t>
            </a:r>
          </a:p>
          <a:p>
            <a:pPr lvl="1"/>
            <a:r>
              <a:rPr lang="en-GB" dirty="0"/>
              <a:t>NIHR Maudsley BRC</a:t>
            </a:r>
          </a:p>
          <a:p>
            <a:pPr lvl="1"/>
            <a:r>
              <a:rPr lang="en-GB" dirty="0"/>
              <a:t>GREO Evidence Insights - Academic Forum for the Study of Gambling (AFSG)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9324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cs typeface="Tahoma" panose="020B0604030504040204" pitchFamily="34" charset="0"/>
              </a:rPr>
              <a:t>Initial Development	</a:t>
            </a: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Interested in developing brief interventions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Target audience people with risky gambling who are unlikely to show up in treatment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Designing intervention for UK setting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Any possibility of normative comparison elements for the intervention?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Some relevant population data available in the UK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Canadian low-risk gambling guidelines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Based on analyses of multiple countries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Concrete recommendations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DBA495-D948-4F9D-BDEB-80CF43804C29}" type="slidenum">
              <a:rPr lang="en-CA" altLang="en-US" sz="1400" smtClean="0"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CA" altLang="en-US" sz="1400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019D-00E8-6FE1-F52A-B0DA15CD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Canadian Low-risk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C4343-70FC-48DF-BA85-B11B02F0F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much – no more than 1% of household income before tax per month</a:t>
            </a:r>
          </a:p>
          <a:p>
            <a:r>
              <a:rPr lang="en-GB" dirty="0"/>
              <a:t>How often – gamble no more than 4 days per month</a:t>
            </a:r>
          </a:p>
          <a:p>
            <a:r>
              <a:rPr lang="en-GB" dirty="0"/>
              <a:t>How many – avoid regularly gambling at more than 2 types of games.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5B30B-B295-F3FD-5C6D-30CEB2A17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3248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B86C-0C25-8FB0-2A7E-EA53E0E1E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 data employed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3D11A-90F2-E959-AC25-64074084F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Analyses of frequency and number of different types of gambling activities as relates to risk</a:t>
            </a:r>
          </a:p>
          <a:p>
            <a:pPr lvl="1"/>
            <a:r>
              <a:rPr lang="en-GB" dirty="0"/>
              <a:t>2016 Household Survey for England</a:t>
            </a:r>
          </a:p>
          <a:p>
            <a:pPr lvl="1"/>
            <a:r>
              <a:rPr lang="en-GB" dirty="0"/>
              <a:t>Replicated with 2018 HSE</a:t>
            </a:r>
          </a:p>
          <a:p>
            <a:pPr lvl="1"/>
            <a:r>
              <a:rPr lang="en-GB" dirty="0"/>
              <a:t>Risk defined as a score of 1 or more on the PGSI</a:t>
            </a:r>
          </a:p>
          <a:p>
            <a:pPr marL="514350" indent="-457200"/>
            <a:r>
              <a:rPr lang="en-GB" dirty="0"/>
              <a:t>Other normative feedback</a:t>
            </a:r>
          </a:p>
          <a:p>
            <a:pPr marL="914400" lvl="1" indent="-457200"/>
            <a:r>
              <a:rPr lang="en-GB" dirty="0"/>
              <a:t> comparing number of different gambling activities to general population of same gender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2C3CC-3FA4-2660-02BA-DB0A0ABE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7789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CC08F-FFD4-B0F5-D276-B3F628FF0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6</a:t>
            </a:fld>
            <a:endParaRPr lang="en-AU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0AF0C7-D1B5-8436-CBBB-783F914DC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6" y="1772816"/>
            <a:ext cx="8968267" cy="331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4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88033-C1BE-CA4D-3A71-75EF4635A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7</a:t>
            </a:fld>
            <a:endParaRPr lang="en-AU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17C640-AA68-43B5-69E1-3E100E156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32655"/>
            <a:ext cx="3672408" cy="6087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3E7A73-338B-59C4-1F0F-C72307D3D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646" y="480849"/>
            <a:ext cx="4539108" cy="3096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BA1B1D-C7C4-88A8-22BE-F27B41BD9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147" y="3725385"/>
            <a:ext cx="4806106" cy="233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6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9D002-F4BA-C97B-BD2A-F9DED76F8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8</a:t>
            </a:fld>
            <a:endParaRPr lang="en-AU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E43C6E-D32F-1BE8-3DD8-55DE1F9A9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6966"/>
            <a:ext cx="9144000" cy="544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62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14F1D-4A93-7F8A-A5F7-062EE4F9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9</a:t>
            </a:fld>
            <a:endParaRPr lang="en-AU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FC10F4-CA99-43A1-D979-995429CC6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274"/>
            <a:ext cx="9144000" cy="531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0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9C1251-EE96-A467-49CE-F642895E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10</a:t>
            </a:fld>
            <a:endParaRPr lang="en-AU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529F8-2FE4-68B7-7112-5CEA4B7C4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1902"/>
            <a:ext cx="9144000" cy="547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3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3C5A12-F1D8-1747-D7A2-088D5ED30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11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939880-B75C-0E3D-E169-F72E92B55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68" y="0"/>
            <a:ext cx="6980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79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B5A342-550E-5147-8171-561F3D21A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12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FC940-30EB-7CB6-72C2-DD7FBB7A1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336" y="0"/>
            <a:ext cx="7017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63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49A952-2187-E052-2B68-D7858AFE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13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ED9909-0A28-54CA-EC2C-B77647003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58"/>
            <a:ext cx="9144000" cy="679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46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820D18-02E8-85B2-0CDA-EEDB02C72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14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E8FDC-9C66-5819-0A6B-259C77471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878"/>
            <a:ext cx="9144000" cy="501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07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D9E1BC-E54C-8AE8-34D6-B2F8B6DA9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77573A-529B-6839-D819-143B24975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Thanks to GREO Evidence Insights - Academic Forum for the Study of Gambling (AFSG) </a:t>
            </a:r>
            <a:endParaRPr lang="en-US" dirty="0"/>
          </a:p>
          <a:p>
            <a:r>
              <a:rPr lang="en-GB" dirty="0"/>
              <a:t>Continue development of online intervention</a:t>
            </a:r>
          </a:p>
          <a:p>
            <a:pPr lvl="1"/>
            <a:r>
              <a:rPr lang="en-GB" dirty="0"/>
              <a:t>Use online panel to identify 1,000 people with at-risk gambling</a:t>
            </a:r>
          </a:p>
          <a:p>
            <a:pPr lvl="1"/>
            <a:r>
              <a:rPr lang="en-GB" dirty="0"/>
              <a:t>Get their feedback on the content of the intervention</a:t>
            </a:r>
          </a:p>
          <a:p>
            <a:pPr lvl="1"/>
            <a:r>
              <a:rPr lang="en-GB" dirty="0"/>
              <a:t>Pilot RCT of 3-month impact of intervention on frequency of gambling and experience of harm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A972D9-FF03-7CAC-D5EA-85D4F98F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29257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4B2BE-4281-0A7A-1610-E207116A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16</a:t>
            </a:fld>
            <a:endParaRPr lang="en-AU" alt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BD0592-4639-5F6C-12A9-4962C1006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5262166" cy="37377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88B133-76A5-8A58-E8C4-1D15212FF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345" y="2708920"/>
            <a:ext cx="5013752" cy="35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57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4B2BE-4281-0A7A-1610-E207116A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17</a:t>
            </a:fld>
            <a:endParaRPr lang="en-AU" alt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BD0592-4639-5F6C-12A9-4962C1006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39"/>
            <a:ext cx="7992888" cy="56774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88B133-76A5-8A58-E8C4-1D15212FF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825" y="4005064"/>
            <a:ext cx="3187271" cy="226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87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18</a:t>
            </a:fld>
            <a:endParaRPr lang="en-US"/>
          </a:p>
        </p:txBody>
      </p:sp>
      <p:pic>
        <p:nvPicPr>
          <p:cNvPr id="1026" name="Picture 2" descr="C:\Users\john_cunningham\Desktop\GamHealth - Dashboar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5715000" cy="628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035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674E99-4FB2-DCB9-3555-D68AB544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dirty="0"/>
              <a:t>Questions?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E2683-C5EA-E666-2B11-8049D1740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Email: John.Cunningham@kcl.ac.uk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76AA1F-5A93-8DB3-75DE-3C298023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12960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</Words>
  <Application>Microsoft Office PowerPoint</Application>
  <PresentationFormat>On-screen Show (4:3)</PresentationFormat>
  <Paragraphs>62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Tahoma</vt:lpstr>
      <vt:lpstr>Office Theme</vt:lpstr>
      <vt:lpstr>Initial development of a low-risk gambling guideline intervention for the United Kingdom</vt:lpstr>
      <vt:lpstr>Disclosures</vt:lpstr>
      <vt:lpstr>Initial Development </vt:lpstr>
      <vt:lpstr>Canadian Low-risk guidelines</vt:lpstr>
      <vt:lpstr>UK data employed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  <vt:lpstr>PowerPoint Presentation</vt:lpstr>
      <vt:lpstr>PowerPoint Presentation</vt:lpstr>
      <vt:lpstr>PowerPoint Presentation</vt:lpstr>
      <vt:lpstr> Questions?</vt:lpstr>
    </vt:vector>
  </TitlesOfParts>
  <Company>The Australian National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Stephen Sharman</cp:lastModifiedBy>
  <cp:revision>318</cp:revision>
  <cp:lastPrinted>2020-01-15T15:33:56Z</cp:lastPrinted>
  <dcterms:created xsi:type="dcterms:W3CDTF">2010-10-19T05:25:31Z</dcterms:created>
  <dcterms:modified xsi:type="dcterms:W3CDTF">2023-09-25T15:59:15Z</dcterms:modified>
</cp:coreProperties>
</file>