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7"/>
  </p:notesMasterIdLst>
  <p:sldIdLst>
    <p:sldId id="256" r:id="rId2"/>
    <p:sldId id="269" r:id="rId3"/>
    <p:sldId id="258" r:id="rId4"/>
    <p:sldId id="259" r:id="rId5"/>
    <p:sldId id="261" r:id="rId6"/>
    <p:sldId id="260" r:id="rId7"/>
    <p:sldId id="262" r:id="rId8"/>
    <p:sldId id="270" r:id="rId9"/>
    <p:sldId id="266" r:id="rId10"/>
    <p:sldId id="263" r:id="rId11"/>
    <p:sldId id="264" r:id="rId12"/>
    <p:sldId id="267" r:id="rId13"/>
    <p:sldId id="268" r:id="rId14"/>
    <p:sldId id="257"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conor\Desktop\Applied%20Psychology\RA%20Research\Crypto,%20MT,%20Gambling%20in%20Football\Fos%20vs%20total.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2128" b="0" i="0" u="none" strike="noStrike" kern="1200" cap="none" spc="50" normalizeH="0" baseline="0">
                <a:solidFill>
                  <a:schemeClr val="tx1">
                    <a:lumMod val="65000"/>
                    <a:lumOff val="35000"/>
                  </a:schemeClr>
                </a:solidFill>
                <a:latin typeface="+mj-lt"/>
                <a:ea typeface="+mj-ea"/>
                <a:cs typeface="+mj-cs"/>
              </a:defRPr>
            </a:pPr>
            <a:r>
              <a:rPr lang="en-GB" sz="1600" b="1" dirty="0">
                <a:solidFill>
                  <a:schemeClr val="tx1"/>
                </a:solidFill>
                <a:latin typeface="Times New Roman" panose="02020603050405020304" pitchFamily="18" charset="0"/>
                <a:cs typeface="Times New Roman" panose="02020603050405020304" pitchFamily="18" charset="0"/>
              </a:rPr>
              <a:t>Impact of EPL Voluntary Ban on Marketing Exposures</a:t>
            </a:r>
          </a:p>
        </c:rich>
      </c:tx>
      <c:layout>
        <c:manualLayout>
          <c:xMode val="edge"/>
          <c:yMode val="edge"/>
          <c:x val="0.16472222222222221"/>
          <c:y val="2.7777777777777776E-2"/>
        </c:manualLayout>
      </c:layout>
      <c:overlay val="0"/>
      <c:spPr>
        <a:noFill/>
        <a:ln>
          <a:noFill/>
        </a:ln>
        <a:effectLst/>
      </c:spPr>
      <c:txPr>
        <a:bodyPr rot="0" spcFirstLastPara="1" vertOverflow="ellipsis" vert="horz" wrap="square" anchor="ctr" anchorCtr="1"/>
        <a:lstStyle/>
        <a:p>
          <a:pPr>
            <a:defRPr sz="2128" b="0" i="0" u="none" strike="noStrike" kern="1200" cap="none" spc="50" normalizeH="0" baseline="0">
              <a:solidFill>
                <a:schemeClr val="tx1">
                  <a:lumMod val="65000"/>
                  <a:lumOff val="35000"/>
                </a:schemeClr>
              </a:solidFill>
              <a:latin typeface="+mj-lt"/>
              <a:ea typeface="+mj-ea"/>
              <a:cs typeface="+mj-cs"/>
            </a:defRPr>
          </a:pPr>
          <a:endParaRPr lang="en-US"/>
        </a:p>
      </c:txPr>
    </c:title>
    <c:autoTitleDeleted val="0"/>
    <c:plotArea>
      <c:layout/>
      <c:barChart>
        <c:barDir val="col"/>
        <c:grouping val="clustered"/>
        <c:varyColors val="0"/>
        <c:ser>
          <c:idx val="0"/>
          <c:order val="0"/>
          <c:spPr>
            <a:solidFill>
              <a:schemeClr val="dk1">
                <a:tint val="88500"/>
                <a:alpha val="70000"/>
              </a:schemeClr>
            </a:solidFill>
            <a:ln>
              <a:noFill/>
            </a:ln>
            <a:effectLst/>
          </c:spPr>
          <c:invertIfNegative val="0"/>
          <c:dPt>
            <c:idx val="0"/>
            <c:invertIfNegative val="0"/>
            <c:bubble3D val="0"/>
            <c:spPr>
              <a:solidFill>
                <a:srgbClr val="FF0000"/>
              </a:solidFill>
              <a:ln>
                <a:noFill/>
              </a:ln>
              <a:effectLst/>
            </c:spPr>
            <c:extLst>
              <c:ext xmlns:c16="http://schemas.microsoft.com/office/drawing/2014/chart" uri="{C3380CC4-5D6E-409C-BE32-E72D297353CC}">
                <c16:uniqueId val="{00000002-A23A-46E0-A256-E05A66380B82}"/>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1-A23A-46E0-A256-E05A66380B82}"/>
              </c:ext>
            </c:extLst>
          </c:dPt>
          <c:cat>
            <c:strRef>
              <c:f>Sheet1!$A$5:$A$6</c:f>
              <c:strCache>
                <c:ptCount val="2"/>
                <c:pt idx="0">
                  <c:v>Front of shirt</c:v>
                </c:pt>
                <c:pt idx="1">
                  <c:v>All other logos</c:v>
                </c:pt>
              </c:strCache>
            </c:strRef>
          </c:cat>
          <c:val>
            <c:numRef>
              <c:f>Sheet1!$B$5:$B$6</c:f>
              <c:numCache>
                <c:formatCode>#,##0</c:formatCode>
                <c:ptCount val="2"/>
                <c:pt idx="0">
                  <c:v>1073</c:v>
                </c:pt>
                <c:pt idx="1">
                  <c:v>19868</c:v>
                </c:pt>
              </c:numCache>
            </c:numRef>
          </c:val>
          <c:extLst>
            <c:ext xmlns:c16="http://schemas.microsoft.com/office/drawing/2014/chart" uri="{C3380CC4-5D6E-409C-BE32-E72D297353CC}">
              <c16:uniqueId val="{00000000-A23A-46E0-A256-E05A66380B82}"/>
            </c:ext>
          </c:extLst>
        </c:ser>
        <c:dLbls>
          <c:showLegendKey val="0"/>
          <c:showVal val="0"/>
          <c:showCatName val="0"/>
          <c:showSerName val="0"/>
          <c:showPercent val="0"/>
          <c:showBubbleSize val="0"/>
        </c:dLbls>
        <c:gapWidth val="80"/>
        <c:overlap val="25"/>
        <c:axId val="2081185088"/>
        <c:axId val="2081183648"/>
      </c:barChart>
      <c:catAx>
        <c:axId val="2081185088"/>
        <c:scaling>
          <c:orientation val="minMax"/>
        </c:scaling>
        <c:delete val="0"/>
        <c:axPos val="b"/>
        <c:title>
          <c:tx>
            <c:rich>
              <a:bodyPr rot="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r>
                  <a:rPr lang="en-GB" b="1" dirty="0">
                    <a:solidFill>
                      <a:schemeClr val="tx1"/>
                    </a:solidFill>
                    <a:latin typeface="Times New Roman" panose="02020603050405020304" pitchFamily="18" charset="0"/>
                    <a:cs typeface="Times New Roman" panose="02020603050405020304" pitchFamily="18" charset="0"/>
                  </a:rPr>
                  <a:t>Location of logo</a:t>
                </a:r>
              </a:p>
            </c:rich>
          </c:tx>
          <c:layout>
            <c:manualLayout>
              <c:xMode val="edge"/>
              <c:yMode val="edge"/>
              <c:x val="0.4257539113555725"/>
              <c:y val="0.92605959397768511"/>
            </c:manualLayout>
          </c:layout>
          <c:overlay val="0"/>
          <c:spPr>
            <a:noFill/>
            <a:ln>
              <a:noFill/>
            </a:ln>
            <a:effectLst/>
          </c:spPr>
          <c:txPr>
            <a:bodyPr rot="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tx1"/>
                </a:solidFill>
                <a:latin typeface="+mn-lt"/>
                <a:ea typeface="+mn-ea"/>
                <a:cs typeface="+mn-cs"/>
              </a:defRPr>
            </a:pPr>
            <a:endParaRPr lang="en-US"/>
          </a:p>
        </c:txPr>
        <c:crossAx val="2081183648"/>
        <c:crosses val="autoZero"/>
        <c:auto val="1"/>
        <c:lblAlgn val="ctr"/>
        <c:lblOffset val="100"/>
        <c:noMultiLvlLbl val="0"/>
      </c:catAx>
      <c:valAx>
        <c:axId val="2081183648"/>
        <c:scaling>
          <c:orientation val="minMax"/>
        </c:scaling>
        <c:delete val="0"/>
        <c:axPos val="l"/>
        <c:title>
          <c:tx>
            <c:rich>
              <a:bodyPr rot="-540000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r>
                  <a:rPr lang="en-GB" b="1" dirty="0">
                    <a:solidFill>
                      <a:schemeClr val="tx1"/>
                    </a:solidFill>
                    <a:latin typeface="Times New Roman" panose="02020603050405020304" pitchFamily="18" charset="0"/>
                    <a:cs typeface="Times New Roman" panose="02020603050405020304" pitchFamily="18" charset="0"/>
                  </a:rPr>
                  <a:t>Total number of logos</a:t>
                </a:r>
              </a:p>
            </c:rich>
          </c:tx>
          <c:layout>
            <c:manualLayout>
              <c:xMode val="edge"/>
              <c:yMode val="edge"/>
              <c:x val="1.1278188143977883E-2"/>
              <c:y val="0.21515857390311563"/>
            </c:manualLayout>
          </c:layout>
          <c:overlay val="0"/>
          <c:spPr>
            <a:noFill/>
            <a:ln>
              <a:noFill/>
            </a:ln>
            <a:effectLst/>
          </c:spPr>
          <c:txPr>
            <a:bodyPr rot="-540000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solidFill>
                <a:latin typeface="+mn-lt"/>
                <a:ea typeface="+mn-ea"/>
                <a:cs typeface="+mn-cs"/>
              </a:defRPr>
            </a:pPr>
            <a:endParaRPr lang="en-US"/>
          </a:p>
        </c:txPr>
        <c:crossAx val="20811850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3D2232-D157-492D-8E10-EA89D1A6985F}" type="datetimeFigureOut">
              <a:rPr lang="en-GB" smtClean="0"/>
              <a:t>25/09/2023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435427-A27F-4585-91B7-515DA991B8DC}" type="slidenum">
              <a:rPr lang="en-GB" smtClean="0"/>
              <a:t>‹#›</a:t>
            </a:fld>
            <a:endParaRPr lang="en-GB"/>
          </a:p>
        </p:txBody>
      </p:sp>
    </p:spTree>
    <p:extLst>
      <p:ext uri="{BB962C8B-B14F-4D97-AF65-F5344CB8AC3E}">
        <p14:creationId xmlns:p14="http://schemas.microsoft.com/office/powerpoint/2010/main" val="2236151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435427-A27F-4585-91B7-515DA991B8DC}" type="slidenum">
              <a:rPr lang="en-GB" smtClean="0"/>
              <a:t>1</a:t>
            </a:fld>
            <a:endParaRPr lang="en-GB"/>
          </a:p>
        </p:txBody>
      </p:sp>
    </p:spTree>
    <p:extLst>
      <p:ext uri="{BB962C8B-B14F-4D97-AF65-F5344CB8AC3E}">
        <p14:creationId xmlns:p14="http://schemas.microsoft.com/office/powerpoint/2010/main" val="3607307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435427-A27F-4585-91B7-515DA991B8DC}" type="slidenum">
              <a:rPr lang="en-GB" smtClean="0"/>
              <a:t>2</a:t>
            </a:fld>
            <a:endParaRPr lang="en-GB"/>
          </a:p>
        </p:txBody>
      </p:sp>
    </p:spTree>
    <p:extLst>
      <p:ext uri="{BB962C8B-B14F-4D97-AF65-F5344CB8AC3E}">
        <p14:creationId xmlns:p14="http://schemas.microsoft.com/office/powerpoint/2010/main" val="3490250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435427-A27F-4585-91B7-515DA991B8DC}" type="slidenum">
              <a:rPr lang="en-GB" smtClean="0"/>
              <a:t>11</a:t>
            </a:fld>
            <a:endParaRPr lang="en-GB"/>
          </a:p>
        </p:txBody>
      </p:sp>
    </p:spTree>
    <p:extLst>
      <p:ext uri="{BB962C8B-B14F-4D97-AF65-F5344CB8AC3E}">
        <p14:creationId xmlns:p14="http://schemas.microsoft.com/office/powerpoint/2010/main" val="2777003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435427-A27F-4585-91B7-515DA991B8DC}" type="slidenum">
              <a:rPr lang="en-GB" smtClean="0"/>
              <a:t>13</a:t>
            </a:fld>
            <a:endParaRPr lang="en-GB"/>
          </a:p>
        </p:txBody>
      </p:sp>
    </p:spTree>
    <p:extLst>
      <p:ext uri="{BB962C8B-B14F-4D97-AF65-F5344CB8AC3E}">
        <p14:creationId xmlns:p14="http://schemas.microsoft.com/office/powerpoint/2010/main" val="2469676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F44BD-5FAB-7914-2F1F-B52B30C4BB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7CABA00-7E16-A3BA-99BB-C2E2F034C0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E84D3CD-61B5-899F-0119-0369E3B49B3D}"/>
              </a:ext>
            </a:extLst>
          </p:cNvPr>
          <p:cNvSpPr>
            <a:spLocks noGrp="1"/>
          </p:cNvSpPr>
          <p:nvPr>
            <p:ph type="dt" sz="half" idx="10"/>
          </p:nvPr>
        </p:nvSpPr>
        <p:spPr/>
        <p:txBody>
          <a:bodyPr/>
          <a:lstStyle/>
          <a:p>
            <a:fld id="{20F50B70-A68A-4B6A-8FC6-CF28BF2A66AD}" type="datetimeFigureOut">
              <a:rPr lang="en-GB" smtClean="0"/>
              <a:t>25/09/2023</a:t>
            </a:fld>
            <a:endParaRPr lang="en-GB"/>
          </a:p>
        </p:txBody>
      </p:sp>
      <p:sp>
        <p:nvSpPr>
          <p:cNvPr id="5" name="Footer Placeholder 4">
            <a:extLst>
              <a:ext uri="{FF2B5EF4-FFF2-40B4-BE49-F238E27FC236}">
                <a16:creationId xmlns:a16="http://schemas.microsoft.com/office/drawing/2014/main" id="{C2B27A18-D430-DD1C-268F-F716489B83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00555D-9C03-650C-5404-865C36A9B152}"/>
              </a:ext>
            </a:extLst>
          </p:cNvPr>
          <p:cNvSpPr>
            <a:spLocks noGrp="1"/>
          </p:cNvSpPr>
          <p:nvPr>
            <p:ph type="sldNum" sz="quarter" idx="12"/>
          </p:nvPr>
        </p:nvSpPr>
        <p:spPr/>
        <p:txBody>
          <a:bodyPr/>
          <a:lstStyle/>
          <a:p>
            <a:fld id="{10920CA0-6EA8-483A-A0C0-FEF5211A889C}" type="slidenum">
              <a:rPr lang="en-GB" smtClean="0"/>
              <a:t>‹#›</a:t>
            </a:fld>
            <a:endParaRPr lang="en-GB"/>
          </a:p>
        </p:txBody>
      </p:sp>
    </p:spTree>
    <p:extLst>
      <p:ext uri="{BB962C8B-B14F-4D97-AF65-F5344CB8AC3E}">
        <p14:creationId xmlns:p14="http://schemas.microsoft.com/office/powerpoint/2010/main" val="3347796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F385-1665-01B0-01EA-7906CD88946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D1C8D3-7BE9-863E-E479-E930023834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9A94EC7-4384-DBE6-8B03-C4DA52F915DA}"/>
              </a:ext>
            </a:extLst>
          </p:cNvPr>
          <p:cNvSpPr>
            <a:spLocks noGrp="1"/>
          </p:cNvSpPr>
          <p:nvPr>
            <p:ph type="dt" sz="half" idx="10"/>
          </p:nvPr>
        </p:nvSpPr>
        <p:spPr/>
        <p:txBody>
          <a:bodyPr/>
          <a:lstStyle/>
          <a:p>
            <a:fld id="{20F50B70-A68A-4B6A-8FC6-CF28BF2A66AD}" type="datetimeFigureOut">
              <a:rPr lang="en-GB" smtClean="0"/>
              <a:t>25/09/2023</a:t>
            </a:fld>
            <a:endParaRPr lang="en-GB"/>
          </a:p>
        </p:txBody>
      </p:sp>
      <p:sp>
        <p:nvSpPr>
          <p:cNvPr id="5" name="Footer Placeholder 4">
            <a:extLst>
              <a:ext uri="{FF2B5EF4-FFF2-40B4-BE49-F238E27FC236}">
                <a16:creationId xmlns:a16="http://schemas.microsoft.com/office/drawing/2014/main" id="{34F29D09-69FC-8C53-2914-A62649D332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3B3105-7286-7BF4-B946-04DE4C38AB1F}"/>
              </a:ext>
            </a:extLst>
          </p:cNvPr>
          <p:cNvSpPr>
            <a:spLocks noGrp="1"/>
          </p:cNvSpPr>
          <p:nvPr>
            <p:ph type="sldNum" sz="quarter" idx="12"/>
          </p:nvPr>
        </p:nvSpPr>
        <p:spPr/>
        <p:txBody>
          <a:bodyPr/>
          <a:lstStyle/>
          <a:p>
            <a:fld id="{10920CA0-6EA8-483A-A0C0-FEF5211A889C}" type="slidenum">
              <a:rPr lang="en-GB" smtClean="0"/>
              <a:t>‹#›</a:t>
            </a:fld>
            <a:endParaRPr lang="en-GB"/>
          </a:p>
        </p:txBody>
      </p:sp>
    </p:spTree>
    <p:extLst>
      <p:ext uri="{BB962C8B-B14F-4D97-AF65-F5344CB8AC3E}">
        <p14:creationId xmlns:p14="http://schemas.microsoft.com/office/powerpoint/2010/main" val="1661589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08984-663E-2723-99FC-8D8BCF2AF0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13D814B-F4E5-464A-C883-393C55E494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5FA71EE-F8FA-5A95-9776-13AEEE16F322}"/>
              </a:ext>
            </a:extLst>
          </p:cNvPr>
          <p:cNvSpPr>
            <a:spLocks noGrp="1"/>
          </p:cNvSpPr>
          <p:nvPr>
            <p:ph type="dt" sz="half" idx="10"/>
          </p:nvPr>
        </p:nvSpPr>
        <p:spPr/>
        <p:txBody>
          <a:bodyPr/>
          <a:lstStyle/>
          <a:p>
            <a:fld id="{20F50B70-A68A-4B6A-8FC6-CF28BF2A66AD}" type="datetimeFigureOut">
              <a:rPr lang="en-GB" smtClean="0"/>
              <a:t>25/09/2023</a:t>
            </a:fld>
            <a:endParaRPr lang="en-GB"/>
          </a:p>
        </p:txBody>
      </p:sp>
      <p:sp>
        <p:nvSpPr>
          <p:cNvPr id="5" name="Footer Placeholder 4">
            <a:extLst>
              <a:ext uri="{FF2B5EF4-FFF2-40B4-BE49-F238E27FC236}">
                <a16:creationId xmlns:a16="http://schemas.microsoft.com/office/drawing/2014/main" id="{60919C7C-F06C-2781-544F-8E39F20F7B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7F71C5-D916-7940-636B-CC827C3828A6}"/>
              </a:ext>
            </a:extLst>
          </p:cNvPr>
          <p:cNvSpPr>
            <a:spLocks noGrp="1"/>
          </p:cNvSpPr>
          <p:nvPr>
            <p:ph type="sldNum" sz="quarter" idx="12"/>
          </p:nvPr>
        </p:nvSpPr>
        <p:spPr/>
        <p:txBody>
          <a:bodyPr/>
          <a:lstStyle/>
          <a:p>
            <a:fld id="{10920CA0-6EA8-483A-A0C0-FEF5211A889C}" type="slidenum">
              <a:rPr lang="en-GB" smtClean="0"/>
              <a:t>‹#›</a:t>
            </a:fld>
            <a:endParaRPr lang="en-GB"/>
          </a:p>
        </p:txBody>
      </p:sp>
    </p:spTree>
    <p:extLst>
      <p:ext uri="{BB962C8B-B14F-4D97-AF65-F5344CB8AC3E}">
        <p14:creationId xmlns:p14="http://schemas.microsoft.com/office/powerpoint/2010/main" val="1712896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82FC3-2953-B8ED-E54A-7EDEB59CEE8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675612E-90C0-BD49-4CD2-3A1F96EBBD3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F97F9E7-0747-537A-C991-2AF96629CD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FFDFE9B-D361-6177-7067-D5BB4F66B741}"/>
              </a:ext>
            </a:extLst>
          </p:cNvPr>
          <p:cNvSpPr>
            <a:spLocks noGrp="1"/>
          </p:cNvSpPr>
          <p:nvPr>
            <p:ph type="dt" sz="half" idx="10"/>
          </p:nvPr>
        </p:nvSpPr>
        <p:spPr/>
        <p:txBody>
          <a:bodyPr/>
          <a:lstStyle/>
          <a:p>
            <a:fld id="{20F50B70-A68A-4B6A-8FC6-CF28BF2A66AD}" type="datetimeFigureOut">
              <a:rPr lang="en-GB" smtClean="0"/>
              <a:t>25/09/2023</a:t>
            </a:fld>
            <a:endParaRPr lang="en-GB"/>
          </a:p>
        </p:txBody>
      </p:sp>
      <p:sp>
        <p:nvSpPr>
          <p:cNvPr id="6" name="Footer Placeholder 5">
            <a:extLst>
              <a:ext uri="{FF2B5EF4-FFF2-40B4-BE49-F238E27FC236}">
                <a16:creationId xmlns:a16="http://schemas.microsoft.com/office/drawing/2014/main" id="{EF4D9B1D-2A17-943D-91B3-8EF170524DA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8D7EFDC-8210-4197-187B-7C272B5374D4}"/>
              </a:ext>
            </a:extLst>
          </p:cNvPr>
          <p:cNvSpPr>
            <a:spLocks noGrp="1"/>
          </p:cNvSpPr>
          <p:nvPr>
            <p:ph type="sldNum" sz="quarter" idx="12"/>
          </p:nvPr>
        </p:nvSpPr>
        <p:spPr/>
        <p:txBody>
          <a:bodyPr/>
          <a:lstStyle/>
          <a:p>
            <a:fld id="{10920CA0-6EA8-483A-A0C0-FEF5211A889C}" type="slidenum">
              <a:rPr lang="en-GB" smtClean="0"/>
              <a:t>‹#›</a:t>
            </a:fld>
            <a:endParaRPr lang="en-GB"/>
          </a:p>
        </p:txBody>
      </p:sp>
    </p:spTree>
    <p:extLst>
      <p:ext uri="{BB962C8B-B14F-4D97-AF65-F5344CB8AC3E}">
        <p14:creationId xmlns:p14="http://schemas.microsoft.com/office/powerpoint/2010/main" val="3575822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F1FD3-5C45-2401-E0A1-5E1F0C99DA3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7EBC083-A93B-BDB1-944C-F27CC4F213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F36A3D-4E4A-30DD-E1D9-74CBD9C837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655B08B-FC0B-C833-570C-EAF51A4A29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A3BEB2-0F16-5344-3229-DE78AE4332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1137B30-9D3F-44DE-A79F-C0DA6FA51CB8}"/>
              </a:ext>
            </a:extLst>
          </p:cNvPr>
          <p:cNvSpPr>
            <a:spLocks noGrp="1"/>
          </p:cNvSpPr>
          <p:nvPr>
            <p:ph type="dt" sz="half" idx="10"/>
          </p:nvPr>
        </p:nvSpPr>
        <p:spPr/>
        <p:txBody>
          <a:bodyPr/>
          <a:lstStyle/>
          <a:p>
            <a:fld id="{20F50B70-A68A-4B6A-8FC6-CF28BF2A66AD}" type="datetimeFigureOut">
              <a:rPr lang="en-GB" smtClean="0"/>
              <a:t>25/09/2023</a:t>
            </a:fld>
            <a:endParaRPr lang="en-GB"/>
          </a:p>
        </p:txBody>
      </p:sp>
      <p:sp>
        <p:nvSpPr>
          <p:cNvPr id="8" name="Footer Placeholder 7">
            <a:extLst>
              <a:ext uri="{FF2B5EF4-FFF2-40B4-BE49-F238E27FC236}">
                <a16:creationId xmlns:a16="http://schemas.microsoft.com/office/drawing/2014/main" id="{57DB5C64-0520-0226-4438-B7CB978979B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7722AAA-14D7-5928-B266-7477B6E86D27}"/>
              </a:ext>
            </a:extLst>
          </p:cNvPr>
          <p:cNvSpPr>
            <a:spLocks noGrp="1"/>
          </p:cNvSpPr>
          <p:nvPr>
            <p:ph type="sldNum" sz="quarter" idx="12"/>
          </p:nvPr>
        </p:nvSpPr>
        <p:spPr/>
        <p:txBody>
          <a:bodyPr/>
          <a:lstStyle/>
          <a:p>
            <a:fld id="{10920CA0-6EA8-483A-A0C0-FEF5211A889C}" type="slidenum">
              <a:rPr lang="en-GB" smtClean="0"/>
              <a:t>‹#›</a:t>
            </a:fld>
            <a:endParaRPr lang="en-GB"/>
          </a:p>
        </p:txBody>
      </p:sp>
    </p:spTree>
    <p:extLst>
      <p:ext uri="{BB962C8B-B14F-4D97-AF65-F5344CB8AC3E}">
        <p14:creationId xmlns:p14="http://schemas.microsoft.com/office/powerpoint/2010/main" val="2869199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B2A8E-69CA-A57C-F953-35FA630DAA1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D910A7C-17F7-B13D-8139-3C8DC59E7350}"/>
              </a:ext>
            </a:extLst>
          </p:cNvPr>
          <p:cNvSpPr>
            <a:spLocks noGrp="1"/>
          </p:cNvSpPr>
          <p:nvPr>
            <p:ph type="dt" sz="half" idx="10"/>
          </p:nvPr>
        </p:nvSpPr>
        <p:spPr/>
        <p:txBody>
          <a:bodyPr/>
          <a:lstStyle/>
          <a:p>
            <a:fld id="{20F50B70-A68A-4B6A-8FC6-CF28BF2A66AD}" type="datetimeFigureOut">
              <a:rPr lang="en-GB" smtClean="0"/>
              <a:t>25/09/2023</a:t>
            </a:fld>
            <a:endParaRPr lang="en-GB"/>
          </a:p>
        </p:txBody>
      </p:sp>
      <p:sp>
        <p:nvSpPr>
          <p:cNvPr id="4" name="Footer Placeholder 3">
            <a:extLst>
              <a:ext uri="{FF2B5EF4-FFF2-40B4-BE49-F238E27FC236}">
                <a16:creationId xmlns:a16="http://schemas.microsoft.com/office/drawing/2014/main" id="{079E1905-DB47-BCBD-09D9-B05237749DD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A7FCD0D-15DC-09C2-C0BA-5C287A13D1EF}"/>
              </a:ext>
            </a:extLst>
          </p:cNvPr>
          <p:cNvSpPr>
            <a:spLocks noGrp="1"/>
          </p:cNvSpPr>
          <p:nvPr>
            <p:ph type="sldNum" sz="quarter" idx="12"/>
          </p:nvPr>
        </p:nvSpPr>
        <p:spPr/>
        <p:txBody>
          <a:bodyPr/>
          <a:lstStyle/>
          <a:p>
            <a:fld id="{10920CA0-6EA8-483A-A0C0-FEF5211A889C}" type="slidenum">
              <a:rPr lang="en-GB" smtClean="0"/>
              <a:t>‹#›</a:t>
            </a:fld>
            <a:endParaRPr lang="en-GB"/>
          </a:p>
        </p:txBody>
      </p:sp>
    </p:spTree>
    <p:extLst>
      <p:ext uri="{BB962C8B-B14F-4D97-AF65-F5344CB8AC3E}">
        <p14:creationId xmlns:p14="http://schemas.microsoft.com/office/powerpoint/2010/main" val="2888633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70E5D6-6757-8237-FF28-BDE63FFEC7FF}"/>
              </a:ext>
            </a:extLst>
          </p:cNvPr>
          <p:cNvSpPr>
            <a:spLocks noGrp="1"/>
          </p:cNvSpPr>
          <p:nvPr>
            <p:ph type="dt" sz="half" idx="10"/>
          </p:nvPr>
        </p:nvSpPr>
        <p:spPr/>
        <p:txBody>
          <a:bodyPr/>
          <a:lstStyle/>
          <a:p>
            <a:fld id="{20F50B70-A68A-4B6A-8FC6-CF28BF2A66AD}" type="datetimeFigureOut">
              <a:rPr lang="en-GB" smtClean="0"/>
              <a:t>25/09/2023</a:t>
            </a:fld>
            <a:endParaRPr lang="en-GB"/>
          </a:p>
        </p:txBody>
      </p:sp>
      <p:sp>
        <p:nvSpPr>
          <p:cNvPr id="3" name="Footer Placeholder 2">
            <a:extLst>
              <a:ext uri="{FF2B5EF4-FFF2-40B4-BE49-F238E27FC236}">
                <a16:creationId xmlns:a16="http://schemas.microsoft.com/office/drawing/2014/main" id="{27151A95-C2B8-97BD-B07A-22BC52F374E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B704A7-C401-21C2-4F90-EA93B856B1B7}"/>
              </a:ext>
            </a:extLst>
          </p:cNvPr>
          <p:cNvSpPr>
            <a:spLocks noGrp="1"/>
          </p:cNvSpPr>
          <p:nvPr>
            <p:ph type="sldNum" sz="quarter" idx="12"/>
          </p:nvPr>
        </p:nvSpPr>
        <p:spPr/>
        <p:txBody>
          <a:bodyPr/>
          <a:lstStyle/>
          <a:p>
            <a:fld id="{10920CA0-6EA8-483A-A0C0-FEF5211A889C}" type="slidenum">
              <a:rPr lang="en-GB" smtClean="0"/>
              <a:t>‹#›</a:t>
            </a:fld>
            <a:endParaRPr lang="en-GB"/>
          </a:p>
        </p:txBody>
      </p:sp>
    </p:spTree>
    <p:extLst>
      <p:ext uri="{BB962C8B-B14F-4D97-AF65-F5344CB8AC3E}">
        <p14:creationId xmlns:p14="http://schemas.microsoft.com/office/powerpoint/2010/main" val="1627733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3531B-F8AC-CF54-AB43-14446C4DF3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174AF14-64DD-3C6D-DF3A-F9C4367856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A41E468-CE3D-D944-09C9-45891ACD1F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7D0EC6-279C-CD79-F6ED-76A606F52E71}"/>
              </a:ext>
            </a:extLst>
          </p:cNvPr>
          <p:cNvSpPr>
            <a:spLocks noGrp="1"/>
          </p:cNvSpPr>
          <p:nvPr>
            <p:ph type="dt" sz="half" idx="10"/>
          </p:nvPr>
        </p:nvSpPr>
        <p:spPr/>
        <p:txBody>
          <a:bodyPr/>
          <a:lstStyle/>
          <a:p>
            <a:fld id="{20F50B70-A68A-4B6A-8FC6-CF28BF2A66AD}" type="datetimeFigureOut">
              <a:rPr lang="en-GB" smtClean="0"/>
              <a:t>25/09/2023</a:t>
            </a:fld>
            <a:endParaRPr lang="en-GB"/>
          </a:p>
        </p:txBody>
      </p:sp>
      <p:sp>
        <p:nvSpPr>
          <p:cNvPr id="6" name="Footer Placeholder 5">
            <a:extLst>
              <a:ext uri="{FF2B5EF4-FFF2-40B4-BE49-F238E27FC236}">
                <a16:creationId xmlns:a16="http://schemas.microsoft.com/office/drawing/2014/main" id="{397C01A0-6B7D-C663-CE92-BC49ADC1FE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DAC912-8D23-3714-375A-8836A8C63D23}"/>
              </a:ext>
            </a:extLst>
          </p:cNvPr>
          <p:cNvSpPr>
            <a:spLocks noGrp="1"/>
          </p:cNvSpPr>
          <p:nvPr>
            <p:ph type="sldNum" sz="quarter" idx="12"/>
          </p:nvPr>
        </p:nvSpPr>
        <p:spPr/>
        <p:txBody>
          <a:bodyPr/>
          <a:lstStyle/>
          <a:p>
            <a:fld id="{10920CA0-6EA8-483A-A0C0-FEF5211A889C}" type="slidenum">
              <a:rPr lang="en-GB" smtClean="0"/>
              <a:t>‹#›</a:t>
            </a:fld>
            <a:endParaRPr lang="en-GB"/>
          </a:p>
        </p:txBody>
      </p:sp>
    </p:spTree>
    <p:extLst>
      <p:ext uri="{BB962C8B-B14F-4D97-AF65-F5344CB8AC3E}">
        <p14:creationId xmlns:p14="http://schemas.microsoft.com/office/powerpoint/2010/main" val="3521975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CF679-319C-3A3E-001B-C8E773266E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2969DB2-BD44-17C3-A9A8-72AE2BE73F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3EAA8FD-EEF0-2555-EA2D-E9ADA056D2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810E73-0E4D-AC4C-2CD3-610132CA40FB}"/>
              </a:ext>
            </a:extLst>
          </p:cNvPr>
          <p:cNvSpPr>
            <a:spLocks noGrp="1"/>
          </p:cNvSpPr>
          <p:nvPr>
            <p:ph type="dt" sz="half" idx="10"/>
          </p:nvPr>
        </p:nvSpPr>
        <p:spPr/>
        <p:txBody>
          <a:bodyPr/>
          <a:lstStyle/>
          <a:p>
            <a:fld id="{20F50B70-A68A-4B6A-8FC6-CF28BF2A66AD}" type="datetimeFigureOut">
              <a:rPr lang="en-GB" smtClean="0"/>
              <a:t>25/09/2023</a:t>
            </a:fld>
            <a:endParaRPr lang="en-GB"/>
          </a:p>
        </p:txBody>
      </p:sp>
      <p:sp>
        <p:nvSpPr>
          <p:cNvPr id="6" name="Footer Placeholder 5">
            <a:extLst>
              <a:ext uri="{FF2B5EF4-FFF2-40B4-BE49-F238E27FC236}">
                <a16:creationId xmlns:a16="http://schemas.microsoft.com/office/drawing/2014/main" id="{952C7B62-D4D2-61CB-39C2-0E87F8BDCE3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8AD5176-33EB-7395-6644-2E7F6D59B55C}"/>
              </a:ext>
            </a:extLst>
          </p:cNvPr>
          <p:cNvSpPr>
            <a:spLocks noGrp="1"/>
          </p:cNvSpPr>
          <p:nvPr>
            <p:ph type="sldNum" sz="quarter" idx="12"/>
          </p:nvPr>
        </p:nvSpPr>
        <p:spPr/>
        <p:txBody>
          <a:bodyPr/>
          <a:lstStyle/>
          <a:p>
            <a:fld id="{10920CA0-6EA8-483A-A0C0-FEF5211A889C}" type="slidenum">
              <a:rPr lang="en-GB" smtClean="0"/>
              <a:t>‹#›</a:t>
            </a:fld>
            <a:endParaRPr lang="en-GB"/>
          </a:p>
        </p:txBody>
      </p:sp>
    </p:spTree>
    <p:extLst>
      <p:ext uri="{BB962C8B-B14F-4D97-AF65-F5344CB8AC3E}">
        <p14:creationId xmlns:p14="http://schemas.microsoft.com/office/powerpoint/2010/main" val="2201789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A0581-B4E5-A98B-7DD5-61B284C022F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E585E48-5529-FD5B-0136-4AE2F3047D6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EAF36E2-5857-FDC3-5174-B5C5EBCC3C7A}"/>
              </a:ext>
            </a:extLst>
          </p:cNvPr>
          <p:cNvSpPr>
            <a:spLocks noGrp="1"/>
          </p:cNvSpPr>
          <p:nvPr>
            <p:ph type="dt" sz="half" idx="10"/>
          </p:nvPr>
        </p:nvSpPr>
        <p:spPr/>
        <p:txBody>
          <a:bodyPr/>
          <a:lstStyle/>
          <a:p>
            <a:fld id="{20F50B70-A68A-4B6A-8FC6-CF28BF2A66AD}" type="datetimeFigureOut">
              <a:rPr lang="en-GB" smtClean="0"/>
              <a:t>25/09/2023</a:t>
            </a:fld>
            <a:endParaRPr lang="en-GB"/>
          </a:p>
        </p:txBody>
      </p:sp>
      <p:sp>
        <p:nvSpPr>
          <p:cNvPr id="5" name="Footer Placeholder 4">
            <a:extLst>
              <a:ext uri="{FF2B5EF4-FFF2-40B4-BE49-F238E27FC236}">
                <a16:creationId xmlns:a16="http://schemas.microsoft.com/office/drawing/2014/main" id="{D07E47FB-13F1-8402-A637-9FE7849D46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6BD04B-C038-A010-712E-D87D8F3F5662}"/>
              </a:ext>
            </a:extLst>
          </p:cNvPr>
          <p:cNvSpPr>
            <a:spLocks noGrp="1"/>
          </p:cNvSpPr>
          <p:nvPr>
            <p:ph type="sldNum" sz="quarter" idx="12"/>
          </p:nvPr>
        </p:nvSpPr>
        <p:spPr/>
        <p:txBody>
          <a:bodyPr/>
          <a:lstStyle/>
          <a:p>
            <a:fld id="{10920CA0-6EA8-483A-A0C0-FEF5211A889C}" type="slidenum">
              <a:rPr lang="en-GB" smtClean="0"/>
              <a:t>‹#›</a:t>
            </a:fld>
            <a:endParaRPr lang="en-GB"/>
          </a:p>
        </p:txBody>
      </p:sp>
    </p:spTree>
    <p:extLst>
      <p:ext uri="{BB962C8B-B14F-4D97-AF65-F5344CB8AC3E}">
        <p14:creationId xmlns:p14="http://schemas.microsoft.com/office/powerpoint/2010/main" val="197294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89B3F8-9335-1038-9D68-B237345D2F4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4DE78AB-8A18-091F-E77E-E46744AAA0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C501FA3-6321-45D7-41C3-D61063ADE330}"/>
              </a:ext>
            </a:extLst>
          </p:cNvPr>
          <p:cNvSpPr>
            <a:spLocks noGrp="1"/>
          </p:cNvSpPr>
          <p:nvPr>
            <p:ph type="dt" sz="half" idx="10"/>
          </p:nvPr>
        </p:nvSpPr>
        <p:spPr/>
        <p:txBody>
          <a:bodyPr/>
          <a:lstStyle/>
          <a:p>
            <a:fld id="{20F50B70-A68A-4B6A-8FC6-CF28BF2A66AD}" type="datetimeFigureOut">
              <a:rPr lang="en-GB" smtClean="0"/>
              <a:t>25/09/2023</a:t>
            </a:fld>
            <a:endParaRPr lang="en-GB"/>
          </a:p>
        </p:txBody>
      </p:sp>
      <p:sp>
        <p:nvSpPr>
          <p:cNvPr id="5" name="Footer Placeholder 4">
            <a:extLst>
              <a:ext uri="{FF2B5EF4-FFF2-40B4-BE49-F238E27FC236}">
                <a16:creationId xmlns:a16="http://schemas.microsoft.com/office/drawing/2014/main" id="{DDBE4D2A-628C-4299-8943-E5511E8771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B3998E0-8409-6BFE-B1DD-9D5D399BF76D}"/>
              </a:ext>
            </a:extLst>
          </p:cNvPr>
          <p:cNvSpPr>
            <a:spLocks noGrp="1"/>
          </p:cNvSpPr>
          <p:nvPr>
            <p:ph type="sldNum" sz="quarter" idx="12"/>
          </p:nvPr>
        </p:nvSpPr>
        <p:spPr/>
        <p:txBody>
          <a:bodyPr/>
          <a:lstStyle/>
          <a:p>
            <a:fld id="{10920CA0-6EA8-483A-A0C0-FEF5211A889C}" type="slidenum">
              <a:rPr lang="en-GB" smtClean="0"/>
              <a:t>‹#›</a:t>
            </a:fld>
            <a:endParaRPr lang="en-GB"/>
          </a:p>
        </p:txBody>
      </p:sp>
    </p:spTree>
    <p:extLst>
      <p:ext uri="{BB962C8B-B14F-4D97-AF65-F5344CB8AC3E}">
        <p14:creationId xmlns:p14="http://schemas.microsoft.com/office/powerpoint/2010/main" val="3898063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0E1FF2-EC48-CEE4-81D1-3E6F071EBB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0817B43-4B7E-286A-C1C4-B1FB58B192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EFF1EE-43F2-A0EE-2100-A3E8E1BF49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F50B70-A68A-4B6A-8FC6-CF28BF2A66AD}" type="datetimeFigureOut">
              <a:rPr lang="en-GB" smtClean="0"/>
              <a:t>25/09/2023</a:t>
            </a:fld>
            <a:endParaRPr lang="en-GB"/>
          </a:p>
        </p:txBody>
      </p:sp>
      <p:sp>
        <p:nvSpPr>
          <p:cNvPr id="5" name="Footer Placeholder 4">
            <a:extLst>
              <a:ext uri="{FF2B5EF4-FFF2-40B4-BE49-F238E27FC236}">
                <a16:creationId xmlns:a16="http://schemas.microsoft.com/office/drawing/2014/main" id="{BDAFFB18-1830-BCBE-10BE-FD89119D76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0873868-AA07-0D89-215D-9CDA1CF16B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920CA0-6EA8-483A-A0C0-FEF5211A889C}" type="slidenum">
              <a:rPr lang="en-GB" smtClean="0"/>
              <a:t>‹#›</a:t>
            </a:fld>
            <a:endParaRPr lang="en-GB"/>
          </a:p>
        </p:txBody>
      </p:sp>
    </p:spTree>
    <p:extLst>
      <p:ext uri="{BB962C8B-B14F-4D97-AF65-F5344CB8AC3E}">
        <p14:creationId xmlns:p14="http://schemas.microsoft.com/office/powerpoint/2010/main" val="387307634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usgamblingsites.com/news/mobile-sports-betting-expected-to-increase-in-the-us/" TargetMode="External"/><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hyperlink" Target="https://creativecommons.org/licenses/by-nd/3.0/"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hyperlink" Target="https://www.postoast.com/football-betting-and-using-bitcoin-to-bet/" TargetMode="External"/><Relationship Id="rId7" Type="http://schemas.openxmlformats.org/officeDocument/2006/relationships/hyperlink" Target="https://www.sportingplus.net/en/uk-premier-league/3293-west-ham-united-home-football-shirt-201617-umbro.html" TargetMode="External"/><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hyperlink" Target="https://www.dailywatchreports.com/2021/05/09/five-incredible-benefits-of-online-football-betting/" TargetMode="Externa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hyperlink" Target="https://www.newsbtc.com/2017/01/17/sportsbet-io-casino-platform-sports-lover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hyperlink" Target="https://coindoo.com/seven-tips-to-help-you-choose-the-best-online-crypto-casino/" TargetMode="Externa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thecoinrepublic.com/2022/06/07/the-english-premier-league-epl-files-two-cryptocurrency-nft-trademarks-in-the-u-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A597D97-203B-498B-95D3-E90DC961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coins on a blue background&#10;&#10;Description automatically generated with low confidence">
            <a:extLst>
              <a:ext uri="{FF2B5EF4-FFF2-40B4-BE49-F238E27FC236}">
                <a16:creationId xmlns:a16="http://schemas.microsoft.com/office/drawing/2014/main" id="{C225A6F7-10CE-29F5-04A3-B9B8D0DA8B43}"/>
              </a:ext>
            </a:extLst>
          </p:cNvPr>
          <p:cNvPicPr>
            <a:picLocks noChangeAspect="1"/>
          </p:cNvPicPr>
          <p:nvPr/>
        </p:nvPicPr>
        <p:blipFill rotWithShape="1">
          <a:blip r:embed="rId3">
            <a:extLst>
              <a:ext uri="{28A0092B-C50C-407E-A947-70E740481C1C}">
                <a14:useLocalDpi xmlns:a14="http://schemas.microsoft.com/office/drawing/2010/main" val="0"/>
              </a:ext>
            </a:extLst>
          </a:blip>
          <a:srcRect t="9061" b="15042"/>
          <a:stretch/>
        </p:blipFill>
        <p:spPr>
          <a:xfrm>
            <a:off x="4267201" y="10"/>
            <a:ext cx="7924800" cy="3383270"/>
          </a:xfrm>
          <a:prstGeom prst="rect">
            <a:avLst/>
          </a:prstGeom>
        </p:spPr>
      </p:pic>
      <p:pic>
        <p:nvPicPr>
          <p:cNvPr id="11" name="Picture 10" descr="A picture containing text, person, computer, gadget&#10;&#10;Description automatically generated">
            <a:extLst>
              <a:ext uri="{FF2B5EF4-FFF2-40B4-BE49-F238E27FC236}">
                <a16:creationId xmlns:a16="http://schemas.microsoft.com/office/drawing/2014/main" id="{11A7082C-2317-9FE1-4AB9-0DF247443DF4}"/>
              </a:ext>
            </a:extLst>
          </p:cNvPr>
          <p:cNvPicPr>
            <a:picLocks noChangeAspect="1"/>
          </p:cNvPicPr>
          <p:nvPr/>
        </p:nvPicPr>
        <p:blipFill rotWithShape="1">
          <a:blip r:embed="rId4">
            <a:extLst>
              <a:ext uri="{28A0092B-C50C-407E-A947-70E740481C1C}">
                <a14:useLocalDpi xmlns:a14="http://schemas.microsoft.com/office/drawing/2010/main" val="0"/>
              </a:ext>
            </a:extLst>
          </a:blip>
          <a:srcRect t="19310" r="2" b="9048"/>
          <a:stretch/>
        </p:blipFill>
        <p:spPr>
          <a:xfrm>
            <a:off x="4650916" y="3474720"/>
            <a:ext cx="7555832" cy="3383280"/>
          </a:xfrm>
          <a:prstGeom prst="rect">
            <a:avLst/>
          </a:prstGeom>
        </p:spPr>
      </p:pic>
      <p:sp useBgFill="1">
        <p:nvSpPr>
          <p:cNvPr id="18" name="Freeform: Shape 17">
            <a:extLst>
              <a:ext uri="{FF2B5EF4-FFF2-40B4-BE49-F238E27FC236}">
                <a16:creationId xmlns:a16="http://schemas.microsoft.com/office/drawing/2014/main" id="{6A6EF10E-DF41-4BD3-8EB4-6F646531D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44272" cy="6858000"/>
          </a:xfrm>
          <a:custGeom>
            <a:avLst/>
            <a:gdLst>
              <a:gd name="connsiteX0" fmla="*/ 0 w 6244272"/>
              <a:gd name="connsiteY0" fmla="*/ 0 h 6858000"/>
              <a:gd name="connsiteX1" fmla="*/ 732568 w 6244272"/>
              <a:gd name="connsiteY1" fmla="*/ 0 h 6858000"/>
              <a:gd name="connsiteX2" fmla="*/ 947849 w 6244272"/>
              <a:gd name="connsiteY2" fmla="*/ 0 h 6858000"/>
              <a:gd name="connsiteX3" fmla="*/ 1823619 w 6244272"/>
              <a:gd name="connsiteY3" fmla="*/ 0 h 6858000"/>
              <a:gd name="connsiteX4" fmla="*/ 5235673 w 6244272"/>
              <a:gd name="connsiteY4" fmla="*/ 0 h 6858000"/>
              <a:gd name="connsiteX5" fmla="*/ 4933297 w 6244272"/>
              <a:gd name="connsiteY5" fmla="*/ 110269 h 6858000"/>
              <a:gd name="connsiteX6" fmla="*/ 4976910 w 6244272"/>
              <a:gd name="connsiteY6" fmla="*/ 135168 h 6858000"/>
              <a:gd name="connsiteX7" fmla="*/ 5238580 w 6244272"/>
              <a:gd name="connsiteY7" fmla="*/ 71141 h 6858000"/>
              <a:gd name="connsiteX8" fmla="*/ 5290914 w 6244272"/>
              <a:gd name="connsiteY8" fmla="*/ 88927 h 6858000"/>
              <a:gd name="connsiteX9" fmla="*/ 5264747 w 6244272"/>
              <a:gd name="connsiteY9" fmla="*/ 163625 h 6858000"/>
              <a:gd name="connsiteX10" fmla="*/ 5151357 w 6244272"/>
              <a:gd name="connsiteY10" fmla="*/ 192082 h 6858000"/>
              <a:gd name="connsiteX11" fmla="*/ 4974002 w 6244272"/>
              <a:gd name="connsiteY11" fmla="*/ 373491 h 6858000"/>
              <a:gd name="connsiteX12" fmla="*/ 5241488 w 6244272"/>
              <a:gd name="connsiteY12" fmla="*/ 352148 h 6858000"/>
              <a:gd name="connsiteX13" fmla="*/ 5288007 w 6244272"/>
              <a:gd name="connsiteY13" fmla="*/ 394834 h 6858000"/>
              <a:gd name="connsiteX14" fmla="*/ 5305452 w 6244272"/>
              <a:gd name="connsiteY14" fmla="*/ 451747 h 6858000"/>
              <a:gd name="connsiteX15" fmla="*/ 5383953 w 6244272"/>
              <a:gd name="connsiteY15" fmla="*/ 359262 h 6858000"/>
              <a:gd name="connsiteX16" fmla="*/ 5450825 w 6244272"/>
              <a:gd name="connsiteY16" fmla="*/ 334364 h 6858000"/>
              <a:gd name="connsiteX17" fmla="*/ 5471177 w 6244272"/>
              <a:gd name="connsiteY17" fmla="*/ 416176 h 6858000"/>
              <a:gd name="connsiteX18" fmla="*/ 5410121 w 6244272"/>
              <a:gd name="connsiteY18" fmla="*/ 505101 h 6858000"/>
              <a:gd name="connsiteX19" fmla="*/ 5247303 w 6244272"/>
              <a:gd name="connsiteY19" fmla="*/ 558458 h 6858000"/>
              <a:gd name="connsiteX20" fmla="*/ 5421750 w 6244272"/>
              <a:gd name="connsiteY20" fmla="*/ 558458 h 6858000"/>
              <a:gd name="connsiteX21" fmla="*/ 5622364 w 6244272"/>
              <a:gd name="connsiteY21" fmla="*/ 522887 h 6858000"/>
              <a:gd name="connsiteX22" fmla="*/ 5834608 w 6244272"/>
              <a:gd name="connsiteY22" fmla="*/ 533558 h 6858000"/>
              <a:gd name="connsiteX23" fmla="*/ 6035223 w 6244272"/>
              <a:gd name="connsiteY23" fmla="*/ 462417 h 6858000"/>
              <a:gd name="connsiteX24" fmla="*/ 6238745 w 6244272"/>
              <a:gd name="connsiteY24" fmla="*/ 465975 h 6858000"/>
              <a:gd name="connsiteX25" fmla="*/ 5337434 w 6244272"/>
              <a:gd name="connsiteY25" fmla="*/ 910606 h 6858000"/>
              <a:gd name="connsiteX26" fmla="*/ 5381046 w 6244272"/>
              <a:gd name="connsiteY26" fmla="*/ 921277 h 6858000"/>
              <a:gd name="connsiteX27" fmla="*/ 5439195 w 6244272"/>
              <a:gd name="connsiteY27" fmla="*/ 949734 h 6858000"/>
              <a:gd name="connsiteX28" fmla="*/ 5395583 w 6244272"/>
              <a:gd name="connsiteY28" fmla="*/ 1006647 h 6858000"/>
              <a:gd name="connsiteX29" fmla="*/ 5160079 w 6244272"/>
              <a:gd name="connsiteY29" fmla="*/ 1113358 h 6858000"/>
              <a:gd name="connsiteX30" fmla="*/ 5101930 w 6244272"/>
              <a:gd name="connsiteY30" fmla="*/ 1220069 h 6858000"/>
              <a:gd name="connsiteX31" fmla="*/ 5174617 w 6244272"/>
              <a:gd name="connsiteY31" fmla="*/ 1209399 h 6858000"/>
              <a:gd name="connsiteX32" fmla="*/ 5238580 w 6244272"/>
              <a:gd name="connsiteY32" fmla="*/ 1230741 h 6858000"/>
              <a:gd name="connsiteX33" fmla="*/ 5212414 w 6244272"/>
              <a:gd name="connsiteY33" fmla="*/ 1365909 h 6858000"/>
              <a:gd name="connsiteX34" fmla="*/ 4878056 w 6244272"/>
              <a:gd name="connsiteY34" fmla="*/ 1540204 h 6858000"/>
              <a:gd name="connsiteX35" fmla="*/ 4848982 w 6244272"/>
              <a:gd name="connsiteY35" fmla="*/ 1597117 h 6858000"/>
              <a:gd name="connsiteX36" fmla="*/ 4889686 w 6244272"/>
              <a:gd name="connsiteY36" fmla="*/ 1636245 h 6858000"/>
              <a:gd name="connsiteX37" fmla="*/ 4997261 w 6244272"/>
              <a:gd name="connsiteY37" fmla="*/ 1657587 h 6858000"/>
              <a:gd name="connsiteX38" fmla="*/ 4846074 w 6244272"/>
              <a:gd name="connsiteY38" fmla="*/ 1849668 h 6858000"/>
              <a:gd name="connsiteX39" fmla="*/ 4790832 w 6244272"/>
              <a:gd name="connsiteY39" fmla="*/ 1903025 h 6858000"/>
              <a:gd name="connsiteX40" fmla="*/ 4694886 w 6244272"/>
              <a:gd name="connsiteY40" fmla="*/ 1984836 h 6858000"/>
              <a:gd name="connsiteX41" fmla="*/ 4694886 w 6244272"/>
              <a:gd name="connsiteY41" fmla="*/ 2013292 h 6858000"/>
              <a:gd name="connsiteX42" fmla="*/ 4822814 w 6244272"/>
              <a:gd name="connsiteY42" fmla="*/ 2102219 h 6858000"/>
              <a:gd name="connsiteX43" fmla="*/ 5055411 w 6244272"/>
              <a:gd name="connsiteY43" fmla="*/ 2077320 h 6858000"/>
              <a:gd name="connsiteX44" fmla="*/ 4712331 w 6244272"/>
              <a:gd name="connsiteY44" fmla="*/ 2208931 h 6858000"/>
              <a:gd name="connsiteX45" fmla="*/ 5822979 w 6244272"/>
              <a:gd name="connsiteY45" fmla="*/ 1892353 h 6858000"/>
              <a:gd name="connsiteX46" fmla="*/ 5753200 w 6244272"/>
              <a:gd name="connsiteY46" fmla="*/ 1974165 h 6858000"/>
              <a:gd name="connsiteX47" fmla="*/ 5363601 w 6244272"/>
              <a:gd name="connsiteY47" fmla="*/ 2191146 h 6858000"/>
              <a:gd name="connsiteX48" fmla="*/ 5253118 w 6244272"/>
              <a:gd name="connsiteY48" fmla="*/ 2326314 h 6858000"/>
              <a:gd name="connsiteX49" fmla="*/ 5136819 w 6244272"/>
              <a:gd name="connsiteY49" fmla="*/ 2401012 h 6858000"/>
              <a:gd name="connsiteX50" fmla="*/ 4974002 w 6244272"/>
              <a:gd name="connsiteY50" fmla="*/ 2401012 h 6858000"/>
              <a:gd name="connsiteX51" fmla="*/ 4857704 w 6244272"/>
              <a:gd name="connsiteY51" fmla="*/ 2518395 h 6858000"/>
              <a:gd name="connsiteX52" fmla="*/ 4976910 w 6244272"/>
              <a:gd name="connsiteY52" fmla="*/ 2543294 h 6858000"/>
              <a:gd name="connsiteX53" fmla="*/ 5116467 w 6244272"/>
              <a:gd name="connsiteY53" fmla="*/ 2525509 h 6858000"/>
              <a:gd name="connsiteX54" fmla="*/ 5273470 w 6244272"/>
              <a:gd name="connsiteY54" fmla="*/ 2564636 h 6858000"/>
              <a:gd name="connsiteX55" fmla="*/ 5418843 w 6244272"/>
              <a:gd name="connsiteY55" fmla="*/ 2532623 h 6858000"/>
              <a:gd name="connsiteX56" fmla="*/ 5593290 w 6244272"/>
              <a:gd name="connsiteY56" fmla="*/ 2553965 h 6858000"/>
              <a:gd name="connsiteX57" fmla="*/ 5648532 w 6244272"/>
              <a:gd name="connsiteY57" fmla="*/ 2692689 h 6858000"/>
              <a:gd name="connsiteX58" fmla="*/ 5665976 w 6244272"/>
              <a:gd name="connsiteY58" fmla="*/ 2703362 h 6858000"/>
              <a:gd name="connsiteX59" fmla="*/ 5988704 w 6244272"/>
              <a:gd name="connsiteY59" fmla="*/ 2923898 h 6858000"/>
              <a:gd name="connsiteX60" fmla="*/ 6078835 w 6244272"/>
              <a:gd name="connsiteY60" fmla="*/ 2941684 h 6858000"/>
              <a:gd name="connsiteX61" fmla="*/ 5546771 w 6244272"/>
              <a:gd name="connsiteY61" fmla="*/ 3329402 h 6858000"/>
              <a:gd name="connsiteX62" fmla="*/ 5904388 w 6244272"/>
              <a:gd name="connsiteY62" fmla="*/ 3229805 h 6858000"/>
              <a:gd name="connsiteX63" fmla="*/ 5953814 w 6244272"/>
              <a:gd name="connsiteY63" fmla="*/ 3393429 h 6858000"/>
              <a:gd name="connsiteX64" fmla="*/ 5785182 w 6244272"/>
              <a:gd name="connsiteY64" fmla="*/ 3539269 h 6858000"/>
              <a:gd name="connsiteX65" fmla="*/ 5724125 w 6244272"/>
              <a:gd name="connsiteY65" fmla="*/ 3827390 h 6858000"/>
              <a:gd name="connsiteX66" fmla="*/ 5753200 w 6244272"/>
              <a:gd name="connsiteY66" fmla="*/ 4090612 h 6858000"/>
              <a:gd name="connsiteX67" fmla="*/ 5825886 w 6244272"/>
              <a:gd name="connsiteY67" fmla="*/ 4172424 h 6858000"/>
              <a:gd name="connsiteX68" fmla="*/ 5930554 w 6244272"/>
              <a:gd name="connsiteY68" fmla="*/ 4321821 h 6858000"/>
              <a:gd name="connsiteX69" fmla="*/ 5994519 w 6244272"/>
              <a:gd name="connsiteY69" fmla="*/ 4414305 h 6858000"/>
              <a:gd name="connsiteX70" fmla="*/ 6218393 w 6244272"/>
              <a:gd name="connsiteY70" fmla="*/ 4378734 h 6858000"/>
              <a:gd name="connsiteX71" fmla="*/ 5918925 w 6244272"/>
              <a:gd name="connsiteY71" fmla="*/ 4613499 h 6858000"/>
              <a:gd name="connsiteX72" fmla="*/ 6160243 w 6244272"/>
              <a:gd name="connsiteY72" fmla="*/ 4585042 h 6858000"/>
              <a:gd name="connsiteX73" fmla="*/ 6238745 w 6244272"/>
              <a:gd name="connsiteY73" fmla="*/ 4602828 h 6858000"/>
              <a:gd name="connsiteX74" fmla="*/ 6195133 w 6244272"/>
              <a:gd name="connsiteY74" fmla="*/ 4677526 h 6858000"/>
              <a:gd name="connsiteX75" fmla="*/ 6017778 w 6244272"/>
              <a:gd name="connsiteY75" fmla="*/ 4805580 h 6858000"/>
              <a:gd name="connsiteX76" fmla="*/ 5651439 w 6244272"/>
              <a:gd name="connsiteY76" fmla="*/ 5154171 h 6858000"/>
              <a:gd name="connsiteX77" fmla="*/ 6006149 w 6244272"/>
              <a:gd name="connsiteY77" fmla="*/ 4994104 h 6858000"/>
              <a:gd name="connsiteX78" fmla="*/ 5633994 w 6244272"/>
              <a:gd name="connsiteY78" fmla="*/ 5353367 h 6858000"/>
              <a:gd name="connsiteX79" fmla="*/ 5552586 w 6244272"/>
              <a:gd name="connsiteY79" fmla="*/ 5474306 h 6858000"/>
              <a:gd name="connsiteX80" fmla="*/ 5383953 w 6244272"/>
              <a:gd name="connsiteY80" fmla="*/ 5769542 h 6858000"/>
              <a:gd name="connsiteX81" fmla="*/ 5392675 w 6244272"/>
              <a:gd name="connsiteY81" fmla="*/ 5801555 h 6858000"/>
              <a:gd name="connsiteX82" fmla="*/ 5584568 w 6244272"/>
              <a:gd name="connsiteY82" fmla="*/ 5755314 h 6858000"/>
              <a:gd name="connsiteX83" fmla="*/ 5334526 w 6244272"/>
              <a:gd name="connsiteY83" fmla="*/ 6004307 h 6858000"/>
              <a:gd name="connsiteX84" fmla="*/ 5075763 w 6244272"/>
              <a:gd name="connsiteY84" fmla="*/ 6196388 h 6858000"/>
              <a:gd name="connsiteX85" fmla="*/ 5258933 w 6244272"/>
              <a:gd name="connsiteY85" fmla="*/ 6167932 h 6858000"/>
              <a:gd name="connsiteX86" fmla="*/ 5511881 w 6244272"/>
              <a:gd name="connsiteY86" fmla="*/ 6057663 h 6858000"/>
              <a:gd name="connsiteX87" fmla="*/ 5599105 w 6244272"/>
              <a:gd name="connsiteY87" fmla="*/ 6100347 h 6858000"/>
              <a:gd name="connsiteX88" fmla="*/ 5360693 w 6244272"/>
              <a:gd name="connsiteY88" fmla="*/ 6281757 h 6858000"/>
              <a:gd name="connsiteX89" fmla="*/ 5224043 w 6244272"/>
              <a:gd name="connsiteY89" fmla="*/ 6367127 h 6858000"/>
              <a:gd name="connsiteX90" fmla="*/ 5168801 w 6244272"/>
              <a:gd name="connsiteY90" fmla="*/ 6431153 h 6858000"/>
              <a:gd name="connsiteX91" fmla="*/ 5011799 w 6244272"/>
              <a:gd name="connsiteY91" fmla="*/ 6658805 h 6858000"/>
              <a:gd name="connsiteX92" fmla="*/ 4651275 w 6244272"/>
              <a:gd name="connsiteY92" fmla="*/ 6858000 h 6858000"/>
              <a:gd name="connsiteX93" fmla="*/ 1823619 w 6244272"/>
              <a:gd name="connsiteY93" fmla="*/ 6858000 h 6858000"/>
              <a:gd name="connsiteX94" fmla="*/ 947849 w 6244272"/>
              <a:gd name="connsiteY94" fmla="*/ 6858000 h 6858000"/>
              <a:gd name="connsiteX95" fmla="*/ 732568 w 6244272"/>
              <a:gd name="connsiteY95" fmla="*/ 6858000 h 6858000"/>
              <a:gd name="connsiteX96" fmla="*/ 0 w 6244272"/>
              <a:gd name="connsiteY9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244272" h="6858000">
                <a:moveTo>
                  <a:pt x="0" y="0"/>
                </a:moveTo>
                <a:lnTo>
                  <a:pt x="732568" y="0"/>
                </a:lnTo>
                <a:lnTo>
                  <a:pt x="947849" y="0"/>
                </a:lnTo>
                <a:lnTo>
                  <a:pt x="1823619" y="0"/>
                </a:lnTo>
                <a:lnTo>
                  <a:pt x="5235673" y="0"/>
                </a:lnTo>
                <a:cubicBezTo>
                  <a:pt x="5133912" y="35571"/>
                  <a:pt x="5035058" y="78255"/>
                  <a:pt x="4933297" y="110269"/>
                </a:cubicBezTo>
                <a:cubicBezTo>
                  <a:pt x="4947835" y="145839"/>
                  <a:pt x="4962372" y="138725"/>
                  <a:pt x="4976910" y="135168"/>
                </a:cubicBezTo>
                <a:cubicBezTo>
                  <a:pt x="5064133" y="120941"/>
                  <a:pt x="5154264" y="110269"/>
                  <a:pt x="5238580" y="71141"/>
                </a:cubicBezTo>
                <a:cubicBezTo>
                  <a:pt x="5258933" y="64027"/>
                  <a:pt x="5282192" y="64027"/>
                  <a:pt x="5290914" y="88927"/>
                </a:cubicBezTo>
                <a:cubicBezTo>
                  <a:pt x="5305452" y="124497"/>
                  <a:pt x="5285100" y="145839"/>
                  <a:pt x="5264747" y="163625"/>
                </a:cubicBezTo>
                <a:cubicBezTo>
                  <a:pt x="5229858" y="195638"/>
                  <a:pt x="5189154" y="188525"/>
                  <a:pt x="5151357" y="192082"/>
                </a:cubicBezTo>
                <a:cubicBezTo>
                  <a:pt x="5046689" y="209867"/>
                  <a:pt x="4997261" y="259665"/>
                  <a:pt x="4974002" y="373491"/>
                </a:cubicBezTo>
                <a:cubicBezTo>
                  <a:pt x="5064133" y="327250"/>
                  <a:pt x="5154264" y="384162"/>
                  <a:pt x="5241488" y="352148"/>
                </a:cubicBezTo>
                <a:cubicBezTo>
                  <a:pt x="5264747" y="345034"/>
                  <a:pt x="5299637" y="355706"/>
                  <a:pt x="5288007" y="394834"/>
                </a:cubicBezTo>
                <a:cubicBezTo>
                  <a:pt x="5276378" y="430405"/>
                  <a:pt x="5238580" y="458860"/>
                  <a:pt x="5305452" y="451747"/>
                </a:cubicBezTo>
                <a:cubicBezTo>
                  <a:pt x="5354879" y="448189"/>
                  <a:pt x="5369416" y="405504"/>
                  <a:pt x="5383953" y="359262"/>
                </a:cubicBezTo>
                <a:cubicBezTo>
                  <a:pt x="5395583" y="334364"/>
                  <a:pt x="5427565" y="320135"/>
                  <a:pt x="5450825" y="334364"/>
                </a:cubicBezTo>
                <a:cubicBezTo>
                  <a:pt x="5479899" y="348592"/>
                  <a:pt x="5471177" y="387720"/>
                  <a:pt x="5471177" y="416176"/>
                </a:cubicBezTo>
                <a:cubicBezTo>
                  <a:pt x="5474085" y="469532"/>
                  <a:pt x="5450825" y="494431"/>
                  <a:pt x="5410121" y="505101"/>
                </a:cubicBezTo>
                <a:cubicBezTo>
                  <a:pt x="5360693" y="519330"/>
                  <a:pt x="5311267" y="537116"/>
                  <a:pt x="5247303" y="558458"/>
                </a:cubicBezTo>
                <a:cubicBezTo>
                  <a:pt x="5317082" y="594028"/>
                  <a:pt x="5369416" y="586915"/>
                  <a:pt x="5421750" y="558458"/>
                </a:cubicBezTo>
                <a:cubicBezTo>
                  <a:pt x="5485714" y="526444"/>
                  <a:pt x="5570030" y="483759"/>
                  <a:pt x="5622364" y="522887"/>
                </a:cubicBezTo>
                <a:cubicBezTo>
                  <a:pt x="5700865" y="579800"/>
                  <a:pt x="5764829" y="544229"/>
                  <a:pt x="5834608" y="533558"/>
                </a:cubicBezTo>
                <a:cubicBezTo>
                  <a:pt x="5979982" y="512216"/>
                  <a:pt x="5889850" y="480203"/>
                  <a:pt x="6035223" y="462417"/>
                </a:cubicBezTo>
                <a:cubicBezTo>
                  <a:pt x="6093372" y="455303"/>
                  <a:pt x="6154429" y="426847"/>
                  <a:pt x="6238745" y="465975"/>
                </a:cubicBezTo>
                <a:cubicBezTo>
                  <a:pt x="5857868" y="672284"/>
                  <a:pt x="5677606" y="658055"/>
                  <a:pt x="5337434" y="910606"/>
                </a:cubicBezTo>
                <a:cubicBezTo>
                  <a:pt x="5351971" y="935506"/>
                  <a:pt x="5366508" y="924835"/>
                  <a:pt x="5381046" y="921277"/>
                </a:cubicBezTo>
                <a:cubicBezTo>
                  <a:pt x="5404305" y="917720"/>
                  <a:pt x="5433380" y="903491"/>
                  <a:pt x="5439195" y="949734"/>
                </a:cubicBezTo>
                <a:cubicBezTo>
                  <a:pt x="5442103" y="985305"/>
                  <a:pt x="5424657" y="1003089"/>
                  <a:pt x="5395583" y="1006647"/>
                </a:cubicBezTo>
                <a:cubicBezTo>
                  <a:pt x="5311267" y="1020875"/>
                  <a:pt x="5235673" y="1070674"/>
                  <a:pt x="5160079" y="1113358"/>
                </a:cubicBezTo>
                <a:cubicBezTo>
                  <a:pt x="5125190" y="1131144"/>
                  <a:pt x="5087393" y="1156043"/>
                  <a:pt x="5101930" y="1220069"/>
                </a:cubicBezTo>
                <a:cubicBezTo>
                  <a:pt x="5131004" y="1237855"/>
                  <a:pt x="5151357" y="1212955"/>
                  <a:pt x="5174617" y="1209399"/>
                </a:cubicBezTo>
                <a:cubicBezTo>
                  <a:pt x="5197876" y="1205842"/>
                  <a:pt x="5253118" y="1220069"/>
                  <a:pt x="5238580" y="1230741"/>
                </a:cubicBezTo>
                <a:cubicBezTo>
                  <a:pt x="5171709" y="1269868"/>
                  <a:pt x="5293822" y="1365909"/>
                  <a:pt x="5212414" y="1365909"/>
                </a:cubicBezTo>
                <a:cubicBezTo>
                  <a:pt x="5078671" y="1365909"/>
                  <a:pt x="5005984" y="1536647"/>
                  <a:pt x="4878056" y="1540204"/>
                </a:cubicBezTo>
                <a:cubicBezTo>
                  <a:pt x="4857704" y="1540204"/>
                  <a:pt x="4848982" y="1572219"/>
                  <a:pt x="4848982" y="1597117"/>
                </a:cubicBezTo>
                <a:cubicBezTo>
                  <a:pt x="4848982" y="1629132"/>
                  <a:pt x="4869333" y="1632688"/>
                  <a:pt x="4889686" y="1636245"/>
                </a:cubicBezTo>
                <a:cubicBezTo>
                  <a:pt x="4921668" y="1639802"/>
                  <a:pt x="4956557" y="1597117"/>
                  <a:pt x="4997261" y="1657587"/>
                </a:cubicBezTo>
                <a:cubicBezTo>
                  <a:pt x="4921668" y="1693158"/>
                  <a:pt x="4843167" y="1728729"/>
                  <a:pt x="4846074" y="1849668"/>
                </a:cubicBezTo>
                <a:cubicBezTo>
                  <a:pt x="4846074" y="1881683"/>
                  <a:pt x="4814092" y="1895910"/>
                  <a:pt x="4790832" y="1903025"/>
                </a:cubicBezTo>
                <a:cubicBezTo>
                  <a:pt x="4750128" y="1917252"/>
                  <a:pt x="4718146" y="1938595"/>
                  <a:pt x="4694886" y="1984836"/>
                </a:cubicBezTo>
                <a:cubicBezTo>
                  <a:pt x="4694886" y="1995507"/>
                  <a:pt x="4694886" y="2002622"/>
                  <a:pt x="4694886" y="2013292"/>
                </a:cubicBezTo>
                <a:cubicBezTo>
                  <a:pt x="4700701" y="2123562"/>
                  <a:pt x="4758850" y="2120004"/>
                  <a:pt x="4822814" y="2102219"/>
                </a:cubicBezTo>
                <a:cubicBezTo>
                  <a:pt x="4898408" y="2080877"/>
                  <a:pt x="4974002" y="2038192"/>
                  <a:pt x="5055411" y="2077320"/>
                </a:cubicBezTo>
                <a:cubicBezTo>
                  <a:pt x="4942020" y="2130676"/>
                  <a:pt x="4817000" y="2134233"/>
                  <a:pt x="4712331" y="2208931"/>
                </a:cubicBezTo>
                <a:cubicBezTo>
                  <a:pt x="5101930" y="2223159"/>
                  <a:pt x="5445010" y="1984836"/>
                  <a:pt x="5822979" y="1892353"/>
                </a:cubicBezTo>
                <a:cubicBezTo>
                  <a:pt x="5811349" y="1952823"/>
                  <a:pt x="5779367" y="1967051"/>
                  <a:pt x="5753200" y="1974165"/>
                </a:cubicBezTo>
                <a:cubicBezTo>
                  <a:pt x="5613642" y="2020407"/>
                  <a:pt x="5491529" y="2112891"/>
                  <a:pt x="5363601" y="2191146"/>
                </a:cubicBezTo>
                <a:cubicBezTo>
                  <a:pt x="5311267" y="2223159"/>
                  <a:pt x="5273470" y="2258731"/>
                  <a:pt x="5253118" y="2326314"/>
                </a:cubicBezTo>
                <a:cubicBezTo>
                  <a:pt x="5235673" y="2390340"/>
                  <a:pt x="5200783" y="2418796"/>
                  <a:pt x="5136819" y="2401012"/>
                </a:cubicBezTo>
                <a:cubicBezTo>
                  <a:pt x="5084485" y="2386784"/>
                  <a:pt x="5029243" y="2393898"/>
                  <a:pt x="4974002" y="2401012"/>
                </a:cubicBezTo>
                <a:cubicBezTo>
                  <a:pt x="4912946" y="2408126"/>
                  <a:pt x="4843167" y="2479267"/>
                  <a:pt x="4857704" y="2518395"/>
                </a:cubicBezTo>
                <a:cubicBezTo>
                  <a:pt x="4886778" y="2582422"/>
                  <a:pt x="4936205" y="2550408"/>
                  <a:pt x="4976910" y="2543294"/>
                </a:cubicBezTo>
                <a:cubicBezTo>
                  <a:pt x="5026336" y="2536181"/>
                  <a:pt x="5116467" y="2518395"/>
                  <a:pt x="5116467" y="2525509"/>
                </a:cubicBezTo>
                <a:cubicBezTo>
                  <a:pt x="5148450" y="2685576"/>
                  <a:pt x="5221136" y="2564636"/>
                  <a:pt x="5273470" y="2564636"/>
                </a:cubicBezTo>
                <a:cubicBezTo>
                  <a:pt x="5322897" y="2564636"/>
                  <a:pt x="5372323" y="2546851"/>
                  <a:pt x="5418843" y="2532623"/>
                </a:cubicBezTo>
                <a:cubicBezTo>
                  <a:pt x="5479899" y="2514837"/>
                  <a:pt x="5535140" y="2546851"/>
                  <a:pt x="5593290" y="2553965"/>
                </a:cubicBezTo>
                <a:cubicBezTo>
                  <a:pt x="5645624" y="2561080"/>
                  <a:pt x="5616550" y="2653563"/>
                  <a:pt x="5648532" y="2692689"/>
                </a:cubicBezTo>
                <a:cubicBezTo>
                  <a:pt x="5654346" y="2703362"/>
                  <a:pt x="5660161" y="2703362"/>
                  <a:pt x="5665976" y="2703362"/>
                </a:cubicBezTo>
                <a:cubicBezTo>
                  <a:pt x="5683421" y="2980812"/>
                  <a:pt x="5988704" y="2913227"/>
                  <a:pt x="5988704" y="2923898"/>
                </a:cubicBezTo>
                <a:cubicBezTo>
                  <a:pt x="6014871" y="2941684"/>
                  <a:pt x="6046853" y="2899000"/>
                  <a:pt x="6078835" y="2941684"/>
                </a:cubicBezTo>
                <a:cubicBezTo>
                  <a:pt x="5942185" y="3137322"/>
                  <a:pt x="5732847" y="3183563"/>
                  <a:pt x="5546771" y="3329402"/>
                </a:cubicBezTo>
                <a:cubicBezTo>
                  <a:pt x="5700865" y="3379202"/>
                  <a:pt x="5790997" y="3208463"/>
                  <a:pt x="5904388" y="3229805"/>
                </a:cubicBezTo>
                <a:cubicBezTo>
                  <a:pt x="5959629" y="3283162"/>
                  <a:pt x="5793904" y="3368530"/>
                  <a:pt x="5953814" y="3393429"/>
                </a:cubicBezTo>
                <a:cubicBezTo>
                  <a:pt x="5884036" y="3439672"/>
                  <a:pt x="5834608" y="3485914"/>
                  <a:pt x="5785182" y="3539269"/>
                </a:cubicBezTo>
                <a:cubicBezTo>
                  <a:pt x="5700865" y="3635309"/>
                  <a:pt x="5683421" y="3699337"/>
                  <a:pt x="5724125" y="3827390"/>
                </a:cubicBezTo>
                <a:cubicBezTo>
                  <a:pt x="5750293" y="3912759"/>
                  <a:pt x="5788089" y="3991015"/>
                  <a:pt x="5753200" y="4090612"/>
                </a:cubicBezTo>
                <a:cubicBezTo>
                  <a:pt x="5729940" y="4158196"/>
                  <a:pt x="5738663" y="4204438"/>
                  <a:pt x="5825886" y="4172424"/>
                </a:cubicBezTo>
                <a:cubicBezTo>
                  <a:pt x="5918925" y="4140411"/>
                  <a:pt x="5953814" y="4200882"/>
                  <a:pt x="5930554" y="4321821"/>
                </a:cubicBezTo>
                <a:cubicBezTo>
                  <a:pt x="5916018" y="4400076"/>
                  <a:pt x="5930554" y="4424975"/>
                  <a:pt x="5994519" y="4414305"/>
                </a:cubicBezTo>
                <a:cubicBezTo>
                  <a:pt x="6064297" y="4403633"/>
                  <a:pt x="6131169" y="4353835"/>
                  <a:pt x="6218393" y="4378734"/>
                </a:cubicBezTo>
                <a:cubicBezTo>
                  <a:pt x="6148614" y="4521016"/>
                  <a:pt x="6000333" y="4478331"/>
                  <a:pt x="5918925" y="4613499"/>
                </a:cubicBezTo>
                <a:cubicBezTo>
                  <a:pt x="6014871" y="4613499"/>
                  <a:pt x="6090465" y="4613499"/>
                  <a:pt x="6160243" y="4585042"/>
                </a:cubicBezTo>
                <a:cubicBezTo>
                  <a:pt x="6189318" y="4574373"/>
                  <a:pt x="6221300" y="4560144"/>
                  <a:pt x="6238745" y="4602828"/>
                </a:cubicBezTo>
                <a:cubicBezTo>
                  <a:pt x="6259098" y="4652628"/>
                  <a:pt x="6218393" y="4670412"/>
                  <a:pt x="6195133" y="4677526"/>
                </a:cubicBezTo>
                <a:cubicBezTo>
                  <a:pt x="6128261" y="4702425"/>
                  <a:pt x="6075928" y="4759339"/>
                  <a:pt x="6017778" y="4805580"/>
                </a:cubicBezTo>
                <a:cubicBezTo>
                  <a:pt x="5892758" y="4905177"/>
                  <a:pt x="5756107" y="4990547"/>
                  <a:pt x="5651439" y="5154171"/>
                </a:cubicBezTo>
                <a:cubicBezTo>
                  <a:pt x="5782275" y="5111487"/>
                  <a:pt x="5881128" y="5011889"/>
                  <a:pt x="6006149" y="4994104"/>
                </a:cubicBezTo>
                <a:cubicBezTo>
                  <a:pt x="5898572" y="5143500"/>
                  <a:pt x="5761922" y="5243097"/>
                  <a:pt x="5633994" y="5353367"/>
                </a:cubicBezTo>
                <a:cubicBezTo>
                  <a:pt x="5596197" y="5385379"/>
                  <a:pt x="5558400" y="5406721"/>
                  <a:pt x="5552586" y="5474306"/>
                </a:cubicBezTo>
                <a:cubicBezTo>
                  <a:pt x="5535140" y="5605917"/>
                  <a:pt x="5488622" y="5712629"/>
                  <a:pt x="5383953" y="5769542"/>
                </a:cubicBezTo>
                <a:cubicBezTo>
                  <a:pt x="5383953" y="5769542"/>
                  <a:pt x="5389768" y="5790884"/>
                  <a:pt x="5392675" y="5801555"/>
                </a:cubicBezTo>
                <a:cubicBezTo>
                  <a:pt x="5456640" y="5805112"/>
                  <a:pt x="5506066" y="5726858"/>
                  <a:pt x="5584568" y="5755314"/>
                </a:cubicBezTo>
                <a:cubicBezTo>
                  <a:pt x="5506066" y="5862025"/>
                  <a:pt x="5442103" y="5954508"/>
                  <a:pt x="5334526" y="6004307"/>
                </a:cubicBezTo>
                <a:cubicBezTo>
                  <a:pt x="5247303" y="6043434"/>
                  <a:pt x="5139727" y="6068335"/>
                  <a:pt x="5075763" y="6196388"/>
                </a:cubicBezTo>
                <a:cubicBezTo>
                  <a:pt x="5148450" y="6221287"/>
                  <a:pt x="5203691" y="6189274"/>
                  <a:pt x="5258933" y="6167932"/>
                </a:cubicBezTo>
                <a:cubicBezTo>
                  <a:pt x="5343249" y="6132361"/>
                  <a:pt x="5427565" y="6093234"/>
                  <a:pt x="5511881" y="6057663"/>
                </a:cubicBezTo>
                <a:cubicBezTo>
                  <a:pt x="5543864" y="6043434"/>
                  <a:pt x="5578753" y="6036320"/>
                  <a:pt x="5599105" y="6100347"/>
                </a:cubicBezTo>
                <a:cubicBezTo>
                  <a:pt x="5491529" y="6114575"/>
                  <a:pt x="5427565" y="6199945"/>
                  <a:pt x="5360693" y="6281757"/>
                </a:cubicBezTo>
                <a:cubicBezTo>
                  <a:pt x="5322897" y="6327999"/>
                  <a:pt x="5290914" y="6388469"/>
                  <a:pt x="5224043" y="6367127"/>
                </a:cubicBezTo>
                <a:cubicBezTo>
                  <a:pt x="5189154" y="6356456"/>
                  <a:pt x="5165894" y="6388469"/>
                  <a:pt x="5168801" y="6431153"/>
                </a:cubicBezTo>
                <a:cubicBezTo>
                  <a:pt x="5183339" y="6580550"/>
                  <a:pt x="5099022" y="6630349"/>
                  <a:pt x="5011799" y="6658805"/>
                </a:cubicBezTo>
                <a:cubicBezTo>
                  <a:pt x="4883871" y="6701489"/>
                  <a:pt x="4770480" y="6786859"/>
                  <a:pt x="4651275" y="6858000"/>
                </a:cubicBezTo>
                <a:lnTo>
                  <a:pt x="1823619" y="6858000"/>
                </a:lnTo>
                <a:lnTo>
                  <a:pt x="947849" y="6858000"/>
                </a:lnTo>
                <a:lnTo>
                  <a:pt x="732568"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9D3F470-6D2E-F38C-B4C0-1D3E6B99A0F4}"/>
              </a:ext>
            </a:extLst>
          </p:cNvPr>
          <p:cNvSpPr>
            <a:spLocks noGrp="1"/>
          </p:cNvSpPr>
          <p:nvPr>
            <p:ph type="ctrTitle"/>
          </p:nvPr>
        </p:nvSpPr>
        <p:spPr>
          <a:xfrm>
            <a:off x="643468" y="609600"/>
            <a:ext cx="3992700" cy="3877197"/>
          </a:xfrm>
        </p:spPr>
        <p:txBody>
          <a:bodyPr>
            <a:normAutofit fontScale="90000"/>
          </a:bodyPr>
          <a:lstStyle/>
          <a:p>
            <a:r>
              <a:rPr lang="en-GB" sz="3200" b="1" dirty="0">
                <a:effectLst/>
                <a:latin typeface="Times New Roman" panose="02020603050405020304" pitchFamily="18" charset="0"/>
                <a:ea typeface="Calibri" panose="020F0502020204030204" pitchFamily="34" charset="0"/>
                <a:cs typeface="Times New Roman" panose="02020603050405020304" pitchFamily="18" charset="0"/>
              </a:rPr>
              <a:t>Gambling, Cryptocurrency, and Financial </a:t>
            </a:r>
            <a:r>
              <a:rPr lang="en-GB" sz="3200" b="1" dirty="0">
                <a:latin typeface="Times New Roman" panose="02020603050405020304" pitchFamily="18" charset="0"/>
                <a:ea typeface="Calibri" panose="020F0502020204030204" pitchFamily="34" charset="0"/>
                <a:cs typeface="Times New Roman" panose="02020603050405020304" pitchFamily="18" charset="0"/>
              </a:rPr>
              <a:t>T</a:t>
            </a:r>
            <a:r>
              <a:rPr lang="en-GB" sz="3200" b="1" dirty="0">
                <a:effectLst/>
                <a:latin typeface="Times New Roman" panose="02020603050405020304" pitchFamily="18" charset="0"/>
                <a:ea typeface="Calibri" panose="020F0502020204030204" pitchFamily="34" charset="0"/>
                <a:cs typeface="Times New Roman" panose="02020603050405020304" pitchFamily="18" charset="0"/>
              </a:rPr>
              <a:t>rading </a:t>
            </a:r>
            <a:r>
              <a:rPr lang="en-GB" sz="3200" b="1" dirty="0">
                <a:latin typeface="Times New Roman" panose="02020603050405020304" pitchFamily="18" charset="0"/>
                <a:ea typeface="Calibri" panose="020F0502020204030204" pitchFamily="34" charset="0"/>
                <a:cs typeface="Times New Roman" panose="02020603050405020304" pitchFamily="18" charset="0"/>
              </a:rPr>
              <a:t>M</a:t>
            </a:r>
            <a:r>
              <a:rPr lang="en-GB" sz="3200" b="1" dirty="0">
                <a:effectLst/>
                <a:latin typeface="Times New Roman" panose="02020603050405020304" pitchFamily="18" charset="0"/>
                <a:ea typeface="Calibri" panose="020F0502020204030204" pitchFamily="34" charset="0"/>
                <a:cs typeface="Times New Roman" panose="02020603050405020304" pitchFamily="18" charset="0"/>
              </a:rPr>
              <a:t>arketing in English Premier League Football: a Frequency </a:t>
            </a:r>
            <a:r>
              <a:rPr lang="en-GB" sz="3200" b="1" dirty="0">
                <a:latin typeface="Times New Roman" panose="02020603050405020304" pitchFamily="18" charset="0"/>
                <a:ea typeface="Calibri" panose="020F0502020204030204" pitchFamily="34" charset="0"/>
                <a:cs typeface="Times New Roman" panose="02020603050405020304" pitchFamily="18" charset="0"/>
              </a:rPr>
              <a:t>A</a:t>
            </a:r>
            <a:r>
              <a:rPr lang="en-GB" sz="3200" b="1" dirty="0">
                <a:effectLst/>
                <a:latin typeface="Times New Roman" panose="02020603050405020304" pitchFamily="18" charset="0"/>
                <a:ea typeface="Calibri" panose="020F0502020204030204" pitchFamily="34" charset="0"/>
                <a:cs typeface="Times New Roman" panose="02020603050405020304" pitchFamily="18" charset="0"/>
              </a:rPr>
              <a:t>nalysis of In-game </a:t>
            </a:r>
            <a:r>
              <a:rPr lang="en-GB" sz="3200" b="1" dirty="0">
                <a:latin typeface="Times New Roman" panose="02020603050405020304" pitchFamily="18" charset="0"/>
                <a:ea typeface="Calibri" panose="020F0502020204030204" pitchFamily="34" charset="0"/>
                <a:cs typeface="Times New Roman" panose="02020603050405020304" pitchFamily="18" charset="0"/>
              </a:rPr>
              <a:t>V</a:t>
            </a:r>
            <a:r>
              <a:rPr lang="en-GB" sz="3200" b="1" dirty="0">
                <a:effectLst/>
                <a:latin typeface="Times New Roman" panose="02020603050405020304" pitchFamily="18" charset="0"/>
                <a:ea typeface="Calibri" panose="020F0502020204030204" pitchFamily="34" charset="0"/>
                <a:cs typeface="Times New Roman" panose="02020603050405020304" pitchFamily="18" charset="0"/>
              </a:rPr>
              <a:t>isual </a:t>
            </a:r>
            <a:r>
              <a:rPr lang="en-GB" sz="3200" b="1" dirty="0">
                <a:latin typeface="Times New Roman" panose="02020603050405020304" pitchFamily="18" charset="0"/>
                <a:ea typeface="Calibri" panose="020F0502020204030204" pitchFamily="34" charset="0"/>
                <a:cs typeface="Times New Roman" panose="02020603050405020304" pitchFamily="18" charset="0"/>
              </a:rPr>
              <a:t>R</a:t>
            </a:r>
            <a:r>
              <a:rPr lang="en-GB" sz="3200" b="1" dirty="0">
                <a:effectLst/>
                <a:latin typeface="Times New Roman" panose="02020603050405020304" pitchFamily="18" charset="0"/>
                <a:ea typeface="Calibri" panose="020F0502020204030204" pitchFamily="34" charset="0"/>
                <a:cs typeface="Times New Roman" panose="02020603050405020304" pitchFamily="18" charset="0"/>
              </a:rPr>
              <a:t>eferences</a:t>
            </a:r>
            <a:br>
              <a:rPr lang="en-GB"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GB" sz="28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A9ED968C-F9D6-9685-8E85-5F1A5878EB9A}"/>
              </a:ext>
            </a:extLst>
          </p:cNvPr>
          <p:cNvSpPr>
            <a:spLocks noGrp="1"/>
          </p:cNvSpPr>
          <p:nvPr>
            <p:ph type="subTitle" idx="1"/>
          </p:nvPr>
        </p:nvSpPr>
        <p:spPr>
          <a:xfrm>
            <a:off x="643467" y="4417446"/>
            <a:ext cx="4007449" cy="678941"/>
          </a:xfrm>
        </p:spPr>
        <p:txBody>
          <a:bodyPr>
            <a:normAutofit/>
          </a:bodyPr>
          <a:lstStyle/>
          <a:p>
            <a:r>
              <a:rPr lang="en-US" sz="1600" dirty="0">
                <a:latin typeface="Times New Roman" panose="02020603050405020304" pitchFamily="18" charset="0"/>
                <a:cs typeface="Times New Roman" panose="02020603050405020304" pitchFamily="18" charset="0"/>
              </a:rPr>
              <a:t>Jamie Torrance, Conor Heath, Maira Andrade, &amp; Philip Newall</a:t>
            </a:r>
            <a:endParaRPr lang="en-GB" sz="1600" dirty="0">
              <a:latin typeface="Times New Roman" panose="02020603050405020304" pitchFamily="18" charset="0"/>
              <a:cs typeface="Times New Roman" panose="02020603050405020304" pitchFamily="18" charset="0"/>
            </a:endParaRPr>
          </a:p>
        </p:txBody>
      </p:sp>
      <p:pic>
        <p:nvPicPr>
          <p:cNvPr id="26" name="Picture 25" descr="Text&#10;&#10;Description automatically generated">
            <a:extLst>
              <a:ext uri="{FF2B5EF4-FFF2-40B4-BE49-F238E27FC236}">
                <a16:creationId xmlns:a16="http://schemas.microsoft.com/office/drawing/2014/main" id="{683C5171-C73E-EC34-0A3B-AF56606CEECE}"/>
              </a:ext>
            </a:extLst>
          </p:cNvPr>
          <p:cNvPicPr>
            <a:picLocks noChangeAspect="1"/>
          </p:cNvPicPr>
          <p:nvPr/>
        </p:nvPicPr>
        <p:blipFill>
          <a:blip r:embed="rId5">
            <a:extLst>
              <a:ext uri="{28A0092B-C50C-407E-A947-70E740481C1C}">
                <a14:useLocalDpi xmlns:a14="http://schemas.microsoft.com/office/drawing/2010/main" val="0"/>
              </a:ext>
            </a:extLst>
          </a:blip>
          <a:srcRect l="9187" t="20844" r="10431" b="14402"/>
          <a:stretch>
            <a:fillRect/>
          </a:stretch>
        </p:blipFill>
        <p:spPr>
          <a:xfrm>
            <a:off x="1893410" y="5169600"/>
            <a:ext cx="1593705" cy="619390"/>
          </a:xfrm>
          <a:prstGeom prst="rect">
            <a:avLst/>
          </a:prstGeom>
          <a:solidFill>
            <a:schemeClr val="accent1">
              <a:lumMod val="20000"/>
              <a:lumOff val="80000"/>
            </a:schemeClr>
          </a:solidFill>
        </p:spPr>
      </p:pic>
      <p:pic>
        <p:nvPicPr>
          <p:cNvPr id="28" name="Picture 27" descr="A picture containing text, clipart&#10;&#10;Description automatically generated">
            <a:extLst>
              <a:ext uri="{FF2B5EF4-FFF2-40B4-BE49-F238E27FC236}">
                <a16:creationId xmlns:a16="http://schemas.microsoft.com/office/drawing/2014/main" id="{880FCA1F-B0D5-4C3D-B28B-B94892D4D28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7868" y="5182089"/>
            <a:ext cx="1345060" cy="591790"/>
          </a:xfrm>
          <a:prstGeom prst="rect">
            <a:avLst/>
          </a:prstGeom>
        </p:spPr>
      </p:pic>
      <p:pic>
        <p:nvPicPr>
          <p:cNvPr id="31" name="Picture 30" descr="A picture containing text, font, graphics, typography&#10;&#10;Description automatically generated">
            <a:extLst>
              <a:ext uri="{FF2B5EF4-FFF2-40B4-BE49-F238E27FC236}">
                <a16:creationId xmlns:a16="http://schemas.microsoft.com/office/drawing/2014/main" id="{1F6D0690-07A9-E458-5195-5C242CE9062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46338" y="5138513"/>
            <a:ext cx="1768963" cy="678941"/>
          </a:xfrm>
          <a:prstGeom prst="rect">
            <a:avLst/>
          </a:prstGeom>
        </p:spPr>
      </p:pic>
    </p:spTree>
    <p:extLst>
      <p:ext uri="{BB962C8B-B14F-4D97-AF65-F5344CB8AC3E}">
        <p14:creationId xmlns:p14="http://schemas.microsoft.com/office/powerpoint/2010/main" val="2425889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B43BC-497D-5831-AE61-6DF1AC982841}"/>
              </a:ext>
            </a:extLst>
          </p:cNvPr>
          <p:cNvSpPr>
            <a:spLocks noGrp="1"/>
          </p:cNvSpPr>
          <p:nvPr>
            <p:ph type="title"/>
          </p:nvPr>
        </p:nvSpPr>
        <p:spPr>
          <a:xfrm>
            <a:off x="838200" y="365126"/>
            <a:ext cx="10515600" cy="691318"/>
          </a:xfrm>
        </p:spPr>
        <p:txBody>
          <a:bodyPr>
            <a:normAutofit/>
          </a:bodyPr>
          <a:lstStyle/>
          <a:p>
            <a:pPr algn="ctr"/>
            <a:r>
              <a:rPr lang="en-US" sz="3200" b="1" dirty="0">
                <a:latin typeface="Times New Roman" panose="02020603050405020304" pitchFamily="18" charset="0"/>
                <a:cs typeface="Times New Roman" panose="02020603050405020304" pitchFamily="18" charset="0"/>
              </a:rPr>
              <a:t>Declaration of Interest</a:t>
            </a:r>
            <a:endParaRPr lang="en-GB" sz="32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5A929F5-DDBD-1057-3B3A-D8547C6C8A99}"/>
              </a:ext>
            </a:extLst>
          </p:cNvPr>
          <p:cNvSpPr>
            <a:spLocks noGrp="1"/>
          </p:cNvSpPr>
          <p:nvPr>
            <p:ph idx="1"/>
          </p:nvPr>
        </p:nvSpPr>
        <p:spPr>
          <a:xfrm>
            <a:off x="267809" y="1551372"/>
            <a:ext cx="11656381" cy="3755255"/>
          </a:xfrm>
        </p:spPr>
        <p:txBody>
          <a:bodyPr>
            <a:normAutofit/>
          </a:bodyPr>
          <a:lstStyle/>
          <a:p>
            <a:endParaRPr lang="en-US" sz="1800" dirty="0">
              <a:latin typeface="Times New Roman" panose="02020603050405020304" pitchFamily="18" charset="0"/>
              <a:cs typeface="Times New Roman" panose="02020603050405020304" pitchFamily="18" charset="0"/>
            </a:endParaRPr>
          </a:p>
          <a:p>
            <a:pPr marL="0" indent="0" algn="ctr">
              <a:lnSpc>
                <a:spcPct val="120000"/>
              </a:lnSpc>
              <a:buNone/>
            </a:pPr>
            <a:r>
              <a:rPr lang="en-US" b="1" dirty="0">
                <a:latin typeface="Times New Roman" panose="02020603050405020304" pitchFamily="18" charset="0"/>
                <a:cs typeface="Times New Roman" panose="02020603050405020304" pitchFamily="18" charset="0"/>
              </a:rPr>
              <a:t>This study was funded by an internal QR grant through the University of Chester.</a:t>
            </a:r>
          </a:p>
          <a:p>
            <a:pPr marL="0" indent="0">
              <a:lnSpc>
                <a:spcPct val="120000"/>
              </a:lnSpc>
              <a:buNone/>
            </a:pPr>
            <a:endParaRPr lang="en-US" b="1" dirty="0">
              <a:latin typeface="Times New Roman" panose="02020603050405020304" pitchFamily="18" charset="0"/>
              <a:cs typeface="Times New Roman" panose="02020603050405020304" pitchFamily="18" charset="0"/>
            </a:endParaRPr>
          </a:p>
          <a:p>
            <a:pPr marL="0" indent="0" algn="ctr">
              <a:lnSpc>
                <a:spcPct val="120000"/>
              </a:lnSpc>
              <a:buNone/>
            </a:pPr>
            <a:r>
              <a:rPr lang="en-US" b="1" dirty="0">
                <a:latin typeface="Times New Roman" panose="02020603050405020304" pitchFamily="18" charset="0"/>
                <a:cs typeface="Times New Roman" panose="02020603050405020304" pitchFamily="18" charset="0"/>
              </a:rPr>
              <a:t>None of the authors have any conflicts of interest to declare.</a:t>
            </a:r>
            <a:endParaRPr lang="en-GB" sz="5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1120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976D1-B8AD-A636-5287-8F07A24EE169}"/>
              </a:ext>
            </a:extLst>
          </p:cNvPr>
          <p:cNvSpPr>
            <a:spLocks noGrp="1"/>
          </p:cNvSpPr>
          <p:nvPr>
            <p:ph type="title"/>
          </p:nvPr>
        </p:nvSpPr>
        <p:spPr>
          <a:xfrm>
            <a:off x="843422" y="231646"/>
            <a:ext cx="4803636" cy="676671"/>
          </a:xfrm>
        </p:spPr>
        <p:txBody>
          <a:bodyPr anchor="b">
            <a:normAutofit/>
          </a:bodyPr>
          <a:lstStyle/>
          <a:p>
            <a:pPr algn="ctr"/>
            <a:r>
              <a:rPr lang="en-US" sz="3200" b="1" dirty="0">
                <a:latin typeface="Times New Roman" panose="02020603050405020304" pitchFamily="18" charset="0"/>
                <a:cs typeface="Times New Roman" panose="02020603050405020304" pitchFamily="18" charset="0"/>
              </a:rPr>
              <a:t>Introduction</a:t>
            </a:r>
            <a:endParaRPr lang="en-GB" sz="32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61DCE53-9573-F95C-7C5D-7C12ED3DC427}"/>
              </a:ext>
            </a:extLst>
          </p:cNvPr>
          <p:cNvSpPr>
            <a:spLocks noGrp="1"/>
          </p:cNvSpPr>
          <p:nvPr>
            <p:ph idx="1"/>
          </p:nvPr>
        </p:nvSpPr>
        <p:spPr>
          <a:xfrm>
            <a:off x="71021" y="908317"/>
            <a:ext cx="6693763" cy="5616770"/>
          </a:xfrm>
        </p:spPr>
        <p:txBody>
          <a:bodyPr anchor="ctr">
            <a:noAutofit/>
          </a:bodyPr>
          <a:lstStyle/>
          <a:p>
            <a:r>
              <a:rPr lang="en-US" sz="2000" dirty="0">
                <a:latin typeface="Times New Roman" panose="02020603050405020304" pitchFamily="18" charset="0"/>
                <a:cs typeface="Times New Roman" panose="02020603050405020304" pitchFamily="18" charset="0"/>
              </a:rPr>
              <a:t>Since the Gambling Act in 2005, gambling marketing has become ever-present in the United Kingdom </a:t>
            </a:r>
            <a:r>
              <a:rPr lang="en-US" sz="1600" dirty="0">
                <a:latin typeface="Times New Roman" panose="02020603050405020304" pitchFamily="18" charset="0"/>
                <a:cs typeface="Times New Roman" panose="02020603050405020304" pitchFamily="18" charset="0"/>
              </a:rPr>
              <a:t>(Davies, 2022, Newall et al., 2019; Torrance et al., 2021).</a:t>
            </a:r>
          </a:p>
          <a:p>
            <a:endParaRPr lang="en-US"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It is most noticeable in football, with viewers comprising of both adults and children </a:t>
            </a:r>
            <a:r>
              <a:rPr lang="en-GB" sz="1600" dirty="0">
                <a:latin typeface="Times New Roman" panose="02020603050405020304" pitchFamily="18" charset="0"/>
                <a:cs typeface="Times New Roman" panose="02020603050405020304" pitchFamily="18" charset="0"/>
              </a:rPr>
              <a:t>(Goulding, 2022; Roderique-Davies et al., 2020; Sharman, 2022). </a:t>
            </a:r>
          </a:p>
          <a:p>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There is a positive association between gambling marketing exposure, intentions to gamble, and gambling participation </a:t>
            </a:r>
            <a:r>
              <a:rPr lang="en-GB" sz="1600" dirty="0">
                <a:latin typeface="Times New Roman" panose="02020603050405020304" pitchFamily="18" charset="0"/>
                <a:cs typeface="Times New Roman" panose="02020603050405020304" pitchFamily="18" charset="0"/>
              </a:rPr>
              <a:t>(</a:t>
            </a:r>
            <a:r>
              <a:rPr lang="en-US" sz="1600" dirty="0">
                <a:effectLst/>
                <a:latin typeface="Times New Roman" panose="02020603050405020304" pitchFamily="18" charset="0"/>
                <a:ea typeface="Calibri" panose="020F0502020204030204" pitchFamily="34" charset="0"/>
              </a:rPr>
              <a:t>Bouguettaya et al., 2020; Syvertsen et al., 2022</a:t>
            </a:r>
            <a:r>
              <a:rPr lang="en-GB" sz="1600" dirty="0">
                <a:latin typeface="Times New Roman" panose="02020603050405020304" pitchFamily="18" charset="0"/>
                <a:cs typeface="Times New Roman" panose="02020603050405020304" pitchFamily="18" charset="0"/>
              </a:rPr>
              <a:t>). </a:t>
            </a:r>
          </a:p>
          <a:p>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With such marketing and the </a:t>
            </a:r>
            <a:r>
              <a:rPr lang="en-GB" sz="2000" i="1" dirty="0">
                <a:latin typeface="Times New Roman" panose="02020603050405020304" pitchFamily="18" charset="0"/>
                <a:cs typeface="Times New Roman" panose="02020603050405020304" pitchFamily="18" charset="0"/>
              </a:rPr>
              <a:t>‘gamblification’ </a:t>
            </a:r>
            <a:r>
              <a:rPr lang="en-GB" sz="2000" dirty="0">
                <a:latin typeface="Times New Roman" panose="02020603050405020304" pitchFamily="18" charset="0"/>
                <a:cs typeface="Times New Roman" panose="02020603050405020304" pitchFamily="18" charset="0"/>
              </a:rPr>
              <a:t>of English Premier League (EPL) football becoming a public health concern </a:t>
            </a:r>
            <a:r>
              <a:rPr lang="en-GB" sz="1600" dirty="0">
                <a:latin typeface="Times New Roman" panose="02020603050405020304" pitchFamily="18" charset="0"/>
                <a:cs typeface="Times New Roman" panose="02020603050405020304" pitchFamily="18" charset="0"/>
              </a:rPr>
              <a:t>(McGee, 2020; </a:t>
            </a:r>
            <a:r>
              <a:rPr lang="en-US" sz="1600" dirty="0">
                <a:effectLst/>
                <a:latin typeface="Times New Roman" panose="02020603050405020304" pitchFamily="18" charset="0"/>
                <a:ea typeface="Calibri" panose="020F0502020204030204" pitchFamily="34" charset="0"/>
              </a:rPr>
              <a:t>van Schalkwyk et al., 2021</a:t>
            </a:r>
            <a:r>
              <a:rPr lang="en-GB" sz="1600" dirty="0">
                <a:latin typeface="Times New Roman" panose="02020603050405020304" pitchFamily="18" charset="0"/>
                <a:cs typeface="Times New Roman" panose="02020603050405020304" pitchFamily="18" charset="0"/>
              </a:rPr>
              <a:t>).</a:t>
            </a:r>
            <a:endParaRPr lang="en-GB" sz="2000" dirty="0">
              <a:latin typeface="Times New Roman" panose="02020603050405020304" pitchFamily="18" charset="0"/>
              <a:cs typeface="Times New Roman" panose="02020603050405020304" pitchFamily="18" charset="0"/>
            </a:endParaRPr>
          </a:p>
        </p:txBody>
      </p:sp>
      <p:pic>
        <p:nvPicPr>
          <p:cNvPr id="6" name="Picture 5" descr="A person holding a phone&#10;&#10;Description automatically generated with low confidence">
            <a:extLst>
              <a:ext uri="{FF2B5EF4-FFF2-40B4-BE49-F238E27FC236}">
                <a16:creationId xmlns:a16="http://schemas.microsoft.com/office/drawing/2014/main" id="{17FCB2D3-FEC5-F96B-34BD-2E63F4997EF0}"/>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41686" b="-1"/>
          <a:stretch/>
        </p:blipFill>
        <p:spPr>
          <a:xfrm>
            <a:off x="6878193" y="569982"/>
            <a:ext cx="5151050" cy="6087963"/>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2883C4C3-BDB2-E2F6-F184-340BF542BE6B}"/>
              </a:ext>
            </a:extLst>
          </p:cNvPr>
          <p:cNvSpPr txBox="1"/>
          <p:nvPr/>
        </p:nvSpPr>
        <p:spPr>
          <a:xfrm>
            <a:off x="9865722" y="6657945"/>
            <a:ext cx="2326278"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3" tooltip="https://www.usgamblingsites.com/news/mobile-sports-betting-expected-to-increase-in-the-us/">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4" tooltip="https://creativecommons.org/licenses/by-nd/3.0/">
                  <a:extLst>
                    <a:ext uri="{A12FA001-AC4F-418D-AE19-62706E023703}">
                      <ahyp:hlinkClr xmlns:ahyp="http://schemas.microsoft.com/office/drawing/2018/hyperlinkcolor" val="tx"/>
                    </a:ext>
                  </a:extLst>
                </a:hlinkClick>
              </a:rPr>
              <a:t>CC BY-ND</a:t>
            </a:r>
            <a:endParaRPr lang="en-GB" sz="700">
              <a:solidFill>
                <a:srgbClr val="FFFFFF"/>
              </a:solidFill>
            </a:endParaRPr>
          </a:p>
        </p:txBody>
      </p:sp>
    </p:spTree>
    <p:extLst>
      <p:ext uri="{BB962C8B-B14F-4D97-AF65-F5344CB8AC3E}">
        <p14:creationId xmlns:p14="http://schemas.microsoft.com/office/powerpoint/2010/main" val="64532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D888A3BE-50DB-DEB4-9391-7625C0373E93}"/>
              </a:ext>
            </a:extLst>
          </p:cNvPr>
          <p:cNvSpPr>
            <a:spLocks noGrp="1"/>
          </p:cNvSpPr>
          <p:nvPr>
            <p:ph type="title"/>
          </p:nvPr>
        </p:nvSpPr>
        <p:spPr>
          <a:xfrm>
            <a:off x="838200" y="365125"/>
            <a:ext cx="10515600" cy="877749"/>
          </a:xfrm>
        </p:spPr>
        <p:txBody>
          <a:bodyPr>
            <a:normAutofit/>
          </a:bodyPr>
          <a:lstStyle/>
          <a:p>
            <a:pPr algn="ctr"/>
            <a:r>
              <a:rPr lang="en-US" sz="3200" b="1" dirty="0">
                <a:latin typeface="Times New Roman" panose="02020603050405020304" pitchFamily="18" charset="0"/>
                <a:cs typeface="Times New Roman" panose="02020603050405020304" pitchFamily="18" charset="0"/>
              </a:rPr>
              <a:t>Marketing Locations in the EPL</a:t>
            </a:r>
            <a:endParaRPr lang="en-GB" sz="32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FB9FFEA-C785-4E90-6267-94361423C51D}"/>
              </a:ext>
            </a:extLst>
          </p:cNvPr>
          <p:cNvSpPr>
            <a:spLocks noGrp="1"/>
          </p:cNvSpPr>
          <p:nvPr>
            <p:ph idx="1"/>
          </p:nvPr>
        </p:nvSpPr>
        <p:spPr>
          <a:xfrm>
            <a:off x="230819" y="1358282"/>
            <a:ext cx="11878323" cy="5499717"/>
          </a:xfrm>
        </p:spPr>
        <p:txBody>
          <a:bodyPr>
            <a:normAutofit/>
          </a:bodyPr>
          <a:lstStyle/>
          <a:p>
            <a:r>
              <a:rPr lang="en-US" sz="1800" dirty="0">
                <a:latin typeface="Times New Roman" panose="02020603050405020304" pitchFamily="18" charset="0"/>
                <a:cs typeface="Times New Roman" panose="02020603050405020304" pitchFamily="18" charset="0"/>
              </a:rPr>
              <a:t>EPL games are saturated with marketing via:</a:t>
            </a:r>
          </a:p>
          <a:p>
            <a:pPr lvl="1"/>
            <a:endParaRPr lang="en-US" sz="2000" dirty="0">
              <a:latin typeface="Times New Roman" panose="02020603050405020304" pitchFamily="18" charset="0"/>
              <a:cs typeface="Times New Roman" panose="02020603050405020304" pitchFamily="18" charset="0"/>
            </a:endParaRPr>
          </a:p>
          <a:p>
            <a:pPr lvl="1"/>
            <a:r>
              <a:rPr lang="en-US" sz="1800" dirty="0">
                <a:latin typeface="Times New Roman" panose="02020603050405020304" pitchFamily="18" charset="0"/>
                <a:cs typeface="Times New Roman" panose="02020603050405020304" pitchFamily="18" charset="0"/>
              </a:rPr>
              <a:t>Front of shirt/sleeve </a:t>
            </a:r>
          </a:p>
          <a:p>
            <a:pPr lvl="1"/>
            <a:endParaRPr lang="en-US" sz="1800" dirty="0">
              <a:latin typeface="Times New Roman" panose="02020603050405020304" pitchFamily="18" charset="0"/>
              <a:cs typeface="Times New Roman" panose="02020603050405020304" pitchFamily="18" charset="0"/>
            </a:endParaRPr>
          </a:p>
          <a:p>
            <a:pPr marL="457200" lvl="1" indent="0">
              <a:buNone/>
            </a:pPr>
            <a:endParaRPr lang="en-US" sz="18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EPL recently volunteered to ban front of shirt gambling sponsorship (by 2026), but there is no additional plan for other areas such as shirt sleeves, around the pitch, or stadium structure.</a:t>
            </a:r>
          </a:p>
          <a:p>
            <a:r>
              <a:rPr lang="en-US" sz="2000" dirty="0">
                <a:latin typeface="Times New Roman" panose="02020603050405020304" pitchFamily="18" charset="0"/>
                <a:cs typeface="Times New Roman" panose="02020603050405020304" pitchFamily="18" charset="0"/>
              </a:rPr>
              <a:t>The Department for Culture Media and Sport (DCMS) have announced no additional measures </a:t>
            </a:r>
            <a:r>
              <a:rPr lang="en-US" sz="1600" dirty="0">
                <a:latin typeface="Times New Roman" panose="02020603050405020304" pitchFamily="18" charset="0"/>
                <a:cs typeface="Times New Roman" panose="02020603050405020304" pitchFamily="18" charset="0"/>
              </a:rPr>
              <a:t>(DCMS, 2023).</a:t>
            </a:r>
            <a:endParaRPr lang="en-US"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Additionally, from the increased gamblification of football, the marketing of gambling-like products such as cryptocurrency and financial trading are becoming increasingly visible. </a:t>
            </a:r>
          </a:p>
        </p:txBody>
      </p:sp>
      <p:sp>
        <p:nvSpPr>
          <p:cNvPr id="10" name="TextBox 9">
            <a:extLst>
              <a:ext uri="{FF2B5EF4-FFF2-40B4-BE49-F238E27FC236}">
                <a16:creationId xmlns:a16="http://schemas.microsoft.com/office/drawing/2014/main" id="{1F0E5084-7C9D-13B9-FC46-5C87B62B44A5}"/>
              </a:ext>
            </a:extLst>
          </p:cNvPr>
          <p:cNvSpPr txBox="1"/>
          <p:nvPr/>
        </p:nvSpPr>
        <p:spPr>
          <a:xfrm>
            <a:off x="4189553" y="2008795"/>
            <a:ext cx="3331836" cy="64633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D</a:t>
            </a:r>
            <a:r>
              <a:rPr lang="en-US" sz="1800" dirty="0">
                <a:latin typeface="Times New Roman" panose="02020603050405020304" pitchFamily="18" charset="0"/>
                <a:cs typeface="Times New Roman" panose="02020603050405020304" pitchFamily="18" charset="0"/>
              </a:rPr>
              <a:t>ynamic pitch-side hoardings</a:t>
            </a:r>
          </a:p>
          <a:p>
            <a:endParaRPr lang="en-GB" dirty="0"/>
          </a:p>
        </p:txBody>
      </p:sp>
      <p:sp>
        <p:nvSpPr>
          <p:cNvPr id="11" name="TextBox 10">
            <a:extLst>
              <a:ext uri="{FF2B5EF4-FFF2-40B4-BE49-F238E27FC236}">
                <a16:creationId xmlns:a16="http://schemas.microsoft.com/office/drawing/2014/main" id="{196631BF-8558-5FED-4CD2-11A6F826BD6D}"/>
              </a:ext>
            </a:extLst>
          </p:cNvPr>
          <p:cNvSpPr txBox="1"/>
          <p:nvPr/>
        </p:nvSpPr>
        <p:spPr>
          <a:xfrm>
            <a:off x="8089410" y="2008795"/>
            <a:ext cx="3331836" cy="646331"/>
          </a:xfrm>
          <a:prstGeom prst="rect">
            <a:avLst/>
          </a:prstGeom>
          <a:noFill/>
        </p:spPr>
        <p:txBody>
          <a:bodyPr wrap="square" rtlCol="0">
            <a:spAutoFit/>
          </a:bodyPr>
          <a:lstStyle/>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The stadium </a:t>
            </a:r>
            <a:r>
              <a:rPr lang="en-US" dirty="0">
                <a:latin typeface="Times New Roman" panose="02020603050405020304" pitchFamily="18" charset="0"/>
                <a:cs typeface="Times New Roman" panose="02020603050405020304" pitchFamily="18" charset="0"/>
              </a:rPr>
              <a:t>s</a:t>
            </a:r>
            <a:r>
              <a:rPr lang="en-US" sz="1800" dirty="0">
                <a:latin typeface="Times New Roman" panose="02020603050405020304" pitchFamily="18" charset="0"/>
                <a:cs typeface="Times New Roman" panose="02020603050405020304" pitchFamily="18" charset="0"/>
              </a:rPr>
              <a:t>tructure</a:t>
            </a:r>
          </a:p>
          <a:p>
            <a:endParaRPr lang="en-GB" dirty="0"/>
          </a:p>
        </p:txBody>
      </p:sp>
      <p:pic>
        <p:nvPicPr>
          <p:cNvPr id="21" name="Picture 20">
            <a:extLst>
              <a:ext uri="{FF2B5EF4-FFF2-40B4-BE49-F238E27FC236}">
                <a16:creationId xmlns:a16="http://schemas.microsoft.com/office/drawing/2014/main" id="{91848083-0C77-76A6-3B14-6FAC98B5A7B4}"/>
              </a:ext>
            </a:extLst>
          </p:cNvPr>
          <p:cNvPicPr>
            <a:picLocks noChangeAspect="1"/>
          </p:cNvPicPr>
          <p:nvPr/>
        </p:nvPicPr>
        <p:blipFill rotWithShape="1">
          <a:blip r:embed="rId2"/>
          <a:srcRect b="27472"/>
          <a:stretch/>
        </p:blipFill>
        <p:spPr>
          <a:xfrm>
            <a:off x="4122421" y="2475884"/>
            <a:ext cx="3902993" cy="19062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Picture 26">
            <a:extLst>
              <a:ext uri="{FF2B5EF4-FFF2-40B4-BE49-F238E27FC236}">
                <a16:creationId xmlns:a16="http://schemas.microsoft.com/office/drawing/2014/main" id="{50E0A200-B712-53C4-D2CC-00B1D31C1113}"/>
              </a:ext>
            </a:extLst>
          </p:cNvPr>
          <p:cNvPicPr>
            <a:picLocks noChangeAspect="1"/>
          </p:cNvPicPr>
          <p:nvPr/>
        </p:nvPicPr>
        <p:blipFill rotWithShape="1">
          <a:blip r:embed="rId3"/>
          <a:srcRect r="13457"/>
          <a:stretch/>
        </p:blipFill>
        <p:spPr>
          <a:xfrm>
            <a:off x="8244027" y="2475884"/>
            <a:ext cx="3241215" cy="19062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2" name="Picture 31">
            <a:extLst>
              <a:ext uri="{FF2B5EF4-FFF2-40B4-BE49-F238E27FC236}">
                <a16:creationId xmlns:a16="http://schemas.microsoft.com/office/drawing/2014/main" id="{CE3C59B2-79B8-52C3-1F7C-7403C4E4C800}"/>
              </a:ext>
            </a:extLst>
          </p:cNvPr>
          <p:cNvPicPr>
            <a:picLocks noChangeAspect="1"/>
          </p:cNvPicPr>
          <p:nvPr/>
        </p:nvPicPr>
        <p:blipFill>
          <a:blip r:embed="rId4"/>
          <a:stretch>
            <a:fillRect/>
          </a:stretch>
        </p:blipFill>
        <p:spPr>
          <a:xfrm>
            <a:off x="838200" y="2466997"/>
            <a:ext cx="3065608" cy="19151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0112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DA3E2-15E5-E57E-AE9A-2C1B637CF868}"/>
              </a:ext>
            </a:extLst>
          </p:cNvPr>
          <p:cNvSpPr>
            <a:spLocks noGrp="1"/>
          </p:cNvSpPr>
          <p:nvPr>
            <p:ph type="title"/>
          </p:nvPr>
        </p:nvSpPr>
        <p:spPr>
          <a:xfrm>
            <a:off x="1179576" y="442914"/>
            <a:ext cx="7134415" cy="586896"/>
          </a:xfrm>
        </p:spPr>
        <p:txBody>
          <a:bodyPr vert="horz" lIns="91440" tIns="45720" rIns="91440" bIns="45720" rtlCol="0" anchor="b">
            <a:normAutofit/>
          </a:bodyPr>
          <a:lstStyle/>
          <a:p>
            <a:pPr algn="ctr"/>
            <a:r>
              <a:rPr lang="en-US" sz="3200" b="1" kern="1200" dirty="0">
                <a:solidFill>
                  <a:schemeClr val="tx1"/>
                </a:solidFill>
                <a:latin typeface="Times New Roman" panose="02020603050405020304" pitchFamily="18" charset="0"/>
                <a:cs typeface="Times New Roman" panose="02020603050405020304" pitchFamily="18" charset="0"/>
              </a:rPr>
              <a:t>Gambling-Like Products</a:t>
            </a:r>
          </a:p>
        </p:txBody>
      </p:sp>
      <p:pic>
        <p:nvPicPr>
          <p:cNvPr id="10" name="Picture 9" descr="A group of people on a football field&#10;&#10;Description automatically generated with medium confidence">
            <a:extLst>
              <a:ext uri="{FF2B5EF4-FFF2-40B4-BE49-F238E27FC236}">
                <a16:creationId xmlns:a16="http://schemas.microsoft.com/office/drawing/2014/main" id="{A60249BD-8EE2-6600-69C9-4020E30C9FFF}"/>
              </a:ext>
            </a:extLst>
          </p:cNvPr>
          <p:cNvPicPr>
            <a:picLocks noChangeAspect="1"/>
          </p:cNvPicPr>
          <p:nvPr/>
        </p:nvPicPr>
        <p:blipFill rotWithShape="1">
          <a:blip r:embed="rId2"/>
          <a:srcRect l="5515" r="19992"/>
          <a:stretch/>
        </p:blipFill>
        <p:spPr>
          <a:xfrm>
            <a:off x="8152296" y="-158759"/>
            <a:ext cx="3617265" cy="2803263"/>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6" name="TextBox 5">
            <a:extLst>
              <a:ext uri="{FF2B5EF4-FFF2-40B4-BE49-F238E27FC236}">
                <a16:creationId xmlns:a16="http://schemas.microsoft.com/office/drawing/2014/main" id="{9A7939FE-FCF8-5EEF-EEF8-0A7F66D636A8}"/>
              </a:ext>
            </a:extLst>
          </p:cNvPr>
          <p:cNvSpPr txBox="1"/>
          <p:nvPr/>
        </p:nvSpPr>
        <p:spPr>
          <a:xfrm>
            <a:off x="221942" y="1242873"/>
            <a:ext cx="6711518" cy="5615127"/>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Cryptocurrencies are </a:t>
            </a:r>
            <a:r>
              <a:rPr lang="en-US" dirty="0">
                <a:effectLst/>
                <a:latin typeface="Times New Roman" panose="02020603050405020304" pitchFamily="18" charset="0"/>
                <a:cs typeface="Times New Roman" panose="02020603050405020304" pitchFamily="18" charset="0"/>
              </a:rPr>
              <a:t>decentralized digital assets and operate as mediums of exchange that are known for their volatility </a:t>
            </a:r>
            <a:r>
              <a:rPr lang="en-US" sz="1400" dirty="0">
                <a:effectLst/>
                <a:latin typeface="Times New Roman" panose="02020603050405020304" pitchFamily="18" charset="0"/>
                <a:cs typeface="Times New Roman" panose="02020603050405020304" pitchFamily="18" charset="0"/>
              </a:rPr>
              <a:t>(Conrad et al., 2018). </a:t>
            </a:r>
          </a:p>
          <a:p>
            <a:pPr marL="285750" indent="-228600">
              <a:lnSpc>
                <a:spcPct val="90000"/>
              </a:lnSpc>
              <a:spcAft>
                <a:spcPts val="600"/>
              </a:spcAft>
              <a:buFont typeface="Arial" panose="020B0604020202020204" pitchFamily="34" charset="0"/>
              <a:buChar char="•"/>
            </a:pPr>
            <a:endParaRPr lang="en-US" dirty="0">
              <a:effectLst/>
              <a:latin typeface="Times New Roman" panose="02020603050405020304" pitchFamily="18" charset="0"/>
              <a:cs typeface="Times New Roman" panose="02020603050405020304" pitchFamily="18" charset="0"/>
            </a:endParaRPr>
          </a:p>
          <a:p>
            <a:pPr marL="285750" indent="-228600">
              <a:lnSpc>
                <a:spcPct val="90000"/>
              </a:lnSpc>
              <a:spcAft>
                <a:spcPts val="60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Financial Trading (FT) involves the buying and selling of financial assets such as stocks, bonds, or foreign currencies with the aim of making a profit. Some also allow the trading of cryptocurrencies.</a:t>
            </a:r>
          </a:p>
          <a:p>
            <a:pPr marL="285750" indent="-228600">
              <a:lnSpc>
                <a:spcPct val="90000"/>
              </a:lnSpc>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28600">
              <a:lnSpc>
                <a:spcPct val="90000"/>
              </a:lnSpc>
              <a:spcAft>
                <a:spcPts val="60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Both cryptocurrency and FT are positively correlated with problem gambling and negative impacts on mental health </a:t>
            </a:r>
            <a:r>
              <a:rPr lang="en-US" sz="1400" dirty="0">
                <a:latin typeface="Times New Roman" panose="02020603050405020304" pitchFamily="18" charset="0"/>
                <a:cs typeface="Times New Roman" panose="02020603050405020304" pitchFamily="18" charset="0"/>
              </a:rPr>
              <a:t>(Delfabbro et al., 2021; Grégoire et al., 2023; Johnson et al., 2023; Mosenhauer et al., 2021; Oksanen et al., 2022).</a:t>
            </a:r>
          </a:p>
          <a:p>
            <a:pPr marL="57150">
              <a:lnSpc>
                <a:spcPct val="90000"/>
              </a:lnSpc>
              <a:spcAft>
                <a:spcPts val="600"/>
              </a:spcAft>
            </a:pPr>
            <a:endParaRPr lang="en-US" dirty="0">
              <a:latin typeface="Times New Roman" panose="02020603050405020304" pitchFamily="18" charset="0"/>
              <a:cs typeface="Times New Roman" panose="02020603050405020304" pitchFamily="18" charset="0"/>
            </a:endParaRPr>
          </a:p>
          <a:p>
            <a:pPr marL="285750" indent="-228600">
              <a:lnSpc>
                <a:spcPct val="90000"/>
              </a:lnSpc>
              <a:spcAft>
                <a:spcPts val="600"/>
              </a:spcAft>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Bettors can also use cryptocurrencies to make wagers on some gambling sites, otherwise known as cryptocasinos </a:t>
            </a:r>
            <a:r>
              <a:rPr lang="en-GB" sz="1400" dirty="0">
                <a:latin typeface="Times New Roman" panose="02020603050405020304" pitchFamily="18" charset="0"/>
                <a:cs typeface="Times New Roman" panose="02020603050405020304" pitchFamily="18" charset="0"/>
              </a:rPr>
              <a:t>(Andrade &amp; Newall, 2023). </a:t>
            </a:r>
            <a:endParaRPr lang="en-US" dirty="0">
              <a:latin typeface="Times New Roman" panose="02020603050405020304" pitchFamily="18" charset="0"/>
              <a:cs typeface="Times New Roman" panose="02020603050405020304" pitchFamily="18" charset="0"/>
            </a:endParaRPr>
          </a:p>
          <a:p>
            <a:pPr marL="57150">
              <a:lnSpc>
                <a:spcPct val="90000"/>
              </a:lnSpc>
              <a:spcAft>
                <a:spcPts val="600"/>
              </a:spcAft>
            </a:pPr>
            <a:endParaRPr lang="en-US" dirty="0">
              <a:effectLst/>
              <a:latin typeface="Times New Roman" panose="02020603050405020304" pitchFamily="18" charset="0"/>
              <a:cs typeface="Times New Roman" panose="02020603050405020304" pitchFamily="18" charset="0"/>
            </a:endParaRPr>
          </a:p>
          <a:p>
            <a:pPr marL="285750" indent="-228600">
              <a:lnSpc>
                <a:spcPct val="90000"/>
              </a:lnSpc>
              <a:spcAft>
                <a:spcPts val="600"/>
              </a:spcAft>
              <a:buFont typeface="Arial" panose="020B0604020202020204" pitchFamily="34" charset="0"/>
              <a:buChar char="•"/>
            </a:pPr>
            <a:r>
              <a:rPr lang="en-US" dirty="0">
                <a:effectLst/>
                <a:latin typeface="Times New Roman" panose="02020603050405020304" pitchFamily="18" charset="0"/>
                <a:cs typeface="Times New Roman" panose="02020603050405020304" pitchFamily="18" charset="0"/>
              </a:rPr>
              <a:t>Therefore, the marketing of FT and cryptocurrency within football should be </a:t>
            </a:r>
            <a:r>
              <a:rPr lang="en-US" dirty="0">
                <a:latin typeface="Times New Roman" panose="02020603050405020304" pitchFamily="18" charset="0"/>
                <a:cs typeface="Times New Roman" panose="02020603050405020304" pitchFamily="18" charset="0"/>
              </a:rPr>
              <a:t>of </a:t>
            </a:r>
            <a:r>
              <a:rPr lang="en-US" dirty="0">
                <a:effectLst/>
                <a:latin typeface="Times New Roman" panose="02020603050405020304" pitchFamily="18" charset="0"/>
                <a:cs typeface="Times New Roman" panose="02020603050405020304" pitchFamily="18" charset="0"/>
              </a:rPr>
              <a:t>equal concern compared to gambling </a:t>
            </a:r>
            <a:r>
              <a:rPr lang="en-US" sz="1400" dirty="0">
                <a:effectLst/>
                <a:latin typeface="Times New Roman" panose="02020603050405020304" pitchFamily="18" charset="0"/>
                <a:cs typeface="Times New Roman" panose="02020603050405020304" pitchFamily="18" charset="0"/>
              </a:rPr>
              <a:t>(Guglielmo et al., 2016; Newall &amp; Xiao, 2021).</a:t>
            </a:r>
            <a:endParaRPr lang="en-US" dirty="0">
              <a:latin typeface="Times New Roman" panose="02020603050405020304" pitchFamily="18" charset="0"/>
              <a:cs typeface="Times New Roman" panose="02020603050405020304" pitchFamily="18" charset="0"/>
            </a:endParaRPr>
          </a:p>
        </p:txBody>
      </p:sp>
      <p:pic>
        <p:nvPicPr>
          <p:cNvPr id="12" name="Picture 11" descr="A group of people on a football field&#10;&#10;Description automatically generated with medium confidence">
            <a:extLst>
              <a:ext uri="{FF2B5EF4-FFF2-40B4-BE49-F238E27FC236}">
                <a16:creationId xmlns:a16="http://schemas.microsoft.com/office/drawing/2014/main" id="{2E8B4331-CA08-AE0A-A5CC-6DD49B3A07B4}"/>
              </a:ext>
            </a:extLst>
          </p:cNvPr>
          <p:cNvPicPr>
            <a:picLocks noChangeAspect="1"/>
          </p:cNvPicPr>
          <p:nvPr/>
        </p:nvPicPr>
        <p:blipFill rotWithShape="1">
          <a:blip r:embed="rId3"/>
          <a:srcRect l="33961" r="25215" b="2"/>
          <a:stretch/>
        </p:blipFill>
        <p:spPr>
          <a:xfrm>
            <a:off x="8223550" y="3998705"/>
            <a:ext cx="3293877" cy="2453941"/>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14" name="Picture 13">
            <a:extLst>
              <a:ext uri="{FF2B5EF4-FFF2-40B4-BE49-F238E27FC236}">
                <a16:creationId xmlns:a16="http://schemas.microsoft.com/office/drawing/2014/main" id="{CE3CB20F-34A7-B6F3-DB58-1801491BCF71}"/>
              </a:ext>
            </a:extLst>
          </p:cNvPr>
          <p:cNvPicPr>
            <a:picLocks noChangeAspect="1"/>
          </p:cNvPicPr>
          <p:nvPr/>
        </p:nvPicPr>
        <p:blipFill>
          <a:blip r:embed="rId4"/>
          <a:stretch>
            <a:fillRect/>
          </a:stretch>
        </p:blipFill>
        <p:spPr>
          <a:xfrm>
            <a:off x="7770920" y="2720300"/>
            <a:ext cx="4199138" cy="1278405"/>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3160611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mph" presetSubtype="0" fill="hold" nodeType="clickEffect">
                                  <p:stCondLst>
                                    <p:cond delay="0"/>
                                  </p:stCondLst>
                                  <p:childTnLst>
                                    <p:animEffect transition="out" filter="fade">
                                      <p:cBhvr>
                                        <p:cTn id="10" dur="500" tmFilter="0, 0; .2, .5; .8, .5; 1, 0"/>
                                        <p:tgtEl>
                                          <p:spTgt spid="10"/>
                                        </p:tgtEl>
                                      </p:cBhvr>
                                    </p:animEffect>
                                    <p:animScale>
                                      <p:cBhvr>
                                        <p:cTn id="11" dur="250" autoRev="1" fill="hold"/>
                                        <p:tgtEl>
                                          <p:spTgt spid="10"/>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26" presetClass="emph" presetSubtype="0" fill="hold" nodeType="clickEffect">
                                  <p:stCondLst>
                                    <p:cond delay="0"/>
                                  </p:stCondLst>
                                  <p:childTnLst>
                                    <p:animEffect transition="out" filter="fade">
                                      <p:cBhvr>
                                        <p:cTn id="15" dur="500" tmFilter="0, 0; .2, .5; .8, .5; 1, 0"/>
                                        <p:tgtEl>
                                          <p:spTgt spid="14"/>
                                        </p:tgtEl>
                                      </p:cBhvr>
                                    </p:animEffect>
                                    <p:animScale>
                                      <p:cBhvr>
                                        <p:cTn id="16" dur="250" autoRev="1" fill="hold"/>
                                        <p:tgtEl>
                                          <p:spTgt spid="14"/>
                                        </p:tgtEl>
                                      </p:cBhvr>
                                      <p:by x="105000" y="105000"/>
                                    </p:animScale>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6" presetClass="emph" presetSubtype="0" fill="hold" nodeType="clickEffect">
                                  <p:stCondLst>
                                    <p:cond delay="0"/>
                                  </p:stCondLst>
                                  <p:childTnLst>
                                    <p:animEffect transition="out" filter="fade">
                                      <p:cBhvr>
                                        <p:cTn id="24" dur="500" tmFilter="0, 0; .2, .5; .8, .5; 1, 0"/>
                                        <p:tgtEl>
                                          <p:spTgt spid="12"/>
                                        </p:tgtEl>
                                      </p:cBhvr>
                                    </p:animEffect>
                                    <p:animScale>
                                      <p:cBhvr>
                                        <p:cTn id="25" dur="250" autoRev="1" fill="hold"/>
                                        <p:tgtEl>
                                          <p:spTgt spid="12"/>
                                        </p:tgtEl>
                                      </p:cBhvr>
                                      <p:by x="105000" y="105000"/>
                                    </p:animScale>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D6F90-D3A3-2F20-5164-FCA8C57EFF6D}"/>
              </a:ext>
            </a:extLst>
          </p:cNvPr>
          <p:cNvSpPr>
            <a:spLocks noGrp="1"/>
          </p:cNvSpPr>
          <p:nvPr>
            <p:ph type="title"/>
          </p:nvPr>
        </p:nvSpPr>
        <p:spPr>
          <a:xfrm>
            <a:off x="4970385" y="407431"/>
            <a:ext cx="2251229" cy="586897"/>
          </a:xfrm>
        </p:spPr>
        <p:txBody>
          <a:bodyPr>
            <a:normAutofit/>
          </a:bodyPr>
          <a:lstStyle/>
          <a:p>
            <a:pPr algn="ctr"/>
            <a:r>
              <a:rPr lang="en-US" sz="3200" b="1" dirty="0">
                <a:latin typeface="Times New Roman" panose="02020603050405020304" pitchFamily="18" charset="0"/>
                <a:cs typeface="Times New Roman" panose="02020603050405020304" pitchFamily="18" charset="0"/>
              </a:rPr>
              <a:t>Study Aims</a:t>
            </a:r>
            <a:endParaRPr lang="en-GB" sz="32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3FCEDEA-9589-7187-60A6-4AC6C986A610}"/>
              </a:ext>
            </a:extLst>
          </p:cNvPr>
          <p:cNvSpPr>
            <a:spLocks noGrp="1"/>
          </p:cNvSpPr>
          <p:nvPr>
            <p:ph idx="1"/>
          </p:nvPr>
        </p:nvSpPr>
        <p:spPr>
          <a:xfrm>
            <a:off x="379147" y="3260726"/>
            <a:ext cx="5986142" cy="3320130"/>
          </a:xfrm>
        </p:spPr>
        <p:txBody>
          <a:bodyPr/>
          <a:lstStyle/>
          <a:p>
            <a:pPr algn="just">
              <a:lnSpc>
                <a:spcPct val="107000"/>
              </a:lnSpc>
              <a:spcAft>
                <a:spcPts val="800"/>
              </a:spcAft>
            </a:pPr>
            <a:r>
              <a:rPr lang="en-GB" sz="2000" dirty="0">
                <a:latin typeface="Times New Roman" panose="02020603050405020304" pitchFamily="18" charset="0"/>
                <a:ea typeface="Calibri" panose="020F0502020204030204" pitchFamily="34" charset="0"/>
                <a:cs typeface="Arial" panose="020B0604020202020204" pitchFamily="34" charset="0"/>
              </a:rPr>
              <a:t>T</a:t>
            </a:r>
            <a:r>
              <a:rPr lang="en-GB" sz="2000" dirty="0">
                <a:effectLst/>
                <a:latin typeface="Times New Roman" panose="02020603050405020304" pitchFamily="18" charset="0"/>
                <a:ea typeface="Calibri" panose="020F0502020204030204" pitchFamily="34" charset="0"/>
                <a:cs typeface="Arial" panose="020B0604020202020204" pitchFamily="34" charset="0"/>
              </a:rPr>
              <a:t>his study aimed to examine:</a:t>
            </a:r>
            <a:endParaRPr lang="en-GB" sz="2000" dirty="0">
              <a:effectLst/>
              <a:latin typeface="Calibri" panose="020F0502020204030204" pitchFamily="34" charset="0"/>
              <a:ea typeface="Calibri" panose="020F0502020204030204" pitchFamily="34" charset="0"/>
              <a:cs typeface="Arial" panose="020B0604020202020204" pitchFamily="34" charset="0"/>
            </a:endParaRPr>
          </a:p>
          <a:p>
            <a:pPr marL="800100" lvl="1" indent="-342900" algn="just">
              <a:buFont typeface="+mj-lt"/>
              <a:buAutoNum type="arabicPeriod"/>
            </a:pPr>
            <a:r>
              <a:rPr lang="en-GB" sz="2000" dirty="0">
                <a:effectLst/>
                <a:latin typeface="Times New Roman" panose="02020603050405020304" pitchFamily="18" charset="0"/>
                <a:ea typeface="Calibri" panose="020F0502020204030204" pitchFamily="34" charset="0"/>
                <a:cs typeface="Arial" panose="020B0604020202020204" pitchFamily="34" charset="0"/>
              </a:rPr>
              <a:t>The total number of gambling, cryptocurrency, and financial trading visual references in English Premier League football.</a:t>
            </a:r>
            <a:endParaRPr lang="en-GB" sz="2000" dirty="0">
              <a:effectLst/>
              <a:latin typeface="Calibri" panose="020F0502020204030204" pitchFamily="34" charset="0"/>
              <a:ea typeface="Calibri" panose="020F0502020204030204" pitchFamily="34" charset="0"/>
              <a:cs typeface="Arial" panose="020B0604020202020204" pitchFamily="34" charset="0"/>
            </a:endParaRPr>
          </a:p>
          <a:p>
            <a:pPr marL="800100" lvl="1" indent="-342900" algn="just">
              <a:buFont typeface="+mj-lt"/>
              <a:buAutoNum type="arabicPeriod"/>
            </a:pPr>
            <a:endParaRPr lang="en-GB" sz="2000" dirty="0">
              <a:effectLst/>
              <a:latin typeface="Calibri" panose="020F0502020204030204" pitchFamily="34" charset="0"/>
              <a:ea typeface="Calibri" panose="020F0502020204030204" pitchFamily="34" charset="0"/>
              <a:cs typeface="Arial" panose="020B0604020202020204" pitchFamily="34" charset="0"/>
            </a:endParaRPr>
          </a:p>
          <a:p>
            <a:pPr marL="800100" lvl="1" indent="-342900" algn="just">
              <a:buFont typeface="+mj-lt"/>
              <a:buAutoNum type="arabicPeriod"/>
            </a:pPr>
            <a:r>
              <a:rPr lang="en-GB" sz="2000" dirty="0">
                <a:effectLst/>
                <a:latin typeface="Times New Roman" panose="02020603050405020304" pitchFamily="18" charset="0"/>
                <a:ea typeface="Calibri" panose="020F0502020204030204" pitchFamily="34" charset="0"/>
                <a:cs typeface="Arial" panose="020B0604020202020204" pitchFamily="34" charset="0"/>
              </a:rPr>
              <a:t>The proportional number of these references excluding front of shirt gambling sponsorship to assess the practical utility of the voluntary measure made by the EPL.</a:t>
            </a:r>
            <a:endParaRPr lang="en-GB" sz="20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pic>
        <p:nvPicPr>
          <p:cNvPr id="10" name="Picture 9" descr="A picture containing grass, football, sports equipment, ball&#10;&#10;Description automatically generated">
            <a:extLst>
              <a:ext uri="{FF2B5EF4-FFF2-40B4-BE49-F238E27FC236}">
                <a16:creationId xmlns:a16="http://schemas.microsoft.com/office/drawing/2014/main" id="{04A3DD98-FD68-4AF1-2FE3-CDF062D8005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446420" y="2964816"/>
            <a:ext cx="3736954" cy="195723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1" name="TextBox 10">
            <a:extLst>
              <a:ext uri="{FF2B5EF4-FFF2-40B4-BE49-F238E27FC236}">
                <a16:creationId xmlns:a16="http://schemas.microsoft.com/office/drawing/2014/main" id="{2DC066EB-60B2-DE70-D6AA-9740DD958F50}"/>
              </a:ext>
            </a:extLst>
          </p:cNvPr>
          <p:cNvSpPr txBox="1"/>
          <p:nvPr/>
        </p:nvSpPr>
        <p:spPr>
          <a:xfrm>
            <a:off x="379147" y="1276541"/>
            <a:ext cx="11433706" cy="2462213"/>
          </a:xfrm>
          <a:prstGeom prst="rect">
            <a:avLst/>
          </a:prstGeom>
          <a:noFill/>
        </p:spPr>
        <p:txBody>
          <a:bodyPr wrap="square" rtlCol="0">
            <a:spAutoFit/>
          </a:bodyPr>
          <a:lstStyle/>
          <a:p>
            <a:pPr marL="285750" indent="-285750">
              <a:buFont typeface="Arial" panose="020B0604020202020204" pitchFamily="34" charset="0"/>
              <a:buChar char="•"/>
            </a:pPr>
            <a:r>
              <a:rPr lang="en-GB" sz="2000" dirty="0">
                <a:latin typeface="Times New Roman" panose="02020603050405020304" pitchFamily="18" charset="0"/>
                <a:ea typeface="Calibri" panose="020F0502020204030204" pitchFamily="34" charset="0"/>
                <a:cs typeface="Arial" panose="020B0604020202020204" pitchFamily="34" charset="0"/>
              </a:rPr>
              <a:t>Previous research on the promotion of harmful products in UK sports indicated that approximately 81% came from gambling brands and can occur 2.7 times per broadcast minute </a:t>
            </a:r>
            <a:r>
              <a:rPr lang="en-GB" sz="1600" dirty="0">
                <a:latin typeface="Times New Roman" panose="02020603050405020304" pitchFamily="18" charset="0"/>
                <a:ea typeface="Calibri" panose="020F0502020204030204" pitchFamily="34" charset="0"/>
                <a:cs typeface="Arial" panose="020B0604020202020204" pitchFamily="34" charset="0"/>
              </a:rPr>
              <a:t>(Cassidy &amp; Ovenden, 2017; Ireland, 2021; Purves et al., 2020)</a:t>
            </a:r>
          </a:p>
          <a:p>
            <a:pPr marL="285750" indent="-285750">
              <a:buFont typeface="Arial" panose="020B0604020202020204" pitchFamily="34" charset="0"/>
              <a:buChar char="•"/>
            </a:pPr>
            <a:endParaRPr lang="en-GB" sz="2000" dirty="0">
              <a:latin typeface="Times New Roman" panose="02020603050405020304" pitchFamily="18"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GB" sz="2000" dirty="0">
                <a:latin typeface="Times New Roman" panose="02020603050405020304" pitchFamily="18" charset="0"/>
                <a:ea typeface="Calibri" panose="020F0502020204030204" pitchFamily="34" charset="0"/>
                <a:cs typeface="Arial" panose="020B0604020202020204" pitchFamily="34" charset="0"/>
              </a:rPr>
              <a:t>T</a:t>
            </a:r>
            <a:r>
              <a:rPr lang="en-GB" sz="2000" dirty="0">
                <a:effectLst/>
                <a:latin typeface="Times New Roman" panose="02020603050405020304" pitchFamily="18" charset="0"/>
                <a:ea typeface="Calibri" panose="020F0502020204030204" pitchFamily="34" charset="0"/>
                <a:cs typeface="Arial" panose="020B0604020202020204" pitchFamily="34" charset="0"/>
              </a:rPr>
              <a:t>o date, no empirical research into the topic of gambling, cryptocurrency and FT (collectively) in </a:t>
            </a:r>
            <a:r>
              <a:rPr lang="en-GB" sz="2000" dirty="0">
                <a:latin typeface="Times New Roman" panose="02020603050405020304" pitchFamily="18" charset="0"/>
                <a:ea typeface="Calibri" panose="020F0502020204030204" pitchFamily="34" charset="0"/>
                <a:cs typeface="Arial" panose="020B0604020202020204" pitchFamily="34" charset="0"/>
              </a:rPr>
              <a:t>sports </a:t>
            </a:r>
            <a:r>
              <a:rPr lang="en-GB" sz="2000" dirty="0">
                <a:effectLst/>
                <a:latin typeface="Times New Roman" panose="02020603050405020304" pitchFamily="18" charset="0"/>
                <a:ea typeface="Calibri" panose="020F0502020204030204" pitchFamily="34" charset="0"/>
                <a:cs typeface="Arial" panose="020B0604020202020204" pitchFamily="34" charset="0"/>
              </a:rPr>
              <a:t>has been conducted.</a:t>
            </a:r>
          </a:p>
          <a:p>
            <a:pPr marL="285750" indent="-285750">
              <a:buFont typeface="Arial" panose="020B0604020202020204" pitchFamily="34" charset="0"/>
              <a:buChar char="•"/>
            </a:pPr>
            <a:endParaRPr lang="en-GB" sz="20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pic>
        <p:nvPicPr>
          <p:cNvPr id="13" name="Picture 12" descr="A football ball on a green field&#10;&#10;Description automatically generated with low confidence">
            <a:extLst>
              <a:ext uri="{FF2B5EF4-FFF2-40B4-BE49-F238E27FC236}">
                <a16:creationId xmlns:a16="http://schemas.microsoft.com/office/drawing/2014/main" id="{753A5671-988C-D58F-CCFD-2419B5A41B4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748260" y="4482518"/>
            <a:ext cx="3736954" cy="186847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Picture 16" descr="A close up of a jersey&#10;&#10;Description automatically generated with medium confidence">
            <a:extLst>
              <a:ext uri="{FF2B5EF4-FFF2-40B4-BE49-F238E27FC236}">
                <a16:creationId xmlns:a16="http://schemas.microsoft.com/office/drawing/2014/main" id="{F353B938-BCE2-55BE-816F-DC31A823705C}"/>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rot="858611">
            <a:off x="7164418" y="5254766"/>
            <a:ext cx="1336658" cy="13366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0591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02F1C-C380-C9CA-59EF-C77CDDB18ADB}"/>
              </a:ext>
            </a:extLst>
          </p:cNvPr>
          <p:cNvSpPr>
            <a:spLocks noGrp="1"/>
          </p:cNvSpPr>
          <p:nvPr>
            <p:ph type="title"/>
          </p:nvPr>
        </p:nvSpPr>
        <p:spPr>
          <a:xfrm>
            <a:off x="1850254" y="418392"/>
            <a:ext cx="3467470" cy="673562"/>
          </a:xfrm>
        </p:spPr>
        <p:txBody>
          <a:bodyPr>
            <a:normAutofit/>
          </a:bodyPr>
          <a:lstStyle/>
          <a:p>
            <a:pPr algn="ctr"/>
            <a:r>
              <a:rPr lang="en-US" sz="3600" b="1" dirty="0">
                <a:latin typeface="Times New Roman" panose="02020603050405020304" pitchFamily="18" charset="0"/>
                <a:cs typeface="Times New Roman" panose="02020603050405020304" pitchFamily="18" charset="0"/>
              </a:rPr>
              <a:t>Method</a:t>
            </a:r>
            <a:endParaRPr lang="en-GB" sz="36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88CFB2C-CBF8-7775-DDCE-3E1D2208A4FB}"/>
              </a:ext>
            </a:extLst>
          </p:cNvPr>
          <p:cNvSpPr>
            <a:spLocks noGrp="1"/>
          </p:cNvSpPr>
          <p:nvPr>
            <p:ph idx="1"/>
          </p:nvPr>
        </p:nvSpPr>
        <p:spPr>
          <a:xfrm>
            <a:off x="838201" y="1251750"/>
            <a:ext cx="5021062" cy="5370991"/>
          </a:xfrm>
        </p:spPr>
        <p:txBody>
          <a:bodyPr>
            <a:normAutofit/>
          </a:bodyPr>
          <a:lstStyle/>
          <a:p>
            <a:r>
              <a:rPr lang="en-US" sz="1800" b="1" dirty="0">
                <a:latin typeface="Times New Roman" panose="02020603050405020304" pitchFamily="18" charset="0"/>
                <a:cs typeface="Times New Roman" panose="02020603050405020304" pitchFamily="18" charset="0"/>
              </a:rPr>
              <a:t>Design </a:t>
            </a:r>
          </a:p>
          <a:p>
            <a:pPr lvl="1"/>
            <a:r>
              <a:rPr lang="en-US" sz="1800" dirty="0">
                <a:latin typeface="Times New Roman" panose="02020603050405020304" pitchFamily="18" charset="0"/>
                <a:cs typeface="Times New Roman" panose="02020603050405020304" pitchFamily="18" charset="0"/>
              </a:rPr>
              <a:t>A frequency analysis of visual in-play references to gambling, cryptocurrency and FT in the EPL. </a:t>
            </a:r>
          </a:p>
          <a:p>
            <a:pPr lvl="1"/>
            <a:endParaRPr lang="en-US" sz="1800" dirty="0">
              <a:latin typeface="Times New Roman" panose="02020603050405020304" pitchFamily="18" charset="0"/>
              <a:cs typeface="Times New Roman" panose="02020603050405020304" pitchFamily="18" charset="0"/>
            </a:endParaRPr>
          </a:p>
          <a:p>
            <a:r>
              <a:rPr lang="en-US" sz="1800" b="1" dirty="0">
                <a:latin typeface="Times New Roman" panose="02020603050405020304" pitchFamily="18" charset="0"/>
                <a:cs typeface="Times New Roman" panose="02020603050405020304" pitchFamily="18" charset="0"/>
              </a:rPr>
              <a:t>Broadcasts</a:t>
            </a:r>
          </a:p>
          <a:p>
            <a:pPr lvl="1"/>
            <a:r>
              <a:rPr lang="en-US" sz="1800" dirty="0">
                <a:latin typeface="Times New Roman" panose="02020603050405020304" pitchFamily="18" charset="0"/>
                <a:cs typeface="Times New Roman" panose="02020603050405020304" pitchFamily="18" charset="0"/>
              </a:rPr>
              <a:t>Ten EPL matches from the 2022/2023 season </a:t>
            </a:r>
            <a:r>
              <a:rPr lang="en-US" sz="1400" dirty="0">
                <a:latin typeface="Times New Roman" panose="02020603050405020304" pitchFamily="18" charset="0"/>
                <a:cs typeface="Times New Roman" panose="02020603050405020304" pitchFamily="18" charset="0"/>
              </a:rPr>
              <a:t>(Table 1).</a:t>
            </a:r>
            <a:endParaRPr lang="en-US" sz="1800" dirty="0">
              <a:latin typeface="Times New Roman" panose="02020603050405020304" pitchFamily="18" charset="0"/>
              <a:cs typeface="Times New Roman" panose="02020603050405020304" pitchFamily="18" charset="0"/>
            </a:endParaRPr>
          </a:p>
          <a:p>
            <a:pPr lvl="1"/>
            <a:r>
              <a:rPr lang="en-US" sz="1800" dirty="0">
                <a:latin typeface="Times New Roman" panose="02020603050405020304" pitchFamily="18" charset="0"/>
                <a:cs typeface="Times New Roman" panose="02020603050405020304" pitchFamily="18" charset="0"/>
              </a:rPr>
              <a:t>From kick-off to the final whistle. </a:t>
            </a:r>
          </a:p>
          <a:p>
            <a:pPr lvl="1"/>
            <a:endParaRPr lang="en-US" sz="1800" dirty="0">
              <a:latin typeface="Times New Roman" panose="02020603050405020304" pitchFamily="18" charset="0"/>
              <a:cs typeface="Times New Roman" panose="02020603050405020304" pitchFamily="18" charset="0"/>
            </a:endParaRPr>
          </a:p>
          <a:p>
            <a:r>
              <a:rPr lang="en-US" sz="1800" b="1" dirty="0">
                <a:latin typeface="Times New Roman" panose="02020603050405020304" pitchFamily="18" charset="0"/>
                <a:cs typeface="Times New Roman" panose="02020603050405020304" pitchFamily="18" charset="0"/>
              </a:rPr>
              <a:t>Procedure and Codebook</a:t>
            </a:r>
          </a:p>
          <a:p>
            <a:pPr lvl="1"/>
            <a:r>
              <a:rPr lang="en-US" sz="1800" dirty="0">
                <a:latin typeface="Times New Roman" panose="02020603050405020304" pitchFamily="18" charset="0"/>
                <a:cs typeface="Times New Roman" panose="02020603050405020304" pitchFamily="18" charset="0"/>
              </a:rPr>
              <a:t>Any visual marketing or sponsorship reference in-play (&gt; one second).</a:t>
            </a:r>
          </a:p>
          <a:p>
            <a:pPr lvl="1"/>
            <a:endParaRPr lang="en-US" sz="1800" dirty="0">
              <a:latin typeface="Times New Roman" panose="02020603050405020304" pitchFamily="18" charset="0"/>
              <a:cs typeface="Times New Roman" panose="02020603050405020304" pitchFamily="18" charset="0"/>
            </a:endParaRPr>
          </a:p>
          <a:p>
            <a:pPr lvl="1"/>
            <a:r>
              <a:rPr lang="en-US" sz="1800" dirty="0">
                <a:latin typeface="Times New Roman" panose="02020603050405020304" pitchFamily="18" charset="0"/>
                <a:cs typeface="Times New Roman" panose="02020603050405020304" pitchFamily="18" charset="0"/>
              </a:rPr>
              <a:t>References were counted each time they appeared on-screen.</a:t>
            </a:r>
          </a:p>
          <a:p>
            <a:pPr lvl="1"/>
            <a:endParaRPr lang="en-US" sz="18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E5754819-1AD4-34C4-18BB-DB0301559234}"/>
              </a:ext>
            </a:extLst>
          </p:cNvPr>
          <p:cNvPicPr>
            <a:picLocks noChangeAspect="1"/>
          </p:cNvPicPr>
          <p:nvPr/>
        </p:nvPicPr>
        <p:blipFill>
          <a:blip r:embed="rId2"/>
          <a:stretch>
            <a:fillRect/>
          </a:stretch>
        </p:blipFill>
        <p:spPr>
          <a:xfrm>
            <a:off x="5998346" y="1706320"/>
            <a:ext cx="6044279" cy="34453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40528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02F1C-C380-C9CA-59EF-C77CDDB18ADB}"/>
              </a:ext>
            </a:extLst>
          </p:cNvPr>
          <p:cNvSpPr>
            <a:spLocks noGrp="1"/>
          </p:cNvSpPr>
          <p:nvPr>
            <p:ph type="title"/>
          </p:nvPr>
        </p:nvSpPr>
        <p:spPr>
          <a:xfrm>
            <a:off x="1850254" y="418392"/>
            <a:ext cx="3467470" cy="673562"/>
          </a:xfrm>
        </p:spPr>
        <p:txBody>
          <a:bodyPr>
            <a:normAutofit/>
          </a:bodyPr>
          <a:lstStyle/>
          <a:p>
            <a:pPr algn="ctr"/>
            <a:r>
              <a:rPr lang="en-US" sz="3600" b="1" dirty="0">
                <a:latin typeface="Times New Roman" panose="02020603050405020304" pitchFamily="18" charset="0"/>
                <a:cs typeface="Times New Roman" panose="02020603050405020304" pitchFamily="18" charset="0"/>
              </a:rPr>
              <a:t>Method</a:t>
            </a:r>
            <a:endParaRPr lang="en-GB" sz="3600" b="1"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577478A1-1609-5E0D-1239-DCE58B1C62E5}"/>
              </a:ext>
            </a:extLst>
          </p:cNvPr>
          <p:cNvPicPr>
            <a:picLocks noGrp="1" noChangeAspect="1"/>
          </p:cNvPicPr>
          <p:nvPr>
            <p:ph idx="1"/>
          </p:nvPr>
        </p:nvPicPr>
        <p:blipFill>
          <a:blip r:embed="rId2"/>
          <a:stretch>
            <a:fillRect/>
          </a:stretch>
        </p:blipFill>
        <p:spPr>
          <a:xfrm>
            <a:off x="900344" y="1325126"/>
            <a:ext cx="5491163" cy="51144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a:extLst>
              <a:ext uri="{FF2B5EF4-FFF2-40B4-BE49-F238E27FC236}">
                <a16:creationId xmlns:a16="http://schemas.microsoft.com/office/drawing/2014/main" id="{3AD31CEC-97C4-BEB2-44E9-A413BFE7DAC1}"/>
              </a:ext>
            </a:extLst>
          </p:cNvPr>
          <p:cNvSpPr txBox="1"/>
          <p:nvPr/>
        </p:nvSpPr>
        <p:spPr>
          <a:xfrm>
            <a:off x="6097480" y="1325126"/>
            <a:ext cx="5665433" cy="2585323"/>
          </a:xfrm>
          <a:prstGeom prst="rect">
            <a:avLst/>
          </a:prstGeom>
          <a:noFill/>
        </p:spPr>
        <p:txBody>
          <a:bodyPr wrap="square">
            <a:spAutoFit/>
          </a:bodyPr>
          <a:lstStyle/>
          <a:p>
            <a:pPr marL="742950" lvl="1"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Previous studies did not cou</a:t>
            </a:r>
            <a:r>
              <a:rPr lang="en-US" dirty="0">
                <a:latin typeface="Times New Roman" panose="02020603050405020304" pitchFamily="18" charset="0"/>
                <a:cs typeface="Times New Roman" panose="02020603050405020304" pitchFamily="18" charset="0"/>
              </a:rPr>
              <a:t>nt individual logos. </a:t>
            </a:r>
          </a:p>
          <a:p>
            <a:pPr marL="742950" lvl="1" indent="-285750">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When multiple identical logos were visible in the same location, they were all counted as one ‘exposure’ or ‘shot’ of gambling marketing.</a:t>
            </a:r>
            <a:endParaRPr lang="en-US" sz="1800" dirty="0">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 the present study, we also counted the number of shots, but we advanced the methodology by also counting individual logos. </a:t>
            </a:r>
            <a:endParaRPr lang="en-US" sz="1800" dirty="0">
              <a:latin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3419E595-CDE2-9D04-80D7-3A0DE328CC02}"/>
              </a:ext>
            </a:extLst>
          </p:cNvPr>
          <p:cNvPicPr>
            <a:picLocks noChangeAspect="1"/>
          </p:cNvPicPr>
          <p:nvPr/>
        </p:nvPicPr>
        <p:blipFill rotWithShape="1">
          <a:blip r:embed="rId3"/>
          <a:srcRect b="27472"/>
          <a:stretch/>
        </p:blipFill>
        <p:spPr>
          <a:xfrm>
            <a:off x="6812735" y="4234649"/>
            <a:ext cx="4029797" cy="2204959"/>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E8A37795-4DF4-CD69-7D90-567C43E11289}"/>
              </a:ext>
            </a:extLst>
          </p:cNvPr>
          <p:cNvPicPr>
            <a:picLocks noChangeAspect="1"/>
          </p:cNvPicPr>
          <p:nvPr/>
        </p:nvPicPr>
        <p:blipFill>
          <a:blip r:embed="rId4"/>
          <a:stretch>
            <a:fillRect/>
          </a:stretch>
        </p:blipFill>
        <p:spPr>
          <a:xfrm>
            <a:off x="431261" y="5035287"/>
            <a:ext cx="6057900" cy="12001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383402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58D03-AFFC-EAB3-7BB2-6D24C77CDD30}"/>
              </a:ext>
            </a:extLst>
          </p:cNvPr>
          <p:cNvSpPr>
            <a:spLocks noGrp="1"/>
          </p:cNvSpPr>
          <p:nvPr>
            <p:ph type="title"/>
          </p:nvPr>
        </p:nvSpPr>
        <p:spPr>
          <a:xfrm>
            <a:off x="3545196" y="264927"/>
            <a:ext cx="4106662" cy="693861"/>
          </a:xfrm>
        </p:spPr>
        <p:txBody>
          <a:bodyPr>
            <a:normAutofit/>
          </a:bodyPr>
          <a:lstStyle/>
          <a:p>
            <a:pPr algn="ctr"/>
            <a:r>
              <a:rPr lang="en-US" sz="3600" b="1" dirty="0">
                <a:latin typeface="Times New Roman" panose="02020603050405020304" pitchFamily="18" charset="0"/>
                <a:cs typeface="Times New Roman" panose="02020603050405020304" pitchFamily="18" charset="0"/>
              </a:rPr>
              <a:t>Method</a:t>
            </a:r>
            <a:endParaRPr lang="en-GB" sz="36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1527EA5-3949-2AB2-F652-79C97520CBF8}"/>
              </a:ext>
            </a:extLst>
          </p:cNvPr>
          <p:cNvSpPr>
            <a:spLocks noGrp="1"/>
          </p:cNvSpPr>
          <p:nvPr>
            <p:ph idx="1"/>
          </p:nvPr>
        </p:nvSpPr>
        <p:spPr>
          <a:xfrm>
            <a:off x="580748" y="1142676"/>
            <a:ext cx="5515252" cy="5053938"/>
          </a:xfrm>
        </p:spPr>
        <p:txBody>
          <a:bodyPr>
            <a:normAutofit lnSpcReduction="10000"/>
          </a:bodyPr>
          <a:lstStyle/>
          <a:p>
            <a:r>
              <a:rPr lang="en-US" sz="1800" b="1" dirty="0">
                <a:latin typeface="Times New Roman" panose="02020603050405020304" pitchFamily="18" charset="0"/>
                <a:cs typeface="Times New Roman" panose="02020603050405020304" pitchFamily="18" charset="0"/>
              </a:rPr>
              <a:t>Data Analysis</a:t>
            </a:r>
          </a:p>
          <a:p>
            <a:endParaRPr lang="en-US" sz="1800" b="1"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Each broadcast had its own dataset, which was later merged.</a:t>
            </a:r>
          </a:p>
          <a:p>
            <a:pPr lvl="1"/>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Percentages, means and frequencies for each variable</a:t>
            </a:r>
            <a:r>
              <a:rPr lang="en-US" sz="1800"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Average of individual logos per broadcast minute across the 10 matches.</a:t>
            </a:r>
          </a:p>
          <a:p>
            <a:pPr lvl="1"/>
            <a:endParaRPr lang="en-US" dirty="0">
              <a:latin typeface="Times New Roman" panose="02020603050405020304" pitchFamily="18" charset="0"/>
              <a:cs typeface="Times New Roman" panose="02020603050405020304" pitchFamily="18" charset="0"/>
            </a:endParaRPr>
          </a:p>
          <a:p>
            <a:pPr lvl="1"/>
            <a:r>
              <a:rPr lang="en-GB" dirty="0">
                <a:latin typeface="Times New Roman" panose="02020603050405020304" pitchFamily="18" charset="0"/>
                <a:cs typeface="Times New Roman" panose="02020603050405020304" pitchFamily="18" charset="0"/>
              </a:rPr>
              <a:t>Total shirt-front gambling references subtracted from total of all other relevant references.</a:t>
            </a:r>
          </a:p>
        </p:txBody>
      </p:sp>
      <p:graphicFrame>
        <p:nvGraphicFramePr>
          <p:cNvPr id="4" name="Table 4">
            <a:extLst>
              <a:ext uri="{FF2B5EF4-FFF2-40B4-BE49-F238E27FC236}">
                <a16:creationId xmlns:a16="http://schemas.microsoft.com/office/drawing/2014/main" id="{37A11194-AFE3-5BF9-DFB2-1592970CE97A}"/>
              </a:ext>
            </a:extLst>
          </p:cNvPr>
          <p:cNvGraphicFramePr>
            <a:graphicFrameLocks noGrp="1"/>
          </p:cNvGraphicFramePr>
          <p:nvPr>
            <p:extLst>
              <p:ext uri="{D42A27DB-BD31-4B8C-83A1-F6EECF244321}">
                <p14:modId xmlns:p14="http://schemas.microsoft.com/office/powerpoint/2010/main" val="3220971292"/>
              </p:ext>
            </p:extLst>
          </p:nvPr>
        </p:nvGraphicFramePr>
        <p:xfrm>
          <a:off x="6764784" y="1142676"/>
          <a:ext cx="4767309" cy="5053933"/>
        </p:xfrm>
        <a:graphic>
          <a:graphicData uri="http://schemas.openxmlformats.org/drawingml/2006/table">
            <a:tbl>
              <a:tblPr firstRow="1" bandRow="1">
                <a:tableStyleId>{5C22544A-7EE6-4342-B048-85BDC9FD1C3A}</a:tableStyleId>
              </a:tblPr>
              <a:tblGrid>
                <a:gridCol w="4767309">
                  <a:extLst>
                    <a:ext uri="{9D8B030D-6E8A-4147-A177-3AD203B41FA5}">
                      <a16:colId xmlns:a16="http://schemas.microsoft.com/office/drawing/2014/main" val="3600729396"/>
                    </a:ext>
                  </a:extLst>
                </a:gridCol>
              </a:tblGrid>
              <a:tr h="458496">
                <a:tc>
                  <a:txBody>
                    <a:bodyPr/>
                    <a:lstStyle/>
                    <a:p>
                      <a:r>
                        <a:rPr lang="en-US" sz="2000" dirty="0">
                          <a:solidFill>
                            <a:schemeClr val="tx1"/>
                          </a:solidFill>
                          <a:latin typeface="Times New Roman" panose="02020603050405020304" pitchFamily="18" charset="0"/>
                          <a:cs typeface="Times New Roman" panose="02020603050405020304" pitchFamily="18" charset="0"/>
                        </a:rPr>
                        <a:t>Variables</a:t>
                      </a:r>
                      <a:endParaRPr lang="en-GB" sz="2000" dirty="0">
                        <a:solidFill>
                          <a:schemeClr val="tx1"/>
                        </a:solidFill>
                        <a:latin typeface="Times New Roman" panose="02020603050405020304" pitchFamily="18" charset="0"/>
                        <a:cs typeface="Times New Roman" panose="02020603050405020304" pitchFamily="18" charset="0"/>
                      </a:endParaRPr>
                    </a:p>
                  </a:txBody>
                  <a:tcPr>
                    <a:solidFill>
                      <a:schemeClr val="tx2">
                        <a:lumMod val="40000"/>
                        <a:lumOff val="60000"/>
                      </a:schemeClr>
                    </a:solidFill>
                  </a:tcPr>
                </a:tc>
                <a:extLst>
                  <a:ext uri="{0D108BD9-81ED-4DB2-BD59-A6C34878D82A}">
                    <a16:rowId xmlns:a16="http://schemas.microsoft.com/office/drawing/2014/main" val="778777455"/>
                  </a:ext>
                </a:extLst>
              </a:tr>
              <a:tr h="458496">
                <a:tc>
                  <a:txBody>
                    <a:bodyPr/>
                    <a:lstStyle/>
                    <a:p>
                      <a:r>
                        <a:rPr lang="en-US" sz="2000" dirty="0">
                          <a:latin typeface="Times New Roman" panose="02020603050405020304" pitchFamily="18" charset="0"/>
                          <a:cs typeface="Times New Roman" panose="02020603050405020304" pitchFamily="18" charset="0"/>
                        </a:rPr>
                        <a:t>Fixture</a:t>
                      </a:r>
                      <a:endParaRPr lang="en-GB" sz="2000" dirty="0">
                        <a:latin typeface="Times New Roman" panose="02020603050405020304" pitchFamily="18" charset="0"/>
                        <a:cs typeface="Times New Roman" panose="02020603050405020304" pitchFamily="18" charset="0"/>
                      </a:endParaRPr>
                    </a:p>
                  </a:txBody>
                  <a:tcPr>
                    <a:solidFill>
                      <a:schemeClr val="tx2">
                        <a:lumMod val="40000"/>
                        <a:lumOff val="60000"/>
                      </a:schemeClr>
                    </a:solidFill>
                  </a:tcPr>
                </a:tc>
                <a:extLst>
                  <a:ext uri="{0D108BD9-81ED-4DB2-BD59-A6C34878D82A}">
                    <a16:rowId xmlns:a16="http://schemas.microsoft.com/office/drawing/2014/main" val="1592430974"/>
                  </a:ext>
                </a:extLst>
              </a:tr>
              <a:tr h="458496">
                <a:tc>
                  <a:txBody>
                    <a:bodyPr/>
                    <a:lstStyle/>
                    <a:p>
                      <a:r>
                        <a:rPr lang="en-US" sz="2000" dirty="0">
                          <a:latin typeface="Times New Roman" panose="02020603050405020304" pitchFamily="18" charset="0"/>
                          <a:cs typeface="Times New Roman" panose="02020603050405020304" pitchFamily="18" charset="0"/>
                        </a:rPr>
                        <a:t>Shot (instance) number</a:t>
                      </a:r>
                      <a:endParaRPr lang="en-GB" sz="2000" dirty="0">
                        <a:latin typeface="Times New Roman" panose="02020603050405020304" pitchFamily="18" charset="0"/>
                        <a:cs typeface="Times New Roman" panose="02020603050405020304" pitchFamily="18" charset="0"/>
                      </a:endParaRPr>
                    </a:p>
                  </a:txBody>
                  <a:tcPr>
                    <a:solidFill>
                      <a:schemeClr val="tx2">
                        <a:lumMod val="40000"/>
                        <a:lumOff val="60000"/>
                      </a:schemeClr>
                    </a:solidFill>
                  </a:tcPr>
                </a:tc>
                <a:extLst>
                  <a:ext uri="{0D108BD9-81ED-4DB2-BD59-A6C34878D82A}">
                    <a16:rowId xmlns:a16="http://schemas.microsoft.com/office/drawing/2014/main" val="2324457868"/>
                  </a:ext>
                </a:extLst>
              </a:tr>
              <a:tr h="458496">
                <a:tc>
                  <a:txBody>
                    <a:bodyPr/>
                    <a:lstStyle/>
                    <a:p>
                      <a:r>
                        <a:rPr lang="en-US" sz="2000" dirty="0">
                          <a:latin typeface="Times New Roman" panose="02020603050405020304" pitchFamily="18" charset="0"/>
                          <a:cs typeface="Times New Roman" panose="02020603050405020304" pitchFamily="18" charset="0"/>
                        </a:rPr>
                        <a:t>Product referenced </a:t>
                      </a:r>
                      <a:endParaRPr lang="en-GB" sz="2000" dirty="0">
                        <a:latin typeface="Times New Roman" panose="02020603050405020304" pitchFamily="18" charset="0"/>
                        <a:cs typeface="Times New Roman" panose="02020603050405020304" pitchFamily="18" charset="0"/>
                      </a:endParaRPr>
                    </a:p>
                  </a:txBody>
                  <a:tcPr>
                    <a:solidFill>
                      <a:schemeClr val="tx2">
                        <a:lumMod val="40000"/>
                        <a:lumOff val="60000"/>
                      </a:schemeClr>
                    </a:solidFill>
                  </a:tcPr>
                </a:tc>
                <a:extLst>
                  <a:ext uri="{0D108BD9-81ED-4DB2-BD59-A6C34878D82A}">
                    <a16:rowId xmlns:a16="http://schemas.microsoft.com/office/drawing/2014/main" val="334649165"/>
                  </a:ext>
                </a:extLst>
              </a:tr>
              <a:tr h="458496">
                <a:tc>
                  <a:txBody>
                    <a:bodyPr/>
                    <a:lstStyle/>
                    <a:p>
                      <a:r>
                        <a:rPr lang="en-US" sz="2000" dirty="0">
                          <a:latin typeface="Times New Roman" panose="02020603050405020304" pitchFamily="18" charset="0"/>
                          <a:cs typeface="Times New Roman" panose="02020603050405020304" pitchFamily="18" charset="0"/>
                        </a:rPr>
                        <a:t>Location</a:t>
                      </a:r>
                      <a:endParaRPr lang="en-GB" sz="2000" dirty="0">
                        <a:latin typeface="Times New Roman" panose="02020603050405020304" pitchFamily="18" charset="0"/>
                        <a:cs typeface="Times New Roman" panose="02020603050405020304" pitchFamily="18" charset="0"/>
                      </a:endParaRPr>
                    </a:p>
                  </a:txBody>
                  <a:tcPr>
                    <a:solidFill>
                      <a:schemeClr val="tx2">
                        <a:lumMod val="40000"/>
                        <a:lumOff val="60000"/>
                      </a:schemeClr>
                    </a:solidFill>
                  </a:tcPr>
                </a:tc>
                <a:extLst>
                  <a:ext uri="{0D108BD9-81ED-4DB2-BD59-A6C34878D82A}">
                    <a16:rowId xmlns:a16="http://schemas.microsoft.com/office/drawing/2014/main" val="3737536557"/>
                  </a:ext>
                </a:extLst>
              </a:tr>
              <a:tr h="458496">
                <a:tc>
                  <a:txBody>
                    <a:bodyPr/>
                    <a:lstStyle/>
                    <a:p>
                      <a:r>
                        <a:rPr lang="en-US" sz="2000" dirty="0">
                          <a:latin typeface="Times New Roman" panose="02020603050405020304" pitchFamily="18" charset="0"/>
                          <a:cs typeface="Times New Roman" panose="02020603050405020304" pitchFamily="18" charset="0"/>
                        </a:rPr>
                        <a:t>Format</a:t>
                      </a:r>
                      <a:endParaRPr lang="en-GB" sz="2000" dirty="0">
                        <a:latin typeface="Times New Roman" panose="02020603050405020304" pitchFamily="18" charset="0"/>
                        <a:cs typeface="Times New Roman" panose="02020603050405020304" pitchFamily="18" charset="0"/>
                      </a:endParaRPr>
                    </a:p>
                  </a:txBody>
                  <a:tcPr>
                    <a:solidFill>
                      <a:schemeClr val="tx2">
                        <a:lumMod val="40000"/>
                        <a:lumOff val="60000"/>
                      </a:schemeClr>
                    </a:solidFill>
                  </a:tcPr>
                </a:tc>
                <a:extLst>
                  <a:ext uri="{0D108BD9-81ED-4DB2-BD59-A6C34878D82A}">
                    <a16:rowId xmlns:a16="http://schemas.microsoft.com/office/drawing/2014/main" val="3862992185"/>
                  </a:ext>
                </a:extLst>
              </a:tr>
              <a:tr h="468973">
                <a:tc>
                  <a:txBody>
                    <a:bodyPr/>
                    <a:lstStyle/>
                    <a:p>
                      <a:r>
                        <a:rPr lang="en-US" sz="2000" dirty="0">
                          <a:latin typeface="Times New Roman" panose="02020603050405020304" pitchFamily="18" charset="0"/>
                          <a:cs typeface="Times New Roman" panose="02020603050405020304" pitchFamily="18" charset="0"/>
                        </a:rPr>
                        <a:t>Logos per shot</a:t>
                      </a:r>
                      <a:endParaRPr lang="en-GB" sz="2000" dirty="0">
                        <a:latin typeface="Times New Roman" panose="02020603050405020304" pitchFamily="18" charset="0"/>
                        <a:cs typeface="Times New Roman" panose="02020603050405020304" pitchFamily="18" charset="0"/>
                      </a:endParaRPr>
                    </a:p>
                  </a:txBody>
                  <a:tcPr>
                    <a:solidFill>
                      <a:schemeClr val="tx2">
                        <a:lumMod val="40000"/>
                        <a:lumOff val="60000"/>
                      </a:schemeClr>
                    </a:solidFill>
                  </a:tcPr>
                </a:tc>
                <a:extLst>
                  <a:ext uri="{0D108BD9-81ED-4DB2-BD59-A6C34878D82A}">
                    <a16:rowId xmlns:a16="http://schemas.microsoft.com/office/drawing/2014/main" val="75059177"/>
                  </a:ext>
                </a:extLst>
              </a:tr>
              <a:tr h="458496">
                <a:tc>
                  <a:txBody>
                    <a:bodyPr/>
                    <a:lstStyle/>
                    <a:p>
                      <a:r>
                        <a:rPr lang="en-US" sz="2000" dirty="0">
                          <a:latin typeface="Times New Roman" panose="02020603050405020304" pitchFamily="18" charset="0"/>
                          <a:cs typeface="Times New Roman" panose="02020603050405020304" pitchFamily="18" charset="0"/>
                        </a:rPr>
                        <a:t>Duration of reference</a:t>
                      </a:r>
                      <a:endParaRPr lang="en-GB" sz="2000" dirty="0">
                        <a:latin typeface="Times New Roman" panose="02020603050405020304" pitchFamily="18" charset="0"/>
                        <a:cs typeface="Times New Roman" panose="02020603050405020304" pitchFamily="18" charset="0"/>
                      </a:endParaRPr>
                    </a:p>
                  </a:txBody>
                  <a:tcPr>
                    <a:solidFill>
                      <a:schemeClr val="tx2">
                        <a:lumMod val="40000"/>
                        <a:lumOff val="60000"/>
                      </a:schemeClr>
                    </a:solidFill>
                  </a:tcPr>
                </a:tc>
                <a:extLst>
                  <a:ext uri="{0D108BD9-81ED-4DB2-BD59-A6C34878D82A}">
                    <a16:rowId xmlns:a16="http://schemas.microsoft.com/office/drawing/2014/main" val="234817095"/>
                  </a:ext>
                </a:extLst>
              </a:tr>
              <a:tr h="458496">
                <a:tc>
                  <a:txBody>
                    <a:bodyPr/>
                    <a:lstStyle/>
                    <a:p>
                      <a:r>
                        <a:rPr lang="en-US" sz="2000" dirty="0">
                          <a:latin typeface="Times New Roman" panose="02020603050405020304" pitchFamily="18" charset="0"/>
                          <a:cs typeface="Times New Roman" panose="02020603050405020304" pitchFamily="18" charset="0"/>
                        </a:rPr>
                        <a:t>Brand references</a:t>
                      </a:r>
                      <a:endParaRPr lang="en-GB" sz="2000" dirty="0">
                        <a:latin typeface="Times New Roman" panose="02020603050405020304" pitchFamily="18" charset="0"/>
                        <a:cs typeface="Times New Roman" panose="02020603050405020304" pitchFamily="18" charset="0"/>
                      </a:endParaRPr>
                    </a:p>
                  </a:txBody>
                  <a:tcPr>
                    <a:solidFill>
                      <a:schemeClr val="tx2">
                        <a:lumMod val="40000"/>
                        <a:lumOff val="60000"/>
                      </a:schemeClr>
                    </a:solidFill>
                  </a:tcPr>
                </a:tc>
                <a:extLst>
                  <a:ext uri="{0D108BD9-81ED-4DB2-BD59-A6C34878D82A}">
                    <a16:rowId xmlns:a16="http://schemas.microsoft.com/office/drawing/2014/main" val="21207035"/>
                  </a:ext>
                </a:extLst>
              </a:tr>
              <a:tr h="458496">
                <a:tc>
                  <a:txBody>
                    <a:bodyPr/>
                    <a:lstStyle/>
                    <a:p>
                      <a:r>
                        <a:rPr lang="en-US" sz="2000" dirty="0">
                          <a:latin typeface="Times New Roman" panose="02020603050405020304" pitchFamily="18" charset="0"/>
                          <a:cs typeface="Times New Roman" panose="02020603050405020304" pitchFamily="18" charset="0"/>
                        </a:rPr>
                        <a:t>Brand name or logo referenced</a:t>
                      </a:r>
                      <a:endParaRPr lang="en-GB" sz="2000" dirty="0">
                        <a:latin typeface="Times New Roman" panose="02020603050405020304" pitchFamily="18" charset="0"/>
                        <a:cs typeface="Times New Roman" panose="02020603050405020304" pitchFamily="18" charset="0"/>
                      </a:endParaRPr>
                    </a:p>
                  </a:txBody>
                  <a:tcPr>
                    <a:solidFill>
                      <a:schemeClr val="tx2">
                        <a:lumMod val="40000"/>
                        <a:lumOff val="60000"/>
                      </a:schemeClr>
                    </a:solidFill>
                  </a:tcPr>
                </a:tc>
                <a:extLst>
                  <a:ext uri="{0D108BD9-81ED-4DB2-BD59-A6C34878D82A}">
                    <a16:rowId xmlns:a16="http://schemas.microsoft.com/office/drawing/2014/main" val="3751525904"/>
                  </a:ext>
                </a:extLst>
              </a:tr>
              <a:tr h="458496">
                <a:tc>
                  <a:txBody>
                    <a:bodyPr/>
                    <a:lstStyle/>
                    <a:p>
                      <a:r>
                        <a:rPr lang="en-US" sz="2000" dirty="0">
                          <a:latin typeface="Times New Roman" panose="02020603050405020304" pitchFamily="18" charset="0"/>
                          <a:cs typeface="Times New Roman" panose="02020603050405020304" pitchFamily="18" charset="0"/>
                        </a:rPr>
                        <a:t>Harm reduction or age warning</a:t>
                      </a:r>
                      <a:endParaRPr lang="en-GB" sz="2000" dirty="0">
                        <a:latin typeface="Times New Roman" panose="02020603050405020304" pitchFamily="18" charset="0"/>
                        <a:cs typeface="Times New Roman" panose="02020603050405020304" pitchFamily="18" charset="0"/>
                      </a:endParaRPr>
                    </a:p>
                  </a:txBody>
                  <a:tcPr>
                    <a:solidFill>
                      <a:schemeClr val="tx2">
                        <a:lumMod val="40000"/>
                        <a:lumOff val="60000"/>
                      </a:schemeClr>
                    </a:solidFill>
                  </a:tcPr>
                </a:tc>
                <a:extLst>
                  <a:ext uri="{0D108BD9-81ED-4DB2-BD59-A6C34878D82A}">
                    <a16:rowId xmlns:a16="http://schemas.microsoft.com/office/drawing/2014/main" val="2982962500"/>
                  </a:ext>
                </a:extLst>
              </a:tr>
            </a:tbl>
          </a:graphicData>
        </a:graphic>
      </p:graphicFrame>
    </p:spTree>
    <p:extLst>
      <p:ext uri="{BB962C8B-B14F-4D97-AF65-F5344CB8AC3E}">
        <p14:creationId xmlns:p14="http://schemas.microsoft.com/office/powerpoint/2010/main" val="287084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1E675-C59A-2AA1-5BA6-948A564D005C}"/>
              </a:ext>
            </a:extLst>
          </p:cNvPr>
          <p:cNvSpPr>
            <a:spLocks noGrp="1"/>
          </p:cNvSpPr>
          <p:nvPr>
            <p:ph type="title"/>
          </p:nvPr>
        </p:nvSpPr>
        <p:spPr>
          <a:xfrm>
            <a:off x="838200" y="365126"/>
            <a:ext cx="10515600" cy="726828"/>
          </a:xfrm>
        </p:spPr>
        <p:txBody>
          <a:bodyPr>
            <a:normAutofit/>
          </a:bodyPr>
          <a:lstStyle/>
          <a:p>
            <a:pPr algn="ctr"/>
            <a:r>
              <a:rPr lang="en-US" sz="3600" b="1" dirty="0">
                <a:latin typeface="Times New Roman" panose="02020603050405020304" pitchFamily="18" charset="0"/>
                <a:cs typeface="Times New Roman" panose="02020603050405020304" pitchFamily="18" charset="0"/>
              </a:rPr>
              <a:t>Results</a:t>
            </a:r>
            <a:endParaRPr lang="en-GB" sz="36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3948160-EA7F-E1D2-AE1C-A2B4D7F7C211}"/>
              </a:ext>
            </a:extLst>
          </p:cNvPr>
          <p:cNvSpPr>
            <a:spLocks noGrp="1"/>
          </p:cNvSpPr>
          <p:nvPr>
            <p:ph idx="1"/>
          </p:nvPr>
        </p:nvSpPr>
        <p:spPr>
          <a:xfrm>
            <a:off x="838200" y="1195311"/>
            <a:ext cx="3547369" cy="358282"/>
          </a:xfrm>
        </p:spPr>
        <p:txBody>
          <a:bodyPr>
            <a:normAutofit lnSpcReduction="10000"/>
          </a:bodyPr>
          <a:lstStyle/>
          <a:p>
            <a:pPr marL="0" indent="0">
              <a:buNone/>
            </a:pPr>
            <a:r>
              <a:rPr lang="en-US" sz="2000" b="1" dirty="0">
                <a:latin typeface="Times New Roman" panose="02020603050405020304" pitchFamily="18" charset="0"/>
                <a:cs typeface="Times New Roman" panose="02020603050405020304" pitchFamily="18" charset="0"/>
              </a:rPr>
              <a:t>Across the 10 EPL matches: </a:t>
            </a:r>
          </a:p>
          <a:p>
            <a:pPr marL="0" indent="0">
              <a:buNone/>
            </a:pPr>
            <a:endParaRPr lang="en-US" sz="1800" dirty="0">
              <a:latin typeface="Times New Roman" panose="02020603050405020304" pitchFamily="18" charset="0"/>
              <a:cs typeface="Times New Roman" panose="02020603050405020304" pitchFamily="18" charset="0"/>
            </a:endParaRPr>
          </a:p>
        </p:txBody>
      </p:sp>
      <p:sp>
        <p:nvSpPr>
          <p:cNvPr id="8" name="Content Placeholder 2">
            <a:extLst>
              <a:ext uri="{FF2B5EF4-FFF2-40B4-BE49-F238E27FC236}">
                <a16:creationId xmlns:a16="http://schemas.microsoft.com/office/drawing/2014/main" id="{F107D982-CF9F-6041-49DB-D9809D0D7808}"/>
              </a:ext>
            </a:extLst>
          </p:cNvPr>
          <p:cNvSpPr txBox="1">
            <a:spLocks/>
          </p:cNvSpPr>
          <p:nvPr/>
        </p:nvSpPr>
        <p:spPr>
          <a:xfrm>
            <a:off x="1470178" y="1837287"/>
            <a:ext cx="6400246" cy="358282"/>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900" b="1" dirty="0">
                <a:latin typeface="Times New Roman" panose="02020603050405020304" pitchFamily="18" charset="0"/>
                <a:cs typeface="Times New Roman" panose="02020603050405020304" pitchFamily="18" charset="0"/>
              </a:rPr>
              <a:t>Gambling, Cryptocurrency and FT references combined:</a:t>
            </a:r>
          </a:p>
          <a:p>
            <a:pPr marL="0" indent="0">
              <a:buFont typeface="Arial" panose="020B0604020202020204" pitchFamily="34" charset="0"/>
              <a:buNone/>
            </a:pPr>
            <a:endParaRPr lang="en-US" sz="1800"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D0878657-0D3B-A8FF-C5D4-203CFB7D653F}"/>
              </a:ext>
            </a:extLst>
          </p:cNvPr>
          <p:cNvSpPr txBox="1"/>
          <p:nvPr/>
        </p:nvSpPr>
        <p:spPr>
          <a:xfrm>
            <a:off x="1464262" y="2425085"/>
            <a:ext cx="8978838" cy="1508105"/>
          </a:xfrm>
          <a:prstGeom prst="rect">
            <a:avLst/>
          </a:prstGeom>
          <a:noFill/>
        </p:spPr>
        <p:txBody>
          <a:bodyPr wrap="square">
            <a:spAutoFit/>
          </a:bodyPr>
          <a:lstStyle/>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There were </a:t>
            </a:r>
            <a:r>
              <a:rPr lang="en-US" sz="2400" b="1" dirty="0">
                <a:latin typeface="Times New Roman" panose="02020603050405020304" pitchFamily="18" charset="0"/>
                <a:cs typeface="Times New Roman" panose="02020603050405020304" pitchFamily="18" charset="0"/>
              </a:rPr>
              <a:t>3,023</a:t>
            </a:r>
            <a:r>
              <a:rPr lang="en-US" sz="2000" dirty="0">
                <a:latin typeface="Times New Roman" panose="02020603050405020304" pitchFamily="18" charset="0"/>
                <a:cs typeface="Times New Roman" panose="02020603050405020304" pitchFamily="18" charset="0"/>
              </a:rPr>
              <a:t> visible shots. Which included</a:t>
            </a:r>
            <a:r>
              <a:rPr lang="en-US" sz="2400" b="1" dirty="0">
                <a:latin typeface="Times New Roman" panose="02020603050405020304" pitchFamily="18" charset="0"/>
                <a:cs typeface="Times New Roman" panose="02020603050405020304" pitchFamily="18" charset="0"/>
              </a:rPr>
              <a:t> 20,941 </a:t>
            </a:r>
            <a:r>
              <a:rPr lang="en-US" sz="2000" dirty="0">
                <a:latin typeface="Times New Roman" panose="02020603050405020304" pitchFamily="18" charset="0"/>
                <a:cs typeface="Times New Roman" panose="02020603050405020304" pitchFamily="18" charset="0"/>
              </a:rPr>
              <a:t>relevant logos.</a:t>
            </a:r>
          </a:p>
          <a:p>
            <a:pPr marL="285750" indent="-28575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 total of </a:t>
            </a:r>
            <a:r>
              <a:rPr lang="en-US" sz="2400" b="1" dirty="0">
                <a:latin typeface="Times New Roman" panose="02020603050405020304" pitchFamily="18" charset="0"/>
                <a:cs typeface="Times New Roman" panose="02020603050405020304" pitchFamily="18" charset="0"/>
              </a:rPr>
              <a:t>1,073</a:t>
            </a:r>
            <a:r>
              <a:rPr lang="en-US" sz="24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front-of-shirt gambling logos. </a:t>
            </a:r>
            <a:r>
              <a:rPr lang="en-US" sz="2400" b="1" dirty="0">
                <a:latin typeface="Times New Roman" panose="02020603050405020304" pitchFamily="18" charset="0"/>
                <a:cs typeface="Times New Roman" panose="02020603050405020304" pitchFamily="18" charset="0"/>
              </a:rPr>
              <a:t>7% </a:t>
            </a:r>
            <a:r>
              <a:rPr lang="en-US" sz="2000" dirty="0">
                <a:latin typeface="Times New Roman" panose="02020603050405020304" pitchFamily="18" charset="0"/>
                <a:cs typeface="Times New Roman" panose="02020603050405020304" pitchFamily="18" charset="0"/>
              </a:rPr>
              <a:t>of all gambling logos and </a:t>
            </a:r>
            <a:r>
              <a:rPr lang="en-US" sz="2400" b="1" dirty="0">
                <a:latin typeface="Times New Roman" panose="02020603050405020304" pitchFamily="18" charset="0"/>
                <a:cs typeface="Times New Roman" panose="02020603050405020304" pitchFamily="18" charset="0"/>
              </a:rPr>
              <a:t>5% </a:t>
            </a:r>
            <a:r>
              <a:rPr lang="en-US" sz="2000" dirty="0">
                <a:latin typeface="Times New Roman" panose="02020603050405020304" pitchFamily="18" charset="0"/>
                <a:cs typeface="Times New Roman" panose="02020603050405020304" pitchFamily="18" charset="0"/>
              </a:rPr>
              <a:t>of all relevant logos. </a:t>
            </a:r>
          </a:p>
        </p:txBody>
      </p:sp>
      <p:sp>
        <p:nvSpPr>
          <p:cNvPr id="20" name="Rectangle: Rounded Corners 19">
            <a:extLst>
              <a:ext uri="{FF2B5EF4-FFF2-40B4-BE49-F238E27FC236}">
                <a16:creationId xmlns:a16="http://schemas.microsoft.com/office/drawing/2014/main" id="{7E55F372-AA65-7F2E-051B-3E35A9026886}"/>
              </a:ext>
            </a:extLst>
          </p:cNvPr>
          <p:cNvSpPr/>
          <p:nvPr/>
        </p:nvSpPr>
        <p:spPr>
          <a:xfrm>
            <a:off x="1470178" y="4025589"/>
            <a:ext cx="2572676" cy="1140995"/>
          </a:xfrm>
          <a:prstGeom prst="roundRect">
            <a:avLst/>
          </a:prstGeom>
          <a:solidFill>
            <a:schemeClr val="tx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22 logos per minute (one every 2.72 secs)</a:t>
            </a:r>
            <a:endParaRPr lang="en-GB" b="1" dirty="0">
              <a:latin typeface="Times New Roman" panose="02020603050405020304" pitchFamily="18" charset="0"/>
              <a:cs typeface="Times New Roman" panose="02020603050405020304" pitchFamily="18" charset="0"/>
            </a:endParaRPr>
          </a:p>
        </p:txBody>
      </p:sp>
      <p:sp>
        <p:nvSpPr>
          <p:cNvPr id="21" name="Rectangle: Rounded Corners 20">
            <a:extLst>
              <a:ext uri="{FF2B5EF4-FFF2-40B4-BE49-F238E27FC236}">
                <a16:creationId xmlns:a16="http://schemas.microsoft.com/office/drawing/2014/main" id="{7818F5FC-E9B0-A03D-2A6F-725B7EFD7068}"/>
              </a:ext>
            </a:extLst>
          </p:cNvPr>
          <p:cNvSpPr/>
          <p:nvPr/>
        </p:nvSpPr>
        <p:spPr>
          <a:xfrm>
            <a:off x="4670301" y="4025590"/>
            <a:ext cx="2572676" cy="1140994"/>
          </a:xfrm>
          <a:prstGeom prst="roundRect">
            <a:avLst/>
          </a:prstGeom>
          <a:solidFill>
            <a:schemeClr val="tx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Pitch-side hoardings (52%)</a:t>
            </a:r>
            <a:endParaRPr lang="en-GB" b="1" dirty="0">
              <a:latin typeface="Times New Roman" panose="02020603050405020304" pitchFamily="18" charset="0"/>
              <a:cs typeface="Times New Roman" panose="02020603050405020304" pitchFamily="18" charset="0"/>
            </a:endParaRPr>
          </a:p>
        </p:txBody>
      </p:sp>
      <p:sp>
        <p:nvSpPr>
          <p:cNvPr id="22" name="Rectangle: Rounded Corners 21">
            <a:extLst>
              <a:ext uri="{FF2B5EF4-FFF2-40B4-BE49-F238E27FC236}">
                <a16:creationId xmlns:a16="http://schemas.microsoft.com/office/drawing/2014/main" id="{631D3CAA-D983-CB96-FF23-281F2C01F3BD}"/>
              </a:ext>
            </a:extLst>
          </p:cNvPr>
          <p:cNvSpPr/>
          <p:nvPr/>
        </p:nvSpPr>
        <p:spPr>
          <a:xfrm>
            <a:off x="7870424" y="4025590"/>
            <a:ext cx="2572676" cy="1140994"/>
          </a:xfrm>
          <a:prstGeom prst="roundRect">
            <a:avLst/>
          </a:prstGeom>
          <a:solidFill>
            <a:schemeClr val="tx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Full-coverage dynamic displays (49%)</a:t>
            </a:r>
            <a:endParaRPr lang="en-GB" b="1" dirty="0">
              <a:latin typeface="Times New Roman" panose="02020603050405020304" pitchFamily="18" charset="0"/>
              <a:cs typeface="Times New Roman" panose="02020603050405020304" pitchFamily="18" charset="0"/>
            </a:endParaRPr>
          </a:p>
        </p:txBody>
      </p:sp>
      <p:sp>
        <p:nvSpPr>
          <p:cNvPr id="23" name="Rectangle: Rounded Corners 22">
            <a:extLst>
              <a:ext uri="{FF2B5EF4-FFF2-40B4-BE49-F238E27FC236}">
                <a16:creationId xmlns:a16="http://schemas.microsoft.com/office/drawing/2014/main" id="{F38F10C3-EEF1-BB1F-50BA-EA9CACE317C5}"/>
              </a:ext>
            </a:extLst>
          </p:cNvPr>
          <p:cNvSpPr/>
          <p:nvPr/>
        </p:nvSpPr>
        <p:spPr>
          <a:xfrm>
            <a:off x="3099231" y="5505204"/>
            <a:ext cx="2572676" cy="1140995"/>
          </a:xfrm>
          <a:prstGeom prst="roundRect">
            <a:avLst/>
          </a:prstGeom>
          <a:solidFill>
            <a:schemeClr val="tx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30 different brands</a:t>
            </a:r>
            <a:endParaRPr lang="en-GB" b="1" dirty="0">
              <a:latin typeface="Times New Roman" panose="02020603050405020304" pitchFamily="18" charset="0"/>
              <a:cs typeface="Times New Roman" panose="02020603050405020304" pitchFamily="18" charset="0"/>
            </a:endParaRPr>
          </a:p>
        </p:txBody>
      </p:sp>
      <p:sp>
        <p:nvSpPr>
          <p:cNvPr id="24" name="Rectangle: Rounded Corners 23">
            <a:extLst>
              <a:ext uri="{FF2B5EF4-FFF2-40B4-BE49-F238E27FC236}">
                <a16:creationId xmlns:a16="http://schemas.microsoft.com/office/drawing/2014/main" id="{BE39ED09-630D-E8CE-AFB0-36F4BF519656}"/>
              </a:ext>
            </a:extLst>
          </p:cNvPr>
          <p:cNvSpPr/>
          <p:nvPr/>
        </p:nvSpPr>
        <p:spPr>
          <a:xfrm>
            <a:off x="6302492" y="5505203"/>
            <a:ext cx="2572676" cy="1140995"/>
          </a:xfrm>
          <a:prstGeom prst="roundRect">
            <a:avLst/>
          </a:prstGeom>
          <a:solidFill>
            <a:schemeClr val="tx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betway (24%)</a:t>
            </a:r>
            <a:endParaRPr lang="en-GB"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125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6">
                                            <p:txEl>
                                              <p:pRg st="2" end="2"/>
                                            </p:txEl>
                                          </p:spTgt>
                                        </p:tgtEl>
                                        <p:attrNameLst>
                                          <p:attrName>style.visibility</p:attrName>
                                        </p:attrNameLst>
                                      </p:cBhvr>
                                      <p:to>
                                        <p:strVal val="visible"/>
                                      </p:to>
                                    </p:set>
                                    <p:animEffect transition="in" filter="fade">
                                      <p:cBhvr>
                                        <p:cTn id="20" dur="500"/>
                                        <p:tgtEl>
                                          <p:spTgt spid="1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1E675-C59A-2AA1-5BA6-948A564D005C}"/>
              </a:ext>
            </a:extLst>
          </p:cNvPr>
          <p:cNvSpPr>
            <a:spLocks noGrp="1"/>
          </p:cNvSpPr>
          <p:nvPr>
            <p:ph type="title"/>
          </p:nvPr>
        </p:nvSpPr>
        <p:spPr>
          <a:xfrm>
            <a:off x="838200" y="110315"/>
            <a:ext cx="10515600" cy="746199"/>
          </a:xfrm>
        </p:spPr>
        <p:txBody>
          <a:bodyPr>
            <a:noAutofit/>
          </a:bodyPr>
          <a:lstStyle/>
          <a:p>
            <a:pPr algn="ctr"/>
            <a:r>
              <a:rPr lang="en-US" sz="3600" b="1" dirty="0">
                <a:latin typeface="Times New Roman" panose="02020603050405020304" pitchFamily="18" charset="0"/>
                <a:cs typeface="Times New Roman" panose="02020603050405020304" pitchFamily="18" charset="0"/>
              </a:rPr>
              <a:t>Results</a:t>
            </a:r>
            <a:endParaRPr lang="en-GB" sz="36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3948160-EA7F-E1D2-AE1C-A2B4D7F7C211}"/>
              </a:ext>
            </a:extLst>
          </p:cNvPr>
          <p:cNvSpPr>
            <a:spLocks noGrp="1"/>
          </p:cNvSpPr>
          <p:nvPr>
            <p:ph idx="1"/>
          </p:nvPr>
        </p:nvSpPr>
        <p:spPr>
          <a:xfrm>
            <a:off x="145003" y="1383784"/>
            <a:ext cx="3745816" cy="5203448"/>
          </a:xfrm>
        </p:spPr>
        <p:txBody>
          <a:bodyPr>
            <a:normAutofit fontScale="77500" lnSpcReduction="20000"/>
          </a:bodyPr>
          <a:lstStyle/>
          <a:p>
            <a:pPr marL="0" indent="0" algn="ctr">
              <a:buNone/>
            </a:pPr>
            <a:r>
              <a:rPr lang="en-US" sz="3100" b="1" dirty="0">
                <a:latin typeface="Times New Roman" panose="02020603050405020304" pitchFamily="18" charset="0"/>
                <a:cs typeface="Times New Roman" panose="02020603050405020304" pitchFamily="18" charset="0"/>
              </a:rPr>
              <a:t>Gambling</a:t>
            </a:r>
          </a:p>
          <a:p>
            <a:pPr marL="0" indent="0" algn="ctr">
              <a:buNone/>
            </a:pPr>
            <a:endParaRPr lang="en-US" sz="2000" b="1"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a:p>
            <a:r>
              <a:rPr lang="en-US" sz="2300" dirty="0">
                <a:latin typeface="Times New Roman" panose="02020603050405020304" pitchFamily="18" charset="0"/>
                <a:cs typeface="Times New Roman" panose="02020603050405020304" pitchFamily="18" charset="0"/>
              </a:rPr>
              <a:t>There were </a:t>
            </a:r>
            <a:r>
              <a:rPr lang="en-US" sz="2300" b="1" dirty="0">
                <a:latin typeface="Times New Roman" panose="02020603050405020304" pitchFamily="18" charset="0"/>
                <a:cs typeface="Times New Roman" panose="02020603050405020304" pitchFamily="18" charset="0"/>
              </a:rPr>
              <a:t>2,336</a:t>
            </a:r>
            <a:r>
              <a:rPr lang="en-US" sz="2300" dirty="0">
                <a:latin typeface="Times New Roman" panose="02020603050405020304" pitchFamily="18" charset="0"/>
                <a:cs typeface="Times New Roman" panose="02020603050405020304" pitchFamily="18" charset="0"/>
              </a:rPr>
              <a:t> shots, with </a:t>
            </a:r>
            <a:r>
              <a:rPr lang="en-US" sz="2300" b="1" dirty="0">
                <a:latin typeface="Times New Roman" panose="02020603050405020304" pitchFamily="18" charset="0"/>
                <a:cs typeface="Times New Roman" panose="02020603050405020304" pitchFamily="18" charset="0"/>
              </a:rPr>
              <a:t>15,652</a:t>
            </a:r>
            <a:r>
              <a:rPr lang="en-US" sz="2300" dirty="0">
                <a:latin typeface="Times New Roman" panose="02020603050405020304" pitchFamily="18" charset="0"/>
                <a:cs typeface="Times New Roman" panose="02020603050405020304" pitchFamily="18" charset="0"/>
              </a:rPr>
              <a:t> gambling logos (271 associated with cryptocurrency).</a:t>
            </a: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900" dirty="0">
              <a:latin typeface="Times New Roman" panose="02020603050405020304" pitchFamily="18" charset="0"/>
              <a:cs typeface="Times New Roman" panose="02020603050405020304" pitchFamily="18" charset="0"/>
            </a:endParaRPr>
          </a:p>
          <a:p>
            <a:r>
              <a:rPr lang="en-US" sz="2300" dirty="0">
                <a:latin typeface="Times New Roman" panose="02020603050405020304" pitchFamily="18" charset="0"/>
                <a:cs typeface="Times New Roman" panose="02020603050405020304" pitchFamily="18" charset="0"/>
              </a:rPr>
              <a:t>4% contained harm-reduction content.</a:t>
            </a:r>
          </a:p>
          <a:p>
            <a:pPr marL="0" indent="0">
              <a:buNone/>
            </a:pPr>
            <a:endParaRPr lang="en-US" sz="2000" b="1"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id="{F2E69E28-40BB-A80E-9BC7-C9CB907D81A2}"/>
              </a:ext>
            </a:extLst>
          </p:cNvPr>
          <p:cNvSpPr/>
          <p:nvPr/>
        </p:nvSpPr>
        <p:spPr>
          <a:xfrm>
            <a:off x="1225578" y="3341801"/>
            <a:ext cx="1565985" cy="700696"/>
          </a:xfrm>
          <a:prstGeom prst="roundRect">
            <a:avLst/>
          </a:prstGeom>
          <a:solidFill>
            <a:schemeClr val="tx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Times New Roman" panose="02020603050405020304" pitchFamily="18" charset="0"/>
                <a:cs typeface="Times New Roman" panose="02020603050405020304" pitchFamily="18" charset="0"/>
              </a:rPr>
              <a:t>16 logos per minute (one every 3.75 secs)</a:t>
            </a:r>
            <a:endParaRPr lang="en-GB" sz="1400"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7D2CBA0F-B6D1-5103-599E-CAD90D64F944}"/>
              </a:ext>
            </a:extLst>
          </p:cNvPr>
          <p:cNvSpPr/>
          <p:nvPr/>
        </p:nvSpPr>
        <p:spPr>
          <a:xfrm>
            <a:off x="1225578" y="4258791"/>
            <a:ext cx="1565985" cy="700696"/>
          </a:xfrm>
          <a:prstGeom prst="roundRect">
            <a:avLst/>
          </a:prstGeom>
          <a:solidFill>
            <a:schemeClr val="tx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Times New Roman" panose="02020603050405020304" pitchFamily="18" charset="0"/>
                <a:cs typeface="Times New Roman" panose="02020603050405020304" pitchFamily="18" charset="0"/>
              </a:rPr>
              <a:t>Pitch-side hoardings (51%)</a:t>
            </a:r>
            <a:endParaRPr lang="en-GB" sz="1400" dirty="0">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id="{FC3029C9-E6E9-83C7-F7A7-5807D169F8AB}"/>
              </a:ext>
            </a:extLst>
          </p:cNvPr>
          <p:cNvSpPr/>
          <p:nvPr/>
        </p:nvSpPr>
        <p:spPr>
          <a:xfrm>
            <a:off x="1225578" y="5175880"/>
            <a:ext cx="1565985" cy="700696"/>
          </a:xfrm>
          <a:prstGeom prst="roundRect">
            <a:avLst/>
          </a:prstGeom>
          <a:solidFill>
            <a:schemeClr val="tx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Times New Roman" panose="02020603050405020304" pitchFamily="18" charset="0"/>
                <a:cs typeface="Times New Roman" panose="02020603050405020304" pitchFamily="18" charset="0"/>
              </a:rPr>
              <a:t>Full coverage dynamic displays (48%)</a:t>
            </a:r>
            <a:endParaRPr lang="en-GB" sz="1400" dirty="0">
              <a:latin typeface="Times New Roman" panose="02020603050405020304" pitchFamily="18" charset="0"/>
              <a:cs typeface="Times New Roman" panose="02020603050405020304" pitchFamily="18" charset="0"/>
            </a:endParaRPr>
          </a:p>
        </p:txBody>
      </p:sp>
      <p:sp>
        <p:nvSpPr>
          <p:cNvPr id="11" name="Rectangle: Rounded Corners 10">
            <a:extLst>
              <a:ext uri="{FF2B5EF4-FFF2-40B4-BE49-F238E27FC236}">
                <a16:creationId xmlns:a16="http://schemas.microsoft.com/office/drawing/2014/main" id="{82AA4D54-BAF4-2920-34E3-68EF8785FB8A}"/>
              </a:ext>
            </a:extLst>
          </p:cNvPr>
          <p:cNvSpPr/>
          <p:nvPr/>
        </p:nvSpPr>
        <p:spPr>
          <a:xfrm>
            <a:off x="5273797" y="3349913"/>
            <a:ext cx="1565985" cy="700696"/>
          </a:xfrm>
          <a:prstGeom prst="roundRect">
            <a:avLst/>
          </a:prstGeom>
          <a:solidFill>
            <a:schemeClr val="tx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Times New Roman" panose="02020603050405020304" pitchFamily="18" charset="0"/>
                <a:cs typeface="Times New Roman" panose="02020603050405020304" pitchFamily="18" charset="0"/>
              </a:rPr>
              <a:t>5 logos per minute (one every 12 secs)</a:t>
            </a:r>
            <a:endParaRPr lang="en-GB" sz="1400" dirty="0">
              <a:latin typeface="Times New Roman" panose="02020603050405020304" pitchFamily="18" charset="0"/>
              <a:cs typeface="Times New Roman" panose="02020603050405020304" pitchFamily="18" charset="0"/>
            </a:endParaRPr>
          </a:p>
        </p:txBody>
      </p:sp>
      <p:sp>
        <p:nvSpPr>
          <p:cNvPr id="12" name="Rectangle: Rounded Corners 11">
            <a:extLst>
              <a:ext uri="{FF2B5EF4-FFF2-40B4-BE49-F238E27FC236}">
                <a16:creationId xmlns:a16="http://schemas.microsoft.com/office/drawing/2014/main" id="{4371EBA4-1542-A2BE-3244-1B03F52494C5}"/>
              </a:ext>
            </a:extLst>
          </p:cNvPr>
          <p:cNvSpPr/>
          <p:nvPr/>
        </p:nvSpPr>
        <p:spPr>
          <a:xfrm>
            <a:off x="5273796" y="4258791"/>
            <a:ext cx="1565985" cy="700696"/>
          </a:xfrm>
          <a:prstGeom prst="roundRect">
            <a:avLst/>
          </a:prstGeom>
          <a:solidFill>
            <a:schemeClr val="tx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Times New Roman" panose="02020603050405020304" pitchFamily="18" charset="0"/>
                <a:cs typeface="Times New Roman" panose="02020603050405020304" pitchFamily="18" charset="0"/>
              </a:rPr>
              <a:t>Pitch-side hoardings (53%)</a:t>
            </a:r>
            <a:endParaRPr lang="en-GB" sz="1400" dirty="0">
              <a:latin typeface="Times New Roman" panose="02020603050405020304" pitchFamily="18" charset="0"/>
              <a:cs typeface="Times New Roman" panose="02020603050405020304" pitchFamily="18" charset="0"/>
            </a:endParaRPr>
          </a:p>
        </p:txBody>
      </p:sp>
      <p:sp>
        <p:nvSpPr>
          <p:cNvPr id="13" name="Rectangle: Rounded Corners 12">
            <a:extLst>
              <a:ext uri="{FF2B5EF4-FFF2-40B4-BE49-F238E27FC236}">
                <a16:creationId xmlns:a16="http://schemas.microsoft.com/office/drawing/2014/main" id="{40F4FCDF-E7E4-66E0-3ED5-EB3FF5A26A79}"/>
              </a:ext>
            </a:extLst>
          </p:cNvPr>
          <p:cNvSpPr/>
          <p:nvPr/>
        </p:nvSpPr>
        <p:spPr>
          <a:xfrm>
            <a:off x="5273796" y="5167003"/>
            <a:ext cx="1565985" cy="700696"/>
          </a:xfrm>
          <a:prstGeom prst="roundRect">
            <a:avLst/>
          </a:prstGeom>
          <a:solidFill>
            <a:schemeClr val="tx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Times New Roman" panose="02020603050405020304" pitchFamily="18" charset="0"/>
                <a:cs typeface="Times New Roman" panose="02020603050405020304" pitchFamily="18" charset="0"/>
              </a:rPr>
              <a:t>Full coverage dynamic displays (44%)</a:t>
            </a:r>
            <a:endParaRPr lang="en-GB" sz="1400" dirty="0">
              <a:latin typeface="Times New Roman" panose="02020603050405020304" pitchFamily="18" charset="0"/>
              <a:cs typeface="Times New Roman" panose="02020603050405020304" pitchFamily="18" charset="0"/>
            </a:endParaRPr>
          </a:p>
        </p:txBody>
      </p:sp>
      <p:sp>
        <p:nvSpPr>
          <p:cNvPr id="16" name="Rectangle 15">
            <a:extLst>
              <a:ext uri="{FF2B5EF4-FFF2-40B4-BE49-F238E27FC236}">
                <a16:creationId xmlns:a16="http://schemas.microsoft.com/office/drawing/2014/main" id="{C576A626-DA6E-CA32-95C7-EB89F0728848}"/>
              </a:ext>
            </a:extLst>
          </p:cNvPr>
          <p:cNvSpPr/>
          <p:nvPr/>
        </p:nvSpPr>
        <p:spPr>
          <a:xfrm>
            <a:off x="66580" y="2104008"/>
            <a:ext cx="3883983" cy="4625265"/>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75A8E4BD-B933-AF78-00CB-8CBDE6CF6B34}"/>
              </a:ext>
            </a:extLst>
          </p:cNvPr>
          <p:cNvSpPr/>
          <p:nvPr/>
        </p:nvSpPr>
        <p:spPr>
          <a:xfrm>
            <a:off x="4114798" y="2100580"/>
            <a:ext cx="3883983" cy="4625265"/>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630DCE25-B58F-0E36-83BB-09A1089BB938}"/>
              </a:ext>
            </a:extLst>
          </p:cNvPr>
          <p:cNvSpPr/>
          <p:nvPr/>
        </p:nvSpPr>
        <p:spPr>
          <a:xfrm>
            <a:off x="8163016" y="2100579"/>
            <a:ext cx="3962404" cy="4625265"/>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27757BBA-CC53-A604-68C0-C1AE6ECC4C88}"/>
              </a:ext>
            </a:extLst>
          </p:cNvPr>
          <p:cNvSpPr/>
          <p:nvPr/>
        </p:nvSpPr>
        <p:spPr>
          <a:xfrm>
            <a:off x="9361223" y="3349545"/>
            <a:ext cx="1565985" cy="700696"/>
          </a:xfrm>
          <a:prstGeom prst="roundRect">
            <a:avLst/>
          </a:prstGeom>
          <a:solidFill>
            <a:schemeClr val="tx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Times New Roman" panose="02020603050405020304" pitchFamily="18" charset="0"/>
                <a:cs typeface="Times New Roman" panose="02020603050405020304" pitchFamily="18" charset="0"/>
              </a:rPr>
              <a:t>5 logos per minute (one every 12 secs)</a:t>
            </a:r>
            <a:endParaRPr lang="en-GB" sz="1400" dirty="0">
              <a:latin typeface="Times New Roman" panose="02020603050405020304" pitchFamily="18" charset="0"/>
              <a:cs typeface="Times New Roman" panose="02020603050405020304" pitchFamily="18" charset="0"/>
            </a:endParaRPr>
          </a:p>
        </p:txBody>
      </p:sp>
      <p:sp>
        <p:nvSpPr>
          <p:cNvPr id="20" name="Rectangle: Rounded Corners 19">
            <a:extLst>
              <a:ext uri="{FF2B5EF4-FFF2-40B4-BE49-F238E27FC236}">
                <a16:creationId xmlns:a16="http://schemas.microsoft.com/office/drawing/2014/main" id="{83EAD154-AF98-D105-714F-FF0EE75613C1}"/>
              </a:ext>
            </a:extLst>
          </p:cNvPr>
          <p:cNvSpPr/>
          <p:nvPr/>
        </p:nvSpPr>
        <p:spPr>
          <a:xfrm>
            <a:off x="9361223" y="4262663"/>
            <a:ext cx="1565985" cy="700696"/>
          </a:xfrm>
          <a:prstGeom prst="roundRect">
            <a:avLst/>
          </a:prstGeom>
          <a:solidFill>
            <a:schemeClr val="tx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Times New Roman" panose="02020603050405020304" pitchFamily="18" charset="0"/>
                <a:cs typeface="Times New Roman" panose="02020603050405020304" pitchFamily="18" charset="0"/>
              </a:rPr>
              <a:t>Pitch-side hoardings (59%)</a:t>
            </a:r>
            <a:endParaRPr lang="en-GB" sz="1400" dirty="0">
              <a:latin typeface="Times New Roman" panose="02020603050405020304" pitchFamily="18" charset="0"/>
              <a:cs typeface="Times New Roman" panose="02020603050405020304" pitchFamily="18" charset="0"/>
            </a:endParaRPr>
          </a:p>
        </p:txBody>
      </p:sp>
      <p:sp>
        <p:nvSpPr>
          <p:cNvPr id="21" name="Rectangle: Rounded Corners 20">
            <a:extLst>
              <a:ext uri="{FF2B5EF4-FFF2-40B4-BE49-F238E27FC236}">
                <a16:creationId xmlns:a16="http://schemas.microsoft.com/office/drawing/2014/main" id="{F74F6E45-D1E5-AA20-07EB-7A9D2A31B4DA}"/>
              </a:ext>
            </a:extLst>
          </p:cNvPr>
          <p:cNvSpPr/>
          <p:nvPr/>
        </p:nvSpPr>
        <p:spPr>
          <a:xfrm>
            <a:off x="9361224" y="5177903"/>
            <a:ext cx="1565985" cy="700696"/>
          </a:xfrm>
          <a:prstGeom prst="roundRect">
            <a:avLst/>
          </a:prstGeom>
          <a:solidFill>
            <a:schemeClr val="tx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Times New Roman" panose="02020603050405020304" pitchFamily="18" charset="0"/>
                <a:cs typeface="Times New Roman" panose="02020603050405020304" pitchFamily="18" charset="0"/>
              </a:rPr>
              <a:t>Full coverage dynamic displays (51%)</a:t>
            </a:r>
            <a:endParaRPr lang="en-GB" sz="1400" dirty="0">
              <a:latin typeface="Times New Roman" panose="02020603050405020304" pitchFamily="18" charset="0"/>
              <a:cs typeface="Times New Roman" panose="02020603050405020304" pitchFamily="18" charset="0"/>
            </a:endParaRPr>
          </a:p>
        </p:txBody>
      </p:sp>
      <p:sp>
        <p:nvSpPr>
          <p:cNvPr id="24" name="Rectangle 23">
            <a:extLst>
              <a:ext uri="{FF2B5EF4-FFF2-40B4-BE49-F238E27FC236}">
                <a16:creationId xmlns:a16="http://schemas.microsoft.com/office/drawing/2014/main" id="{8B5237F9-DAF7-688C-FF7E-472A35114E08}"/>
              </a:ext>
            </a:extLst>
          </p:cNvPr>
          <p:cNvSpPr/>
          <p:nvPr/>
        </p:nvSpPr>
        <p:spPr>
          <a:xfrm>
            <a:off x="66580" y="1029168"/>
            <a:ext cx="3883983" cy="1071411"/>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A7BAF905-47AA-1E48-43A8-F05AE967CE44}"/>
              </a:ext>
            </a:extLst>
          </p:cNvPr>
          <p:cNvSpPr/>
          <p:nvPr/>
        </p:nvSpPr>
        <p:spPr>
          <a:xfrm>
            <a:off x="4114798" y="1029167"/>
            <a:ext cx="3883983" cy="1071411"/>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A7A9284B-1EF3-4FA8-9890-89A5EB523293}"/>
              </a:ext>
            </a:extLst>
          </p:cNvPr>
          <p:cNvSpPr/>
          <p:nvPr/>
        </p:nvSpPr>
        <p:spPr>
          <a:xfrm>
            <a:off x="8163016" y="1029167"/>
            <a:ext cx="3962404" cy="1052650"/>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Content Placeholder 2">
            <a:extLst>
              <a:ext uri="{FF2B5EF4-FFF2-40B4-BE49-F238E27FC236}">
                <a16:creationId xmlns:a16="http://schemas.microsoft.com/office/drawing/2014/main" id="{0123FBC5-9DB3-B0FE-3601-1B9A1C675796}"/>
              </a:ext>
            </a:extLst>
          </p:cNvPr>
          <p:cNvSpPr txBox="1">
            <a:spLocks/>
          </p:cNvSpPr>
          <p:nvPr/>
        </p:nvSpPr>
        <p:spPr>
          <a:xfrm>
            <a:off x="4174539" y="1383784"/>
            <a:ext cx="3824238" cy="5203448"/>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100" b="1" dirty="0">
                <a:latin typeface="Times New Roman" panose="02020603050405020304" pitchFamily="18" charset="0"/>
                <a:cs typeface="Times New Roman" panose="02020603050405020304" pitchFamily="18" charset="0"/>
              </a:rPr>
              <a:t>Cryptocurrency</a:t>
            </a:r>
          </a:p>
          <a:p>
            <a:pPr marL="0" indent="0" algn="ctr">
              <a:buFont typeface="Arial" panose="020B0604020202020204" pitchFamily="34" charset="0"/>
              <a:buNone/>
            </a:pPr>
            <a:endParaRPr lang="en-US" sz="2000" b="1" dirty="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en-US" sz="1800" dirty="0">
              <a:latin typeface="Times New Roman" panose="02020603050405020304" pitchFamily="18" charset="0"/>
              <a:cs typeface="Times New Roman" panose="02020603050405020304" pitchFamily="18" charset="0"/>
            </a:endParaRPr>
          </a:p>
          <a:p>
            <a:r>
              <a:rPr lang="en-US" sz="2300" dirty="0">
                <a:latin typeface="Times New Roman" panose="02020603050405020304" pitchFamily="18" charset="0"/>
                <a:cs typeface="Times New Roman" panose="02020603050405020304" pitchFamily="18" charset="0"/>
              </a:rPr>
              <a:t>There were </a:t>
            </a:r>
            <a:r>
              <a:rPr lang="en-US" sz="2300" b="1" dirty="0">
                <a:latin typeface="Times New Roman" panose="02020603050405020304" pitchFamily="18" charset="0"/>
                <a:cs typeface="Times New Roman" panose="02020603050405020304" pitchFamily="18" charset="0"/>
              </a:rPr>
              <a:t>673</a:t>
            </a:r>
            <a:r>
              <a:rPr lang="en-US" sz="2300" dirty="0">
                <a:latin typeface="Times New Roman" panose="02020603050405020304" pitchFamily="18" charset="0"/>
                <a:cs typeface="Times New Roman" panose="02020603050405020304" pitchFamily="18" charset="0"/>
              </a:rPr>
              <a:t> shots, with </a:t>
            </a:r>
            <a:r>
              <a:rPr lang="en-US" sz="2300" b="1" dirty="0">
                <a:latin typeface="Times New Roman" panose="02020603050405020304" pitchFamily="18" charset="0"/>
                <a:cs typeface="Times New Roman" panose="02020603050405020304" pitchFamily="18" charset="0"/>
              </a:rPr>
              <a:t>4,353 </a:t>
            </a:r>
            <a:r>
              <a:rPr lang="en-US" sz="2300" dirty="0">
                <a:latin typeface="Times New Roman" panose="02020603050405020304" pitchFamily="18" charset="0"/>
                <a:cs typeface="Times New Roman" panose="02020603050405020304" pitchFamily="18" charset="0"/>
              </a:rPr>
              <a:t>cryptocurrency logos (3,750 were associated with FT).</a:t>
            </a: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r>
              <a:rPr lang="en-US" sz="2300" dirty="0">
                <a:latin typeface="Times New Roman" panose="02020603050405020304" pitchFamily="18" charset="0"/>
                <a:cs typeface="Times New Roman" panose="02020603050405020304" pitchFamily="18" charset="0"/>
              </a:rPr>
              <a:t>0% contained harm-reduction content.</a:t>
            </a:r>
          </a:p>
          <a:p>
            <a:pPr marL="0" indent="0">
              <a:buFont typeface="Arial" panose="020B0604020202020204" pitchFamily="34" charset="0"/>
              <a:buNone/>
            </a:pPr>
            <a:endParaRPr lang="en-US" sz="2000" b="1" dirty="0">
              <a:latin typeface="Times New Roman" panose="02020603050405020304" pitchFamily="18" charset="0"/>
              <a:cs typeface="Times New Roman" panose="02020603050405020304" pitchFamily="18" charset="0"/>
            </a:endParaRPr>
          </a:p>
        </p:txBody>
      </p:sp>
      <p:sp>
        <p:nvSpPr>
          <p:cNvPr id="4" name="Content Placeholder 2">
            <a:extLst>
              <a:ext uri="{FF2B5EF4-FFF2-40B4-BE49-F238E27FC236}">
                <a16:creationId xmlns:a16="http://schemas.microsoft.com/office/drawing/2014/main" id="{1ECA1486-BE77-6F5C-A0C2-D0FD418E233C}"/>
              </a:ext>
            </a:extLst>
          </p:cNvPr>
          <p:cNvSpPr txBox="1">
            <a:spLocks/>
          </p:cNvSpPr>
          <p:nvPr/>
        </p:nvSpPr>
        <p:spPr>
          <a:xfrm>
            <a:off x="8232094" y="2038730"/>
            <a:ext cx="3824242" cy="859776"/>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800" dirty="0">
              <a:latin typeface="Times New Roman" panose="02020603050405020304" pitchFamily="18" charset="0"/>
              <a:cs typeface="Times New Roman" panose="02020603050405020304" pitchFamily="18" charset="0"/>
            </a:endParaRPr>
          </a:p>
          <a:p>
            <a:r>
              <a:rPr lang="en-US" sz="1900" dirty="0">
                <a:latin typeface="Times New Roman" panose="02020603050405020304" pitchFamily="18" charset="0"/>
                <a:cs typeface="Times New Roman" panose="02020603050405020304" pitchFamily="18" charset="0"/>
              </a:rPr>
              <a:t>There were </a:t>
            </a:r>
            <a:r>
              <a:rPr lang="en-US" sz="1900" b="1" dirty="0">
                <a:latin typeface="Times New Roman" panose="02020603050405020304" pitchFamily="18" charset="0"/>
                <a:cs typeface="Times New Roman" panose="02020603050405020304" pitchFamily="18" charset="0"/>
              </a:rPr>
              <a:t>623</a:t>
            </a:r>
            <a:r>
              <a:rPr lang="en-US" sz="1900" dirty="0">
                <a:latin typeface="Times New Roman" panose="02020603050405020304" pitchFamily="18" charset="0"/>
                <a:cs typeface="Times New Roman" panose="02020603050405020304" pitchFamily="18" charset="0"/>
              </a:rPr>
              <a:t> shots, with </a:t>
            </a:r>
            <a:r>
              <a:rPr lang="en-US" sz="1900" b="1" dirty="0">
                <a:latin typeface="Times New Roman" panose="02020603050405020304" pitchFamily="18" charset="0"/>
                <a:cs typeface="Times New Roman" panose="02020603050405020304" pitchFamily="18" charset="0"/>
              </a:rPr>
              <a:t>4,946 </a:t>
            </a:r>
            <a:r>
              <a:rPr lang="en-US" sz="1900" dirty="0">
                <a:latin typeface="Times New Roman" panose="02020603050405020304" pitchFamily="18" charset="0"/>
                <a:cs typeface="Times New Roman" panose="02020603050405020304" pitchFamily="18" charset="0"/>
              </a:rPr>
              <a:t>financial trading logos.</a:t>
            </a: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en-US" sz="2000" b="1"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88398B09-637C-0758-E6E9-33D8FA00E57F}"/>
              </a:ext>
            </a:extLst>
          </p:cNvPr>
          <p:cNvSpPr txBox="1"/>
          <p:nvPr/>
        </p:nvSpPr>
        <p:spPr>
          <a:xfrm>
            <a:off x="8782880" y="1334039"/>
            <a:ext cx="2703993" cy="461665"/>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Financial Trading</a:t>
            </a:r>
            <a:endParaRPr lang="en-GB" sz="2400" b="1"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811A9101-EE8E-17C7-7ADC-0EE410435073}"/>
              </a:ext>
            </a:extLst>
          </p:cNvPr>
          <p:cNvSpPr txBox="1"/>
          <p:nvPr/>
        </p:nvSpPr>
        <p:spPr>
          <a:xfrm>
            <a:off x="8282497" y="6038410"/>
            <a:ext cx="3764500" cy="646331"/>
          </a:xfrm>
          <a:prstGeom prst="rect">
            <a:avLst/>
          </a:prstGeom>
          <a:noFill/>
        </p:spPr>
        <p:txBody>
          <a:bodyPr wrap="square" rtlCol="0">
            <a:spAutoFit/>
          </a:bodyPr>
          <a:lstStyle/>
          <a:p>
            <a:pPr marL="285750" indent="-285750">
              <a:lnSpc>
                <a:spcPts val="216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0% contained harm-reduction content.</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4263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16" end="16"/>
                                            </p:txEl>
                                          </p:spTgt>
                                        </p:tgtEl>
                                        <p:attrNameLst>
                                          <p:attrName>style.visibility</p:attrName>
                                        </p:attrNameLst>
                                      </p:cBhvr>
                                      <p:to>
                                        <p:strVal val="visible"/>
                                      </p:to>
                                    </p:set>
                                    <p:animEffect transition="in" filter="fade">
                                      <p:cBhvr>
                                        <p:cTn id="27" dur="500"/>
                                        <p:tgtEl>
                                          <p:spTgt spid="3">
                                            <p:txEl>
                                              <p:pRg st="16" end="1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7">
                                            <p:txEl>
                                              <p:pRg st="3" end="3"/>
                                            </p:txEl>
                                          </p:spTgt>
                                        </p:tgtEl>
                                        <p:attrNameLst>
                                          <p:attrName>style.visibility</p:attrName>
                                        </p:attrNameLst>
                                      </p:cBhvr>
                                      <p:to>
                                        <p:strVal val="visible"/>
                                      </p:to>
                                    </p:set>
                                    <p:animEffect transition="in" filter="fade">
                                      <p:cBhvr>
                                        <p:cTn id="32" dur="500"/>
                                        <p:tgtEl>
                                          <p:spTgt spid="27">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7">
                                            <p:txEl>
                                              <p:pRg st="16" end="16"/>
                                            </p:txEl>
                                          </p:spTgt>
                                        </p:tgtEl>
                                        <p:attrNameLst>
                                          <p:attrName>style.visibility</p:attrName>
                                        </p:attrNameLst>
                                      </p:cBhvr>
                                      <p:to>
                                        <p:strVal val="visible"/>
                                      </p:to>
                                    </p:set>
                                    <p:animEffect transition="in" filter="fade">
                                      <p:cBhvr>
                                        <p:cTn id="52" dur="500"/>
                                        <p:tgtEl>
                                          <p:spTgt spid="27">
                                            <p:txEl>
                                              <p:pRg st="16" end="1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
                                            <p:txEl>
                                              <p:pRg st="1" end="1"/>
                                            </p:txEl>
                                          </p:spTgt>
                                        </p:tgtEl>
                                        <p:attrNameLst>
                                          <p:attrName>style.visibility</p:attrName>
                                        </p:attrNameLst>
                                      </p:cBhvr>
                                      <p:to>
                                        <p:strVal val="visible"/>
                                      </p:to>
                                    </p:set>
                                    <p:animEffect transition="in" filter="fade">
                                      <p:cBhvr>
                                        <p:cTn id="57" dur="500"/>
                                        <p:tgtEl>
                                          <p:spTgt spid="4">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500"/>
                                        <p:tgtEl>
                                          <p:spTgt spid="19"/>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500"/>
                                        <p:tgtEl>
                                          <p:spTgt spid="21"/>
                                        </p:tgtEl>
                                      </p:cBhvr>
                                    </p:animEffec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1" grpId="0" animBg="1"/>
      <p:bldP spid="12" grpId="0" animBg="1"/>
      <p:bldP spid="13" grpId="0" animBg="1"/>
      <p:bldP spid="19" grpId="0" animBg="1"/>
      <p:bldP spid="20" grpId="0" animBg="1"/>
      <p:bldP spid="21"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2249DC-23C9-BB1E-A631-C1E540EAECFC}"/>
              </a:ext>
            </a:extLst>
          </p:cNvPr>
          <p:cNvSpPr>
            <a:spLocks noGrp="1"/>
          </p:cNvSpPr>
          <p:nvPr>
            <p:ph type="title"/>
          </p:nvPr>
        </p:nvSpPr>
        <p:spPr>
          <a:xfrm>
            <a:off x="440014" y="431403"/>
            <a:ext cx="4683321" cy="678847"/>
          </a:xfrm>
        </p:spPr>
        <p:txBody>
          <a:bodyPr anchor="t">
            <a:normAutofit/>
          </a:bodyPr>
          <a:lstStyle/>
          <a:p>
            <a:pPr algn="ctr"/>
            <a:r>
              <a:rPr lang="en-US" sz="3600" b="1" dirty="0">
                <a:latin typeface="Times New Roman" panose="02020603050405020304" pitchFamily="18" charset="0"/>
                <a:cs typeface="Times New Roman" panose="02020603050405020304" pitchFamily="18" charset="0"/>
              </a:rPr>
              <a:t>Discussion</a:t>
            </a:r>
            <a:endParaRPr lang="en-GB" sz="36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7579005-1798-E68D-4C15-0FF95E6847B0}"/>
              </a:ext>
            </a:extLst>
          </p:cNvPr>
          <p:cNvSpPr>
            <a:spLocks noGrp="1"/>
          </p:cNvSpPr>
          <p:nvPr>
            <p:ph idx="1"/>
          </p:nvPr>
        </p:nvSpPr>
        <p:spPr>
          <a:xfrm>
            <a:off x="5459766" y="596028"/>
            <a:ext cx="6649375" cy="6205101"/>
          </a:xfrm>
        </p:spPr>
        <p:txBody>
          <a:bodyPr anchor="t">
            <a:normAutofit fontScale="62500" lnSpcReduction="20000"/>
          </a:bodyPr>
          <a:lstStyle/>
          <a:p>
            <a:r>
              <a:rPr lang="en-US" sz="3200" dirty="0">
                <a:latin typeface="Times New Roman" panose="02020603050405020304" pitchFamily="18" charset="0"/>
                <a:cs typeface="Times New Roman" panose="02020603050405020304" pitchFamily="18" charset="0"/>
              </a:rPr>
              <a:t>This was the first study to examine gambling, cryptocurrency, and FT in EPL broadcasts.</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Results indicated that gambling marketing appeared the most and was highly prevalent. </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Although to a lesser degree, cryptocurrency and FT marketing also has a noticeable presence in EPL broadcasts. </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Gambling front of shirt sponsorship only accounted for 5% of relevant logos and pitch-side hoardings were the most common. </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Which means, 95% of all other relevant logos do not fall under that ban. </a:t>
            </a:r>
          </a:p>
          <a:p>
            <a:endParaRPr lang="en-US" sz="3200" dirty="0">
              <a:latin typeface="Times New Roman" panose="02020603050405020304" pitchFamily="18" charset="0"/>
              <a:cs typeface="Times New Roman" panose="02020603050405020304" pitchFamily="18" charset="0"/>
            </a:endParaRPr>
          </a:p>
          <a:p>
            <a:r>
              <a:rPr lang="en-GB" sz="3200" dirty="0">
                <a:latin typeface="Times New Roman" panose="02020603050405020304" pitchFamily="18" charset="0"/>
                <a:ea typeface="Calibri" panose="020F0502020204030204" pitchFamily="34" charset="0"/>
                <a:cs typeface="Arial" panose="020B0604020202020204" pitchFamily="34" charset="0"/>
              </a:rPr>
              <a:t>Exclusively imposing bans upon gambling marketing may create perceived legitimacy and space for cryptocurrency and FT marketing (Newall &amp; Xiao, 2021). </a:t>
            </a:r>
            <a:endParaRPr lang="en-US" sz="3200" dirty="0">
              <a:latin typeface="Times New Roman" panose="02020603050405020304" pitchFamily="18" charset="0"/>
              <a:cs typeface="Times New Roman" panose="02020603050405020304" pitchFamily="18" charset="0"/>
            </a:endParaRPr>
          </a:p>
          <a:p>
            <a:pPr marL="0" indent="0">
              <a:buNone/>
            </a:pPr>
            <a:endParaRPr lang="en-US" sz="3300" b="1" dirty="0">
              <a:latin typeface="Times New Roman" panose="02020603050405020304" pitchFamily="18" charset="0"/>
              <a:cs typeface="Times New Roman" panose="02020603050405020304" pitchFamily="18" charset="0"/>
            </a:endParaRPr>
          </a:p>
          <a:p>
            <a:endParaRPr lang="en-GB" sz="1700" dirty="0">
              <a:latin typeface="Times New Roman" panose="02020603050405020304" pitchFamily="18" charset="0"/>
              <a:cs typeface="Times New Roman" panose="02020603050405020304" pitchFamily="18" charset="0"/>
            </a:endParaRPr>
          </a:p>
        </p:txBody>
      </p:sp>
      <p:graphicFrame>
        <p:nvGraphicFramePr>
          <p:cNvPr id="6" name="Chart 5">
            <a:extLst>
              <a:ext uri="{FF2B5EF4-FFF2-40B4-BE49-F238E27FC236}">
                <a16:creationId xmlns:a16="http://schemas.microsoft.com/office/drawing/2014/main" id="{735570D4-5ABD-053C-ECC4-99A9E97236E0}"/>
              </a:ext>
            </a:extLst>
          </p:cNvPr>
          <p:cNvGraphicFramePr>
            <a:graphicFrameLocks/>
          </p:cNvGraphicFramePr>
          <p:nvPr>
            <p:extLst>
              <p:ext uri="{D42A27DB-BD31-4B8C-83A1-F6EECF244321}">
                <p14:modId xmlns:p14="http://schemas.microsoft.com/office/powerpoint/2010/main" val="2059828901"/>
              </p:ext>
            </p:extLst>
          </p:nvPr>
        </p:nvGraphicFramePr>
        <p:xfrm>
          <a:off x="180941" y="1198943"/>
          <a:ext cx="5201469" cy="3559030"/>
        </p:xfrm>
        <a:graphic>
          <a:graphicData uri="http://schemas.openxmlformats.org/drawingml/2006/chart">
            <c:chart xmlns:c="http://schemas.openxmlformats.org/drawingml/2006/chart" xmlns:r="http://schemas.openxmlformats.org/officeDocument/2006/relationships" r:id="rId2"/>
          </a:graphicData>
        </a:graphic>
      </p:graphicFrame>
      <p:sp>
        <p:nvSpPr>
          <p:cNvPr id="7" name="Oval 6">
            <a:extLst>
              <a:ext uri="{FF2B5EF4-FFF2-40B4-BE49-F238E27FC236}">
                <a16:creationId xmlns:a16="http://schemas.microsoft.com/office/drawing/2014/main" id="{7E95A912-AD52-AC52-F1B7-19D02B1359AD}"/>
              </a:ext>
            </a:extLst>
          </p:cNvPr>
          <p:cNvSpPr/>
          <p:nvPr/>
        </p:nvSpPr>
        <p:spPr>
          <a:xfrm>
            <a:off x="1329426" y="3538324"/>
            <a:ext cx="1707909" cy="954643"/>
          </a:xfrm>
          <a:prstGeom prst="ellipse">
            <a:avLst/>
          </a:prstGeom>
          <a:solidFill>
            <a:srgbClr val="FFC000">
              <a:alpha val="16000"/>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2B9355D8-B2EC-1AC4-DC22-6EB1EDB8F423}"/>
              </a:ext>
            </a:extLst>
          </p:cNvPr>
          <p:cNvSpPr txBox="1"/>
          <p:nvPr/>
        </p:nvSpPr>
        <p:spPr>
          <a:xfrm>
            <a:off x="1329425" y="3228372"/>
            <a:ext cx="1707909" cy="307777"/>
          </a:xfrm>
          <a:prstGeom prst="rect">
            <a:avLst/>
          </a:prstGeom>
          <a:noFill/>
        </p:spPr>
        <p:txBody>
          <a:bodyPr wrap="square" rtlCol="0">
            <a:spAutoFit/>
          </a:bodyPr>
          <a:lstStyle/>
          <a:p>
            <a:r>
              <a:rPr lang="en-US" sz="1400" b="1" dirty="0">
                <a:latin typeface="Times New Roman" panose="02020603050405020304" pitchFamily="18" charset="0"/>
                <a:cs typeface="Times New Roman" panose="02020603050405020304" pitchFamily="18" charset="0"/>
              </a:rPr>
              <a:t>EPL voluntary ban</a:t>
            </a:r>
            <a:endParaRPr lang="en-GB" sz="1400" b="1"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8F55569A-06BC-0D70-C0E7-95D4D4604937}"/>
              </a:ext>
            </a:extLst>
          </p:cNvPr>
          <p:cNvSpPr txBox="1"/>
          <p:nvPr/>
        </p:nvSpPr>
        <p:spPr>
          <a:xfrm>
            <a:off x="180941" y="4949269"/>
            <a:ext cx="4354114" cy="1631216"/>
          </a:xfrm>
          <a:prstGeom prst="rect">
            <a:avLst/>
          </a:prstGeom>
          <a:noFill/>
        </p:spPr>
        <p:txBody>
          <a:bodyPr wrap="square">
            <a:spAutoFit/>
          </a:bodyPr>
          <a:lstStyle/>
          <a:p>
            <a:pPr marL="0" indent="0">
              <a:buNone/>
            </a:pPr>
            <a:r>
              <a:rPr lang="en-US" sz="2000" b="1" dirty="0">
                <a:latin typeface="Times New Roman" panose="02020603050405020304" pitchFamily="18" charset="0"/>
                <a:cs typeface="Times New Roman" panose="02020603050405020304" pitchFamily="18" charset="0"/>
              </a:rPr>
              <a:t>Limitations</a:t>
            </a:r>
            <a:r>
              <a:rPr lang="en-US" sz="2000" dirty="0">
                <a:latin typeface="Times New Roman" panose="02020603050405020304" pitchFamily="18" charset="0"/>
                <a:cs typeface="Times New Roman" panose="02020603050405020304" pitchFamily="18" charset="0"/>
              </a:rPr>
              <a:t> </a:t>
            </a:r>
          </a:p>
          <a:p>
            <a:pPr marL="0" indent="0">
              <a:buNone/>
            </a:pPr>
            <a:endParaRPr lang="en-US"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Only 10/380 matches. </a:t>
            </a:r>
          </a:p>
          <a:p>
            <a:pPr marL="285750" indent="-28575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Sponsorships often change. </a:t>
            </a:r>
          </a:p>
        </p:txBody>
      </p:sp>
    </p:spTree>
    <p:extLst>
      <p:ext uri="{BB962C8B-B14F-4D97-AF65-F5344CB8AC3E}">
        <p14:creationId xmlns:p14="http://schemas.microsoft.com/office/powerpoint/2010/main" val="4103879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0" end="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animBg="1"/>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0F30F-BA76-E68B-F99F-C262A0DA67BA}"/>
              </a:ext>
            </a:extLst>
          </p:cNvPr>
          <p:cNvSpPr>
            <a:spLocks noGrp="1"/>
          </p:cNvSpPr>
          <p:nvPr>
            <p:ph type="title"/>
          </p:nvPr>
        </p:nvSpPr>
        <p:spPr>
          <a:xfrm>
            <a:off x="838200" y="365125"/>
            <a:ext cx="10515600" cy="849093"/>
          </a:xfrm>
        </p:spPr>
        <p:txBody>
          <a:bodyPr>
            <a:normAutofit/>
          </a:bodyPr>
          <a:lstStyle/>
          <a:p>
            <a:pPr algn="ctr"/>
            <a:r>
              <a:rPr lang="en-US" sz="3600" b="1" dirty="0">
                <a:latin typeface="Times New Roman" panose="02020603050405020304" pitchFamily="18" charset="0"/>
                <a:cs typeface="Times New Roman" panose="02020603050405020304" pitchFamily="18" charset="0"/>
              </a:rPr>
              <a:t>Conclusions</a:t>
            </a:r>
            <a:endParaRPr lang="en-GB" sz="36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F75E8B2-677B-AFB8-C749-CFEEAFCD8417}"/>
              </a:ext>
            </a:extLst>
          </p:cNvPr>
          <p:cNvSpPr>
            <a:spLocks noGrp="1"/>
          </p:cNvSpPr>
          <p:nvPr>
            <p:ph idx="1"/>
          </p:nvPr>
        </p:nvSpPr>
        <p:spPr>
          <a:xfrm>
            <a:off x="248576" y="1474273"/>
            <a:ext cx="5974672" cy="5112958"/>
          </a:xfrm>
        </p:spPr>
        <p:txBody>
          <a:bodyPr>
            <a:noAutofit/>
          </a:bodyPr>
          <a:lstStyle/>
          <a:p>
            <a:r>
              <a:rPr lang="en-US" sz="2000" dirty="0">
                <a:latin typeface="Times New Roman" panose="02020603050405020304" pitchFamily="18" charset="0"/>
                <a:cs typeface="Times New Roman" panose="02020603050405020304" pitchFamily="18" charset="0"/>
              </a:rPr>
              <a:t>The EPL’s voluntary ban on front of shirt sponsorship will do little to reduce exposure to gambling marketing in-play. </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Although less frequent, gambling-like products such as cryptocurrency and FT are increasingly noticeable. </a:t>
            </a:r>
          </a:p>
          <a:p>
            <a:pPr marL="0" indent="0">
              <a:buNone/>
            </a:pP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These products are beginning to overlap. </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Given the lack of understanding and preventative measures towards these products, future research is needed in this area.</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This study and the associated dataset will be published soon! </a:t>
            </a:r>
          </a:p>
        </p:txBody>
      </p:sp>
      <p:pic>
        <p:nvPicPr>
          <p:cNvPr id="6" name="Picture 5">
            <a:extLst>
              <a:ext uri="{FF2B5EF4-FFF2-40B4-BE49-F238E27FC236}">
                <a16:creationId xmlns:a16="http://schemas.microsoft.com/office/drawing/2014/main" id="{1D0F4D3F-EAEC-D7DB-D340-4D019B659599}"/>
              </a:ext>
            </a:extLst>
          </p:cNvPr>
          <p:cNvPicPr>
            <a:picLocks noChangeAspect="1"/>
          </p:cNvPicPr>
          <p:nvPr/>
        </p:nvPicPr>
        <p:blipFill>
          <a:blip r:embed="rId3"/>
          <a:stretch>
            <a:fillRect/>
          </a:stretch>
        </p:blipFill>
        <p:spPr>
          <a:xfrm>
            <a:off x="7139549" y="1474273"/>
            <a:ext cx="3601860" cy="22501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A picture containing christmas, indoor, wheel&#10;&#10;Description automatically generated">
            <a:extLst>
              <a:ext uri="{FF2B5EF4-FFF2-40B4-BE49-F238E27FC236}">
                <a16:creationId xmlns:a16="http://schemas.microsoft.com/office/drawing/2014/main" id="{CC5BA0B7-ED82-5A95-D4FB-4502D68528D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723163" y="3551068"/>
            <a:ext cx="3340549" cy="21059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A picture containing text, graphic design, graphics, screenshot&#10;&#10;Description automatically generated">
            <a:extLst>
              <a:ext uri="{FF2B5EF4-FFF2-40B4-BE49-F238E27FC236}">
                <a16:creationId xmlns:a16="http://schemas.microsoft.com/office/drawing/2014/main" id="{4396DCE1-B851-6F40-C920-4701FB84DDEF}"/>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325194" y="3984450"/>
            <a:ext cx="3194089" cy="18304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6636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2C1D7-88D0-0784-C955-F5BE0BC19FD1}"/>
              </a:ext>
            </a:extLst>
          </p:cNvPr>
          <p:cNvSpPr>
            <a:spLocks noGrp="1"/>
          </p:cNvSpPr>
          <p:nvPr>
            <p:ph type="title"/>
          </p:nvPr>
        </p:nvSpPr>
        <p:spPr>
          <a:xfrm>
            <a:off x="838200" y="365125"/>
            <a:ext cx="10515600" cy="664685"/>
          </a:xfrm>
        </p:spPr>
        <p:txBody>
          <a:bodyPr>
            <a:normAutofit/>
          </a:bodyPr>
          <a:lstStyle/>
          <a:p>
            <a:pPr algn="ctr"/>
            <a:r>
              <a:rPr lang="en-US" sz="2800" b="1" dirty="0">
                <a:latin typeface="Times New Roman" panose="02020603050405020304" pitchFamily="18" charset="0"/>
                <a:cs typeface="Times New Roman" panose="02020603050405020304" pitchFamily="18" charset="0"/>
              </a:rPr>
              <a:t>References</a:t>
            </a:r>
            <a:endParaRPr lang="en-GB" sz="28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B84801D-A628-E427-53AC-4E4B745ED4C2}"/>
              </a:ext>
            </a:extLst>
          </p:cNvPr>
          <p:cNvSpPr>
            <a:spLocks noGrp="1"/>
          </p:cNvSpPr>
          <p:nvPr>
            <p:ph idx="1"/>
          </p:nvPr>
        </p:nvSpPr>
        <p:spPr>
          <a:xfrm>
            <a:off x="595543" y="1029810"/>
            <a:ext cx="11000913" cy="5588493"/>
          </a:xfrm>
        </p:spPr>
        <p:txBody>
          <a:bodyPr>
            <a:normAutofit lnSpcReduction="10000"/>
          </a:bodyPr>
          <a:lstStyle/>
          <a:p>
            <a:pPr marL="0" indent="0">
              <a:buNone/>
            </a:pPr>
            <a:r>
              <a:rPr lang="en-GB" sz="1200" dirty="0">
                <a:latin typeface="Times New Roman" panose="02020603050405020304" pitchFamily="18" charset="0"/>
                <a:cs typeface="Times New Roman" panose="02020603050405020304" pitchFamily="18" charset="0"/>
              </a:rPr>
              <a:t>Andrade, M., &amp; Newall, P. W. (2023). Cryptocurrencies as Gamblified Financial Assets and Cryptocasinos: Novel Risks for a Public Health Approach to Gambling. </a:t>
            </a:r>
            <a:r>
              <a:rPr lang="en-GB" sz="1200" i="1" dirty="0">
                <a:latin typeface="Times New Roman" panose="02020603050405020304" pitchFamily="18" charset="0"/>
                <a:cs typeface="Times New Roman" panose="02020603050405020304" pitchFamily="18" charset="0"/>
              </a:rPr>
              <a:t>Risks</a:t>
            </a:r>
            <a:r>
              <a:rPr lang="en-GB" sz="1200" dirty="0">
                <a:latin typeface="Times New Roman" panose="02020603050405020304" pitchFamily="18" charset="0"/>
                <a:cs typeface="Times New Roman" panose="02020603050405020304" pitchFamily="18" charset="0"/>
              </a:rPr>
              <a:t>,</a:t>
            </a:r>
            <a:r>
              <a:rPr lang="en-GB" sz="1200" i="1" dirty="0">
                <a:latin typeface="Times New Roman" panose="02020603050405020304" pitchFamily="18" charset="0"/>
                <a:cs typeface="Times New Roman" panose="02020603050405020304" pitchFamily="18" charset="0"/>
              </a:rPr>
              <a:t> 11</a:t>
            </a:r>
            <a:r>
              <a:rPr lang="en-GB" sz="1200" dirty="0">
                <a:latin typeface="Times New Roman" panose="02020603050405020304" pitchFamily="18" charset="0"/>
                <a:cs typeface="Times New Roman" panose="02020603050405020304" pitchFamily="18" charset="0"/>
              </a:rPr>
              <a:t>(3), 49. </a:t>
            </a:r>
            <a:r>
              <a:rPr lang="en-GB" sz="1200" i="0" u="none" strike="noStrike" dirty="0">
                <a:effectLst/>
                <a:latin typeface="Times New Roman" panose="02020603050405020304" pitchFamily="18" charset="0"/>
                <a:cs typeface="Times New Roman" panose="02020603050405020304" pitchFamily="18" charset="0"/>
              </a:rPr>
              <a:t>https://doi.org/10.3390/risks11030049</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1200" dirty="0">
                <a:effectLst/>
                <a:latin typeface="Times New Roman" panose="02020603050405020304" pitchFamily="18" charset="0"/>
                <a:ea typeface="Calibri" panose="020F0502020204030204" pitchFamily="34" charset="0"/>
              </a:rPr>
              <a:t>Bouguettaya, A., Lynott, D., Carter, A., Zerhouni, O., Meyer, S., </a:t>
            </a:r>
            <a:r>
              <a:rPr lang="en-US" sz="1200" dirty="0" err="1">
                <a:effectLst/>
                <a:latin typeface="Times New Roman" panose="02020603050405020304" pitchFamily="18" charset="0"/>
                <a:ea typeface="Calibri" panose="020F0502020204030204" pitchFamily="34" charset="0"/>
              </a:rPr>
              <a:t>Ladegaard</a:t>
            </a:r>
            <a:r>
              <a:rPr lang="en-US" sz="1200" dirty="0">
                <a:effectLst/>
                <a:latin typeface="Times New Roman" panose="02020603050405020304" pitchFamily="18" charset="0"/>
                <a:ea typeface="Calibri" panose="020F0502020204030204" pitchFamily="34" charset="0"/>
              </a:rPr>
              <a:t>, I., Gardner, J., &amp; O’Brien, K. S. (2020). The relationship between gambling advertising and gambling attitudes, intentions and behaviours: a critical and meta-analytic review. </a:t>
            </a:r>
            <a:r>
              <a:rPr lang="en-US" sz="1200" i="1" dirty="0">
                <a:effectLst/>
                <a:latin typeface="Times New Roman" panose="02020603050405020304" pitchFamily="18" charset="0"/>
                <a:ea typeface="Calibri" panose="020F0502020204030204" pitchFamily="34" charset="0"/>
              </a:rPr>
              <a:t>Current Opinion in Behavioral Sciences</a:t>
            </a:r>
            <a:r>
              <a:rPr lang="en-US" sz="1200" dirty="0">
                <a:effectLst/>
                <a:latin typeface="Times New Roman" panose="02020603050405020304" pitchFamily="18" charset="0"/>
                <a:ea typeface="Calibri" panose="020F0502020204030204" pitchFamily="34" charset="0"/>
              </a:rPr>
              <a:t>,</a:t>
            </a:r>
            <a:r>
              <a:rPr lang="en-US" sz="1200" i="1" dirty="0">
                <a:effectLst/>
                <a:latin typeface="Times New Roman" panose="02020603050405020304" pitchFamily="18" charset="0"/>
                <a:ea typeface="Calibri" panose="020F0502020204030204" pitchFamily="34" charset="0"/>
              </a:rPr>
              <a:t> 31</a:t>
            </a:r>
            <a:r>
              <a:rPr lang="en-US" sz="1200" dirty="0">
                <a:effectLst/>
                <a:latin typeface="Times New Roman" panose="02020603050405020304" pitchFamily="18" charset="0"/>
                <a:ea typeface="Calibri" panose="020F0502020204030204" pitchFamily="34" charset="0"/>
              </a:rPr>
              <a:t>, 89-101. </a:t>
            </a:r>
            <a:r>
              <a:rPr lang="en-GB" sz="1200" b="0" i="0" u="none" strike="noStrike" dirty="0">
                <a:effectLst/>
                <a:latin typeface="Times New Roman" panose="02020603050405020304" pitchFamily="18" charset="0"/>
                <a:cs typeface="Times New Roman" panose="02020603050405020304" pitchFamily="18" charset="0"/>
              </a:rPr>
              <a:t>https://doi.org/10.1016/j.cobeha.2020.02.010</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1200" dirty="0">
                <a:effectLst/>
                <a:latin typeface="Times New Roman" panose="02020603050405020304" pitchFamily="18" charset="0"/>
                <a:ea typeface="Calibri" panose="020F0502020204030204" pitchFamily="34" charset="0"/>
              </a:rPr>
              <a:t>Cassidy, R., &amp; Ovenden, N. (2017). Frequency, duration and medium of advertisements for gambling and other risky products in commercial and public service broadcasts of English Premier League football. </a:t>
            </a:r>
          </a:p>
          <a:p>
            <a:pPr marL="0" indent="0">
              <a:buNone/>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Cooke, D. (2023). A beginner’s guide to betting on football 2023 [Online Image]. The Telegraph. </a:t>
            </a:r>
            <a:r>
              <a:rPr lang="en-GB" sz="1200" dirty="0">
                <a:latin typeface="Times New Roman" panose="02020603050405020304" pitchFamily="18" charset="0"/>
                <a:cs typeface="Times New Roman" panose="02020603050405020304" pitchFamily="18" charset="0"/>
              </a:rPr>
              <a:t>https://www.telegraph.co.uk/betting/sports-guides/football-betting-guide/</a:t>
            </a:r>
            <a:endParaRPr lang="en-US" sz="1200" dirty="0">
              <a:effectLst/>
              <a:latin typeface="Times New Roman" panose="02020603050405020304" pitchFamily="18" charset="0"/>
              <a:ea typeface="Calibri" panose="020F0502020204030204" pitchFamily="34" charset="0"/>
            </a:endParaRPr>
          </a:p>
          <a:p>
            <a:pPr marL="0" indent="0">
              <a:buNone/>
            </a:pPr>
            <a:r>
              <a:rPr lang="en-US" sz="1200" dirty="0">
                <a:effectLst/>
                <a:latin typeface="Times New Roman" panose="02020603050405020304" pitchFamily="18" charset="0"/>
                <a:ea typeface="Calibri" panose="020F0502020204030204" pitchFamily="34" charset="0"/>
              </a:rPr>
              <a:t>Conrad, C., </a:t>
            </a:r>
            <a:r>
              <a:rPr lang="en-US" sz="1200" dirty="0" err="1">
                <a:effectLst/>
                <a:latin typeface="Times New Roman" panose="02020603050405020304" pitchFamily="18" charset="0"/>
                <a:ea typeface="Calibri" panose="020F0502020204030204" pitchFamily="34" charset="0"/>
              </a:rPr>
              <a:t>Custovic</a:t>
            </a:r>
            <a:r>
              <a:rPr lang="en-US" sz="1200" dirty="0">
                <a:effectLst/>
                <a:latin typeface="Times New Roman" panose="02020603050405020304" pitchFamily="18" charset="0"/>
                <a:ea typeface="Calibri" panose="020F0502020204030204" pitchFamily="34" charset="0"/>
              </a:rPr>
              <a:t>, A., &amp; Ghysels, E. (2018). Long-and short-term cryptocurrency volatility components: A GARCH-MIDAS analysis. </a:t>
            </a:r>
            <a:r>
              <a:rPr lang="en-US" sz="1200" i="1" dirty="0">
                <a:effectLst/>
                <a:latin typeface="Times New Roman" panose="02020603050405020304" pitchFamily="18" charset="0"/>
                <a:ea typeface="Calibri" panose="020F0502020204030204" pitchFamily="34" charset="0"/>
              </a:rPr>
              <a:t>Journal of Risk and Financial Management</a:t>
            </a:r>
            <a:r>
              <a:rPr lang="en-US" sz="1200" dirty="0">
                <a:effectLst/>
                <a:latin typeface="Times New Roman" panose="02020603050405020304" pitchFamily="18" charset="0"/>
                <a:ea typeface="Calibri" panose="020F0502020204030204" pitchFamily="34" charset="0"/>
              </a:rPr>
              <a:t>,</a:t>
            </a:r>
            <a:r>
              <a:rPr lang="en-US" sz="1200" i="1" dirty="0">
                <a:effectLst/>
                <a:latin typeface="Times New Roman" panose="02020603050405020304" pitchFamily="18" charset="0"/>
                <a:ea typeface="Calibri" panose="020F0502020204030204" pitchFamily="34" charset="0"/>
              </a:rPr>
              <a:t> 11</a:t>
            </a:r>
            <a:r>
              <a:rPr lang="en-US" sz="1200" dirty="0">
                <a:effectLst/>
                <a:latin typeface="Times New Roman" panose="02020603050405020304" pitchFamily="18" charset="0"/>
                <a:ea typeface="Calibri" panose="020F0502020204030204" pitchFamily="34" charset="0"/>
              </a:rPr>
              <a:t>(2), 23. </a:t>
            </a:r>
            <a:r>
              <a:rPr lang="en-GB" sz="1200" i="0" dirty="0">
                <a:effectLst/>
                <a:latin typeface="Times New Roman" panose="02020603050405020304" pitchFamily="18" charset="0"/>
                <a:cs typeface="Times New Roman" panose="02020603050405020304" pitchFamily="18" charset="0"/>
              </a:rPr>
              <a:t>https://doi.org/10.3390/jrfm11020023</a:t>
            </a:r>
          </a:p>
          <a:p>
            <a:pPr marL="0" indent="0">
              <a:buNone/>
            </a:pPr>
            <a:r>
              <a:rPr lang="en-US" sz="1200" dirty="0">
                <a:effectLst/>
                <a:latin typeface="Times New Roman" panose="02020603050405020304" pitchFamily="18" charset="0"/>
                <a:ea typeface="Calibri" panose="020F0502020204030204" pitchFamily="34" charset="0"/>
              </a:rPr>
              <a:t>Davies, R. (2022). </a:t>
            </a:r>
            <a:r>
              <a:rPr lang="en-US" sz="1200" i="1" dirty="0">
                <a:effectLst/>
                <a:latin typeface="Times New Roman" panose="02020603050405020304" pitchFamily="18" charset="0"/>
                <a:ea typeface="Calibri" panose="020F0502020204030204" pitchFamily="34" charset="0"/>
              </a:rPr>
              <a:t>Jackpot: How gambling conquered Britain</a:t>
            </a:r>
            <a:r>
              <a:rPr lang="en-US" sz="1200" dirty="0">
                <a:effectLst/>
                <a:latin typeface="Times New Roman" panose="02020603050405020304" pitchFamily="18" charset="0"/>
                <a:ea typeface="Calibri" panose="020F0502020204030204" pitchFamily="34" charset="0"/>
              </a:rPr>
              <a:t>. Faber &amp; Faber. </a:t>
            </a:r>
          </a:p>
          <a:p>
            <a:pPr marL="0" indent="0">
              <a:buNone/>
            </a:pPr>
            <a:r>
              <a:rPr lang="en-US" sz="1200" dirty="0">
                <a:effectLst/>
                <a:latin typeface="Times New Roman" panose="02020603050405020304" pitchFamily="18" charset="0"/>
                <a:ea typeface="Calibri" panose="020F0502020204030204" pitchFamily="34" charset="0"/>
              </a:rPr>
              <a:t>Delfabbro, P., King, D., Williams, J., &amp; Georgiou, N. (2021). Cryptocurrency trading, gambling and problem gambling. </a:t>
            </a:r>
            <a:r>
              <a:rPr lang="en-US" sz="1200" i="1" dirty="0">
                <a:effectLst/>
                <a:latin typeface="Times New Roman" panose="02020603050405020304" pitchFamily="18" charset="0"/>
                <a:ea typeface="Calibri" panose="020F0502020204030204" pitchFamily="34" charset="0"/>
              </a:rPr>
              <a:t>Addictive Behaviors</a:t>
            </a:r>
            <a:r>
              <a:rPr lang="en-US" sz="1200" dirty="0">
                <a:effectLst/>
                <a:latin typeface="Times New Roman" panose="02020603050405020304" pitchFamily="18" charset="0"/>
                <a:ea typeface="Calibri" panose="020F0502020204030204" pitchFamily="34" charset="0"/>
              </a:rPr>
              <a:t>,</a:t>
            </a:r>
            <a:r>
              <a:rPr lang="en-US" sz="1200" i="1" dirty="0">
                <a:effectLst/>
                <a:latin typeface="Times New Roman" panose="02020603050405020304" pitchFamily="18" charset="0"/>
                <a:ea typeface="Calibri" panose="020F0502020204030204" pitchFamily="34" charset="0"/>
              </a:rPr>
              <a:t> 122</a:t>
            </a:r>
            <a:r>
              <a:rPr lang="en-US" sz="1200" dirty="0">
                <a:effectLst/>
                <a:latin typeface="Times New Roman" panose="02020603050405020304" pitchFamily="18" charset="0"/>
                <a:ea typeface="Calibri" panose="020F0502020204030204" pitchFamily="34" charset="0"/>
              </a:rPr>
              <a:t>, 107021. </a:t>
            </a:r>
            <a:r>
              <a:rPr lang="en-GB" sz="1200" b="0" i="0" u="none" strike="noStrike" dirty="0">
                <a:effectLst/>
                <a:latin typeface="Times New Roman" panose="02020603050405020304" pitchFamily="18" charset="0"/>
                <a:cs typeface="Times New Roman" panose="02020603050405020304" pitchFamily="18" charset="0"/>
              </a:rPr>
              <a:t>https://doi.org/10.1016/j.addbeh.2021.107021</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1200" dirty="0">
                <a:effectLst/>
                <a:latin typeface="Times New Roman" panose="02020603050405020304" pitchFamily="18" charset="0"/>
                <a:ea typeface="Calibri" panose="020F0502020204030204" pitchFamily="34" charset="0"/>
              </a:rPr>
              <a:t>Department for Culture Media and Sport. (2023). </a:t>
            </a:r>
            <a:r>
              <a:rPr lang="en-US" sz="1200" i="1" dirty="0">
                <a:effectLst/>
                <a:latin typeface="Times New Roman" panose="02020603050405020304" pitchFamily="18" charset="0"/>
                <a:ea typeface="Calibri" panose="020F0502020204030204" pitchFamily="34" charset="0"/>
              </a:rPr>
              <a:t>High Stakes: Gambling Reform for the Digital Age</a:t>
            </a:r>
            <a:r>
              <a:rPr lang="en-US" sz="1200" dirty="0">
                <a:effectLst/>
                <a:latin typeface="Times New Roman" panose="02020603050405020304" pitchFamily="18" charset="0"/>
                <a:ea typeface="Calibri" panose="020F0502020204030204" pitchFamily="34" charset="0"/>
              </a:rPr>
              <a:t>.  Retrieved from https://assets.publishing.service.gov.uk/government/uploads/system/uploads/attachment_data/file/1153228/1286-HH-E02769112-Gambling_White_Paper_Book_Accessible1.pdf</a:t>
            </a:r>
          </a:p>
          <a:p>
            <a:pPr marL="0" indent="0">
              <a:buNone/>
            </a:pPr>
            <a:r>
              <a:rPr lang="en-US" sz="1200" dirty="0">
                <a:effectLst/>
                <a:latin typeface="Times New Roman" panose="02020603050405020304" pitchFamily="18" charset="0"/>
                <a:ea typeface="Calibri" panose="020F0502020204030204" pitchFamily="34" charset="0"/>
              </a:rPr>
              <a:t>Goulding, S. (2022). </a:t>
            </a:r>
            <a:r>
              <a:rPr lang="en-US" sz="1200" i="1" dirty="0">
                <a:effectLst/>
                <a:latin typeface="Times New Roman" panose="02020603050405020304" pitchFamily="18" charset="0"/>
                <a:ea typeface="Calibri" panose="020F0502020204030204" pitchFamily="34" charset="0"/>
              </a:rPr>
              <a:t>Gambling advertising within professional football in the United Kingdom and the emotional impacts it has on adult male football fans</a:t>
            </a:r>
            <a:r>
              <a:rPr lang="en-US" sz="1200" dirty="0">
                <a:effectLst/>
                <a:latin typeface="Times New Roman" panose="02020603050405020304" pitchFamily="18" charset="0"/>
                <a:ea typeface="Calibri" panose="020F0502020204030204" pitchFamily="34" charset="0"/>
              </a:rPr>
              <a:t> [Dublin, National College of Ireland]. </a:t>
            </a:r>
          </a:p>
          <a:p>
            <a:pPr marL="0" indent="0">
              <a:buNone/>
            </a:pPr>
            <a:r>
              <a:rPr lang="en-US" sz="1200" dirty="0">
                <a:effectLst/>
                <a:latin typeface="Times New Roman" panose="02020603050405020304" pitchFamily="18" charset="0"/>
                <a:ea typeface="Calibri" panose="020F0502020204030204" pitchFamily="34" charset="0"/>
              </a:rPr>
              <a:t>Grégoire, P., Dixon, M. R., Giroux, I., Jacques, C., Goulet, A., Eaves, J., &amp; </a:t>
            </a:r>
            <a:r>
              <a:rPr lang="en-US" sz="1200" dirty="0" err="1">
                <a:effectLst/>
                <a:latin typeface="Times New Roman" panose="02020603050405020304" pitchFamily="18" charset="0"/>
                <a:ea typeface="Calibri" panose="020F0502020204030204" pitchFamily="34" charset="0"/>
              </a:rPr>
              <a:t>Sévigny</a:t>
            </a:r>
            <a:r>
              <a:rPr lang="en-US" sz="1200" dirty="0">
                <a:effectLst/>
                <a:latin typeface="Times New Roman" panose="02020603050405020304" pitchFamily="18" charset="0"/>
                <a:ea typeface="Calibri" panose="020F0502020204030204" pitchFamily="34" charset="0"/>
              </a:rPr>
              <a:t>, S. (2023). Gambling on the stock market: the behavior of at-risk online traders. </a:t>
            </a:r>
            <a:r>
              <a:rPr lang="en-US" sz="1200" i="1" dirty="0">
                <a:effectLst/>
                <a:latin typeface="Times New Roman" panose="02020603050405020304" pitchFamily="18" charset="0"/>
                <a:ea typeface="Calibri" panose="020F0502020204030204" pitchFamily="34" charset="0"/>
              </a:rPr>
              <a:t>Review of Behavioral Finance </a:t>
            </a:r>
            <a:r>
              <a:rPr lang="en-US" sz="1200" dirty="0">
                <a:effectLst/>
                <a:latin typeface="Times New Roman" panose="02020603050405020304" pitchFamily="18" charset="0"/>
                <a:ea typeface="Calibri" panose="020F0502020204030204" pitchFamily="34" charset="0"/>
              </a:rPr>
              <a:t>(ahead-of-print). </a:t>
            </a:r>
          </a:p>
          <a:p>
            <a:pPr marL="0" indent="0">
              <a:buNone/>
            </a:pPr>
            <a:r>
              <a:rPr lang="en-GB" sz="1200" dirty="0">
                <a:latin typeface="Times New Roman" panose="02020603050405020304" pitchFamily="18" charset="0"/>
                <a:cs typeface="Times New Roman" panose="02020603050405020304" pitchFamily="18" charset="0"/>
              </a:rPr>
              <a:t>Ireland, R. (2021). </a:t>
            </a:r>
            <a:r>
              <a:rPr lang="en-GB" sz="1200" i="1" dirty="0">
                <a:latin typeface="Times New Roman" panose="02020603050405020304" pitchFamily="18" charset="0"/>
                <a:cs typeface="Times New Roman" panose="02020603050405020304" pitchFamily="18" charset="0"/>
              </a:rPr>
              <a:t>Commercial determinants of health in sport. The example of the English Premier League</a:t>
            </a:r>
            <a:r>
              <a:rPr lang="en-GB" sz="1200" dirty="0">
                <a:latin typeface="Times New Roman" panose="02020603050405020304" pitchFamily="18" charset="0"/>
                <a:cs typeface="Times New Roman" panose="02020603050405020304" pitchFamily="18" charset="0"/>
              </a:rPr>
              <a:t> University of Glasgow]</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1200" dirty="0">
                <a:effectLst/>
                <a:latin typeface="Times New Roman" panose="02020603050405020304" pitchFamily="18" charset="0"/>
                <a:ea typeface="Calibri" panose="020F0502020204030204" pitchFamily="34" charset="0"/>
              </a:rPr>
              <a:t>Johnson, B., </a:t>
            </a:r>
            <a:r>
              <a:rPr lang="en-US" sz="1200" dirty="0" err="1">
                <a:effectLst/>
                <a:latin typeface="Times New Roman" panose="02020603050405020304" pitchFamily="18" charset="0"/>
                <a:ea typeface="Calibri" panose="020F0502020204030204" pitchFamily="34" charset="0"/>
              </a:rPr>
              <a:t>Stjepanović</a:t>
            </a:r>
            <a:r>
              <a:rPr lang="en-US" sz="1200" dirty="0">
                <a:effectLst/>
                <a:latin typeface="Times New Roman" panose="02020603050405020304" pitchFamily="18" charset="0"/>
                <a:ea typeface="Calibri" panose="020F0502020204030204" pitchFamily="34" charset="0"/>
              </a:rPr>
              <a:t>, D., Leung, J., Sun, T., &amp; Chan, G. C. (2023). Cryptocurrency trading, mental health and addiction: a qualitative analysis of reddit discussions. </a:t>
            </a:r>
            <a:r>
              <a:rPr lang="en-US" sz="1200" i="1" dirty="0">
                <a:effectLst/>
                <a:latin typeface="Times New Roman" panose="02020603050405020304" pitchFamily="18" charset="0"/>
                <a:ea typeface="Calibri" panose="020F0502020204030204" pitchFamily="34" charset="0"/>
              </a:rPr>
              <a:t>Addiction Research &amp; Theory</a:t>
            </a:r>
            <a:r>
              <a:rPr lang="en-US" sz="1200" dirty="0">
                <a:effectLst/>
                <a:latin typeface="Times New Roman" panose="02020603050405020304" pitchFamily="18" charset="0"/>
                <a:ea typeface="Calibri" panose="020F0502020204030204" pitchFamily="34" charset="0"/>
              </a:rPr>
              <a:t>, 1-7. </a:t>
            </a:r>
            <a:r>
              <a:rPr lang="en-GB" sz="1200" b="0" i="0" u="none" strike="noStrike" dirty="0">
                <a:effectLst/>
                <a:latin typeface="Times New Roman" panose="02020603050405020304" pitchFamily="18" charset="0"/>
                <a:cs typeface="Times New Roman" panose="02020603050405020304" pitchFamily="18" charset="0"/>
              </a:rPr>
              <a:t>https://doi.org/10.1080/16066359.2023.2174259</a:t>
            </a:r>
          </a:p>
          <a:p>
            <a:pPr marL="0" indent="0">
              <a:buNone/>
            </a:pPr>
            <a:r>
              <a:rPr lang="en-GB" sz="1200" dirty="0">
                <a:latin typeface="Times New Roman" panose="02020603050405020304" pitchFamily="18" charset="0"/>
                <a:ea typeface="Calibri" panose="020F0502020204030204" pitchFamily="34" charset="0"/>
                <a:cs typeface="Times New Roman" panose="02020603050405020304" pitchFamily="18" charset="0"/>
              </a:rPr>
              <a:t>Knott, C. (2023). ‘Incoherent’: Premier League proposals for gambling sponsors ignore hoardings [Online Image]. The Guardian. </a:t>
            </a:r>
            <a:r>
              <a:rPr lang="en-GB" sz="1200" dirty="0">
                <a:latin typeface="Times New Roman" panose="02020603050405020304" pitchFamily="18" charset="0"/>
                <a:cs typeface="Times New Roman" panose="02020603050405020304" pitchFamily="18" charset="0"/>
              </a:rPr>
              <a:t>https://www.theguardian.com/football/2023/apr/10/incoherent-premier-league-gambling-sponsor-proposals-ignore-hoardings</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200" dirty="0">
              <a:effectLst/>
              <a:latin typeface="Times New Roman" panose="02020603050405020304" pitchFamily="18" charset="0"/>
              <a:ea typeface="Calibri" panose="020F0502020204030204" pitchFamily="34" charset="0"/>
            </a:endParaRPr>
          </a:p>
          <a:p>
            <a:pPr marL="0" indent="0">
              <a:buNone/>
            </a:pPr>
            <a:endParaRPr lang="en-GB"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7640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7452D-C9C9-7224-F6C9-783EB82770AE}"/>
              </a:ext>
            </a:extLst>
          </p:cNvPr>
          <p:cNvSpPr>
            <a:spLocks noGrp="1"/>
          </p:cNvSpPr>
          <p:nvPr>
            <p:ph type="title"/>
          </p:nvPr>
        </p:nvSpPr>
        <p:spPr>
          <a:xfrm>
            <a:off x="838200" y="365126"/>
            <a:ext cx="10515600" cy="629174"/>
          </a:xfrm>
        </p:spPr>
        <p:txBody>
          <a:bodyPr>
            <a:normAutofit/>
          </a:bodyPr>
          <a:lstStyle/>
          <a:p>
            <a:pPr algn="ctr"/>
            <a:r>
              <a:rPr lang="en-US" sz="2800" b="1" dirty="0">
                <a:latin typeface="Times New Roman" panose="02020603050405020304" pitchFamily="18" charset="0"/>
                <a:cs typeface="Times New Roman" panose="02020603050405020304" pitchFamily="18" charset="0"/>
              </a:rPr>
              <a:t>References</a:t>
            </a:r>
            <a:endParaRPr lang="en-GB" sz="28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29994D1-C83A-99CA-E2D1-BEE5D31AA245}"/>
              </a:ext>
            </a:extLst>
          </p:cNvPr>
          <p:cNvSpPr>
            <a:spLocks noGrp="1"/>
          </p:cNvSpPr>
          <p:nvPr>
            <p:ph idx="1"/>
          </p:nvPr>
        </p:nvSpPr>
        <p:spPr>
          <a:xfrm>
            <a:off x="838200" y="1109709"/>
            <a:ext cx="10515600" cy="5067254"/>
          </a:xfrm>
        </p:spPr>
        <p:txBody>
          <a:bodyPr>
            <a:normAutofit fontScale="92500" lnSpcReduction="10000"/>
          </a:bodyPr>
          <a:lstStyle/>
          <a:p>
            <a:pPr marL="0" indent="0">
              <a:buNone/>
            </a:pPr>
            <a:r>
              <a:rPr lang="en-US" sz="1200" dirty="0">
                <a:effectLst/>
                <a:latin typeface="Times New Roman" panose="02020603050405020304" pitchFamily="18" charset="0"/>
                <a:ea typeface="Calibri" panose="020F0502020204030204" pitchFamily="34" charset="0"/>
              </a:rPr>
              <a:t>McGee, D. (2020). On the </a:t>
            </a:r>
            <a:r>
              <a:rPr lang="en-US" sz="1200" dirty="0" err="1">
                <a:effectLst/>
                <a:latin typeface="Times New Roman" panose="02020603050405020304" pitchFamily="18" charset="0"/>
                <a:ea typeface="Calibri" panose="020F0502020204030204" pitchFamily="34" charset="0"/>
              </a:rPr>
              <a:t>normalisation</a:t>
            </a:r>
            <a:r>
              <a:rPr lang="en-US" sz="1200" dirty="0">
                <a:effectLst/>
                <a:latin typeface="Times New Roman" panose="02020603050405020304" pitchFamily="18" charset="0"/>
                <a:ea typeface="Calibri" panose="020F0502020204030204" pitchFamily="34" charset="0"/>
              </a:rPr>
              <a:t> of online sports gambling among young adult men in the UK: a public health perspective. </a:t>
            </a:r>
            <a:r>
              <a:rPr lang="en-US" sz="1200" i="1" dirty="0">
                <a:effectLst/>
                <a:latin typeface="Times New Roman" panose="02020603050405020304" pitchFamily="18" charset="0"/>
                <a:ea typeface="Calibri" panose="020F0502020204030204" pitchFamily="34" charset="0"/>
              </a:rPr>
              <a:t>Public Health</a:t>
            </a:r>
            <a:r>
              <a:rPr lang="en-US" sz="1200" dirty="0">
                <a:effectLst/>
                <a:latin typeface="Times New Roman" panose="02020603050405020304" pitchFamily="18" charset="0"/>
                <a:ea typeface="Calibri" panose="020F0502020204030204" pitchFamily="34" charset="0"/>
              </a:rPr>
              <a:t>,</a:t>
            </a:r>
            <a:r>
              <a:rPr lang="en-US" sz="1200" i="1" dirty="0">
                <a:effectLst/>
                <a:latin typeface="Times New Roman" panose="02020603050405020304" pitchFamily="18" charset="0"/>
                <a:ea typeface="Calibri" panose="020F0502020204030204" pitchFamily="34" charset="0"/>
              </a:rPr>
              <a:t> 184</a:t>
            </a:r>
            <a:r>
              <a:rPr lang="en-US" sz="1200" dirty="0">
                <a:effectLst/>
                <a:latin typeface="Times New Roman" panose="02020603050405020304" pitchFamily="18" charset="0"/>
                <a:ea typeface="Calibri" panose="020F0502020204030204" pitchFamily="34" charset="0"/>
              </a:rPr>
              <a:t>, 89-94. </a:t>
            </a:r>
            <a:r>
              <a:rPr lang="en-GB" sz="1200" b="0" i="0" u="none" strike="noStrike" dirty="0">
                <a:effectLst/>
                <a:latin typeface="Times New Roman" panose="02020603050405020304" pitchFamily="18" charset="0"/>
                <a:cs typeface="Times New Roman" panose="02020603050405020304" pitchFamily="18" charset="0"/>
              </a:rPr>
              <a:t>https://doi.org/10.1016/j.puhe.2020.04.018</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1200" dirty="0">
                <a:effectLst/>
                <a:latin typeface="Times New Roman" panose="02020603050405020304" pitchFamily="18" charset="0"/>
                <a:ea typeface="Calibri" panose="020F0502020204030204" pitchFamily="34" charset="0"/>
              </a:rPr>
              <a:t>Mosenhauer, M., Newall, P. W., &amp; </a:t>
            </a:r>
            <a:r>
              <a:rPr lang="en-US" sz="1200" dirty="0" err="1">
                <a:effectLst/>
                <a:latin typeface="Times New Roman" panose="02020603050405020304" pitchFamily="18" charset="0"/>
                <a:ea typeface="Calibri" panose="020F0502020204030204" pitchFamily="34" charset="0"/>
              </a:rPr>
              <a:t>Walasek</a:t>
            </a:r>
            <a:r>
              <a:rPr lang="en-US" sz="1200" dirty="0">
                <a:effectLst/>
                <a:latin typeface="Times New Roman" panose="02020603050405020304" pitchFamily="18" charset="0"/>
                <a:ea typeface="Calibri" panose="020F0502020204030204" pitchFamily="34" charset="0"/>
              </a:rPr>
              <a:t>, L. (2021). The stock market as a casino: Associations between stock market trading frequency and problem gambling. </a:t>
            </a:r>
            <a:r>
              <a:rPr lang="en-US" sz="1200" i="1" dirty="0">
                <a:effectLst/>
                <a:latin typeface="Times New Roman" panose="02020603050405020304" pitchFamily="18" charset="0"/>
                <a:ea typeface="Calibri" panose="020F0502020204030204" pitchFamily="34" charset="0"/>
              </a:rPr>
              <a:t>Journal of Behavioral Addictions</a:t>
            </a:r>
            <a:r>
              <a:rPr lang="en-US" sz="1200" dirty="0">
                <a:effectLst/>
                <a:latin typeface="Times New Roman" panose="02020603050405020304" pitchFamily="18" charset="0"/>
                <a:ea typeface="Calibri" panose="020F0502020204030204" pitchFamily="34" charset="0"/>
              </a:rPr>
              <a:t>,</a:t>
            </a:r>
            <a:r>
              <a:rPr lang="en-US" sz="1200" i="1" dirty="0">
                <a:effectLst/>
                <a:latin typeface="Times New Roman" panose="02020603050405020304" pitchFamily="18" charset="0"/>
                <a:ea typeface="Calibri" panose="020F0502020204030204" pitchFamily="34" charset="0"/>
              </a:rPr>
              <a:t> 10</a:t>
            </a:r>
            <a:r>
              <a:rPr lang="en-US" sz="1200" dirty="0">
                <a:effectLst/>
                <a:latin typeface="Times New Roman" panose="02020603050405020304" pitchFamily="18" charset="0"/>
                <a:ea typeface="Calibri" panose="020F0502020204030204" pitchFamily="34" charset="0"/>
              </a:rPr>
              <a:t>(3), 683-689. </a:t>
            </a:r>
            <a:r>
              <a:rPr lang="en-GB" sz="1200" b="0" i="0" u="none" strike="noStrike" dirty="0">
                <a:effectLst/>
                <a:latin typeface="Times New Roman" panose="02020603050405020304" pitchFamily="18" charset="0"/>
                <a:cs typeface="Times New Roman" panose="02020603050405020304" pitchFamily="18" charset="0"/>
              </a:rPr>
              <a:t>https://doi.org/10.1556/2006.2021.00058</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1200" dirty="0">
                <a:effectLst/>
                <a:latin typeface="Times New Roman" panose="02020603050405020304" pitchFamily="18" charset="0"/>
                <a:ea typeface="Calibri" panose="020F0502020204030204" pitchFamily="34" charset="0"/>
              </a:rPr>
              <a:t>Newall, P., Moodie, C., Reith, G., Stead, M., Critchlow, N., Morgan, A., &amp; Dobbie, F. (2019). Gambling marketing from 2014 to 2018: A literature review. </a:t>
            </a:r>
            <a:r>
              <a:rPr lang="en-US" sz="1200" i="1" dirty="0">
                <a:effectLst/>
                <a:latin typeface="Times New Roman" panose="02020603050405020304" pitchFamily="18" charset="0"/>
                <a:ea typeface="Calibri" panose="020F0502020204030204" pitchFamily="34" charset="0"/>
              </a:rPr>
              <a:t>Current Addiction Reports</a:t>
            </a:r>
            <a:r>
              <a:rPr lang="en-US" sz="1200" dirty="0">
                <a:effectLst/>
                <a:latin typeface="Times New Roman" panose="02020603050405020304" pitchFamily="18" charset="0"/>
                <a:ea typeface="Calibri" panose="020F0502020204030204" pitchFamily="34" charset="0"/>
              </a:rPr>
              <a:t>,</a:t>
            </a:r>
            <a:r>
              <a:rPr lang="en-US" sz="1200" i="1" dirty="0">
                <a:effectLst/>
                <a:latin typeface="Times New Roman" panose="02020603050405020304" pitchFamily="18" charset="0"/>
                <a:ea typeface="Calibri" panose="020F0502020204030204" pitchFamily="34" charset="0"/>
              </a:rPr>
              <a:t> 6</a:t>
            </a:r>
            <a:r>
              <a:rPr lang="en-US" sz="1200" dirty="0">
                <a:effectLst/>
                <a:latin typeface="Times New Roman" panose="02020603050405020304" pitchFamily="18" charset="0"/>
                <a:ea typeface="Calibri" panose="020F0502020204030204" pitchFamily="34" charset="0"/>
              </a:rPr>
              <a:t>(2), 49-56. </a:t>
            </a:r>
            <a:r>
              <a:rPr lang="en-GB" sz="1200" b="0" i="0" dirty="0">
                <a:effectLst/>
                <a:latin typeface="Times New Roman" panose="02020603050405020304" pitchFamily="18" charset="0"/>
                <a:cs typeface="Times New Roman" panose="02020603050405020304" pitchFamily="18" charset="0"/>
              </a:rPr>
              <a:t>https://doi.org/10.1007/s40429-019-00239-1</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r>
              <a:rPr lang="en-US" sz="1200" dirty="0">
                <a:effectLst/>
                <a:latin typeface="Times New Roman" panose="02020603050405020304" pitchFamily="18" charset="0"/>
                <a:ea typeface="Calibri" panose="020F0502020204030204" pitchFamily="34" charset="0"/>
              </a:rPr>
              <a:t>Newall, P. W., &amp; Xiao, L. Y. (2021). Gambling marketing bans in professional sports neglect the risks posed by financial trading apps and cryptocurrencies. </a:t>
            </a:r>
            <a:r>
              <a:rPr lang="en-US" sz="1200" i="1" dirty="0">
                <a:effectLst/>
                <a:latin typeface="Times New Roman" panose="02020603050405020304" pitchFamily="18" charset="0"/>
                <a:ea typeface="Calibri" panose="020F0502020204030204" pitchFamily="34" charset="0"/>
              </a:rPr>
              <a:t>Gaming Law Review</a:t>
            </a:r>
            <a:r>
              <a:rPr lang="en-US" sz="1200" dirty="0">
                <a:effectLst/>
                <a:latin typeface="Times New Roman" panose="02020603050405020304" pitchFamily="18" charset="0"/>
                <a:ea typeface="Calibri" panose="020F0502020204030204" pitchFamily="34" charset="0"/>
              </a:rPr>
              <a:t>,</a:t>
            </a:r>
            <a:r>
              <a:rPr lang="en-US" sz="1200" i="1" dirty="0">
                <a:effectLst/>
                <a:latin typeface="Times New Roman" panose="02020603050405020304" pitchFamily="18" charset="0"/>
                <a:ea typeface="Calibri" panose="020F0502020204030204" pitchFamily="34" charset="0"/>
              </a:rPr>
              <a:t> 25</a:t>
            </a:r>
            <a:r>
              <a:rPr lang="en-US" sz="1200" dirty="0">
                <a:effectLst/>
                <a:latin typeface="Times New Roman" panose="02020603050405020304" pitchFamily="18" charset="0"/>
                <a:ea typeface="Calibri" panose="020F0502020204030204" pitchFamily="34" charset="0"/>
              </a:rPr>
              <a:t>(9), 376-378. </a:t>
            </a:r>
            <a:r>
              <a:rPr lang="en-GB" sz="1200" b="0" i="0" u="none" strike="noStrike" dirty="0">
                <a:effectLst/>
                <a:latin typeface="Times New Roman" panose="02020603050405020304" pitchFamily="18" charset="0"/>
                <a:cs typeface="Times New Roman" panose="02020603050405020304" pitchFamily="18" charset="0"/>
              </a:rPr>
              <a:t>https://doi.org/10.1089/glr2.2021.0027</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1200" dirty="0">
                <a:effectLst/>
                <a:latin typeface="Times New Roman" panose="02020603050405020304" pitchFamily="18" charset="0"/>
                <a:ea typeface="Calibri" panose="020F0502020204030204" pitchFamily="34" charset="0"/>
              </a:rPr>
              <a:t>Oksanen, A., </a:t>
            </a:r>
            <a:r>
              <a:rPr lang="en-US" sz="1200" dirty="0" err="1">
                <a:effectLst/>
                <a:latin typeface="Times New Roman" panose="02020603050405020304" pitchFamily="18" charset="0"/>
                <a:ea typeface="Calibri" panose="020F0502020204030204" pitchFamily="34" charset="0"/>
              </a:rPr>
              <a:t>Hagfors</a:t>
            </a:r>
            <a:r>
              <a:rPr lang="en-US" sz="1200" dirty="0">
                <a:effectLst/>
                <a:latin typeface="Times New Roman" panose="02020603050405020304" pitchFamily="18" charset="0"/>
                <a:ea typeface="Calibri" panose="020F0502020204030204" pitchFamily="34" charset="0"/>
              </a:rPr>
              <a:t>, H., </a:t>
            </a:r>
            <a:r>
              <a:rPr lang="en-US" sz="1200" dirty="0" err="1">
                <a:effectLst/>
                <a:latin typeface="Times New Roman" panose="02020603050405020304" pitchFamily="18" charset="0"/>
                <a:ea typeface="Calibri" panose="020F0502020204030204" pitchFamily="34" charset="0"/>
              </a:rPr>
              <a:t>Vuorinen</a:t>
            </a:r>
            <a:r>
              <a:rPr lang="en-US" sz="1200" dirty="0">
                <a:effectLst/>
                <a:latin typeface="Times New Roman" panose="02020603050405020304" pitchFamily="18" charset="0"/>
                <a:ea typeface="Calibri" panose="020F0502020204030204" pitchFamily="34" charset="0"/>
              </a:rPr>
              <a:t>, I., &amp; Savolainen, I. (2022). Longitudinal perspective on cryptocurrency trading and increased gambling problems: a 3-wave national survey study. </a:t>
            </a:r>
            <a:r>
              <a:rPr lang="en-US" sz="1200" i="1" dirty="0">
                <a:effectLst/>
                <a:latin typeface="Times New Roman" panose="02020603050405020304" pitchFamily="18" charset="0"/>
                <a:ea typeface="Calibri" panose="020F0502020204030204" pitchFamily="34" charset="0"/>
              </a:rPr>
              <a:t>Public Health</a:t>
            </a:r>
            <a:r>
              <a:rPr lang="en-US" sz="1200" dirty="0">
                <a:effectLst/>
                <a:latin typeface="Times New Roman" panose="02020603050405020304" pitchFamily="18" charset="0"/>
                <a:ea typeface="Calibri" panose="020F0502020204030204" pitchFamily="34" charset="0"/>
              </a:rPr>
              <a:t>,</a:t>
            </a:r>
            <a:r>
              <a:rPr lang="en-US" sz="1200" i="1" dirty="0">
                <a:effectLst/>
                <a:latin typeface="Times New Roman" panose="02020603050405020304" pitchFamily="18" charset="0"/>
                <a:ea typeface="Calibri" panose="020F0502020204030204" pitchFamily="34" charset="0"/>
              </a:rPr>
              <a:t> 213</a:t>
            </a:r>
            <a:r>
              <a:rPr lang="en-US" sz="1200" dirty="0">
                <a:effectLst/>
                <a:latin typeface="Times New Roman" panose="02020603050405020304" pitchFamily="18" charset="0"/>
                <a:ea typeface="Calibri" panose="020F0502020204030204" pitchFamily="34" charset="0"/>
              </a:rPr>
              <a:t>, 85-90. </a:t>
            </a:r>
            <a:r>
              <a:rPr lang="en-GB" sz="1200" b="0" i="0" u="none" strike="noStrike" dirty="0">
                <a:effectLst/>
                <a:latin typeface="Times New Roman" panose="02020603050405020304" pitchFamily="18" charset="0"/>
                <a:cs typeface="Times New Roman" panose="02020603050405020304" pitchFamily="18" charset="0"/>
              </a:rPr>
              <a:t>https://doi.org/10.1016/j.puhe.2022.10.002</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1200" dirty="0">
                <a:effectLst/>
                <a:latin typeface="Times New Roman" panose="02020603050405020304" pitchFamily="18" charset="0"/>
                <a:ea typeface="Calibri" panose="020F0502020204030204" pitchFamily="34" charset="0"/>
              </a:rPr>
              <a:t>Purves, R., Critchlow, N., Morgan, A., Stead, M., &amp; Dobbie, F. (2020). Examining the frequency and nature of gambling marketing in televised broadcasts of professional sporting events in the United Kingdom. </a:t>
            </a:r>
            <a:r>
              <a:rPr lang="en-US" sz="1200" i="1" dirty="0">
                <a:effectLst/>
                <a:latin typeface="Times New Roman" panose="02020603050405020304" pitchFamily="18" charset="0"/>
                <a:ea typeface="Calibri" panose="020F0502020204030204" pitchFamily="34" charset="0"/>
              </a:rPr>
              <a:t>Public Health</a:t>
            </a:r>
            <a:r>
              <a:rPr lang="en-US" sz="1200" dirty="0">
                <a:effectLst/>
                <a:latin typeface="Times New Roman" panose="02020603050405020304" pitchFamily="18" charset="0"/>
                <a:ea typeface="Calibri" panose="020F0502020204030204" pitchFamily="34" charset="0"/>
              </a:rPr>
              <a:t>,</a:t>
            </a:r>
            <a:r>
              <a:rPr lang="en-US" sz="1200" i="1" dirty="0">
                <a:effectLst/>
                <a:latin typeface="Times New Roman" panose="02020603050405020304" pitchFamily="18" charset="0"/>
                <a:ea typeface="Calibri" panose="020F0502020204030204" pitchFamily="34" charset="0"/>
              </a:rPr>
              <a:t> 184</a:t>
            </a:r>
            <a:r>
              <a:rPr lang="en-US" sz="1200" dirty="0">
                <a:effectLst/>
                <a:latin typeface="Times New Roman" panose="02020603050405020304" pitchFamily="18" charset="0"/>
                <a:ea typeface="Calibri" panose="020F0502020204030204" pitchFamily="34" charset="0"/>
              </a:rPr>
              <a:t>, 71-78. </a:t>
            </a:r>
            <a:r>
              <a:rPr lang="en-GB" sz="1200" b="0" i="0" u="none" strike="noStrike" dirty="0">
                <a:effectLst/>
                <a:latin typeface="Times New Roman" panose="02020603050405020304" pitchFamily="18" charset="0"/>
                <a:cs typeface="Times New Roman" panose="02020603050405020304" pitchFamily="18" charset="0"/>
              </a:rPr>
              <a:t>https://doi.org/10.1016/j.puhe.2020.02.012</a:t>
            </a:r>
            <a:endParaRPr lang="en-US" sz="1200" dirty="0">
              <a:effectLst/>
              <a:latin typeface="Times New Roman" panose="02020603050405020304" pitchFamily="18" charset="0"/>
              <a:ea typeface="Calibri" panose="020F0502020204030204" pitchFamily="34" charset="0"/>
            </a:endParaRPr>
          </a:p>
          <a:p>
            <a:pPr marL="0" indent="0">
              <a:buNone/>
            </a:pPr>
            <a:r>
              <a:rPr lang="en-US" sz="1200" dirty="0">
                <a:effectLst/>
                <a:latin typeface="Times New Roman" panose="02020603050405020304" pitchFamily="18" charset="0"/>
                <a:ea typeface="Calibri" panose="020F0502020204030204" pitchFamily="34" charset="0"/>
              </a:rPr>
              <a:t>Roderique-Davies, G., Torrance, J., </a:t>
            </a:r>
            <a:r>
              <a:rPr lang="en-US" sz="1200" dirty="0" err="1">
                <a:effectLst/>
                <a:latin typeface="Times New Roman" panose="02020603050405020304" pitchFamily="18" charset="0"/>
                <a:ea typeface="Calibri" panose="020F0502020204030204" pitchFamily="34" charset="0"/>
              </a:rPr>
              <a:t>Bhairon</a:t>
            </a:r>
            <a:r>
              <a:rPr lang="en-US" sz="1200" dirty="0">
                <a:effectLst/>
                <a:latin typeface="Times New Roman" panose="02020603050405020304" pitchFamily="18" charset="0"/>
                <a:ea typeface="Calibri" panose="020F0502020204030204" pitchFamily="34" charset="0"/>
              </a:rPr>
              <a:t>, T., Cousins, A., &amp; John, B. (2020). Embedded gambling promotion in football: an explorative study of cue-exposure and urge to gamble. </a:t>
            </a:r>
            <a:r>
              <a:rPr lang="en-US" sz="1200" i="1" dirty="0">
                <a:effectLst/>
                <a:latin typeface="Times New Roman" panose="02020603050405020304" pitchFamily="18" charset="0"/>
                <a:ea typeface="Calibri" panose="020F0502020204030204" pitchFamily="34" charset="0"/>
              </a:rPr>
              <a:t>Journal of Gambling Studies</a:t>
            </a:r>
            <a:r>
              <a:rPr lang="en-US" sz="1200" dirty="0">
                <a:effectLst/>
                <a:latin typeface="Times New Roman" panose="02020603050405020304" pitchFamily="18" charset="0"/>
                <a:ea typeface="Calibri" panose="020F0502020204030204" pitchFamily="34" charset="0"/>
              </a:rPr>
              <a:t>,</a:t>
            </a:r>
            <a:r>
              <a:rPr lang="en-US" sz="1200" i="1" dirty="0">
                <a:effectLst/>
                <a:latin typeface="Times New Roman" panose="02020603050405020304" pitchFamily="18" charset="0"/>
                <a:ea typeface="Calibri" panose="020F0502020204030204" pitchFamily="34" charset="0"/>
              </a:rPr>
              <a:t> 36</a:t>
            </a:r>
            <a:r>
              <a:rPr lang="en-US" sz="1200" dirty="0">
                <a:effectLst/>
                <a:latin typeface="Times New Roman" panose="02020603050405020304" pitchFamily="18" charset="0"/>
                <a:ea typeface="Calibri" panose="020F0502020204030204" pitchFamily="34" charset="0"/>
              </a:rPr>
              <a:t>(3), 1013-1025. </a:t>
            </a:r>
            <a:r>
              <a:rPr lang="en-GB" sz="1200" b="0" i="0" dirty="0">
                <a:effectLst/>
                <a:latin typeface="Times New Roman" panose="02020603050405020304" pitchFamily="18" charset="0"/>
                <a:cs typeface="Times New Roman" panose="02020603050405020304" pitchFamily="18" charset="0"/>
              </a:rPr>
              <a:t>https://doi.org/10.1007/s10899-020-09949-y</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1200" dirty="0">
                <a:effectLst/>
                <a:latin typeface="Times New Roman" panose="02020603050405020304" pitchFamily="18" charset="0"/>
                <a:ea typeface="Calibri" panose="020F0502020204030204" pitchFamily="34" charset="0"/>
              </a:rPr>
              <a:t>Sharman, S. (2022). Gambling in football: How much is too much? </a:t>
            </a:r>
            <a:r>
              <a:rPr lang="en-US" sz="1200" i="1" dirty="0">
                <a:effectLst/>
                <a:latin typeface="Times New Roman" panose="02020603050405020304" pitchFamily="18" charset="0"/>
                <a:ea typeface="Calibri" panose="020F0502020204030204" pitchFamily="34" charset="0"/>
              </a:rPr>
              <a:t>Managing sport and leisure</a:t>
            </a:r>
            <a:r>
              <a:rPr lang="en-US" sz="1200" dirty="0">
                <a:effectLst/>
                <a:latin typeface="Times New Roman" panose="02020603050405020304" pitchFamily="18" charset="0"/>
                <a:ea typeface="Calibri" panose="020F0502020204030204" pitchFamily="34" charset="0"/>
              </a:rPr>
              <a:t>,</a:t>
            </a:r>
            <a:r>
              <a:rPr lang="en-US" sz="1200" i="1" dirty="0">
                <a:effectLst/>
                <a:latin typeface="Times New Roman" panose="02020603050405020304" pitchFamily="18" charset="0"/>
                <a:ea typeface="Calibri" panose="020F0502020204030204" pitchFamily="34" charset="0"/>
              </a:rPr>
              <a:t> 27</a:t>
            </a:r>
            <a:r>
              <a:rPr lang="en-US" sz="1200" dirty="0">
                <a:effectLst/>
                <a:latin typeface="Times New Roman" panose="02020603050405020304" pitchFamily="18" charset="0"/>
                <a:ea typeface="Calibri" panose="020F0502020204030204" pitchFamily="34" charset="0"/>
              </a:rPr>
              <a:t>(1-2), 85-92. </a:t>
            </a:r>
            <a:r>
              <a:rPr lang="en-GB" sz="1200" b="0" i="0" u="none" strike="noStrike" dirty="0">
                <a:effectLst/>
                <a:latin typeface="Times New Roman" panose="02020603050405020304" pitchFamily="18" charset="0"/>
                <a:cs typeface="Times New Roman" panose="02020603050405020304" pitchFamily="18" charset="0"/>
              </a:rPr>
              <a:t>https://doi.org/10.1080/23750472.2020.1811135</a:t>
            </a:r>
          </a:p>
          <a:p>
            <a:pPr marL="0" indent="0">
              <a:buNone/>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Smith, A. (2022). The English Premier League (EPL) Files two Cryptocurrency &amp; NFT trademarks in the U.S [Online Image]. The Coin Republic. </a:t>
            </a:r>
            <a:r>
              <a:rPr lang="en-GB" sz="1200" dirty="0">
                <a:latin typeface="Times New Roman" panose="02020603050405020304" pitchFamily="18" charset="0"/>
                <a:cs typeface="Times New Roman" panose="02020603050405020304" pitchFamily="18" charset="0"/>
              </a:rPr>
              <a:t>https://www.thecoinrepublic.com/2022/06/07/the-english-premier-league-epl-files-two-cryptocurrency-nft-trademarks-in-the-u-s/</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1200" dirty="0">
                <a:effectLst/>
                <a:latin typeface="Times New Roman" panose="02020603050405020304" pitchFamily="18" charset="0"/>
                <a:ea typeface="Calibri" panose="020F0502020204030204" pitchFamily="34" charset="0"/>
              </a:rPr>
              <a:t>Syvertsen, A., </a:t>
            </a:r>
            <a:r>
              <a:rPr lang="en-US" sz="1200" dirty="0" err="1">
                <a:effectLst/>
                <a:latin typeface="Times New Roman" panose="02020603050405020304" pitchFamily="18" charset="0"/>
                <a:ea typeface="Calibri" panose="020F0502020204030204" pitchFamily="34" charset="0"/>
              </a:rPr>
              <a:t>Erevik</a:t>
            </a:r>
            <a:r>
              <a:rPr lang="en-US" sz="1200" dirty="0">
                <a:effectLst/>
                <a:latin typeface="Times New Roman" panose="02020603050405020304" pitchFamily="18" charset="0"/>
                <a:ea typeface="Calibri" panose="020F0502020204030204" pitchFamily="34" charset="0"/>
              </a:rPr>
              <a:t>, E. K., </a:t>
            </a:r>
            <a:r>
              <a:rPr lang="en-US" sz="1200" dirty="0" err="1">
                <a:effectLst/>
                <a:latin typeface="Times New Roman" panose="02020603050405020304" pitchFamily="18" charset="0"/>
                <a:ea typeface="Calibri" panose="020F0502020204030204" pitchFamily="34" charset="0"/>
              </a:rPr>
              <a:t>Hanss</a:t>
            </a:r>
            <a:r>
              <a:rPr lang="en-US" sz="1200" dirty="0">
                <a:effectLst/>
                <a:latin typeface="Times New Roman" panose="02020603050405020304" pitchFamily="18" charset="0"/>
                <a:ea typeface="Calibri" panose="020F0502020204030204" pitchFamily="34" charset="0"/>
              </a:rPr>
              <a:t>, D., </a:t>
            </a:r>
            <a:r>
              <a:rPr lang="en-US" sz="1200" dirty="0" err="1">
                <a:effectLst/>
                <a:latin typeface="Times New Roman" panose="02020603050405020304" pitchFamily="18" charset="0"/>
                <a:ea typeface="Calibri" panose="020F0502020204030204" pitchFamily="34" charset="0"/>
              </a:rPr>
              <a:t>Mentzoni</a:t>
            </a:r>
            <a:r>
              <a:rPr lang="en-US" sz="1200" dirty="0">
                <a:effectLst/>
                <a:latin typeface="Times New Roman" panose="02020603050405020304" pitchFamily="18" charset="0"/>
                <a:ea typeface="Calibri" panose="020F0502020204030204" pitchFamily="34" charset="0"/>
              </a:rPr>
              <a:t>, R. A., &amp; </a:t>
            </a:r>
            <a:r>
              <a:rPr lang="en-US" sz="1200" dirty="0" err="1">
                <a:effectLst/>
                <a:latin typeface="Times New Roman" panose="02020603050405020304" pitchFamily="18" charset="0"/>
                <a:ea typeface="Calibri" panose="020F0502020204030204" pitchFamily="34" charset="0"/>
              </a:rPr>
              <a:t>Pallesen</a:t>
            </a:r>
            <a:r>
              <a:rPr lang="en-US" sz="1200" dirty="0">
                <a:effectLst/>
                <a:latin typeface="Times New Roman" panose="02020603050405020304" pitchFamily="18" charset="0"/>
                <a:ea typeface="Calibri" panose="020F0502020204030204" pitchFamily="34" charset="0"/>
              </a:rPr>
              <a:t>, S. (2022). Relationships between exposure to different gambling advertising types, advertising impact and problem gambling. </a:t>
            </a:r>
            <a:r>
              <a:rPr lang="en-US" sz="1200" i="1" dirty="0">
                <a:effectLst/>
                <a:latin typeface="Times New Roman" panose="02020603050405020304" pitchFamily="18" charset="0"/>
                <a:ea typeface="Calibri" panose="020F0502020204030204" pitchFamily="34" charset="0"/>
              </a:rPr>
              <a:t>Journal of Gambling Studies</a:t>
            </a:r>
            <a:r>
              <a:rPr lang="en-US" sz="1200" dirty="0">
                <a:effectLst/>
                <a:latin typeface="Times New Roman" panose="02020603050405020304" pitchFamily="18" charset="0"/>
                <a:ea typeface="Calibri" panose="020F0502020204030204" pitchFamily="34" charset="0"/>
              </a:rPr>
              <a:t>,</a:t>
            </a:r>
            <a:r>
              <a:rPr lang="en-US" sz="1200" i="1" dirty="0">
                <a:effectLst/>
                <a:latin typeface="Times New Roman" panose="02020603050405020304" pitchFamily="18" charset="0"/>
                <a:ea typeface="Calibri" panose="020F0502020204030204" pitchFamily="34" charset="0"/>
              </a:rPr>
              <a:t> 38</a:t>
            </a:r>
            <a:r>
              <a:rPr lang="en-US" sz="1200" dirty="0">
                <a:effectLst/>
                <a:latin typeface="Times New Roman" panose="02020603050405020304" pitchFamily="18" charset="0"/>
                <a:ea typeface="Calibri" panose="020F0502020204030204" pitchFamily="34" charset="0"/>
              </a:rPr>
              <a:t>(2), 465-482. </a:t>
            </a:r>
            <a:r>
              <a:rPr lang="en-GB" sz="1200" b="0" i="0" dirty="0">
                <a:effectLst/>
                <a:latin typeface="Times New Roman" panose="02020603050405020304" pitchFamily="18" charset="0"/>
                <a:cs typeface="Times New Roman" panose="02020603050405020304" pitchFamily="18" charset="0"/>
              </a:rPr>
              <a:t>https://doi.org/10.1007/s10899-021-10038-x</a:t>
            </a:r>
            <a:endParaRPr lang="en-GB" sz="12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1200" dirty="0">
                <a:effectLst/>
                <a:latin typeface="Times New Roman" panose="02020603050405020304" pitchFamily="18" charset="0"/>
                <a:ea typeface="Calibri" panose="020F0502020204030204" pitchFamily="34" charset="0"/>
              </a:rPr>
              <a:t>Torrance, J., Roderique-Davies, G., Thomas, S. L., Davies, N., &amp; John, B. (2021). ‘It’s basically everywhere’: young adults’ perceptions of gambling advertising in the UK. </a:t>
            </a:r>
            <a:r>
              <a:rPr lang="en-US" sz="1200" i="1" dirty="0">
                <a:effectLst/>
                <a:latin typeface="Times New Roman" panose="02020603050405020304" pitchFamily="18" charset="0"/>
                <a:ea typeface="Calibri" panose="020F0502020204030204" pitchFamily="34" charset="0"/>
              </a:rPr>
              <a:t>Health Promotion International</a:t>
            </a:r>
            <a:r>
              <a:rPr lang="en-US" sz="1200" dirty="0">
                <a:effectLst/>
                <a:latin typeface="Times New Roman" panose="02020603050405020304" pitchFamily="18" charset="0"/>
                <a:ea typeface="Calibri" panose="020F0502020204030204" pitchFamily="34" charset="0"/>
              </a:rPr>
              <a:t>,</a:t>
            </a:r>
            <a:r>
              <a:rPr lang="en-US" sz="1200" i="1" dirty="0">
                <a:effectLst/>
                <a:latin typeface="Times New Roman" panose="02020603050405020304" pitchFamily="18" charset="0"/>
                <a:ea typeface="Calibri" panose="020F0502020204030204" pitchFamily="34" charset="0"/>
              </a:rPr>
              <a:t> 36</a:t>
            </a:r>
            <a:r>
              <a:rPr lang="en-US" sz="1200" dirty="0">
                <a:effectLst/>
                <a:latin typeface="Times New Roman" panose="02020603050405020304" pitchFamily="18" charset="0"/>
                <a:ea typeface="Calibri" panose="020F0502020204030204" pitchFamily="34" charset="0"/>
              </a:rPr>
              <a:t>(4), 976-988. </a:t>
            </a:r>
            <a:r>
              <a:rPr lang="en-GB" sz="1200" b="0" i="0" u="none" strike="noStrike" dirty="0">
                <a:effectLst/>
                <a:latin typeface="Times New Roman" panose="02020603050405020304" pitchFamily="18" charset="0"/>
                <a:cs typeface="Times New Roman" panose="02020603050405020304" pitchFamily="18" charset="0"/>
              </a:rPr>
              <a:t>https://doi.org/10.1093/heapro/daaa126</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1200" dirty="0">
                <a:effectLst/>
                <a:latin typeface="Times New Roman" panose="02020603050405020304" pitchFamily="18" charset="0"/>
                <a:ea typeface="Calibri" panose="020F0502020204030204" pitchFamily="34" charset="0"/>
              </a:rPr>
              <a:t>van Schalkwyk, M. C., </a:t>
            </a:r>
            <a:r>
              <a:rPr lang="en-US" sz="1200" dirty="0" err="1">
                <a:effectLst/>
                <a:latin typeface="Times New Roman" panose="02020603050405020304" pitchFamily="18" charset="0"/>
                <a:ea typeface="Calibri" panose="020F0502020204030204" pitchFamily="34" charset="0"/>
              </a:rPr>
              <a:t>Petticrew</a:t>
            </a:r>
            <a:r>
              <a:rPr lang="en-US" sz="1200" dirty="0">
                <a:effectLst/>
                <a:latin typeface="Times New Roman" panose="02020603050405020304" pitchFamily="18" charset="0"/>
                <a:ea typeface="Calibri" panose="020F0502020204030204" pitchFamily="34" charset="0"/>
              </a:rPr>
              <a:t>, M., Cassidy, R., Adams, P., McKee, M., Reynolds, J., &amp; </a:t>
            </a:r>
            <a:r>
              <a:rPr lang="en-US" sz="1200" dirty="0" err="1">
                <a:effectLst/>
                <a:latin typeface="Times New Roman" panose="02020603050405020304" pitchFamily="18" charset="0"/>
                <a:ea typeface="Calibri" panose="020F0502020204030204" pitchFamily="34" charset="0"/>
              </a:rPr>
              <a:t>Orford</a:t>
            </a:r>
            <a:r>
              <a:rPr lang="en-US" sz="1200" dirty="0">
                <a:effectLst/>
                <a:latin typeface="Times New Roman" panose="02020603050405020304" pitchFamily="18" charset="0"/>
                <a:ea typeface="Calibri" panose="020F0502020204030204" pitchFamily="34" charset="0"/>
              </a:rPr>
              <a:t>, J. (2021). A public health approach to gambling regulation: countering powerful influences. </a:t>
            </a:r>
            <a:r>
              <a:rPr lang="en-US" sz="1200" i="1" dirty="0">
                <a:effectLst/>
                <a:latin typeface="Times New Roman" panose="02020603050405020304" pitchFamily="18" charset="0"/>
                <a:ea typeface="Calibri" panose="020F0502020204030204" pitchFamily="34" charset="0"/>
              </a:rPr>
              <a:t>The Lancet Public Health</a:t>
            </a:r>
            <a:r>
              <a:rPr lang="en-US" sz="1200" dirty="0">
                <a:effectLst/>
                <a:latin typeface="Times New Roman" panose="02020603050405020304" pitchFamily="18" charset="0"/>
                <a:ea typeface="Calibri" panose="020F0502020204030204" pitchFamily="34" charset="0"/>
              </a:rPr>
              <a:t>,</a:t>
            </a:r>
            <a:r>
              <a:rPr lang="en-US" sz="1200" i="1" dirty="0">
                <a:effectLst/>
                <a:latin typeface="Times New Roman" panose="02020603050405020304" pitchFamily="18" charset="0"/>
                <a:ea typeface="Calibri" panose="020F0502020204030204" pitchFamily="34" charset="0"/>
              </a:rPr>
              <a:t> 6</a:t>
            </a:r>
            <a:r>
              <a:rPr lang="en-US" sz="1200" dirty="0">
                <a:effectLst/>
                <a:latin typeface="Times New Roman" panose="02020603050405020304" pitchFamily="18" charset="0"/>
                <a:ea typeface="Calibri" panose="020F0502020204030204" pitchFamily="34" charset="0"/>
              </a:rPr>
              <a:t>(8), e614-e619. </a:t>
            </a:r>
            <a:r>
              <a:rPr lang="en-GB" sz="1200" b="0" i="0" u="none" strike="noStrike" dirty="0">
                <a:effectLst/>
                <a:latin typeface="Times New Roman" panose="02020603050405020304" pitchFamily="18" charset="0"/>
                <a:cs typeface="Times New Roman" panose="02020603050405020304" pitchFamily="18" charset="0"/>
              </a:rPr>
              <a:t>https://doi.org/10.1016/S2468-2667(21)00098-0</a:t>
            </a:r>
          </a:p>
          <a:p>
            <a:pPr marL="0" indent="0">
              <a:buNone/>
            </a:pPr>
            <a:r>
              <a:rPr lang="en-GB" sz="1200" dirty="0">
                <a:latin typeface="Times New Roman" panose="02020603050405020304" pitchFamily="18" charset="0"/>
                <a:cs typeface="Times New Roman" panose="02020603050405020304" pitchFamily="18" charset="0"/>
              </a:rPr>
              <a:t>Williams, J. (2019). </a:t>
            </a:r>
            <a:r>
              <a:rPr lang="en-GB" sz="1200" dirty="0" err="1">
                <a:latin typeface="Times New Roman" panose="02020603050405020304" pitchFamily="18" charset="0"/>
                <a:cs typeface="Times New Roman" panose="02020603050405020304" pitchFamily="18" charset="0"/>
              </a:rPr>
              <a:t>eToto</a:t>
            </a:r>
            <a:r>
              <a:rPr lang="en-GB" sz="1200" dirty="0">
                <a:latin typeface="Times New Roman" panose="02020603050405020304" pitchFamily="18" charset="0"/>
                <a:cs typeface="Times New Roman" panose="02020603050405020304" pitchFamily="18" charset="0"/>
              </a:rPr>
              <a:t> becomes biggest Premier League club sponsor for second year running [Online Image]. Mirror. https://www.mirror.co.uk/sport/football/news/etoro-becomes-biggest-premier-league-18833812</a:t>
            </a:r>
          </a:p>
          <a:p>
            <a:pPr marL="0" indent="0">
              <a:buNone/>
            </a:pPr>
            <a:endParaRPr lang="en-GB" sz="1100" b="0" i="0" u="none" strike="noStrike" dirty="0">
              <a:effectLst/>
              <a:latin typeface="Times New Roman" panose="02020603050405020304" pitchFamily="18" charset="0"/>
              <a:cs typeface="Times New Roman" panose="02020603050405020304" pitchFamily="18" charset="0"/>
            </a:endParaRPr>
          </a:p>
          <a:p>
            <a:pPr marL="0" indent="0">
              <a:buNone/>
            </a:pPr>
            <a:endParaRPr lang="en-GB" sz="1600" dirty="0">
              <a:latin typeface="Times New Roman" panose="02020603050405020304" pitchFamily="18" charset="0"/>
              <a:cs typeface="Times New Roman" panose="02020603050405020304" pitchFamily="18" charset="0"/>
              <a:hlinkClick r:id="rId2"/>
            </a:endParaRPr>
          </a:p>
          <a:p>
            <a:endParaRPr lang="en-GB" dirty="0"/>
          </a:p>
        </p:txBody>
      </p:sp>
    </p:spTree>
    <p:extLst>
      <p:ext uri="{BB962C8B-B14F-4D97-AF65-F5344CB8AC3E}">
        <p14:creationId xmlns:p14="http://schemas.microsoft.com/office/powerpoint/2010/main" val="26986669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2498</Words>
  <Application>Microsoft Office PowerPoint</Application>
  <PresentationFormat>Widescreen</PresentationFormat>
  <Paragraphs>221</Paragraphs>
  <Slides>15</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Times New Roman</vt:lpstr>
      <vt:lpstr>Office Theme</vt:lpstr>
      <vt:lpstr>Gambling, Cryptocurrency, and Financial Trading Marketing in English Premier League Football: a Frequency Analysis of In-game Visual References </vt:lpstr>
      <vt:lpstr>Declaration of Interest</vt:lpstr>
      <vt:lpstr>Introduction</vt:lpstr>
      <vt:lpstr>Marketing Locations in the EPL</vt:lpstr>
      <vt:lpstr>Gambling-Like Products</vt:lpstr>
      <vt:lpstr>Study Aims</vt:lpstr>
      <vt:lpstr>Method</vt:lpstr>
      <vt:lpstr>Method</vt:lpstr>
      <vt:lpstr>Method</vt:lpstr>
      <vt:lpstr>Results</vt:lpstr>
      <vt:lpstr>Results</vt:lpstr>
      <vt:lpstr>Discussion</vt:lpstr>
      <vt:lpstr>Conclusions</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Gambling, Cryptocurrency, and Financial Trading Marketing in English Premier League Football: a Frequency Analysis of In-game Visual References</dc:title>
  <dc:creator>CONOR HEATH</dc:creator>
  <cp:lastModifiedBy>Stephen Sharman</cp:lastModifiedBy>
  <cp:revision>274</cp:revision>
  <dcterms:created xsi:type="dcterms:W3CDTF">2023-06-19T08:14:49Z</dcterms:created>
  <dcterms:modified xsi:type="dcterms:W3CDTF">2023-09-25T12:36:16Z</dcterms:modified>
</cp:coreProperties>
</file>