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320" r:id="rId5"/>
    <p:sldId id="286" r:id="rId6"/>
    <p:sldId id="333" r:id="rId7"/>
    <p:sldId id="334" r:id="rId8"/>
    <p:sldId id="332" r:id="rId9"/>
    <p:sldId id="300" r:id="rId10"/>
    <p:sldId id="307" r:id="rId11"/>
    <p:sldId id="301" r:id="rId12"/>
    <p:sldId id="309" r:id="rId13"/>
    <p:sldId id="316" r:id="rId14"/>
    <p:sldId id="317" r:id="rId15"/>
    <p:sldId id="318" r:id="rId16"/>
    <p:sldId id="319" r:id="rId17"/>
    <p:sldId id="311" r:id="rId18"/>
    <p:sldId id="310" r:id="rId19"/>
    <p:sldId id="313" r:id="rId20"/>
    <p:sldId id="314" r:id="rId21"/>
    <p:sldId id="329" r:id="rId22"/>
    <p:sldId id="323" r:id="rId23"/>
    <p:sldId id="331" r:id="rId24"/>
    <p:sldId id="338" r:id="rId25"/>
    <p:sldId id="339" r:id="rId26"/>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on Collard" initials="SC" lastIdx="7" clrIdx="0">
    <p:extLst>
      <p:ext uri="{19B8F6BF-5375-455C-9EA6-DF929625EA0E}">
        <p15:presenceInfo xmlns:p15="http://schemas.microsoft.com/office/powerpoint/2012/main" userId="S::ggsbc@bristol.ac.uk::07738eee-f2c5-4fa9-988b-bb61a85e33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333F50"/>
    <a:srgbClr val="F7F7F7"/>
    <a:srgbClr val="FBBBCA"/>
    <a:srgbClr val="FD95BA"/>
    <a:srgbClr val="C40449"/>
    <a:srgbClr val="FCD0DA"/>
    <a:srgbClr val="E6E6E6"/>
    <a:srgbClr val="ACAC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8052A6-4BB3-4A07-B646-DF4E4247B9C4}" v="3" dt="2023-06-26T10:25:10.2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67" autoAdjust="0"/>
    <p:restoredTop sz="94660"/>
  </p:normalViewPr>
  <p:slideViewPr>
    <p:cSldViewPr snapToGrid="0">
      <p:cViewPr varScale="1">
        <p:scale>
          <a:sx n="67" d="100"/>
          <a:sy n="67" d="100"/>
        </p:scale>
        <p:origin x="444" y="44"/>
      </p:cViewPr>
      <p:guideLst/>
    </p:cSldViewPr>
  </p:slideViewPr>
  <p:notesTextViewPr>
    <p:cViewPr>
      <p:scale>
        <a:sx n="1" d="1"/>
        <a:sy n="1" d="1"/>
      </p:scale>
      <p:origin x="0" y="0"/>
    </p:cViewPr>
  </p:notesTextViewPr>
  <p:notesViewPr>
    <p:cSldViewPr snapToGrid="0">
      <p:cViewPr varScale="1">
        <p:scale>
          <a:sx n="60" d="100"/>
          <a:sy n="60" d="100"/>
        </p:scale>
        <p:origin x="329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745C9D2F-4C0F-4B42-8952-8425E2DF0C5A}" type="datetimeFigureOut">
              <a:rPr lang="en-GB" smtClean="0"/>
              <a:t>25/09/2023</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7F0A67BD-5BE6-4CB9-9D3B-E0F2CEA67775}" type="slidenum">
              <a:rPr lang="en-GB" smtClean="0"/>
              <a:t>‹#›</a:t>
            </a:fld>
            <a:endParaRPr lang="en-GB"/>
          </a:p>
        </p:txBody>
      </p:sp>
    </p:spTree>
    <p:extLst>
      <p:ext uri="{BB962C8B-B14F-4D97-AF65-F5344CB8AC3E}">
        <p14:creationId xmlns:p14="http://schemas.microsoft.com/office/powerpoint/2010/main" val="226597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12529"/>
                </a:solidFill>
                <a:effectLst/>
                <a:latin typeface="Arial" panose="020B0604020202020204" pitchFamily="34" charset="0"/>
              </a:rPr>
              <a:t>IVA is a legally-binding arrangement to pay an agreed amount off debts over a set period. Any unpaid parts of the debts that were included in the IVA are written off when the arrangement is completed. </a:t>
            </a:r>
          </a:p>
          <a:p>
            <a:endParaRPr lang="en-GB" dirty="0">
              <a:solidFill>
                <a:srgbClr val="212529"/>
              </a:solidFill>
              <a:latin typeface="Arial" panose="020B0604020202020204" pitchFamily="34" charset="0"/>
            </a:endParaRPr>
          </a:p>
          <a:p>
            <a:r>
              <a:rPr lang="en-GB" b="0" i="0" dirty="0">
                <a:solidFill>
                  <a:srgbClr val="212529"/>
                </a:solidFill>
                <a:effectLst/>
                <a:latin typeface="Arial" panose="020B0604020202020204" pitchFamily="34" charset="0"/>
              </a:rPr>
              <a:t>DRO – described as ‘bankruptcy lite’ </a:t>
            </a:r>
            <a:r>
              <a:rPr lang="en-GB" dirty="0">
                <a:solidFill>
                  <a:srgbClr val="212529"/>
                </a:solidFill>
                <a:latin typeface="Arial" panose="020B0604020202020204" pitchFamily="34" charset="0"/>
              </a:rPr>
              <a:t>aimed at people who can’t afford to pay much if anything to their debts and have few/no assets.</a:t>
            </a:r>
          </a:p>
          <a:p>
            <a:endParaRPr lang="en-GB" dirty="0">
              <a:solidFill>
                <a:srgbClr val="212529"/>
              </a:solidFill>
              <a:latin typeface="Arial" panose="020B0604020202020204" pitchFamily="34" charset="0"/>
            </a:endParaRPr>
          </a:p>
          <a:p>
            <a:r>
              <a:rPr lang="en-GB" dirty="0">
                <a:solidFill>
                  <a:srgbClr val="212529"/>
                </a:solidFill>
                <a:latin typeface="Arial" panose="020B0604020202020204" pitchFamily="34" charset="0"/>
              </a:rPr>
              <a:t>DMP – debt repayment plan, where you pay less than the normal payments each month and creditors usually freeze interest </a:t>
            </a:r>
          </a:p>
          <a:p>
            <a:endParaRPr lang="en-GB" dirty="0">
              <a:solidFill>
                <a:srgbClr val="212529"/>
              </a:solidFill>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7F0A67BD-5BE6-4CB9-9D3B-E0F2CEA67775}" type="slidenum">
              <a:rPr lang="en-GB" smtClean="0"/>
              <a:t>13</a:t>
            </a:fld>
            <a:endParaRPr lang="en-GB"/>
          </a:p>
        </p:txBody>
      </p:sp>
    </p:spTree>
    <p:extLst>
      <p:ext uri="{BB962C8B-B14F-4D97-AF65-F5344CB8AC3E}">
        <p14:creationId xmlns:p14="http://schemas.microsoft.com/office/powerpoint/2010/main" val="1425234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523F-8D4D-49BA-B6E8-F76BA97AF3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896EAD-8AA7-4708-9548-E5A82FBE2A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D314139-FC68-412E-89D8-747497984F74}"/>
              </a:ext>
            </a:extLst>
          </p:cNvPr>
          <p:cNvSpPr>
            <a:spLocks noGrp="1"/>
          </p:cNvSpPr>
          <p:nvPr>
            <p:ph type="dt" sz="half" idx="10"/>
          </p:nvPr>
        </p:nvSpPr>
        <p:spPr/>
        <p:txBody>
          <a:bodyPr/>
          <a:lstStyle/>
          <a:p>
            <a:fld id="{C8912C43-6F54-4939-B4BB-FCC5E8773D0A}" type="datetime1">
              <a:rPr lang="en-GB" smtClean="0"/>
              <a:t>25/09/2023</a:t>
            </a:fld>
            <a:endParaRPr lang="en-GB"/>
          </a:p>
        </p:txBody>
      </p:sp>
      <p:sp>
        <p:nvSpPr>
          <p:cNvPr id="5" name="Footer Placeholder 4">
            <a:extLst>
              <a:ext uri="{FF2B5EF4-FFF2-40B4-BE49-F238E27FC236}">
                <a16:creationId xmlns:a16="http://schemas.microsoft.com/office/drawing/2014/main" id="{9D35F68F-0CFA-405A-9F40-F2C5AF3D3F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A5FD44-DDDF-49CE-9D0E-14068AFB4B40}"/>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221229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81C9F-D329-4577-A990-811B0DF815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DEF5EA-518F-43C1-8B3A-645852B70F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558021-6F9D-47E1-8D85-1E27C54168D2}"/>
              </a:ext>
            </a:extLst>
          </p:cNvPr>
          <p:cNvSpPr>
            <a:spLocks noGrp="1"/>
          </p:cNvSpPr>
          <p:nvPr>
            <p:ph type="dt" sz="half" idx="10"/>
          </p:nvPr>
        </p:nvSpPr>
        <p:spPr/>
        <p:txBody>
          <a:bodyPr/>
          <a:lstStyle/>
          <a:p>
            <a:fld id="{AFEC6C90-827A-41AD-A44E-C7A17E62ED6D}" type="datetime1">
              <a:rPr lang="en-GB" smtClean="0"/>
              <a:t>25/09/2023</a:t>
            </a:fld>
            <a:endParaRPr lang="en-GB"/>
          </a:p>
        </p:txBody>
      </p:sp>
      <p:sp>
        <p:nvSpPr>
          <p:cNvPr id="5" name="Footer Placeholder 4">
            <a:extLst>
              <a:ext uri="{FF2B5EF4-FFF2-40B4-BE49-F238E27FC236}">
                <a16:creationId xmlns:a16="http://schemas.microsoft.com/office/drawing/2014/main" id="{38F3BD47-37F8-4C20-B121-73E0161B3A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93B449-18E5-4114-ABFA-5FA006127CD5}"/>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2208622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3B2D-9BC2-4BC4-9273-A3D9AA1BD9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B5690F-C28C-4D24-9DA6-7A293036CB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AA0221-F8B9-4714-9DD0-C8BF380D9C6C}"/>
              </a:ext>
            </a:extLst>
          </p:cNvPr>
          <p:cNvSpPr>
            <a:spLocks noGrp="1"/>
          </p:cNvSpPr>
          <p:nvPr>
            <p:ph type="dt" sz="half" idx="10"/>
          </p:nvPr>
        </p:nvSpPr>
        <p:spPr/>
        <p:txBody>
          <a:bodyPr/>
          <a:lstStyle/>
          <a:p>
            <a:fld id="{2FA97627-5D90-49B3-A59F-00B2C59FAB58}" type="datetime1">
              <a:rPr lang="en-GB" smtClean="0"/>
              <a:t>25/09/2023</a:t>
            </a:fld>
            <a:endParaRPr lang="en-GB"/>
          </a:p>
        </p:txBody>
      </p:sp>
      <p:sp>
        <p:nvSpPr>
          <p:cNvPr id="5" name="Footer Placeholder 4">
            <a:extLst>
              <a:ext uri="{FF2B5EF4-FFF2-40B4-BE49-F238E27FC236}">
                <a16:creationId xmlns:a16="http://schemas.microsoft.com/office/drawing/2014/main" id="{8234D362-DF93-4402-AAF7-744E690C88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65BD4F-BAF7-47F3-99F6-E292512D7DE4}"/>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1467804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1401-8A82-497D-A7A6-F5CF7CF269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DC7B09-132E-43CB-BD84-D0A3375B71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81B823-692C-4110-B969-72166F7055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B8EB90-CB1D-42C4-88F5-C959632F72A0}"/>
              </a:ext>
            </a:extLst>
          </p:cNvPr>
          <p:cNvSpPr>
            <a:spLocks noGrp="1"/>
          </p:cNvSpPr>
          <p:nvPr>
            <p:ph type="dt" sz="half" idx="10"/>
          </p:nvPr>
        </p:nvSpPr>
        <p:spPr/>
        <p:txBody>
          <a:bodyPr/>
          <a:lstStyle/>
          <a:p>
            <a:fld id="{95C5BE4B-3FDA-4E05-8934-378B5BF8EEF0}" type="datetime1">
              <a:rPr lang="en-GB" smtClean="0"/>
              <a:t>25/09/2023</a:t>
            </a:fld>
            <a:endParaRPr lang="en-GB"/>
          </a:p>
        </p:txBody>
      </p:sp>
      <p:sp>
        <p:nvSpPr>
          <p:cNvPr id="6" name="Footer Placeholder 5">
            <a:extLst>
              <a:ext uri="{FF2B5EF4-FFF2-40B4-BE49-F238E27FC236}">
                <a16:creationId xmlns:a16="http://schemas.microsoft.com/office/drawing/2014/main" id="{99C650B7-6F39-4D0E-B013-EB1E03773F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7E905F-0570-45E2-840F-EE06A9B78B91}"/>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384508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81A47-DC20-4803-B8D5-1085BA0A8B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0ABE803-7010-460B-BA49-85FAE52FEF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A8B01A-22A9-4BC6-AF97-605CD18236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0B84462-93DD-4A41-B6BC-6DF5ABF08E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82C256-B211-4EE7-9EE6-4F8CC8547B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D24685E-1BCD-4F14-BD6D-2023120D0D36}"/>
              </a:ext>
            </a:extLst>
          </p:cNvPr>
          <p:cNvSpPr>
            <a:spLocks noGrp="1"/>
          </p:cNvSpPr>
          <p:nvPr>
            <p:ph type="dt" sz="half" idx="10"/>
          </p:nvPr>
        </p:nvSpPr>
        <p:spPr/>
        <p:txBody>
          <a:bodyPr/>
          <a:lstStyle/>
          <a:p>
            <a:fld id="{0B12C444-93F6-4DDF-806B-BAD05DFABCFE}" type="datetime1">
              <a:rPr lang="en-GB" smtClean="0"/>
              <a:t>25/09/2023</a:t>
            </a:fld>
            <a:endParaRPr lang="en-GB"/>
          </a:p>
        </p:txBody>
      </p:sp>
      <p:sp>
        <p:nvSpPr>
          <p:cNvPr id="8" name="Footer Placeholder 7">
            <a:extLst>
              <a:ext uri="{FF2B5EF4-FFF2-40B4-BE49-F238E27FC236}">
                <a16:creationId xmlns:a16="http://schemas.microsoft.com/office/drawing/2014/main" id="{A1ED54C3-3423-481D-AC83-5E034F4243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12B5401-7192-46E4-AAF2-748E409ACA41}"/>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1370940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F71F4-D458-4D20-B8E5-C69BF79211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FBB986-ABB9-478C-B25F-A2C8D93203AE}"/>
              </a:ext>
            </a:extLst>
          </p:cNvPr>
          <p:cNvSpPr>
            <a:spLocks noGrp="1"/>
          </p:cNvSpPr>
          <p:nvPr>
            <p:ph type="dt" sz="half" idx="10"/>
          </p:nvPr>
        </p:nvSpPr>
        <p:spPr/>
        <p:txBody>
          <a:bodyPr/>
          <a:lstStyle/>
          <a:p>
            <a:fld id="{486F8550-B347-49E3-B2DA-46D45AD71124}" type="datetime1">
              <a:rPr lang="en-GB" smtClean="0"/>
              <a:t>25/09/2023</a:t>
            </a:fld>
            <a:endParaRPr lang="en-GB"/>
          </a:p>
        </p:txBody>
      </p:sp>
      <p:sp>
        <p:nvSpPr>
          <p:cNvPr id="4" name="Footer Placeholder 3">
            <a:extLst>
              <a:ext uri="{FF2B5EF4-FFF2-40B4-BE49-F238E27FC236}">
                <a16:creationId xmlns:a16="http://schemas.microsoft.com/office/drawing/2014/main" id="{4EE3F6BA-0C8A-41DB-B7B6-1943D3B811D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270DD1-3AFB-450C-83D8-CF562EA71000}"/>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4003313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84FAA-37ED-4A88-8AFB-A46DE70E17E7}"/>
              </a:ext>
            </a:extLst>
          </p:cNvPr>
          <p:cNvSpPr>
            <a:spLocks noGrp="1"/>
          </p:cNvSpPr>
          <p:nvPr>
            <p:ph type="dt" sz="half" idx="10"/>
          </p:nvPr>
        </p:nvSpPr>
        <p:spPr/>
        <p:txBody>
          <a:bodyPr/>
          <a:lstStyle/>
          <a:p>
            <a:fld id="{6D6C282D-9DBE-4BD2-8375-48A533CA9CB4}" type="datetime1">
              <a:rPr lang="en-GB" smtClean="0"/>
              <a:t>25/09/2023</a:t>
            </a:fld>
            <a:endParaRPr lang="en-GB"/>
          </a:p>
        </p:txBody>
      </p:sp>
      <p:sp>
        <p:nvSpPr>
          <p:cNvPr id="3" name="Footer Placeholder 2">
            <a:extLst>
              <a:ext uri="{FF2B5EF4-FFF2-40B4-BE49-F238E27FC236}">
                <a16:creationId xmlns:a16="http://schemas.microsoft.com/office/drawing/2014/main" id="{8CC66464-6CBF-4233-AB9B-32859195E2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D21404-1DAD-4067-8C03-BC3449FEAEAB}"/>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3474443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8908-76A2-4680-B4A8-5C50507660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B5FE978-D5D3-41C3-85C8-C207CF70B6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A2C9BF-4CF3-4F62-88BD-84D7F4788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64F20C-C6BF-462D-A941-97C46CF8F078}"/>
              </a:ext>
            </a:extLst>
          </p:cNvPr>
          <p:cNvSpPr>
            <a:spLocks noGrp="1"/>
          </p:cNvSpPr>
          <p:nvPr>
            <p:ph type="dt" sz="half" idx="10"/>
          </p:nvPr>
        </p:nvSpPr>
        <p:spPr/>
        <p:txBody>
          <a:bodyPr/>
          <a:lstStyle/>
          <a:p>
            <a:fld id="{149EDF39-0F91-43A6-B166-F01082D72F19}" type="datetime1">
              <a:rPr lang="en-GB" smtClean="0"/>
              <a:t>25/09/2023</a:t>
            </a:fld>
            <a:endParaRPr lang="en-GB"/>
          </a:p>
        </p:txBody>
      </p:sp>
      <p:sp>
        <p:nvSpPr>
          <p:cNvPr id="6" name="Footer Placeholder 5">
            <a:extLst>
              <a:ext uri="{FF2B5EF4-FFF2-40B4-BE49-F238E27FC236}">
                <a16:creationId xmlns:a16="http://schemas.microsoft.com/office/drawing/2014/main" id="{E11B4BD1-9039-4ADE-97F2-9BE424FC69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DB76D5-21B9-4D3F-AB18-8E4A1FA155E5}"/>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1737143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6B45-8079-4DDC-A528-F673A156F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5476BF6-B2BA-4EA9-99D0-423CCBB6B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ED8C7D6-E911-47BE-B035-4F87A3535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904E31-61D2-4844-B1D9-3D5690D189FC}"/>
              </a:ext>
            </a:extLst>
          </p:cNvPr>
          <p:cNvSpPr>
            <a:spLocks noGrp="1"/>
          </p:cNvSpPr>
          <p:nvPr>
            <p:ph type="dt" sz="half" idx="10"/>
          </p:nvPr>
        </p:nvSpPr>
        <p:spPr/>
        <p:txBody>
          <a:bodyPr/>
          <a:lstStyle/>
          <a:p>
            <a:fld id="{2B8E2AB2-0C24-4069-BA57-A229C514A410}" type="datetime1">
              <a:rPr lang="en-GB" smtClean="0"/>
              <a:t>25/09/2023</a:t>
            </a:fld>
            <a:endParaRPr lang="en-GB"/>
          </a:p>
        </p:txBody>
      </p:sp>
      <p:sp>
        <p:nvSpPr>
          <p:cNvPr id="6" name="Footer Placeholder 5">
            <a:extLst>
              <a:ext uri="{FF2B5EF4-FFF2-40B4-BE49-F238E27FC236}">
                <a16:creationId xmlns:a16="http://schemas.microsoft.com/office/drawing/2014/main" id="{E0D95FA6-E194-46EC-A348-1F166E86C1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142698-F921-4FB4-AAD8-9B4E307B4B95}"/>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33762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8B79-1521-41FC-9781-41FE854CF80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045EFC-F171-4994-B8D9-659F21D0DA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D08902-70D7-44A8-A8B2-F33C40C1D6D4}"/>
              </a:ext>
            </a:extLst>
          </p:cNvPr>
          <p:cNvSpPr>
            <a:spLocks noGrp="1"/>
          </p:cNvSpPr>
          <p:nvPr>
            <p:ph type="dt" sz="half" idx="10"/>
          </p:nvPr>
        </p:nvSpPr>
        <p:spPr/>
        <p:txBody>
          <a:bodyPr/>
          <a:lstStyle/>
          <a:p>
            <a:fld id="{F3AE5EDF-5613-47F0-A01A-3C533D7724F4}" type="datetime1">
              <a:rPr lang="en-GB" smtClean="0"/>
              <a:t>25/09/2023</a:t>
            </a:fld>
            <a:endParaRPr lang="en-GB"/>
          </a:p>
        </p:txBody>
      </p:sp>
      <p:sp>
        <p:nvSpPr>
          <p:cNvPr id="5" name="Footer Placeholder 4">
            <a:extLst>
              <a:ext uri="{FF2B5EF4-FFF2-40B4-BE49-F238E27FC236}">
                <a16:creationId xmlns:a16="http://schemas.microsoft.com/office/drawing/2014/main" id="{10AC0E7A-6672-447B-B128-3175CD1252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B49298-A293-4AF3-A281-B67C297C236F}"/>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2341709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608570-BE08-488E-B8FD-5570CFF946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E3C65B-3B4F-4B9A-9163-10C7002665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99CEB6-9CCD-4222-B097-2BC2CCA8A2D4}"/>
              </a:ext>
            </a:extLst>
          </p:cNvPr>
          <p:cNvSpPr>
            <a:spLocks noGrp="1"/>
          </p:cNvSpPr>
          <p:nvPr>
            <p:ph type="dt" sz="half" idx="10"/>
          </p:nvPr>
        </p:nvSpPr>
        <p:spPr/>
        <p:txBody>
          <a:bodyPr/>
          <a:lstStyle/>
          <a:p>
            <a:fld id="{7E15E59B-6064-4980-858B-3DF4EBAB6D4E}" type="datetime1">
              <a:rPr lang="en-GB" smtClean="0"/>
              <a:t>25/09/2023</a:t>
            </a:fld>
            <a:endParaRPr lang="en-GB"/>
          </a:p>
        </p:txBody>
      </p:sp>
      <p:sp>
        <p:nvSpPr>
          <p:cNvPr id="5" name="Footer Placeholder 4">
            <a:extLst>
              <a:ext uri="{FF2B5EF4-FFF2-40B4-BE49-F238E27FC236}">
                <a16:creationId xmlns:a16="http://schemas.microsoft.com/office/drawing/2014/main" id="{56AC6A4D-D419-47C9-B31C-8758983F9A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C0C989-2DD6-4634-AFEB-EA2E2C7066B2}"/>
              </a:ext>
            </a:extLst>
          </p:cNvPr>
          <p:cNvSpPr>
            <a:spLocks noGrp="1"/>
          </p:cNvSpPr>
          <p:nvPr>
            <p:ph type="sldNum" sz="quarter" idx="12"/>
          </p:nvPr>
        </p:nvSpPr>
        <p:spPr/>
        <p:txBody>
          <a:bodyPr/>
          <a:lstStyle/>
          <a:p>
            <a:fld id="{763E6C65-ADC6-4CA6-B693-C85F48ACC3B5}" type="slidenum">
              <a:rPr lang="en-GB" smtClean="0"/>
              <a:t>‹#›</a:t>
            </a:fld>
            <a:endParaRPr lang="en-GB"/>
          </a:p>
        </p:txBody>
      </p:sp>
    </p:spTree>
    <p:extLst>
      <p:ext uri="{BB962C8B-B14F-4D97-AF65-F5344CB8AC3E}">
        <p14:creationId xmlns:p14="http://schemas.microsoft.com/office/powerpoint/2010/main" val="3056474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88BFB-02F9-47AE-A153-8F991FF344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09F9DB-E4A8-41F3-B57B-303E756D9D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8661DF-47FC-4791-AF9E-46B230163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949E2-D13D-473F-8D22-7023B6809475}" type="datetime1">
              <a:rPr lang="en-GB" smtClean="0"/>
              <a:t>25/09/2023</a:t>
            </a:fld>
            <a:endParaRPr lang="en-GB"/>
          </a:p>
        </p:txBody>
      </p:sp>
      <p:sp>
        <p:nvSpPr>
          <p:cNvPr id="5" name="Footer Placeholder 4">
            <a:extLst>
              <a:ext uri="{FF2B5EF4-FFF2-40B4-BE49-F238E27FC236}">
                <a16:creationId xmlns:a16="http://schemas.microsoft.com/office/drawing/2014/main" id="{0402E1BE-D6AB-4ECD-A836-2D87C9C8C2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242A4D-55DC-471F-95D6-F88ACFDC8E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E6C65-ADC6-4CA6-B693-C85F48ACC3B5}" type="slidenum">
              <a:rPr lang="en-GB" smtClean="0"/>
              <a:t>‹#›</a:t>
            </a:fld>
            <a:endParaRPr lang="en-GB"/>
          </a:p>
        </p:txBody>
      </p:sp>
    </p:spTree>
    <p:extLst>
      <p:ext uri="{BB962C8B-B14F-4D97-AF65-F5344CB8AC3E}">
        <p14:creationId xmlns:p14="http://schemas.microsoft.com/office/powerpoint/2010/main" val="4279295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gov.uk/government/publications/gambling-related-harms-evidence-revie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fca.org.uk/publication/policy/ps22-9.pdf" TargetMode="External"/><Relationship Id="rId2" Type="http://schemas.openxmlformats.org/officeDocument/2006/relationships/hyperlink" Target="https://www.fca.org.uk/publication/finalised-guidance/fg21-1.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sharon.collard@bristol.ac.uk" TargetMode="External"/><Relationship Id="rId2" Type="http://schemas.openxmlformats.org/officeDocument/2006/relationships/hyperlink" Target="https://tinyurl.com/2wbe9jf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BFF3555-B12D-9FE5-F505-E5D77117638D}"/>
              </a:ext>
            </a:extLst>
          </p:cNvPr>
          <p:cNvSpPr>
            <a:spLocks noGrp="1"/>
          </p:cNvSpPr>
          <p:nvPr>
            <p:ph type="ctrTitle"/>
          </p:nvPr>
        </p:nvSpPr>
        <p:spPr>
          <a:xfrm>
            <a:off x="1314824" y="735106"/>
            <a:ext cx="10053763" cy="2928470"/>
          </a:xfrm>
        </p:spPr>
        <p:txBody>
          <a:bodyPr anchor="b">
            <a:normAutofit fontScale="90000"/>
          </a:bodyPr>
          <a:lstStyle/>
          <a:p>
            <a:pPr algn="l"/>
            <a:r>
              <a:rPr lang="en-GB" sz="4800"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E</a:t>
            </a: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xploring the links between gambling and problem debt: A UK perspective</a:t>
            </a: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Professor Sharon Collard</a:t>
            </a: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CAGR </a:t>
            </a:r>
            <a:r>
              <a:rPr lang="en-GB" sz="4800"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Conference, June 2023</a:t>
            </a:r>
            <a:endParaRPr lang="en-GB" sz="4800" dirty="0">
              <a:solidFill>
                <a:srgbClr val="FFFFFF"/>
              </a:solidFill>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561738D4-E19A-1680-26AF-2EEB1E58173A}"/>
              </a:ext>
            </a:extLst>
          </p:cNvPr>
          <p:cNvSpPr>
            <a:spLocks noGrp="1"/>
          </p:cNvSpPr>
          <p:nvPr>
            <p:ph type="sldNum" sz="quarter" idx="12"/>
          </p:nvPr>
        </p:nvSpPr>
        <p:spPr>
          <a:xfrm>
            <a:off x="11704320" y="6446837"/>
            <a:ext cx="448056" cy="365125"/>
          </a:xfrm>
        </p:spPr>
        <p:txBody>
          <a:bodyPr>
            <a:normAutofit/>
          </a:bodyPr>
          <a:lstStyle/>
          <a:p>
            <a:pPr>
              <a:spcAft>
                <a:spcPts val="600"/>
              </a:spcAft>
            </a:pPr>
            <a:fld id="{763E6C65-ADC6-4CA6-B693-C85F48ACC3B5}" type="slidenum">
              <a:rPr lang="en-GB" sz="1100">
                <a:solidFill>
                  <a:schemeClr val="tx1">
                    <a:lumMod val="50000"/>
                    <a:lumOff val="50000"/>
                  </a:schemeClr>
                </a:solidFill>
              </a:rPr>
              <a:pPr>
                <a:spcAft>
                  <a:spcPts val="600"/>
                </a:spcAft>
              </a:pPr>
              <a:t>1</a:t>
            </a:fld>
            <a:endParaRPr lang="en-GB" sz="1100" dirty="0">
              <a:solidFill>
                <a:schemeClr val="tx1">
                  <a:lumMod val="50000"/>
                  <a:lumOff val="50000"/>
                </a:schemeClr>
              </a:solidFill>
            </a:endParaRPr>
          </a:p>
        </p:txBody>
      </p:sp>
      <p:pic>
        <p:nvPicPr>
          <p:cNvPr id="8" name="Picture 7" descr="Logo, company name&#10;&#10;Description automatically generated">
            <a:extLst>
              <a:ext uri="{FF2B5EF4-FFF2-40B4-BE49-F238E27FC236}">
                <a16:creationId xmlns:a16="http://schemas.microsoft.com/office/drawing/2014/main" id="{4A59192B-76EC-AC91-EDAD-D88C09A12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918" y="5237080"/>
            <a:ext cx="3997162" cy="1574882"/>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45994124-31EC-BBEA-DD44-4438C139F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07" y="4729528"/>
            <a:ext cx="2533519" cy="1899871"/>
          </a:xfrm>
          <a:prstGeom prst="rect">
            <a:avLst/>
          </a:prstGeom>
        </p:spPr>
      </p:pic>
    </p:spTree>
    <p:extLst>
      <p:ext uri="{BB962C8B-B14F-4D97-AF65-F5344CB8AC3E}">
        <p14:creationId xmlns:p14="http://schemas.microsoft.com/office/powerpoint/2010/main" val="417569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Funding disclosure</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z="1400" smtClean="0"/>
              <a:t>2</a:t>
            </a:fld>
            <a:endParaRPr lang="en-GB" sz="1400"/>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6345812" y="1630549"/>
            <a:ext cx="5236588"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8" name="Content Placeholder 6">
            <a:extLst>
              <a:ext uri="{FF2B5EF4-FFF2-40B4-BE49-F238E27FC236}">
                <a16:creationId xmlns:a16="http://schemas.microsoft.com/office/drawing/2014/main" id="{0D9CD62F-9CA5-6B34-9F76-3A99AA2BC1A4}"/>
              </a:ext>
            </a:extLst>
          </p:cNvPr>
          <p:cNvSpPr txBox="1">
            <a:spLocks/>
          </p:cNvSpPr>
          <p:nvPr/>
        </p:nvSpPr>
        <p:spPr>
          <a:xfrm>
            <a:off x="6244657" y="1923973"/>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10" name="Content Placeholder 6">
            <a:extLst>
              <a:ext uri="{FF2B5EF4-FFF2-40B4-BE49-F238E27FC236}">
                <a16:creationId xmlns:a16="http://schemas.microsoft.com/office/drawing/2014/main" id="{79023683-DEE3-6B79-97C0-969C9799FC1D}"/>
              </a:ext>
            </a:extLst>
          </p:cNvPr>
          <p:cNvSpPr txBox="1">
            <a:spLocks/>
          </p:cNvSpPr>
          <p:nvPr/>
        </p:nvSpPr>
        <p:spPr>
          <a:xfrm>
            <a:off x="684276" y="1993987"/>
            <a:ext cx="5331781"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rgbClr val="2F5597"/>
                </a:solidFill>
                <a:latin typeface="HelveticaNeue"/>
              </a:rPr>
              <a:t>This research study was funded by Regulatory Settlement funds from the GB Gambling Commission.</a:t>
            </a:r>
          </a:p>
          <a:p>
            <a:pPr marL="0" indent="0">
              <a:buNone/>
            </a:pPr>
            <a:endParaRPr lang="en-GB" sz="1800" b="1" dirty="0">
              <a:solidFill>
                <a:srgbClr val="2F5597"/>
              </a:solidFill>
              <a:effectLst/>
              <a:latin typeface="HelveticaNeue"/>
              <a:ea typeface="Calibri" panose="020F0502020204030204" pitchFamily="34" charset="0"/>
              <a:cs typeface="Arial" panose="020B0604020202020204" pitchFamily="34" charset="0"/>
            </a:endParaRPr>
          </a:p>
          <a:p>
            <a:pPr marL="0" indent="0">
              <a:buNone/>
            </a:pPr>
            <a:r>
              <a:rPr lang="en-GB" sz="1800" b="1" dirty="0">
                <a:solidFill>
                  <a:srgbClr val="2F5597"/>
                </a:solidFill>
                <a:latin typeface="HelveticaNeue"/>
              </a:rPr>
              <a:t>Regulatory Settlements are a payment in lieu of the financial penalty the Gambling Commission might otherwise impose for breach of a licence condition by a gambling operator. </a:t>
            </a:r>
          </a:p>
          <a:p>
            <a:pPr marL="0" indent="0">
              <a:buNone/>
            </a:pPr>
            <a:endParaRPr lang="en-GB" sz="1800" b="1" dirty="0">
              <a:solidFill>
                <a:srgbClr val="2F5597"/>
              </a:solidFill>
              <a:latin typeface="HelveticaNeue"/>
            </a:endParaRPr>
          </a:p>
          <a:p>
            <a:pPr marL="0" indent="0">
              <a:buNone/>
            </a:pPr>
            <a:r>
              <a:rPr lang="en-GB" sz="1800" b="1" dirty="0">
                <a:solidFill>
                  <a:srgbClr val="2F5597"/>
                </a:solidFill>
                <a:latin typeface="HelveticaNeue"/>
              </a:rPr>
              <a:t>The Gambling Commission had no role in the study and the authors have no known competing financial interests or personal relationships that could have influenced the work reported in this presentation.</a:t>
            </a:r>
          </a:p>
          <a:p>
            <a:pPr marL="0" indent="0" algn="l">
              <a:buNone/>
            </a:pPr>
            <a:endParaRPr lang="en-GB" sz="1800" b="0" i="0" u="none" strike="noStrike" baseline="0" dirty="0">
              <a:latin typeface="HelveticaNeue"/>
            </a:endParaRPr>
          </a:p>
        </p:txBody>
      </p:sp>
    </p:spTree>
    <p:extLst>
      <p:ext uri="{BB962C8B-B14F-4D97-AF65-F5344CB8AC3E}">
        <p14:creationId xmlns:p14="http://schemas.microsoft.com/office/powerpoint/2010/main" val="3240996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About </a:t>
            </a:r>
            <a:r>
              <a:rPr lang="en-GB" sz="3600" b="1" dirty="0" err="1">
                <a:solidFill>
                  <a:schemeClr val="bg1"/>
                </a:solidFill>
              </a:rPr>
              <a:t>StepChange</a:t>
            </a:r>
            <a:r>
              <a:rPr lang="en-GB" sz="3600" b="1" dirty="0">
                <a:solidFill>
                  <a:schemeClr val="bg1"/>
                </a:solidFill>
              </a:rPr>
              <a:t> Debt Charity</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z="1400" smtClean="0"/>
              <a:t>3</a:t>
            </a:fld>
            <a:endParaRPr lang="en-GB" sz="1400"/>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6345812" y="1630549"/>
            <a:ext cx="5236588"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8" name="Content Placeholder 6">
            <a:extLst>
              <a:ext uri="{FF2B5EF4-FFF2-40B4-BE49-F238E27FC236}">
                <a16:creationId xmlns:a16="http://schemas.microsoft.com/office/drawing/2014/main" id="{0D9CD62F-9CA5-6B34-9F76-3A99AA2BC1A4}"/>
              </a:ext>
            </a:extLst>
          </p:cNvPr>
          <p:cNvSpPr txBox="1">
            <a:spLocks/>
          </p:cNvSpPr>
          <p:nvPr/>
        </p:nvSpPr>
        <p:spPr>
          <a:xfrm>
            <a:off x="6244657" y="1923973"/>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10" name="Content Placeholder 6">
            <a:extLst>
              <a:ext uri="{FF2B5EF4-FFF2-40B4-BE49-F238E27FC236}">
                <a16:creationId xmlns:a16="http://schemas.microsoft.com/office/drawing/2014/main" id="{79023683-DEE3-6B79-97C0-969C9799FC1D}"/>
              </a:ext>
            </a:extLst>
          </p:cNvPr>
          <p:cNvSpPr txBox="1">
            <a:spLocks/>
          </p:cNvSpPr>
          <p:nvPr/>
        </p:nvSpPr>
        <p:spPr>
          <a:xfrm>
            <a:off x="684276" y="1993987"/>
            <a:ext cx="5331781"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solidFill>
                  <a:srgbClr val="2F5597"/>
                </a:solidFill>
                <a:effectLst/>
                <a:latin typeface="HelveticaNeue"/>
                <a:ea typeface="Calibri" panose="020F0502020204030204" pitchFamily="34" charset="0"/>
                <a:cs typeface="Arial" panose="020B0604020202020204" pitchFamily="34" charset="0"/>
              </a:rPr>
              <a:t>Provides debt advice (debt counselling) by telephone and online across the UK</a:t>
            </a:r>
          </a:p>
          <a:p>
            <a:pPr marL="0" indent="0" algn="l">
              <a:buNone/>
            </a:pPr>
            <a:r>
              <a:rPr lang="en-GB" sz="1800" dirty="0">
                <a:solidFill>
                  <a:srgbClr val="2F5597"/>
                </a:solidFill>
                <a:latin typeface="HelveticaNeue"/>
                <a:cs typeface="Arial" panose="020B0604020202020204" pitchFamily="34" charset="0"/>
              </a:rPr>
              <a:t>In 2022:</a:t>
            </a:r>
          </a:p>
          <a:p>
            <a:r>
              <a:rPr lang="en-GB" sz="1800" dirty="0">
                <a:solidFill>
                  <a:srgbClr val="2F5597"/>
                </a:solidFill>
                <a:latin typeface="HelveticaNeue"/>
                <a:cs typeface="Arial" panose="020B0604020202020204" pitchFamily="34" charset="0"/>
              </a:rPr>
              <a:t>580,913 clients contacted </a:t>
            </a:r>
            <a:r>
              <a:rPr lang="en-GB" sz="1800" dirty="0" err="1">
                <a:solidFill>
                  <a:srgbClr val="2F5597"/>
                </a:solidFill>
                <a:latin typeface="HelveticaNeue"/>
                <a:cs typeface="Arial" panose="020B0604020202020204" pitchFamily="34" charset="0"/>
              </a:rPr>
              <a:t>StepChange</a:t>
            </a:r>
            <a:r>
              <a:rPr lang="en-GB" sz="1800" dirty="0">
                <a:solidFill>
                  <a:srgbClr val="2F5597"/>
                </a:solidFill>
                <a:latin typeface="HelveticaNeue"/>
                <a:cs typeface="Arial" panose="020B0604020202020204" pitchFamily="34" charset="0"/>
              </a:rPr>
              <a:t> seeking debt advice or guidance with their problem debt.</a:t>
            </a:r>
          </a:p>
          <a:p>
            <a:r>
              <a:rPr lang="en-GB" sz="1800" dirty="0">
                <a:solidFill>
                  <a:srgbClr val="2F5597"/>
                </a:solidFill>
                <a:latin typeface="HelveticaNeue"/>
                <a:cs typeface="Arial" panose="020B0604020202020204" pitchFamily="34" charset="0"/>
              </a:rPr>
              <a:t>The website received over 6 million visits. </a:t>
            </a:r>
          </a:p>
          <a:p>
            <a:r>
              <a:rPr lang="en-GB" sz="1800" dirty="0">
                <a:solidFill>
                  <a:srgbClr val="2F5597"/>
                </a:solidFill>
                <a:latin typeface="HelveticaNeue"/>
                <a:cs typeface="Arial" panose="020B0604020202020204" pitchFamily="34" charset="0"/>
              </a:rPr>
              <a:t>187,278 clients completed full debt advice</a:t>
            </a:r>
          </a:p>
          <a:p>
            <a:pPr lvl="1"/>
            <a:r>
              <a:rPr lang="en-GB" sz="1400" dirty="0">
                <a:solidFill>
                  <a:srgbClr val="2F5597"/>
                </a:solidFill>
                <a:latin typeface="HelveticaNeue"/>
                <a:cs typeface="Arial" panose="020B0604020202020204" pitchFamily="34" charset="0"/>
              </a:rPr>
              <a:t>151,182 through the online channel</a:t>
            </a:r>
          </a:p>
          <a:p>
            <a:pPr lvl="1"/>
            <a:r>
              <a:rPr lang="en-GB" sz="1400" dirty="0">
                <a:solidFill>
                  <a:srgbClr val="2F5597"/>
                </a:solidFill>
                <a:latin typeface="HelveticaNeue"/>
                <a:cs typeface="Arial" panose="020B0604020202020204" pitchFamily="34" charset="0"/>
              </a:rPr>
              <a:t>36,096 through the telephony channel.</a:t>
            </a:r>
          </a:p>
        </p:txBody>
      </p:sp>
    </p:spTree>
    <p:extLst>
      <p:ext uri="{BB962C8B-B14F-4D97-AF65-F5344CB8AC3E}">
        <p14:creationId xmlns:p14="http://schemas.microsoft.com/office/powerpoint/2010/main" val="393078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Context for the research</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z="1400" smtClean="0"/>
              <a:t>4</a:t>
            </a:fld>
            <a:endParaRPr lang="en-GB" sz="1400"/>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6345812" y="1630549"/>
            <a:ext cx="5236588"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8" name="Content Placeholder 6">
            <a:extLst>
              <a:ext uri="{FF2B5EF4-FFF2-40B4-BE49-F238E27FC236}">
                <a16:creationId xmlns:a16="http://schemas.microsoft.com/office/drawing/2014/main" id="{0D9CD62F-9CA5-6B34-9F76-3A99AA2BC1A4}"/>
              </a:ext>
            </a:extLst>
          </p:cNvPr>
          <p:cNvSpPr txBox="1">
            <a:spLocks/>
          </p:cNvSpPr>
          <p:nvPr/>
        </p:nvSpPr>
        <p:spPr>
          <a:xfrm>
            <a:off x="6244657" y="1923973"/>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10" name="Content Placeholder 6">
            <a:extLst>
              <a:ext uri="{FF2B5EF4-FFF2-40B4-BE49-F238E27FC236}">
                <a16:creationId xmlns:a16="http://schemas.microsoft.com/office/drawing/2014/main" id="{79023683-DEE3-6B79-97C0-969C9799FC1D}"/>
              </a:ext>
            </a:extLst>
          </p:cNvPr>
          <p:cNvSpPr txBox="1">
            <a:spLocks/>
          </p:cNvSpPr>
          <p:nvPr/>
        </p:nvSpPr>
        <p:spPr>
          <a:xfrm>
            <a:off x="684276" y="1993987"/>
            <a:ext cx="5331781"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rgbClr val="2F5597"/>
                </a:solidFill>
                <a:latin typeface="HelveticaNeue"/>
              </a:rPr>
              <a:t>“We identified gambling-related debt as a crucial harm that can lead to other harms such as relationship problems, physical and mental health problems, and crime.</a:t>
            </a:r>
          </a:p>
          <a:p>
            <a:pPr marL="0" indent="0">
              <a:buNone/>
            </a:pPr>
            <a:r>
              <a:rPr lang="en-GB" sz="1800" b="1" dirty="0">
                <a:solidFill>
                  <a:srgbClr val="2F5597"/>
                </a:solidFill>
                <a:latin typeface="HelveticaNeue"/>
              </a:rPr>
              <a:t>The financial difficulties and debt experienced by gamblers and affected others were often severe. Several studies reported that gambling led to bankruptcy and housing problems including homelessness. Financial harms also affected the children of gamblers.”</a:t>
            </a:r>
          </a:p>
          <a:p>
            <a:pPr marL="0" indent="0">
              <a:buNone/>
            </a:pPr>
            <a:r>
              <a:rPr lang="en-GB" sz="11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GOV.UK/Public Health England, 2021. </a:t>
            </a:r>
            <a:r>
              <a:rPr lang="en-GB" sz="1100" u="sng" dirty="0">
                <a:solidFill>
                  <a:srgbClr val="595959"/>
                </a:solidFill>
                <a:effectLst/>
                <a:latin typeface="Calibri Light" panose="020F0302020204030204" pitchFamily="34" charset="0"/>
                <a:ea typeface="Calibri" panose="020F0502020204030204" pitchFamily="34" charset="0"/>
                <a:cs typeface="Arial" panose="020B0604020202020204" pitchFamily="34" charset="0"/>
                <a:hlinkClick r:id="rId2"/>
              </a:rPr>
              <a:t>Gambling-related harms evidence review: Summary</a:t>
            </a:r>
            <a:r>
              <a:rPr lang="en-GB" sz="11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 </a:t>
            </a:r>
          </a:p>
          <a:p>
            <a:pPr marL="0" indent="0" algn="l">
              <a:buNone/>
            </a:pPr>
            <a:endParaRPr lang="en-GB" sz="1800" b="0" i="0" u="none" strike="noStrike" baseline="0" dirty="0">
              <a:latin typeface="HelveticaNeue"/>
            </a:endParaRPr>
          </a:p>
        </p:txBody>
      </p:sp>
      <p:sp>
        <p:nvSpPr>
          <p:cNvPr id="9" name="TextBox 8">
            <a:extLst>
              <a:ext uri="{FF2B5EF4-FFF2-40B4-BE49-F238E27FC236}">
                <a16:creationId xmlns:a16="http://schemas.microsoft.com/office/drawing/2014/main" id="{C6A31FCA-B697-B6C1-D11D-DB2B89C848F2}"/>
              </a:ext>
            </a:extLst>
          </p:cNvPr>
          <p:cNvSpPr txBox="1"/>
          <p:nvPr/>
        </p:nvSpPr>
        <p:spPr>
          <a:xfrm>
            <a:off x="6674330" y="2474893"/>
            <a:ext cx="4780625" cy="1569660"/>
          </a:xfrm>
          <a:prstGeom prst="rect">
            <a:avLst/>
          </a:prstGeom>
          <a:noFill/>
        </p:spPr>
        <p:txBody>
          <a:bodyPr wrap="square">
            <a:spAutoFit/>
          </a:bodyPr>
          <a:lstStyle/>
          <a:p>
            <a:pPr marL="0" indent="0">
              <a:buNone/>
            </a:pPr>
            <a:r>
              <a:rPr lang="en-GB" sz="2000" b="1" dirty="0">
                <a:solidFill>
                  <a:srgbClr val="2F5597"/>
                </a:solidFill>
                <a:latin typeface="Calibri Light" panose="020F0302020204030204" pitchFamily="34" charset="0"/>
                <a:cs typeface="Arial" panose="020B0604020202020204" pitchFamily="34" charset="0"/>
              </a:rPr>
              <a:t>“</a:t>
            </a:r>
            <a:r>
              <a:rPr lang="en-GB" sz="1800" b="1" dirty="0">
                <a:solidFill>
                  <a:srgbClr val="2F5597"/>
                </a:solidFill>
                <a:latin typeface="HelveticaNeue"/>
              </a:rPr>
              <a:t>Gambling-related debt is an important driver of harm and should be a focus for future policy.” </a:t>
            </a:r>
          </a:p>
          <a:p>
            <a:pPr marL="0" indent="0">
              <a:buNone/>
            </a:pPr>
            <a:endParaRPr lang="en-GB" b="1" dirty="0">
              <a:solidFill>
                <a:srgbClr val="2F5597"/>
              </a:solidFill>
              <a:effectLst/>
              <a:latin typeface="HelveticaNeue"/>
              <a:ea typeface="Calibri" panose="020F0502020204030204" pitchFamily="34" charset="0"/>
              <a:cs typeface="Arial" panose="020B0604020202020204" pitchFamily="34" charset="0"/>
            </a:endParaRPr>
          </a:p>
          <a:p>
            <a:pPr marL="0" indent="0">
              <a:buNone/>
            </a:pPr>
            <a:r>
              <a:rPr lang="en-GB" sz="11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GOV.UK/Public Health England, 2021. </a:t>
            </a:r>
            <a:r>
              <a:rPr lang="en-GB" sz="1100" u="sng" dirty="0">
                <a:solidFill>
                  <a:srgbClr val="595959"/>
                </a:solidFill>
                <a:effectLst/>
                <a:latin typeface="Calibri Light" panose="020F0302020204030204" pitchFamily="34" charset="0"/>
                <a:ea typeface="Calibri" panose="020F0502020204030204" pitchFamily="34" charset="0"/>
                <a:cs typeface="Arial" panose="020B0604020202020204" pitchFamily="34" charset="0"/>
                <a:hlinkClick r:id="rId2"/>
              </a:rPr>
              <a:t>Gambling-related harms evidence review: An abbreviated systematic review of harms</a:t>
            </a:r>
            <a:endParaRPr lang="en-GB" sz="1100" dirty="0">
              <a:latin typeface="HelveticaNeue"/>
            </a:endParaRPr>
          </a:p>
        </p:txBody>
      </p:sp>
    </p:spTree>
    <p:extLst>
      <p:ext uri="{BB962C8B-B14F-4D97-AF65-F5344CB8AC3E}">
        <p14:creationId xmlns:p14="http://schemas.microsoft.com/office/powerpoint/2010/main" val="1919672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Research aims and methods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z="1400" smtClean="0"/>
              <a:t>5</a:t>
            </a:fld>
            <a:endParaRPr lang="en-GB" sz="1400"/>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6345812" y="1630549"/>
            <a:ext cx="5236588" cy="43623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None/>
            </a:pPr>
            <a:r>
              <a:rPr lang="en-GB" sz="2000" b="1" dirty="0">
                <a:solidFill>
                  <a:schemeClr val="tx2">
                    <a:lumMod val="75000"/>
                  </a:schemeClr>
                </a:solidFill>
                <a:effectLst/>
              </a:rPr>
              <a:t>Analysis of data for </a:t>
            </a:r>
            <a:r>
              <a:rPr lang="en-GB" sz="2000" b="1" dirty="0">
                <a:solidFill>
                  <a:schemeClr val="tx2">
                    <a:lumMod val="75000"/>
                  </a:schemeClr>
                </a:solidFill>
              </a:rPr>
              <a:t>206,241 </a:t>
            </a:r>
            <a:r>
              <a:rPr lang="en-GB" sz="2000" b="1" dirty="0" err="1">
                <a:solidFill>
                  <a:schemeClr val="tx2">
                    <a:lumMod val="75000"/>
                  </a:schemeClr>
                </a:solidFill>
              </a:rPr>
              <a:t>StepChange</a:t>
            </a:r>
            <a:r>
              <a:rPr lang="en-GB" sz="2000" b="1" dirty="0">
                <a:solidFill>
                  <a:schemeClr val="tx2">
                    <a:lumMod val="75000"/>
                  </a:schemeClr>
                </a:solidFill>
              </a:rPr>
              <a:t> debt advice clients for the period Q3 2019 to Q2 2021, 4,195 with a gambling flag (2%) meaning they had disclosed gambling problems</a:t>
            </a:r>
          </a:p>
          <a:p>
            <a:pPr marL="0" indent="0">
              <a:lnSpc>
                <a:spcPct val="107000"/>
              </a:lnSpc>
              <a:buNone/>
            </a:pPr>
            <a:endParaRPr lang="en-GB" sz="2000" b="1" dirty="0">
              <a:solidFill>
                <a:schemeClr val="tx2">
                  <a:lumMod val="75000"/>
                </a:schemeClr>
              </a:solidFill>
            </a:endParaRPr>
          </a:p>
          <a:p>
            <a:pPr marL="0" indent="0">
              <a:lnSpc>
                <a:spcPct val="107000"/>
              </a:lnSpc>
              <a:buNone/>
            </a:pPr>
            <a:r>
              <a:rPr lang="en-GB" sz="2000" b="1" dirty="0">
                <a:solidFill>
                  <a:schemeClr val="tx2">
                    <a:lumMod val="75000"/>
                  </a:schemeClr>
                </a:solidFill>
              </a:rPr>
              <a:t>Qualitative interviews with 30 </a:t>
            </a:r>
            <a:r>
              <a:rPr lang="en-GB" sz="2000" b="1" dirty="0" err="1">
                <a:solidFill>
                  <a:schemeClr val="tx2">
                    <a:lumMod val="75000"/>
                  </a:schemeClr>
                </a:solidFill>
              </a:rPr>
              <a:t>StepChange</a:t>
            </a:r>
            <a:r>
              <a:rPr lang="en-GB" sz="2000" b="1" dirty="0">
                <a:solidFill>
                  <a:schemeClr val="tx2">
                    <a:lumMod val="75000"/>
                  </a:schemeClr>
                </a:solidFill>
              </a:rPr>
              <a:t> clients affected by gambling, including 8 affected by someone else’s gambling, conducted in late 2021-early 2022</a:t>
            </a:r>
          </a:p>
          <a:p>
            <a:pPr marL="0" indent="0">
              <a:lnSpc>
                <a:spcPct val="107000"/>
              </a:lnSpc>
              <a:buNone/>
            </a:pPr>
            <a:endParaRPr lang="en-GB" sz="2000" b="1" dirty="0">
              <a:solidFill>
                <a:schemeClr val="tx2">
                  <a:lumMod val="75000"/>
                </a:schemeClr>
              </a:solidFill>
            </a:endParaRPr>
          </a:p>
          <a:p>
            <a:pPr marL="0" indent="0">
              <a:lnSpc>
                <a:spcPct val="107000"/>
              </a:lnSpc>
              <a:buNone/>
            </a:pPr>
            <a:r>
              <a:rPr lang="en-GB" sz="2000" b="1" dirty="0">
                <a:solidFill>
                  <a:schemeClr val="tx2">
                    <a:lumMod val="75000"/>
                  </a:schemeClr>
                </a:solidFill>
              </a:rPr>
              <a:t>Cross-sector stakeholder round table to consider the findings and their implications</a:t>
            </a:r>
          </a:p>
          <a:p>
            <a:pPr marL="0" lvl="0" indent="0" algn="l">
              <a:lnSpc>
                <a:spcPct val="107000"/>
              </a:lnSpc>
              <a:buNone/>
            </a:pPr>
            <a:endParaRPr lang="en-GB" sz="2000"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a:lnSpc>
                <a:spcPct val="107000"/>
              </a:lnSpc>
              <a:buNone/>
            </a:pPr>
            <a:endParaRPr lang="en-GB" sz="2000"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b="1" dirty="0">
              <a:solidFill>
                <a:schemeClr val="tx2">
                  <a:lumMod val="75000"/>
                </a:schemeClr>
              </a:solidFill>
            </a:endParaRPr>
          </a:p>
        </p:txBody>
      </p:sp>
      <p:sp>
        <p:nvSpPr>
          <p:cNvPr id="8" name="Content Placeholder 6">
            <a:extLst>
              <a:ext uri="{FF2B5EF4-FFF2-40B4-BE49-F238E27FC236}">
                <a16:creationId xmlns:a16="http://schemas.microsoft.com/office/drawing/2014/main" id="{0D9CD62F-9CA5-6B34-9F76-3A99AA2BC1A4}"/>
              </a:ext>
            </a:extLst>
          </p:cNvPr>
          <p:cNvSpPr txBox="1">
            <a:spLocks/>
          </p:cNvSpPr>
          <p:nvPr/>
        </p:nvSpPr>
        <p:spPr>
          <a:xfrm>
            <a:off x="6244657" y="1923973"/>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10" name="Content Placeholder 6">
            <a:extLst>
              <a:ext uri="{FF2B5EF4-FFF2-40B4-BE49-F238E27FC236}">
                <a16:creationId xmlns:a16="http://schemas.microsoft.com/office/drawing/2014/main" id="{79023683-DEE3-6B79-97C0-969C9799FC1D}"/>
              </a:ext>
            </a:extLst>
          </p:cNvPr>
          <p:cNvSpPr txBox="1">
            <a:spLocks/>
          </p:cNvSpPr>
          <p:nvPr/>
        </p:nvSpPr>
        <p:spPr>
          <a:xfrm>
            <a:off x="906914" y="2359112"/>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gn="l">
              <a:lnSpc>
                <a:spcPct val="107000"/>
              </a:lnSpc>
              <a:buFont typeface="+mj-lt"/>
              <a:buAutoNum type="arabicPeriod"/>
            </a:pPr>
            <a:r>
              <a:rPr lang="en-GB" sz="2000" dirty="0">
                <a:solidFill>
                  <a:schemeClr val="tx2">
                    <a:lumMod val="75000"/>
                  </a:schemeClr>
                </a:solidFill>
                <a:effectLst/>
              </a:rPr>
              <a:t>What role does gambling play in the production of problem debt in households where there is gambling?</a:t>
            </a:r>
          </a:p>
          <a:p>
            <a:pPr marL="342900" lvl="0" indent="-342900" algn="l">
              <a:lnSpc>
                <a:spcPct val="107000"/>
              </a:lnSpc>
              <a:buFont typeface="+mj-lt"/>
              <a:buAutoNum type="arabicPeriod"/>
            </a:pPr>
            <a:r>
              <a:rPr lang="en-GB" sz="2000" dirty="0">
                <a:solidFill>
                  <a:schemeClr val="tx2">
                    <a:lumMod val="75000"/>
                  </a:schemeClr>
                </a:solidFill>
                <a:effectLst/>
              </a:rPr>
              <a:t>Does the presence of gambling impact on seeking help with problem debt?</a:t>
            </a:r>
          </a:p>
          <a:p>
            <a:pPr marL="342900" lvl="0" indent="-342900" algn="l">
              <a:lnSpc>
                <a:spcPct val="107000"/>
              </a:lnSpc>
              <a:buFont typeface="+mj-lt"/>
              <a:buAutoNum type="arabicPeriod"/>
            </a:pPr>
            <a:r>
              <a:rPr lang="en-GB" sz="2000" dirty="0">
                <a:solidFill>
                  <a:schemeClr val="tx2">
                    <a:lumMod val="75000"/>
                  </a:schemeClr>
                </a:solidFill>
              </a:rPr>
              <a:t>Are there ways </a:t>
            </a:r>
            <a:r>
              <a:rPr lang="en-GB" sz="2000" dirty="0">
                <a:solidFill>
                  <a:schemeClr val="tx2">
                    <a:lumMod val="75000"/>
                  </a:schemeClr>
                </a:solidFill>
                <a:effectLst/>
              </a:rPr>
              <a:t>to reduce the harm caused by gambling-related </a:t>
            </a:r>
            <a:r>
              <a:rPr lang="en-GB" sz="2000" dirty="0">
                <a:solidFill>
                  <a:schemeClr val="tx2">
                    <a:lumMod val="75000"/>
                  </a:schemeClr>
                </a:solidFill>
              </a:rPr>
              <a:t>problem debt</a:t>
            </a:r>
            <a:r>
              <a:rPr lang="en-GB" sz="2000" dirty="0">
                <a:solidFill>
                  <a:schemeClr val="tx2">
                    <a:lumMod val="75000"/>
                  </a:schemeClr>
                </a:solidFill>
                <a:effectLst/>
              </a:rPr>
              <a:t>?</a:t>
            </a:r>
            <a:endParaRPr lang="en-GB" sz="2000"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1650667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BE09-54DE-4F70-A1BA-3F509DA838EF}"/>
              </a:ext>
            </a:extLst>
          </p:cNvPr>
          <p:cNvSpPr>
            <a:spLocks noGrp="1"/>
          </p:cNvSpPr>
          <p:nvPr>
            <p:ph type="ctrTitle"/>
          </p:nvPr>
        </p:nvSpPr>
        <p:spPr/>
        <p:txBody>
          <a:bodyPr/>
          <a:lstStyle/>
          <a:p>
            <a:r>
              <a:rPr lang="en-GB" dirty="0">
                <a:solidFill>
                  <a:schemeClr val="tx2">
                    <a:lumMod val="75000"/>
                  </a:schemeClr>
                </a:solidFill>
              </a:rPr>
              <a:t>Client data analysis</a:t>
            </a:r>
          </a:p>
        </p:txBody>
      </p:sp>
      <p:sp>
        <p:nvSpPr>
          <p:cNvPr id="4" name="Slide Number Placeholder 3">
            <a:extLst>
              <a:ext uri="{FF2B5EF4-FFF2-40B4-BE49-F238E27FC236}">
                <a16:creationId xmlns:a16="http://schemas.microsoft.com/office/drawing/2014/main" id="{BC1F7D0F-EAF0-4C2C-BFD2-413690633E60}"/>
              </a:ext>
            </a:extLst>
          </p:cNvPr>
          <p:cNvSpPr>
            <a:spLocks noGrp="1"/>
          </p:cNvSpPr>
          <p:nvPr>
            <p:ph type="sldNum" sz="quarter" idx="12"/>
          </p:nvPr>
        </p:nvSpPr>
        <p:spPr/>
        <p:txBody>
          <a:bodyPr/>
          <a:lstStyle/>
          <a:p>
            <a:fld id="{763E6C65-ADC6-4CA6-B693-C85F48ACC3B5}" type="slidenum">
              <a:rPr lang="en-GB" smtClean="0"/>
              <a:t>6</a:t>
            </a:fld>
            <a:endParaRPr lang="en-GB"/>
          </a:p>
        </p:txBody>
      </p:sp>
    </p:spTree>
    <p:extLst>
      <p:ext uri="{BB962C8B-B14F-4D97-AF65-F5344CB8AC3E}">
        <p14:creationId xmlns:p14="http://schemas.microsoft.com/office/powerpoint/2010/main" val="2976457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Summary of client data analysis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7</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6" y="1993987"/>
            <a:ext cx="687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tx2">
                    <a:lumMod val="75000"/>
                  </a:schemeClr>
                </a:solidFill>
              </a:rPr>
              <a:t>Clients with gambling flags have different profiles to those without:</a:t>
            </a:r>
          </a:p>
          <a:p>
            <a:pPr lvl="1"/>
            <a:r>
              <a:rPr lang="en-GB" sz="1600" b="1" dirty="0">
                <a:solidFill>
                  <a:schemeClr val="tx2">
                    <a:lumMod val="75000"/>
                  </a:schemeClr>
                </a:solidFill>
              </a:rPr>
              <a:t>More likely to be male </a:t>
            </a:r>
            <a:r>
              <a:rPr lang="en-GB" sz="1600" dirty="0">
                <a:solidFill>
                  <a:schemeClr val="tx2">
                    <a:lumMod val="75000"/>
                  </a:schemeClr>
                </a:solidFill>
              </a:rPr>
              <a:t>(71% vs 40% of all clients)</a:t>
            </a:r>
          </a:p>
          <a:p>
            <a:pPr lvl="1"/>
            <a:r>
              <a:rPr lang="en-GB" sz="1600" b="1" dirty="0">
                <a:solidFill>
                  <a:schemeClr val="tx2">
                    <a:lumMod val="75000"/>
                  </a:schemeClr>
                </a:solidFill>
              </a:rPr>
              <a:t>Higher income </a:t>
            </a:r>
            <a:r>
              <a:rPr lang="en-GB" sz="1600" dirty="0">
                <a:solidFill>
                  <a:schemeClr val="tx2">
                    <a:lumMod val="75000"/>
                  </a:schemeClr>
                </a:solidFill>
              </a:rPr>
              <a:t>(median salary £18,000 vs £15,470 non-gamblers)</a:t>
            </a:r>
          </a:p>
          <a:p>
            <a:pPr lvl="1"/>
            <a:r>
              <a:rPr lang="en-GB" sz="1600" b="1" dirty="0">
                <a:solidFill>
                  <a:schemeClr val="tx2">
                    <a:lumMod val="75000"/>
                  </a:schemeClr>
                </a:solidFill>
              </a:rPr>
              <a:t>Higher unsecured debts </a:t>
            </a:r>
            <a:r>
              <a:rPr lang="en-GB" sz="1600" dirty="0">
                <a:solidFill>
                  <a:schemeClr val="tx2">
                    <a:lumMod val="75000"/>
                  </a:schemeClr>
                </a:solidFill>
              </a:rPr>
              <a:t>(£1,250 higher in Q1-2 2021)</a:t>
            </a:r>
          </a:p>
          <a:p>
            <a:pPr lvl="1"/>
            <a:r>
              <a:rPr lang="en-GB" sz="1600" b="1" dirty="0">
                <a:solidFill>
                  <a:schemeClr val="tx2">
                    <a:lumMod val="75000"/>
                  </a:schemeClr>
                </a:solidFill>
              </a:rPr>
              <a:t>Lower arrears </a:t>
            </a:r>
            <a:r>
              <a:rPr lang="en-GB" sz="1600" dirty="0">
                <a:solidFill>
                  <a:schemeClr val="tx2">
                    <a:lumMod val="75000"/>
                  </a:schemeClr>
                </a:solidFill>
              </a:rPr>
              <a:t>(£2,178 in arrears vs £2,791 non-gamblers)</a:t>
            </a:r>
            <a:endParaRPr lang="en-GB" sz="1600" b="1" dirty="0">
              <a:solidFill>
                <a:schemeClr val="tx2">
                  <a:lumMod val="75000"/>
                </a:schemeClr>
              </a:solidFill>
            </a:endParaRPr>
          </a:p>
          <a:p>
            <a:pPr lvl="1"/>
            <a:r>
              <a:rPr lang="en-GB" sz="1600" b="1" dirty="0">
                <a:solidFill>
                  <a:schemeClr val="tx2">
                    <a:lumMod val="75000"/>
                  </a:schemeClr>
                </a:solidFill>
              </a:rPr>
              <a:t>Less enforcement action </a:t>
            </a:r>
            <a:r>
              <a:rPr lang="en-GB" sz="1600" dirty="0">
                <a:solidFill>
                  <a:schemeClr val="tx2">
                    <a:lumMod val="75000"/>
                  </a:schemeClr>
                </a:solidFill>
              </a:rPr>
              <a:t>(5.5% faced bailiff action vs 9.2% all clients)</a:t>
            </a:r>
          </a:p>
          <a:p>
            <a:pPr lvl="1"/>
            <a:endParaRPr lang="en-GB" sz="1600" b="1" dirty="0">
              <a:solidFill>
                <a:schemeClr val="tx2">
                  <a:lumMod val="75000"/>
                </a:schemeClr>
              </a:solidFill>
            </a:endParaRPr>
          </a:p>
          <a:p>
            <a:r>
              <a:rPr lang="en-GB" sz="2000" b="1" dirty="0">
                <a:solidFill>
                  <a:schemeClr val="tx2">
                    <a:lumMod val="75000"/>
                  </a:schemeClr>
                </a:solidFill>
              </a:rPr>
              <a:t>Differences between gamblers and other clients who disclose vulnerable situations. Not a ‘one-size fits all’ approach?</a:t>
            </a:r>
          </a:p>
          <a:p>
            <a:pPr lvl="1"/>
            <a:endParaRPr lang="en-GB" sz="1600" b="1" dirty="0">
              <a:solidFill>
                <a:schemeClr val="tx2">
                  <a:lumMod val="75000"/>
                </a:schemeClr>
              </a:solidFill>
            </a:endParaRPr>
          </a:p>
          <a:p>
            <a:endParaRPr lang="en-GB" sz="2000" b="1" dirty="0">
              <a:solidFill>
                <a:schemeClr val="tx2">
                  <a:lumMod val="75000"/>
                </a:schemeClr>
              </a:solidFill>
            </a:endParaRPr>
          </a:p>
          <a:p>
            <a:pPr marL="0" indent="0">
              <a:buNone/>
            </a:pPr>
            <a:r>
              <a:rPr lang="en-GB" sz="2000" b="1" dirty="0">
                <a:solidFill>
                  <a:schemeClr val="tx2">
                    <a:lumMod val="75000"/>
                  </a:schemeClr>
                </a:solidFill>
              </a:rPr>
              <a:t> </a:t>
            </a: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209115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BE09-54DE-4F70-A1BA-3F509DA838EF}"/>
              </a:ext>
            </a:extLst>
          </p:cNvPr>
          <p:cNvSpPr>
            <a:spLocks noGrp="1"/>
          </p:cNvSpPr>
          <p:nvPr>
            <p:ph type="ctrTitle"/>
          </p:nvPr>
        </p:nvSpPr>
        <p:spPr/>
        <p:txBody>
          <a:bodyPr/>
          <a:lstStyle/>
          <a:p>
            <a:r>
              <a:rPr lang="en-GB" dirty="0">
                <a:solidFill>
                  <a:schemeClr val="tx2">
                    <a:lumMod val="75000"/>
                  </a:schemeClr>
                </a:solidFill>
              </a:rPr>
              <a:t>Depth interviews with clients affected by gambling</a:t>
            </a:r>
          </a:p>
        </p:txBody>
      </p:sp>
      <p:sp>
        <p:nvSpPr>
          <p:cNvPr id="4" name="Slide Number Placeholder 3">
            <a:extLst>
              <a:ext uri="{FF2B5EF4-FFF2-40B4-BE49-F238E27FC236}">
                <a16:creationId xmlns:a16="http://schemas.microsoft.com/office/drawing/2014/main" id="{BC1F7D0F-EAF0-4C2C-BFD2-413690633E60}"/>
              </a:ext>
            </a:extLst>
          </p:cNvPr>
          <p:cNvSpPr>
            <a:spLocks noGrp="1"/>
          </p:cNvSpPr>
          <p:nvPr>
            <p:ph type="sldNum" sz="quarter" idx="12"/>
          </p:nvPr>
        </p:nvSpPr>
        <p:spPr/>
        <p:txBody>
          <a:bodyPr/>
          <a:lstStyle/>
          <a:p>
            <a:fld id="{763E6C65-ADC6-4CA6-B693-C85F48ACC3B5}" type="slidenum">
              <a:rPr lang="en-GB" smtClean="0"/>
              <a:t>8</a:t>
            </a:fld>
            <a:endParaRPr lang="en-GB"/>
          </a:p>
        </p:txBody>
      </p:sp>
    </p:spTree>
    <p:extLst>
      <p:ext uri="{BB962C8B-B14F-4D97-AF65-F5344CB8AC3E}">
        <p14:creationId xmlns:p14="http://schemas.microsoft.com/office/powerpoint/2010/main" val="2988585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Two main patterns that seem heavily gendered</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9</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6" y="1993987"/>
            <a:ext cx="6879143" cy="43623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tx2">
                    <a:lumMod val="75000"/>
                  </a:schemeClr>
                </a:solidFill>
              </a:rPr>
              <a:t>Gambling as an habitual activity throughout adulthood</a:t>
            </a:r>
          </a:p>
          <a:p>
            <a:pPr lvl="1">
              <a:lnSpc>
                <a:spcPct val="120000"/>
              </a:lnSpc>
            </a:pPr>
            <a:r>
              <a:rPr lang="en-GB" sz="1600" dirty="0">
                <a:solidFill>
                  <a:schemeClr val="tx2">
                    <a:lumMod val="75000"/>
                  </a:schemeClr>
                </a:solidFill>
              </a:rPr>
              <a:t>Pattern seen mainly among men</a:t>
            </a:r>
          </a:p>
          <a:p>
            <a:pPr lvl="1">
              <a:lnSpc>
                <a:spcPct val="120000"/>
              </a:lnSpc>
            </a:pPr>
            <a:r>
              <a:rPr lang="en-GB" sz="1600" dirty="0">
                <a:solidFill>
                  <a:schemeClr val="tx2">
                    <a:lumMod val="75000"/>
                  </a:schemeClr>
                </a:solidFill>
              </a:rPr>
              <a:t>Gambling starts socially but escalates, often online</a:t>
            </a:r>
          </a:p>
          <a:p>
            <a:pPr lvl="1">
              <a:lnSpc>
                <a:spcPct val="120000"/>
              </a:lnSpc>
            </a:pPr>
            <a:r>
              <a:rPr lang="en-GB" sz="1600" dirty="0">
                <a:solidFill>
                  <a:schemeClr val="tx2">
                    <a:lumMod val="75000"/>
                  </a:schemeClr>
                </a:solidFill>
              </a:rPr>
              <a:t>Gambling and debt ebb and flow depending on income, life events, access to credit, engagement with debt advice and/or gambling support services</a:t>
            </a:r>
          </a:p>
          <a:p>
            <a:pPr lvl="1">
              <a:lnSpc>
                <a:spcPct val="120000"/>
              </a:lnSpc>
            </a:pPr>
            <a:r>
              <a:rPr lang="en-GB" sz="1600" dirty="0">
                <a:solidFill>
                  <a:schemeClr val="tx2">
                    <a:lumMod val="75000"/>
                  </a:schemeClr>
                </a:solidFill>
              </a:rPr>
              <a:t>Sub-set of interviewees with co-occurring substance abuse</a:t>
            </a:r>
          </a:p>
          <a:p>
            <a:r>
              <a:rPr lang="en-GB" sz="2000" b="1" dirty="0">
                <a:solidFill>
                  <a:schemeClr val="tx2">
                    <a:lumMod val="75000"/>
                  </a:schemeClr>
                </a:solidFill>
              </a:rPr>
              <a:t>Short, sharp gambling escalation</a:t>
            </a:r>
          </a:p>
          <a:p>
            <a:pPr lvl="1">
              <a:lnSpc>
                <a:spcPct val="120000"/>
              </a:lnSpc>
            </a:pPr>
            <a:r>
              <a:rPr lang="en-GB" sz="1600" dirty="0">
                <a:solidFill>
                  <a:schemeClr val="tx2">
                    <a:lumMod val="75000"/>
                  </a:schemeClr>
                </a:solidFill>
              </a:rPr>
              <a:t>Pattern seen mainly among women</a:t>
            </a:r>
          </a:p>
          <a:p>
            <a:pPr lvl="1">
              <a:lnSpc>
                <a:spcPct val="120000"/>
              </a:lnSpc>
            </a:pPr>
            <a:r>
              <a:rPr lang="en-GB" sz="1600" dirty="0">
                <a:solidFill>
                  <a:schemeClr val="tx2">
                    <a:lumMod val="75000"/>
                  </a:schemeClr>
                </a:solidFill>
              </a:rPr>
              <a:t>Rapid escalation to harmful gambling in a short space of time</a:t>
            </a:r>
          </a:p>
          <a:p>
            <a:pPr lvl="1">
              <a:lnSpc>
                <a:spcPct val="120000"/>
              </a:lnSpc>
            </a:pPr>
            <a:r>
              <a:rPr lang="en-GB" sz="1600" dirty="0">
                <a:solidFill>
                  <a:schemeClr val="tx2">
                    <a:lumMod val="75000"/>
                  </a:schemeClr>
                </a:solidFill>
              </a:rPr>
              <a:t>Often online bingo and slots</a:t>
            </a:r>
          </a:p>
          <a:p>
            <a:pPr lvl="1">
              <a:lnSpc>
                <a:spcPct val="120000"/>
              </a:lnSpc>
            </a:pPr>
            <a:r>
              <a:rPr lang="en-GB" sz="1600" dirty="0">
                <a:solidFill>
                  <a:schemeClr val="tx2">
                    <a:lumMod val="75000"/>
                  </a:schemeClr>
                </a:solidFill>
              </a:rPr>
              <a:t>Motivations included ‘escape from real life’, loneliness, having a win or seeing others win</a:t>
            </a:r>
          </a:p>
          <a:p>
            <a:r>
              <a:rPr lang="en-GB" sz="2100" b="1" dirty="0">
                <a:solidFill>
                  <a:schemeClr val="tx2">
                    <a:lumMod val="75000"/>
                  </a:schemeClr>
                </a:solidFill>
              </a:rPr>
              <a:t>Common factor is that gambling is facilitated by taking on consumer credit debt </a:t>
            </a:r>
          </a:p>
          <a:p>
            <a:endParaRPr lang="en-GB" sz="2100" b="1" dirty="0">
              <a:solidFill>
                <a:schemeClr val="tx2">
                  <a:lumMod val="75000"/>
                </a:schemeClr>
              </a:solidFill>
            </a:endParaRPr>
          </a:p>
          <a:p>
            <a:pPr lvl="1"/>
            <a:endParaRPr lang="en-GB" sz="1700" b="1" dirty="0">
              <a:solidFill>
                <a:schemeClr val="tx2">
                  <a:lumMod val="75000"/>
                </a:schemeClr>
              </a:solidFill>
            </a:endParaRPr>
          </a:p>
          <a:p>
            <a:pPr marL="0" indent="0">
              <a:buNone/>
            </a:pPr>
            <a:endParaRPr lang="en-GB" sz="2000" b="1" dirty="0">
              <a:solidFill>
                <a:schemeClr val="tx2">
                  <a:lumMod val="75000"/>
                </a:schemeClr>
              </a:solidFill>
            </a:endParaRP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91130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Barriers to seeking debt advice</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10</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6" y="1993987"/>
            <a:ext cx="8201135"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7000"/>
              </a:lnSpc>
              <a:buFont typeface="Symbol" panose="05050102010706020507" pitchFamily="18" charset="2"/>
              <a:buChar char=""/>
            </a:pPr>
            <a:r>
              <a:rPr lang="en-GB" sz="2200" b="1" dirty="0">
                <a:solidFill>
                  <a:schemeClr val="tx2">
                    <a:lumMod val="75000"/>
                  </a:schemeClr>
                </a:solidFill>
              </a:rPr>
              <a:t>Barriers for clients who gambled </a:t>
            </a:r>
          </a:p>
          <a:p>
            <a:pPr marL="742950" lvl="1" indent="-285750" algn="l">
              <a:lnSpc>
                <a:spcPct val="100000"/>
              </a:lnSpc>
              <a:buFont typeface="Arial" panose="020B0604020202020204" pitchFamily="34" charset="0"/>
              <a:buChar char="•"/>
            </a:pPr>
            <a:r>
              <a:rPr lang="en-GB" sz="1800" dirty="0">
                <a:solidFill>
                  <a:schemeClr val="tx2">
                    <a:lumMod val="75000"/>
                  </a:schemeClr>
                </a:solidFill>
              </a:rPr>
              <a:t>Not ready to stop gambling  </a:t>
            </a:r>
          </a:p>
          <a:p>
            <a:pPr marL="742950" lvl="1" indent="-285750" algn="l">
              <a:lnSpc>
                <a:spcPct val="100000"/>
              </a:lnSpc>
              <a:buFont typeface="Arial" panose="020B0604020202020204" pitchFamily="34" charset="0"/>
              <a:buChar char="•"/>
            </a:pPr>
            <a:r>
              <a:rPr lang="en-GB" sz="1800" dirty="0">
                <a:solidFill>
                  <a:schemeClr val="tx2">
                    <a:lumMod val="75000"/>
                  </a:schemeClr>
                </a:solidFill>
              </a:rPr>
              <a:t>Overwhelmed by combination of problem debt and gambling addiction</a:t>
            </a:r>
          </a:p>
          <a:p>
            <a:pPr marL="742950" lvl="1" indent="-285750" algn="l">
              <a:lnSpc>
                <a:spcPct val="100000"/>
              </a:lnSpc>
              <a:buFont typeface="Arial" panose="020B0604020202020204" pitchFamily="34" charset="0"/>
              <a:buChar char="•"/>
            </a:pPr>
            <a:r>
              <a:rPr lang="en-GB" sz="1800" dirty="0">
                <a:solidFill>
                  <a:schemeClr val="tx2">
                    <a:lumMod val="75000"/>
                  </a:schemeClr>
                </a:solidFill>
              </a:rPr>
              <a:t>Concern that creditors would demand a payment that they didn’t have </a:t>
            </a:r>
          </a:p>
          <a:p>
            <a:pPr marL="742950" lvl="1" indent="-285750" algn="l">
              <a:lnSpc>
                <a:spcPct val="100000"/>
              </a:lnSpc>
              <a:buFont typeface="Arial" panose="020B0604020202020204" pitchFamily="34" charset="0"/>
              <a:buChar char="•"/>
            </a:pPr>
            <a:r>
              <a:rPr lang="en-GB" sz="1800" dirty="0">
                <a:solidFill>
                  <a:schemeClr val="tx2">
                    <a:lumMod val="75000"/>
                  </a:schemeClr>
                </a:solidFill>
              </a:rPr>
              <a:t>Only offered short term solutions by creditors - so concerns about being able to reach a longer term, sustainable solution</a:t>
            </a:r>
          </a:p>
          <a:p>
            <a:pPr marL="342900" indent="-342900">
              <a:lnSpc>
                <a:spcPct val="117000"/>
              </a:lnSpc>
              <a:buFont typeface="Symbol" panose="05050102010706020507" pitchFamily="18" charset="2"/>
              <a:buChar char=""/>
            </a:pPr>
            <a:r>
              <a:rPr lang="en-GB" sz="2200" b="1" dirty="0">
                <a:solidFill>
                  <a:schemeClr val="tx2">
                    <a:lumMod val="75000"/>
                  </a:schemeClr>
                </a:solidFill>
              </a:rPr>
              <a:t>Barriers for clients affected by someone else’s gambling  </a:t>
            </a:r>
          </a:p>
          <a:p>
            <a:pPr marL="742950" lvl="1" indent="-285750">
              <a:lnSpc>
                <a:spcPct val="100000"/>
              </a:lnSpc>
            </a:pPr>
            <a:r>
              <a:rPr lang="en-GB" sz="1800" dirty="0">
                <a:solidFill>
                  <a:schemeClr val="tx2">
                    <a:lumMod val="75000"/>
                  </a:schemeClr>
                </a:solidFill>
              </a:rPr>
              <a:t>Debt in partner’s name so unable to deal with creditors  </a:t>
            </a:r>
          </a:p>
          <a:p>
            <a:pPr marL="742950" lvl="1" indent="-285750">
              <a:lnSpc>
                <a:spcPct val="100000"/>
              </a:lnSpc>
            </a:pPr>
            <a:r>
              <a:rPr lang="en-GB" sz="1800" dirty="0">
                <a:solidFill>
                  <a:schemeClr val="tx2">
                    <a:lumMod val="75000"/>
                  </a:schemeClr>
                </a:solidFill>
              </a:rPr>
              <a:t>Concern over impact of partner’s fraudulent behaviour</a:t>
            </a:r>
          </a:p>
          <a:p>
            <a:pPr marL="742950" lvl="1" indent="-285750">
              <a:lnSpc>
                <a:spcPct val="100000"/>
              </a:lnSpc>
            </a:pPr>
            <a:r>
              <a:rPr lang="en-GB" sz="1800" dirty="0">
                <a:solidFill>
                  <a:schemeClr val="tx2">
                    <a:lumMod val="75000"/>
                  </a:schemeClr>
                </a:solidFill>
              </a:rPr>
              <a:t>Lack awareness of partner’s gambling </a:t>
            </a:r>
          </a:p>
          <a:p>
            <a:pPr lvl="1">
              <a:lnSpc>
                <a:spcPct val="120000"/>
              </a:lnSpc>
            </a:pPr>
            <a:endParaRPr lang="en-GB" sz="1600" dirty="0">
              <a:solidFill>
                <a:schemeClr val="tx2">
                  <a:lumMod val="75000"/>
                </a:schemeClr>
              </a:solidFill>
            </a:endParaRPr>
          </a:p>
          <a:p>
            <a:endParaRPr lang="en-GB" sz="2100" b="1" dirty="0">
              <a:solidFill>
                <a:schemeClr val="tx2">
                  <a:lumMod val="75000"/>
                </a:schemeClr>
              </a:solidFill>
            </a:endParaRPr>
          </a:p>
          <a:p>
            <a:pPr lvl="1"/>
            <a:endParaRPr lang="en-GB" sz="1700" b="1" dirty="0">
              <a:solidFill>
                <a:schemeClr val="tx2">
                  <a:lumMod val="75000"/>
                </a:schemeClr>
              </a:solidFill>
            </a:endParaRPr>
          </a:p>
          <a:p>
            <a:pPr marL="0" indent="0">
              <a:buNone/>
            </a:pPr>
            <a:endParaRPr lang="en-GB" sz="2000" b="1" dirty="0">
              <a:solidFill>
                <a:schemeClr val="tx2">
                  <a:lumMod val="75000"/>
                </a:schemeClr>
              </a:solidFill>
            </a:endParaRP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1416531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Triggers to seeking help</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11</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6" y="1993987"/>
            <a:ext cx="687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buFont typeface="Symbol" panose="05050102010706020507" pitchFamily="18" charset="2"/>
              <a:buChar char=""/>
            </a:pPr>
            <a:r>
              <a:rPr lang="en-GB" sz="1900" b="1" dirty="0">
                <a:solidFill>
                  <a:schemeClr val="tx2">
                    <a:lumMod val="75000"/>
                  </a:schemeClr>
                </a:solidFill>
              </a:rPr>
              <a:t>Debt </a:t>
            </a:r>
            <a:r>
              <a:rPr lang="en-GB" sz="1900" b="1" dirty="0">
                <a:solidFill>
                  <a:srgbClr val="333F50"/>
                </a:solidFill>
              </a:rPr>
              <a:t>feels</a:t>
            </a:r>
            <a:r>
              <a:rPr lang="en-GB" sz="1900" b="1" dirty="0">
                <a:solidFill>
                  <a:schemeClr val="tx2">
                    <a:lumMod val="75000"/>
                  </a:schemeClr>
                </a:solidFill>
              </a:rPr>
              <a:t> unmanageable</a:t>
            </a:r>
          </a:p>
          <a:p>
            <a:pPr marL="800100" lvl="1" indent="-342900">
              <a:lnSpc>
                <a:spcPct val="107000"/>
              </a:lnSpc>
              <a:buFont typeface="Symbol" panose="05050102010706020507" pitchFamily="18" charset="2"/>
              <a:buChar char=""/>
            </a:pPr>
            <a:r>
              <a:rPr lang="en-GB" sz="1500" dirty="0">
                <a:solidFill>
                  <a:schemeClr val="tx2">
                    <a:lumMod val="75000"/>
                  </a:schemeClr>
                </a:solidFill>
              </a:rPr>
              <a:t>Unable to pay even the minimum</a:t>
            </a:r>
          </a:p>
          <a:p>
            <a:pPr marL="800100" lvl="1" indent="-342900">
              <a:lnSpc>
                <a:spcPct val="107000"/>
              </a:lnSpc>
              <a:buFont typeface="Symbol" panose="05050102010706020507" pitchFamily="18" charset="2"/>
              <a:buChar char=""/>
            </a:pPr>
            <a:r>
              <a:rPr lang="en-GB" sz="1500" dirty="0">
                <a:solidFill>
                  <a:schemeClr val="tx2">
                    <a:lumMod val="75000"/>
                  </a:schemeClr>
                </a:solidFill>
              </a:rPr>
              <a:t>Start missing payments</a:t>
            </a:r>
          </a:p>
          <a:p>
            <a:pPr marL="800100" lvl="1" indent="-342900">
              <a:lnSpc>
                <a:spcPct val="107000"/>
              </a:lnSpc>
              <a:buFont typeface="Symbol" panose="05050102010706020507" pitchFamily="18" charset="2"/>
              <a:buChar char=""/>
            </a:pPr>
            <a:r>
              <a:rPr lang="en-GB" sz="1500" dirty="0">
                <a:solidFill>
                  <a:schemeClr val="tx2">
                    <a:lumMod val="75000"/>
                  </a:schemeClr>
                </a:solidFill>
              </a:rPr>
              <a:t>Unable to borrow any more money</a:t>
            </a:r>
          </a:p>
          <a:p>
            <a:pPr marL="342900" indent="-342900">
              <a:lnSpc>
                <a:spcPct val="107000"/>
              </a:lnSpc>
              <a:buFont typeface="Symbol" panose="05050102010706020507" pitchFamily="18" charset="2"/>
              <a:buChar char=""/>
            </a:pPr>
            <a:r>
              <a:rPr lang="en-GB" sz="1900" b="1" dirty="0">
                <a:solidFill>
                  <a:schemeClr val="tx2">
                    <a:lumMod val="75000"/>
                  </a:schemeClr>
                </a:solidFill>
              </a:rPr>
              <a:t>No money for basics</a:t>
            </a:r>
          </a:p>
          <a:p>
            <a:pPr marL="342900" lvl="0" indent="-342900">
              <a:lnSpc>
                <a:spcPct val="107000"/>
              </a:lnSpc>
              <a:buFont typeface="Symbol" panose="05050102010706020507" pitchFamily="18" charset="2"/>
              <a:buChar char=""/>
            </a:pPr>
            <a:r>
              <a:rPr lang="en-GB" sz="1900" b="1" dirty="0">
                <a:solidFill>
                  <a:schemeClr val="tx2">
                    <a:lumMod val="75000"/>
                  </a:schemeClr>
                </a:solidFill>
              </a:rPr>
              <a:t>Creditor action – letters, phone calls</a:t>
            </a:r>
          </a:p>
          <a:p>
            <a:pPr marL="342900" lvl="0" indent="-342900">
              <a:lnSpc>
                <a:spcPct val="107000"/>
              </a:lnSpc>
              <a:buFont typeface="Symbol" panose="05050102010706020507" pitchFamily="18" charset="2"/>
              <a:buChar char=""/>
            </a:pPr>
            <a:r>
              <a:rPr lang="en-GB" sz="1900" b="1" dirty="0">
                <a:solidFill>
                  <a:schemeClr val="tx2">
                    <a:lumMod val="75000"/>
                  </a:schemeClr>
                </a:solidFill>
              </a:rPr>
              <a:t>Telling friends/family about debt and gambling problems, or friends/family finding out</a:t>
            </a:r>
          </a:p>
          <a:p>
            <a:pPr marL="342900" lvl="0" indent="-342900">
              <a:lnSpc>
                <a:spcPct val="107000"/>
              </a:lnSpc>
              <a:buFont typeface="Symbol" panose="05050102010706020507" pitchFamily="18" charset="2"/>
              <a:buChar char=""/>
            </a:pPr>
            <a:r>
              <a:rPr lang="en-GB" sz="1900" b="1" dirty="0">
                <a:solidFill>
                  <a:schemeClr val="tx2">
                    <a:lumMod val="75000"/>
                  </a:schemeClr>
                </a:solidFill>
              </a:rPr>
              <a:t>Wanting to sort out debts, part of a ‘fresh start’</a:t>
            </a:r>
          </a:p>
          <a:p>
            <a:pPr marL="342900" lvl="0" indent="-342900">
              <a:lnSpc>
                <a:spcPct val="107000"/>
              </a:lnSpc>
              <a:spcAft>
                <a:spcPts val="800"/>
              </a:spcAft>
              <a:buFont typeface="Symbol" panose="05050102010706020507" pitchFamily="18" charset="2"/>
              <a:buChar char=""/>
            </a:pPr>
            <a:r>
              <a:rPr lang="en-GB" sz="1900" b="1" dirty="0">
                <a:solidFill>
                  <a:schemeClr val="tx2">
                    <a:lumMod val="75000"/>
                  </a:schemeClr>
                </a:solidFill>
              </a:rPr>
              <a:t>Stress, anxiety, sleeplessness; feeling suicidal</a:t>
            </a:r>
          </a:p>
          <a:p>
            <a:endParaRPr lang="en-GB" sz="2100" b="1" dirty="0">
              <a:solidFill>
                <a:schemeClr val="tx2">
                  <a:lumMod val="75000"/>
                </a:schemeClr>
              </a:solidFill>
            </a:endParaRPr>
          </a:p>
          <a:p>
            <a:pPr lvl="1"/>
            <a:endParaRPr lang="en-GB" sz="1700" b="1" dirty="0">
              <a:solidFill>
                <a:schemeClr val="tx2">
                  <a:lumMod val="75000"/>
                </a:schemeClr>
              </a:solidFill>
            </a:endParaRPr>
          </a:p>
          <a:p>
            <a:pPr marL="0" indent="0">
              <a:buNone/>
            </a:pPr>
            <a:endParaRPr lang="en-GB" sz="2000" b="1" dirty="0">
              <a:solidFill>
                <a:schemeClr val="tx2">
                  <a:lumMod val="75000"/>
                </a:schemeClr>
              </a:solidFill>
            </a:endParaRP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3626289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How found out about </a:t>
            </a:r>
            <a:r>
              <a:rPr lang="en-GB" sz="3600" b="1" dirty="0" err="1">
                <a:solidFill>
                  <a:schemeClr val="bg1"/>
                </a:solidFill>
              </a:rPr>
              <a:t>StepChange</a:t>
            </a:r>
            <a:endParaRPr lang="en-GB" sz="3600" b="1" dirty="0">
              <a:solidFill>
                <a:schemeClr val="bg1"/>
              </a:solidFill>
            </a:endParaRP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12</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6" y="1993987"/>
            <a:ext cx="7258455"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buFont typeface="Symbol" panose="05050102010706020507" pitchFamily="18" charset="2"/>
              <a:buChar char=""/>
            </a:pPr>
            <a:r>
              <a:rPr lang="en-GB" sz="1900" b="1"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Online search</a:t>
            </a:r>
          </a:p>
          <a:p>
            <a:pPr marL="342900" indent="-342900">
              <a:lnSpc>
                <a:spcPct val="107000"/>
              </a:lnSpc>
              <a:buFont typeface="Symbol" panose="05050102010706020507" pitchFamily="18" charset="2"/>
              <a:buChar char=""/>
            </a:pPr>
            <a:r>
              <a:rPr lang="en-GB" sz="1900" b="1" dirty="0">
                <a:solidFill>
                  <a:srgbClr val="333F50"/>
                </a:solidFill>
                <a:latin typeface="Calibri" panose="020F0502020204030204" pitchFamily="34" charset="0"/>
                <a:cs typeface="Times New Roman" panose="02020603050405020304" pitchFamily="18" charset="0"/>
              </a:rPr>
              <a:t>Told about </a:t>
            </a:r>
            <a:r>
              <a:rPr lang="en-GB" sz="1900" b="1" dirty="0" err="1">
                <a:solidFill>
                  <a:srgbClr val="333F50"/>
                </a:solidFill>
                <a:latin typeface="Calibri" panose="020F0502020204030204" pitchFamily="34" charset="0"/>
                <a:cs typeface="Times New Roman" panose="02020603050405020304" pitchFamily="18" charset="0"/>
              </a:rPr>
              <a:t>StepChange</a:t>
            </a:r>
            <a:r>
              <a:rPr lang="en-GB" sz="1900" b="1" dirty="0">
                <a:solidFill>
                  <a:srgbClr val="333F50"/>
                </a:solidFill>
                <a:latin typeface="Calibri" panose="020F0502020204030204" pitchFamily="34" charset="0"/>
                <a:cs typeface="Times New Roman" panose="02020603050405020304" pitchFamily="18" charset="0"/>
              </a:rPr>
              <a:t> by a creditor</a:t>
            </a:r>
          </a:p>
          <a:p>
            <a:pPr marL="342900" indent="-342900">
              <a:lnSpc>
                <a:spcPct val="107000"/>
              </a:lnSpc>
              <a:spcAft>
                <a:spcPts val="800"/>
              </a:spcAft>
              <a:buFont typeface="Symbol" panose="05050102010706020507" pitchFamily="18" charset="2"/>
              <a:buChar char=""/>
            </a:pPr>
            <a:r>
              <a:rPr lang="en-GB" sz="1900" b="1" dirty="0">
                <a:solidFill>
                  <a:srgbClr val="333F50"/>
                </a:solidFill>
                <a:latin typeface="Calibri" panose="020F0502020204030204" pitchFamily="34" charset="0"/>
                <a:cs typeface="Times New Roman" panose="02020603050405020304" pitchFamily="18" charset="0"/>
              </a:rPr>
              <a:t>Told about </a:t>
            </a:r>
            <a:r>
              <a:rPr lang="en-GB" sz="1900" b="1" dirty="0" err="1">
                <a:solidFill>
                  <a:srgbClr val="333F50"/>
                </a:solidFill>
                <a:latin typeface="Calibri" panose="020F0502020204030204" pitchFamily="34" charset="0"/>
                <a:cs typeface="Times New Roman" panose="02020603050405020304" pitchFamily="18" charset="0"/>
              </a:rPr>
              <a:t>StepChange</a:t>
            </a:r>
            <a:r>
              <a:rPr lang="en-GB" sz="1900" b="1" dirty="0">
                <a:solidFill>
                  <a:srgbClr val="333F50"/>
                </a:solidFill>
                <a:latin typeface="Calibri" panose="020F0502020204030204" pitchFamily="34" charset="0"/>
                <a:cs typeface="Times New Roman" panose="02020603050405020304" pitchFamily="18" charset="0"/>
              </a:rPr>
              <a:t> by a gambling treatment/support service</a:t>
            </a:r>
          </a:p>
          <a:p>
            <a:pPr marL="342900" indent="-342900">
              <a:lnSpc>
                <a:spcPct val="107000"/>
              </a:lnSpc>
              <a:spcAft>
                <a:spcPts val="800"/>
              </a:spcAft>
              <a:buFont typeface="Symbol" panose="05050102010706020507" pitchFamily="18" charset="2"/>
              <a:buChar char=""/>
            </a:pPr>
            <a:r>
              <a:rPr lang="en-GB" sz="1900" b="1" dirty="0">
                <a:solidFill>
                  <a:srgbClr val="333F50"/>
                </a:solidFill>
                <a:latin typeface="Calibri" panose="020F0502020204030204" pitchFamily="34" charset="0"/>
                <a:cs typeface="Times New Roman" panose="02020603050405020304" pitchFamily="18" charset="0"/>
              </a:rPr>
              <a:t>Word of mouth or prior experience</a:t>
            </a:r>
          </a:p>
          <a:p>
            <a:pPr lvl="1"/>
            <a:endParaRPr lang="en-GB" sz="1700" b="1" dirty="0">
              <a:solidFill>
                <a:schemeClr val="tx2">
                  <a:lumMod val="75000"/>
                </a:schemeClr>
              </a:solidFill>
            </a:endParaRPr>
          </a:p>
          <a:p>
            <a:pPr marL="0" indent="0">
              <a:buNone/>
            </a:pPr>
            <a:endParaRPr lang="en-GB" sz="2000" b="1" dirty="0">
              <a:solidFill>
                <a:schemeClr val="tx2">
                  <a:lumMod val="75000"/>
                </a:schemeClr>
              </a:solidFill>
            </a:endParaRP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Tree>
    <p:extLst>
      <p:ext uri="{BB962C8B-B14F-4D97-AF65-F5344CB8AC3E}">
        <p14:creationId xmlns:p14="http://schemas.microsoft.com/office/powerpoint/2010/main" val="2131337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Outcomes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13</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584647" y="1793814"/>
            <a:ext cx="4920608" cy="37752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7000"/>
              </a:lnSpc>
              <a:buNone/>
            </a:pPr>
            <a:r>
              <a:rPr lang="en-GB" sz="1900" b="1"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Most interviewees felt their debt was now under control:</a:t>
            </a:r>
          </a:p>
          <a:p>
            <a:pPr marL="342900" lvl="0" indent="-342900">
              <a:lnSpc>
                <a:spcPct val="107000"/>
              </a:lnSpc>
              <a:buFont typeface="Symbol" panose="05050102010706020507" pitchFamily="18" charset="2"/>
              <a:buChar char=""/>
            </a:pPr>
            <a:r>
              <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On a Debt Management Plan with </a:t>
            </a:r>
            <a:r>
              <a:rPr lang="en-GB" sz="1800" dirty="0" err="1">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StepChange</a:t>
            </a:r>
            <a:endPar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Successfully applied for a Debt Relief Order through </a:t>
            </a:r>
            <a:r>
              <a:rPr lang="en-GB" sz="1800" dirty="0" err="1">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StepChange</a:t>
            </a:r>
            <a:endPar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Used the advice they received from </a:t>
            </a:r>
            <a:r>
              <a:rPr lang="en-GB" sz="1800" dirty="0" err="1">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StepChange</a:t>
            </a:r>
            <a:r>
              <a:rPr lang="en-GB" sz="1800"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 to successfully negotiate arrangements with creditors themselves </a:t>
            </a:r>
          </a:p>
          <a:p>
            <a:pPr marL="342900" indent="-342900">
              <a:lnSpc>
                <a:spcPct val="107000"/>
              </a:lnSpc>
              <a:spcAft>
                <a:spcPts val="800"/>
              </a:spcAft>
              <a:buFont typeface="Symbol" panose="05050102010706020507" pitchFamily="18" charset="2"/>
              <a:buChar char=""/>
            </a:pPr>
            <a:r>
              <a:rPr lang="en-GB" sz="1800" dirty="0">
                <a:solidFill>
                  <a:srgbClr val="333F50"/>
                </a:solidFill>
                <a:latin typeface="Calibri" panose="020F0502020204030204" pitchFamily="34" charset="0"/>
                <a:cs typeface="Times New Roman" panose="02020603050405020304" pitchFamily="18" charset="0"/>
              </a:rPr>
              <a:t>Set up an Individual Voluntary Arrangement with a provider other than </a:t>
            </a:r>
            <a:r>
              <a:rPr lang="en-GB" sz="1800" dirty="0" err="1">
                <a:solidFill>
                  <a:srgbClr val="333F50"/>
                </a:solidFill>
                <a:latin typeface="Calibri" panose="020F0502020204030204" pitchFamily="34" charset="0"/>
                <a:cs typeface="Times New Roman" panose="02020603050405020304" pitchFamily="18" charset="0"/>
              </a:rPr>
              <a:t>StepChange</a:t>
            </a:r>
            <a:endParaRPr lang="en-GB" sz="2000" b="1" dirty="0">
              <a:solidFill>
                <a:schemeClr val="tx2">
                  <a:lumMod val="75000"/>
                </a:schemeClr>
              </a:solidFill>
            </a:endParaRPr>
          </a:p>
          <a:p>
            <a:pPr marL="0" indent="0">
              <a:buNone/>
            </a:pPr>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
        <p:nvSpPr>
          <p:cNvPr id="6" name="Content Placeholder 6">
            <a:extLst>
              <a:ext uri="{FF2B5EF4-FFF2-40B4-BE49-F238E27FC236}">
                <a16:creationId xmlns:a16="http://schemas.microsoft.com/office/drawing/2014/main" id="{B45F8C5D-1A49-AA60-FA0C-738D3DA6B4FC}"/>
              </a:ext>
            </a:extLst>
          </p:cNvPr>
          <p:cNvSpPr txBox="1">
            <a:spLocks/>
          </p:cNvSpPr>
          <p:nvPr/>
        </p:nvSpPr>
        <p:spPr>
          <a:xfrm>
            <a:off x="6096000" y="1793814"/>
            <a:ext cx="4920608" cy="3417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7000"/>
              </a:lnSpc>
              <a:buNone/>
            </a:pPr>
            <a:r>
              <a:rPr lang="en-GB" sz="1900" b="1"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rPr>
              <a:t>Where interviewees did not feel their debt was under control:</a:t>
            </a:r>
          </a:p>
          <a:p>
            <a:pPr marL="342900" lvl="0" indent="-342900">
              <a:lnSpc>
                <a:spcPct val="107000"/>
              </a:lnSpc>
              <a:buFont typeface="Symbol" panose="05050102010706020507" pitchFamily="18" charset="2"/>
              <a:buChar char=""/>
            </a:pPr>
            <a:r>
              <a:rPr lang="en-GB" sz="1800" dirty="0">
                <a:solidFill>
                  <a:srgbClr val="333F50"/>
                </a:solidFill>
                <a:latin typeface="Calibri" panose="020F0502020204030204" pitchFamily="34" charset="0"/>
                <a:cs typeface="Times New Roman" panose="02020603050405020304" pitchFamily="18" charset="0"/>
              </a:rPr>
              <a:t>Changes in circumstance or new information disrupted the debt solution they initially selected</a:t>
            </a:r>
          </a:p>
          <a:p>
            <a:pPr marL="342900" lvl="0" indent="-342900">
              <a:lnSpc>
                <a:spcPct val="107000"/>
              </a:lnSpc>
              <a:buFont typeface="Symbol" panose="05050102010706020507" pitchFamily="18" charset="2"/>
              <a:buChar char=""/>
            </a:pPr>
            <a:r>
              <a:rPr lang="en-GB" sz="1800" dirty="0">
                <a:solidFill>
                  <a:srgbClr val="333F50"/>
                </a:solidFill>
                <a:latin typeface="Calibri" panose="020F0502020204030204" pitchFamily="34" charset="0"/>
                <a:cs typeface="Times New Roman" panose="02020603050405020304" pitchFamily="18" charset="0"/>
              </a:rPr>
              <a:t>Overwhelmed by prospect of self-negotiation or felt it was pointless</a:t>
            </a:r>
          </a:p>
          <a:p>
            <a:pPr marL="342900" lvl="0" indent="-342900">
              <a:lnSpc>
                <a:spcPct val="107000"/>
              </a:lnSpc>
              <a:buFont typeface="Symbol" panose="05050102010706020507" pitchFamily="18" charset="2"/>
              <a:buChar char=""/>
            </a:pPr>
            <a:r>
              <a:rPr lang="en-GB" sz="1800" dirty="0">
                <a:solidFill>
                  <a:srgbClr val="333F50"/>
                </a:solidFill>
                <a:latin typeface="Calibri" panose="020F0502020204030204" pitchFamily="34" charset="0"/>
                <a:cs typeface="Times New Roman" panose="02020603050405020304" pitchFamily="18" charset="0"/>
              </a:rPr>
              <a:t>In process of pursuing a different debt solution to the one suggested by </a:t>
            </a:r>
            <a:r>
              <a:rPr lang="en-GB" sz="1800" dirty="0" err="1">
                <a:solidFill>
                  <a:srgbClr val="333F50"/>
                </a:solidFill>
                <a:latin typeface="Calibri" panose="020F0502020204030204" pitchFamily="34" charset="0"/>
                <a:cs typeface="Times New Roman" panose="02020603050405020304" pitchFamily="18" charset="0"/>
              </a:rPr>
              <a:t>StepChange</a:t>
            </a:r>
            <a:endParaRPr lang="en-GB" sz="1800" b="1" dirty="0">
              <a:solidFill>
                <a:schemeClr val="tx2">
                  <a:lumMod val="75000"/>
                </a:schemeClr>
              </a:solidFill>
            </a:endParaRPr>
          </a:p>
          <a:p>
            <a:pPr marL="457200" lvl="1" indent="0">
              <a:buNone/>
            </a:pPr>
            <a:endParaRPr lang="en-GB" sz="2000" dirty="0">
              <a:solidFill>
                <a:schemeClr val="tx2">
                  <a:lumMod val="75000"/>
                </a:schemeClr>
              </a:solidFill>
            </a:endParaRPr>
          </a:p>
          <a:p>
            <a:pPr marL="457200" lvl="1" indent="0">
              <a:buNone/>
            </a:pPr>
            <a:endParaRPr lang="en-GB" sz="2000" dirty="0">
              <a:solidFill>
                <a:schemeClr val="tx2">
                  <a:lumMod val="75000"/>
                </a:schemeClr>
              </a:solidFill>
            </a:endParaRPr>
          </a:p>
          <a:p>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
        <p:nvSpPr>
          <p:cNvPr id="5" name="TextBox 4">
            <a:extLst>
              <a:ext uri="{FF2B5EF4-FFF2-40B4-BE49-F238E27FC236}">
                <a16:creationId xmlns:a16="http://schemas.microsoft.com/office/drawing/2014/main" id="{86E59573-FFF5-4CF2-4015-1CDDFA6970AE}"/>
              </a:ext>
            </a:extLst>
          </p:cNvPr>
          <p:cNvSpPr txBox="1"/>
          <p:nvPr/>
        </p:nvSpPr>
        <p:spPr>
          <a:xfrm>
            <a:off x="4562573" y="5750351"/>
            <a:ext cx="184731" cy="369332"/>
          </a:xfrm>
          <a:prstGeom prst="rect">
            <a:avLst/>
          </a:prstGeom>
          <a:noFill/>
        </p:spPr>
        <p:txBody>
          <a:bodyPr wrap="none" rtlCol="0">
            <a:spAutoFit/>
          </a:bodyPr>
          <a:lstStyle/>
          <a:p>
            <a:endParaRPr lang="en-GB" dirty="0"/>
          </a:p>
        </p:txBody>
      </p:sp>
      <p:sp>
        <p:nvSpPr>
          <p:cNvPr id="9" name="Content Placeholder 6">
            <a:extLst>
              <a:ext uri="{FF2B5EF4-FFF2-40B4-BE49-F238E27FC236}">
                <a16:creationId xmlns:a16="http://schemas.microsoft.com/office/drawing/2014/main" id="{4B57A067-5508-1DB5-0344-71A7170491F4}"/>
              </a:ext>
            </a:extLst>
          </p:cNvPr>
          <p:cNvSpPr txBox="1">
            <a:spLocks/>
          </p:cNvSpPr>
          <p:nvPr/>
        </p:nvSpPr>
        <p:spPr>
          <a:xfrm>
            <a:off x="1233341" y="5744136"/>
            <a:ext cx="9783267" cy="9704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1" dirty="0">
                <a:solidFill>
                  <a:schemeClr val="tx2">
                    <a:lumMod val="75000"/>
                  </a:schemeClr>
                </a:solidFill>
              </a:rPr>
              <a:t>Most of the clients we interviewed had self-excluded from gambling and/or received gambling treatment or support, often before contacting </a:t>
            </a:r>
            <a:r>
              <a:rPr lang="en-GB" sz="2000" b="1" dirty="0" err="1">
                <a:solidFill>
                  <a:schemeClr val="tx2">
                    <a:lumMod val="75000"/>
                  </a:schemeClr>
                </a:solidFill>
              </a:rPr>
              <a:t>StepChange</a:t>
            </a:r>
            <a:endParaRPr lang="en-GB" sz="2000" b="1" dirty="0">
              <a:solidFill>
                <a:schemeClr val="tx2">
                  <a:lumMod val="75000"/>
                </a:schemeClr>
              </a:solidFill>
            </a:endParaRPr>
          </a:p>
        </p:txBody>
      </p:sp>
    </p:spTree>
    <p:extLst>
      <p:ext uri="{BB962C8B-B14F-4D97-AF65-F5344CB8AC3E}">
        <p14:creationId xmlns:p14="http://schemas.microsoft.com/office/powerpoint/2010/main" val="1324141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BE09-54DE-4F70-A1BA-3F509DA838EF}"/>
              </a:ext>
            </a:extLst>
          </p:cNvPr>
          <p:cNvSpPr>
            <a:spLocks noGrp="1"/>
          </p:cNvSpPr>
          <p:nvPr>
            <p:ph type="ctrTitle"/>
          </p:nvPr>
        </p:nvSpPr>
        <p:spPr/>
        <p:txBody>
          <a:bodyPr/>
          <a:lstStyle/>
          <a:p>
            <a:r>
              <a:rPr lang="en-GB" dirty="0">
                <a:solidFill>
                  <a:schemeClr val="tx2">
                    <a:lumMod val="75000"/>
                  </a:schemeClr>
                </a:solidFill>
              </a:rPr>
              <a:t>Three illustrative journeys</a:t>
            </a:r>
          </a:p>
        </p:txBody>
      </p:sp>
      <p:sp>
        <p:nvSpPr>
          <p:cNvPr id="4" name="Slide Number Placeholder 3">
            <a:extLst>
              <a:ext uri="{FF2B5EF4-FFF2-40B4-BE49-F238E27FC236}">
                <a16:creationId xmlns:a16="http://schemas.microsoft.com/office/drawing/2014/main" id="{BC1F7D0F-EAF0-4C2C-BFD2-413690633E60}"/>
              </a:ext>
            </a:extLst>
          </p:cNvPr>
          <p:cNvSpPr>
            <a:spLocks noGrp="1"/>
          </p:cNvSpPr>
          <p:nvPr>
            <p:ph type="sldNum" sz="quarter" idx="12"/>
          </p:nvPr>
        </p:nvSpPr>
        <p:spPr/>
        <p:txBody>
          <a:bodyPr/>
          <a:lstStyle/>
          <a:p>
            <a:fld id="{763E6C65-ADC6-4CA6-B693-C85F48ACC3B5}" type="slidenum">
              <a:rPr lang="en-GB" smtClean="0"/>
              <a:t>14</a:t>
            </a:fld>
            <a:endParaRPr lang="en-GB"/>
          </a:p>
        </p:txBody>
      </p:sp>
    </p:spTree>
    <p:extLst>
      <p:ext uri="{BB962C8B-B14F-4D97-AF65-F5344CB8AC3E}">
        <p14:creationId xmlns:p14="http://schemas.microsoft.com/office/powerpoint/2010/main" val="2248895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Summary of client data analysis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15</a:t>
            </a:fld>
            <a:endParaRPr lang="en-GB"/>
          </a:p>
        </p:txBody>
      </p:sp>
      <p:pic>
        <p:nvPicPr>
          <p:cNvPr id="6" name="Picture 5" descr="A picture containing diagram&#10;&#10;Description automatically generated">
            <a:extLst>
              <a:ext uri="{FF2B5EF4-FFF2-40B4-BE49-F238E27FC236}">
                <a16:creationId xmlns:a16="http://schemas.microsoft.com/office/drawing/2014/main" id="{30F506F5-F745-EDDC-84F8-88ACF50DB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32578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Summary of client data analysis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16</a:t>
            </a:fld>
            <a:endParaRPr lang="en-GB"/>
          </a:p>
        </p:txBody>
      </p:sp>
      <p:pic>
        <p:nvPicPr>
          <p:cNvPr id="7" name="Picture 6" descr="Timeline&#10;&#10;Description automatically generated">
            <a:extLst>
              <a:ext uri="{FF2B5EF4-FFF2-40B4-BE49-F238E27FC236}">
                <a16:creationId xmlns:a16="http://schemas.microsoft.com/office/drawing/2014/main" id="{AE3B9832-ADCA-2255-269C-411E6406B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3640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Summary of client data analysis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17</a:t>
            </a:fld>
            <a:endParaRPr lang="en-GB"/>
          </a:p>
        </p:txBody>
      </p:sp>
      <p:pic>
        <p:nvPicPr>
          <p:cNvPr id="7" name="Picture 6" descr="A picture containing diagram&#10;&#10;Description automatically generated">
            <a:extLst>
              <a:ext uri="{FF2B5EF4-FFF2-40B4-BE49-F238E27FC236}">
                <a16:creationId xmlns:a16="http://schemas.microsoft.com/office/drawing/2014/main" id="{AE98F6B3-3A67-916D-A899-99298C14C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72526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BE09-54DE-4F70-A1BA-3F509DA838EF}"/>
              </a:ext>
            </a:extLst>
          </p:cNvPr>
          <p:cNvSpPr>
            <a:spLocks noGrp="1"/>
          </p:cNvSpPr>
          <p:nvPr>
            <p:ph type="ctrTitle"/>
          </p:nvPr>
        </p:nvSpPr>
        <p:spPr>
          <a:xfrm>
            <a:off x="1524000" y="1791667"/>
            <a:ext cx="9144000" cy="2387600"/>
          </a:xfrm>
        </p:spPr>
        <p:txBody>
          <a:bodyPr>
            <a:normAutofit/>
          </a:bodyPr>
          <a:lstStyle/>
          <a:p>
            <a:r>
              <a:rPr lang="en-GB" dirty="0">
                <a:solidFill>
                  <a:schemeClr val="tx2">
                    <a:lumMod val="75000"/>
                  </a:schemeClr>
                </a:solidFill>
              </a:rPr>
              <a:t>Summary of key insights and </a:t>
            </a:r>
            <a:br>
              <a:rPr lang="en-GB" dirty="0">
                <a:solidFill>
                  <a:schemeClr val="tx2">
                    <a:lumMod val="75000"/>
                  </a:schemeClr>
                </a:solidFill>
              </a:rPr>
            </a:br>
            <a:r>
              <a:rPr lang="en-GB" dirty="0">
                <a:solidFill>
                  <a:schemeClr val="tx2">
                    <a:lumMod val="75000"/>
                  </a:schemeClr>
                </a:solidFill>
              </a:rPr>
              <a:t>ideas for change</a:t>
            </a:r>
          </a:p>
        </p:txBody>
      </p:sp>
      <p:sp>
        <p:nvSpPr>
          <p:cNvPr id="4" name="Slide Number Placeholder 3">
            <a:extLst>
              <a:ext uri="{FF2B5EF4-FFF2-40B4-BE49-F238E27FC236}">
                <a16:creationId xmlns:a16="http://schemas.microsoft.com/office/drawing/2014/main" id="{BC1F7D0F-EAF0-4C2C-BFD2-413690633E60}"/>
              </a:ext>
            </a:extLst>
          </p:cNvPr>
          <p:cNvSpPr>
            <a:spLocks noGrp="1"/>
          </p:cNvSpPr>
          <p:nvPr>
            <p:ph type="sldNum" sz="quarter" idx="12"/>
          </p:nvPr>
        </p:nvSpPr>
        <p:spPr/>
        <p:txBody>
          <a:bodyPr/>
          <a:lstStyle/>
          <a:p>
            <a:fld id="{763E6C65-ADC6-4CA6-B693-C85F48ACC3B5}" type="slidenum">
              <a:rPr lang="en-GB" smtClean="0"/>
              <a:t>18</a:t>
            </a:fld>
            <a:endParaRPr lang="en-GB"/>
          </a:p>
        </p:txBody>
      </p:sp>
    </p:spTree>
    <p:extLst>
      <p:ext uri="{BB962C8B-B14F-4D97-AF65-F5344CB8AC3E}">
        <p14:creationId xmlns:p14="http://schemas.microsoft.com/office/powerpoint/2010/main" val="2590933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Key insights</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19</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838200" y="1821014"/>
            <a:ext cx="7772400" cy="42986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buClr>
                <a:srgbClr val="357D7B"/>
              </a:buClr>
              <a:buFont typeface="+mj-lt"/>
              <a:buAutoNum type="arabicPeriod"/>
            </a:pPr>
            <a:r>
              <a:rPr lang="en-GB" sz="1800" b="1" i="1"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The</a:t>
            </a:r>
            <a:r>
              <a:rPr lang="en-GB" sz="1800"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 </a:t>
            </a:r>
            <a:r>
              <a:rPr lang="en-GB" sz="1800" b="1" i="1"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intersection between harmful gambling and access to consumer debt can lead to extremely complex situations.</a:t>
            </a:r>
            <a:r>
              <a:rPr lang="en-GB" sz="1800"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 </a:t>
            </a:r>
            <a:r>
              <a:rPr lang="en-GB" sz="18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While debt advisors cannot be expected to be experts on harmful gambling (or other non-financial vulnerabilities), they do need to consider it when interacting with clients, in line with the </a:t>
            </a:r>
            <a:r>
              <a:rPr lang="en-GB" sz="1800" u="sng" dirty="0">
                <a:solidFill>
                  <a:srgbClr val="595959"/>
                </a:solidFill>
                <a:effectLst/>
                <a:latin typeface="Calibri Light" panose="020F0302020204030204" pitchFamily="34" charset="0"/>
                <a:ea typeface="Calibri" panose="020F0502020204030204" pitchFamily="34" charset="0"/>
                <a:cs typeface="Arial" panose="020B0604020202020204" pitchFamily="34" charset="0"/>
                <a:hlinkClick r:id="rId2"/>
              </a:rPr>
              <a:t>FCA’s guidance</a:t>
            </a:r>
            <a:r>
              <a:rPr lang="en-GB" sz="18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 on the fair treatment of vulnerable customers and the </a:t>
            </a:r>
            <a:r>
              <a:rPr lang="en-GB" sz="1800" u="sng" dirty="0">
                <a:solidFill>
                  <a:srgbClr val="595959"/>
                </a:solidFill>
                <a:effectLst/>
                <a:latin typeface="Calibri Light" panose="020F0302020204030204" pitchFamily="34" charset="0"/>
                <a:ea typeface="Calibri" panose="020F0502020204030204" pitchFamily="34" charset="0"/>
                <a:cs typeface="Arial" panose="020B0604020202020204" pitchFamily="34" charset="0"/>
                <a:hlinkClick r:id="rId3"/>
              </a:rPr>
              <a:t>new Consumer Duty</a:t>
            </a:r>
            <a:r>
              <a:rPr lang="en-GB" sz="18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 </a:t>
            </a:r>
          </a:p>
          <a:p>
            <a:pPr marL="342900" lvl="0" indent="-342900">
              <a:lnSpc>
                <a:spcPct val="107000"/>
              </a:lnSpc>
              <a:buClr>
                <a:srgbClr val="357D7B"/>
              </a:buClr>
              <a:buFont typeface="+mj-lt"/>
              <a:buAutoNum type="arabicPeriod"/>
            </a:pPr>
            <a:r>
              <a:rPr lang="en-GB" sz="1800" b="1" i="1"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If harmful gambling is not addressed, then any debt resolution is likely to be temporary. </a:t>
            </a:r>
            <a:r>
              <a:rPr lang="en-GB" sz="18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Debt advisors and creditors should therefore routinely signposting people at risk of gambling harm to a range of different sources of help (including things they can activate themselves like gambling blocks), as our findings show there is no ‘one size fits all’ answer.</a:t>
            </a:r>
          </a:p>
          <a:p>
            <a:pPr marL="342900" lvl="0" indent="-342900">
              <a:lnSpc>
                <a:spcPct val="107000"/>
              </a:lnSpc>
              <a:spcAft>
                <a:spcPts val="800"/>
              </a:spcAft>
              <a:buClr>
                <a:srgbClr val="357D7B"/>
              </a:buClr>
              <a:buFont typeface="+mj-lt"/>
              <a:buAutoNum type="arabicPeriod"/>
            </a:pPr>
            <a:r>
              <a:rPr lang="en-GB" sz="1800" b="1" i="1" dirty="0">
                <a:solidFill>
                  <a:srgbClr val="2F5597"/>
                </a:solidFill>
                <a:effectLst/>
                <a:latin typeface="Calibri Light" panose="020F0302020204030204" pitchFamily="34" charset="0"/>
                <a:ea typeface="Calibri" panose="020F0502020204030204" pitchFamily="34" charset="0"/>
                <a:cs typeface="Arial" panose="020B0604020202020204" pitchFamily="34" charset="0"/>
              </a:rPr>
              <a:t>Affected others are the unseen casualties of gambling-related debt. </a:t>
            </a:r>
            <a:r>
              <a:rPr lang="en-GB" sz="1800" dirty="0">
                <a:solidFill>
                  <a:srgbClr val="595959"/>
                </a:solidFill>
                <a:effectLst/>
                <a:latin typeface="Calibri Light" panose="020F0302020204030204" pitchFamily="34" charset="0"/>
                <a:ea typeface="Calibri" panose="020F0502020204030204" pitchFamily="34" charset="0"/>
                <a:cs typeface="Arial" panose="020B0604020202020204" pitchFamily="34" charset="0"/>
              </a:rPr>
              <a:t>More can be done to support people harmed by someone else’s gambling and gambling-related debt in a timely way, including to protect their own finances and recognize signs of financial or economic abuse.</a:t>
            </a:r>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
        <p:nvSpPr>
          <p:cNvPr id="5" name="TextBox 4">
            <a:extLst>
              <a:ext uri="{FF2B5EF4-FFF2-40B4-BE49-F238E27FC236}">
                <a16:creationId xmlns:a16="http://schemas.microsoft.com/office/drawing/2014/main" id="{86E59573-FFF5-4CF2-4015-1CDDFA6970AE}"/>
              </a:ext>
            </a:extLst>
          </p:cNvPr>
          <p:cNvSpPr txBox="1"/>
          <p:nvPr/>
        </p:nvSpPr>
        <p:spPr>
          <a:xfrm>
            <a:off x="4562573" y="5750351"/>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819538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rgbClr val="2F5597"/>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AFD165-DE08-46CF-9C98-7E4550AA855E}"/>
              </a:ext>
            </a:extLst>
          </p:cNvPr>
          <p:cNvSpPr>
            <a:spLocks noGrp="1"/>
          </p:cNvSpPr>
          <p:nvPr>
            <p:ph type="title"/>
          </p:nvPr>
        </p:nvSpPr>
        <p:spPr>
          <a:xfrm>
            <a:off x="838200" y="135103"/>
            <a:ext cx="9073642" cy="1255548"/>
          </a:xfrm>
        </p:spPr>
        <p:txBody>
          <a:bodyPr>
            <a:normAutofit/>
          </a:bodyPr>
          <a:lstStyle/>
          <a:p>
            <a:r>
              <a:rPr lang="en-GB" sz="3600" b="1" dirty="0">
                <a:solidFill>
                  <a:schemeClr val="bg1"/>
                </a:solidFill>
              </a:rPr>
              <a:t>Ideas for change from the Round Table event</a:t>
            </a:r>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mtClean="0"/>
              <a:t>20</a:t>
            </a:fld>
            <a:endParaRPr lang="en-GB"/>
          </a:p>
        </p:txBody>
      </p:sp>
      <p:sp>
        <p:nvSpPr>
          <p:cNvPr id="14" name="Content Placeholder 6">
            <a:extLst>
              <a:ext uri="{FF2B5EF4-FFF2-40B4-BE49-F238E27FC236}">
                <a16:creationId xmlns:a16="http://schemas.microsoft.com/office/drawing/2014/main" id="{3E2A8B2A-1CE2-4BA8-8CA0-C2001B9AAFF0}"/>
              </a:ext>
            </a:extLst>
          </p:cNvPr>
          <p:cNvSpPr txBox="1">
            <a:spLocks/>
          </p:cNvSpPr>
          <p:nvPr/>
        </p:nvSpPr>
        <p:spPr>
          <a:xfrm>
            <a:off x="861104" y="1821014"/>
            <a:ext cx="7772400" cy="400273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n-GB" sz="1800" dirty="0">
                <a:solidFill>
                  <a:srgbClr val="595959"/>
                </a:solidFill>
                <a:latin typeface="Calibri Light" panose="020F0302020204030204" pitchFamily="34" charset="0"/>
                <a:ea typeface="Calibri" panose="020F0502020204030204" pitchFamily="34" charset="0"/>
                <a:cs typeface="Times New Roman" panose="02020603050405020304" pitchFamily="18" charset="0"/>
              </a:rPr>
              <a:t>M</a:t>
            </a:r>
            <a:r>
              <a:rPr lang="en-GB" sz="18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ore consistent cross-sector </a:t>
            </a:r>
            <a:r>
              <a:rPr lang="en-GB" sz="1800" dirty="0">
                <a:solidFill>
                  <a:srgbClr val="595959"/>
                </a:solidFill>
                <a:latin typeface="Calibri Light" panose="020F0302020204030204" pitchFamily="34" charset="0"/>
                <a:ea typeface="Calibri" panose="020F0502020204030204" pitchFamily="34" charset="0"/>
                <a:cs typeface="Times New Roman" panose="02020603050405020304" pitchFamily="18" charset="0"/>
              </a:rPr>
              <a:t>partnership working between </a:t>
            </a:r>
            <a:r>
              <a:rPr lang="en-GB" sz="18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debt advice services, gambling treatment and support services and other addiction and mental health support services.</a:t>
            </a:r>
          </a:p>
          <a:p>
            <a:pPr>
              <a:lnSpc>
                <a:spcPct val="107000"/>
              </a:lnSpc>
              <a:spcAft>
                <a:spcPts val="800"/>
              </a:spcAft>
            </a:pPr>
            <a:r>
              <a:rPr lang="en-GB" sz="1800" dirty="0">
                <a:solidFill>
                  <a:srgbClr val="595959"/>
                </a:solidFill>
                <a:latin typeface="Calibri Light" panose="020F0302020204030204" pitchFamily="34" charset="0"/>
                <a:ea typeface="Calibri" panose="020F0502020204030204" pitchFamily="34" charset="0"/>
                <a:cs typeface="Times New Roman" panose="02020603050405020304" pitchFamily="18" charset="0"/>
              </a:rPr>
              <a:t>Is it time to consider whether debt advice should be routinely funded as part of gambling treatment and support interventions and programmes?</a:t>
            </a:r>
          </a:p>
          <a:p>
            <a:pPr>
              <a:lnSpc>
                <a:spcPct val="107000"/>
              </a:lnSpc>
              <a:spcAft>
                <a:spcPts val="800"/>
              </a:spcAft>
            </a:pPr>
            <a:r>
              <a:rPr lang="en-GB" sz="18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Greater efforts by financial services firms around proactive early identification of potential gambling problems, for example using transaction data analysis. </a:t>
            </a:r>
          </a:p>
          <a:p>
            <a:pPr>
              <a:lnSpc>
                <a:spcPct val="107000"/>
              </a:lnSpc>
              <a:spcAft>
                <a:spcPts val="800"/>
              </a:spcAft>
            </a:pPr>
            <a:r>
              <a:rPr lang="en-GB" sz="18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Action by gambling regulator to prevent or reduce harm, e.g. </a:t>
            </a:r>
          </a:p>
          <a:p>
            <a:pPr lvl="1">
              <a:lnSpc>
                <a:spcPct val="107000"/>
              </a:lnSpc>
              <a:spcAft>
                <a:spcPts val="800"/>
              </a:spcAft>
            </a:pPr>
            <a:r>
              <a:rPr lang="en-GB" sz="1400" dirty="0">
                <a:solidFill>
                  <a:srgbClr val="595959"/>
                </a:solidFill>
                <a:latin typeface="Calibri Light" panose="020F0302020204030204" pitchFamily="34" charset="0"/>
                <a:ea typeface="Calibri" panose="020F0502020204030204" pitchFamily="34" charset="0"/>
                <a:cs typeface="Times New Roman" panose="02020603050405020304" pitchFamily="18" charset="0"/>
              </a:rPr>
              <a:t>Introduce c</a:t>
            </a:r>
            <a:r>
              <a:rPr lang="en-GB" sz="14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onsistent indicators for operators to identify harms</a:t>
            </a:r>
          </a:p>
          <a:p>
            <a:pPr lvl="1">
              <a:lnSpc>
                <a:spcPct val="107000"/>
              </a:lnSpc>
              <a:spcAft>
                <a:spcPts val="800"/>
              </a:spcAft>
            </a:pPr>
            <a:r>
              <a:rPr lang="en-GB" sz="1400" dirty="0">
                <a:solidFill>
                  <a:srgbClr val="595959"/>
                </a:solidFill>
                <a:effectLst/>
                <a:latin typeface="Calibri Light" panose="020F0302020204030204" pitchFamily="34" charset="0"/>
                <a:ea typeface="Calibri" panose="020F0502020204030204" pitchFamily="34" charset="0"/>
                <a:cs typeface="Times New Roman" panose="02020603050405020304" pitchFamily="18" charset="0"/>
              </a:rPr>
              <a:t>Thresholds for the assessment of significant unaffordable losses over time.  </a:t>
            </a:r>
          </a:p>
          <a:p>
            <a:pPr marL="0" lvl="0" indent="0">
              <a:lnSpc>
                <a:spcPct val="107000"/>
              </a:lnSpc>
              <a:buNone/>
            </a:pPr>
            <a:endParaRPr lang="en-GB" dirty="0">
              <a:solidFill>
                <a:srgbClr val="333F5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b="1" dirty="0">
              <a:solidFill>
                <a:schemeClr val="tx2">
                  <a:lumMod val="75000"/>
                </a:schemeClr>
              </a:solidFill>
            </a:endParaRPr>
          </a:p>
          <a:p>
            <a:pPr marL="0" indent="0">
              <a:buNone/>
            </a:pPr>
            <a:endParaRPr lang="en-GB" sz="1800" b="1" dirty="0">
              <a:solidFill>
                <a:schemeClr val="tx2">
                  <a:lumMod val="75000"/>
                </a:schemeClr>
              </a:solidFill>
            </a:endParaRPr>
          </a:p>
        </p:txBody>
      </p:sp>
      <p:sp>
        <p:nvSpPr>
          <p:cNvPr id="5" name="TextBox 4">
            <a:extLst>
              <a:ext uri="{FF2B5EF4-FFF2-40B4-BE49-F238E27FC236}">
                <a16:creationId xmlns:a16="http://schemas.microsoft.com/office/drawing/2014/main" id="{86E59573-FFF5-4CF2-4015-1CDDFA6970AE}"/>
              </a:ext>
            </a:extLst>
          </p:cNvPr>
          <p:cNvSpPr txBox="1"/>
          <p:nvPr/>
        </p:nvSpPr>
        <p:spPr>
          <a:xfrm>
            <a:off x="4562573" y="5750351"/>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829434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B0F35-06F4-4724-91DA-3A7D1044A1ED}"/>
              </a:ext>
            </a:extLst>
          </p:cNvPr>
          <p:cNvSpPr/>
          <p:nvPr/>
        </p:nvSpPr>
        <p:spPr>
          <a:xfrm>
            <a:off x="0" y="0"/>
            <a:ext cx="12192000" cy="1460665"/>
          </a:xfrm>
          <a:prstGeom prst="rect">
            <a:avLst/>
          </a:prstGeom>
          <a:solidFill>
            <a:schemeClr val="accent1">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DA21A9B2-36A9-4F81-BA6B-25541FD4CBE0}"/>
              </a:ext>
            </a:extLst>
          </p:cNvPr>
          <p:cNvSpPr>
            <a:spLocks noGrp="1"/>
          </p:cNvSpPr>
          <p:nvPr>
            <p:ph type="sldNum" sz="quarter" idx="12"/>
          </p:nvPr>
        </p:nvSpPr>
        <p:spPr/>
        <p:txBody>
          <a:bodyPr/>
          <a:lstStyle/>
          <a:p>
            <a:fld id="{763E6C65-ADC6-4CA6-B693-C85F48ACC3B5}" type="slidenum">
              <a:rPr lang="en-GB" sz="1400" smtClean="0"/>
              <a:t>21</a:t>
            </a:fld>
            <a:endParaRPr lang="en-GB" sz="1400"/>
          </a:p>
        </p:txBody>
      </p:sp>
      <p:sp>
        <p:nvSpPr>
          <p:cNvPr id="8" name="Content Placeholder 6">
            <a:extLst>
              <a:ext uri="{FF2B5EF4-FFF2-40B4-BE49-F238E27FC236}">
                <a16:creationId xmlns:a16="http://schemas.microsoft.com/office/drawing/2014/main" id="{0D9CD62F-9CA5-6B34-9F76-3A99AA2BC1A4}"/>
              </a:ext>
            </a:extLst>
          </p:cNvPr>
          <p:cNvSpPr txBox="1">
            <a:spLocks/>
          </p:cNvSpPr>
          <p:nvPr/>
        </p:nvSpPr>
        <p:spPr>
          <a:xfrm>
            <a:off x="6244657" y="1923973"/>
            <a:ext cx="5109143" cy="43623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b="1" dirty="0">
              <a:solidFill>
                <a:schemeClr val="tx2">
                  <a:lumMod val="75000"/>
                </a:schemeClr>
              </a:solidFill>
            </a:endParaRPr>
          </a:p>
        </p:txBody>
      </p:sp>
      <p:sp>
        <p:nvSpPr>
          <p:cNvPr id="5" name="Title 1">
            <a:extLst>
              <a:ext uri="{FF2B5EF4-FFF2-40B4-BE49-F238E27FC236}">
                <a16:creationId xmlns:a16="http://schemas.microsoft.com/office/drawing/2014/main" id="{0D8C6FD3-6476-AB8B-62B7-A02C182BD166}"/>
              </a:ext>
            </a:extLst>
          </p:cNvPr>
          <p:cNvSpPr txBox="1">
            <a:spLocks/>
          </p:cNvSpPr>
          <p:nvPr/>
        </p:nvSpPr>
        <p:spPr>
          <a:xfrm>
            <a:off x="1375344" y="784125"/>
            <a:ext cx="9144000" cy="40587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GB" dirty="0">
                <a:solidFill>
                  <a:schemeClr val="tx2">
                    <a:lumMod val="75000"/>
                  </a:schemeClr>
                </a:solidFill>
              </a:rPr>
            </a:br>
            <a:br>
              <a:rPr lang="en-GB" dirty="0">
                <a:solidFill>
                  <a:schemeClr val="tx2">
                    <a:lumMod val="75000"/>
                  </a:schemeClr>
                </a:solidFill>
              </a:rPr>
            </a:br>
            <a:br>
              <a:rPr lang="en-GB" dirty="0">
                <a:solidFill>
                  <a:schemeClr val="tx2">
                    <a:lumMod val="75000"/>
                  </a:schemeClr>
                </a:solidFill>
              </a:rPr>
            </a:br>
            <a:br>
              <a:rPr lang="en-GB" dirty="0">
                <a:solidFill>
                  <a:schemeClr val="tx2">
                    <a:lumMod val="75000"/>
                  </a:schemeClr>
                </a:solidFill>
              </a:rPr>
            </a:br>
            <a:r>
              <a:rPr lang="en-GB" dirty="0">
                <a:solidFill>
                  <a:schemeClr val="tx2">
                    <a:lumMod val="75000"/>
                  </a:schemeClr>
                </a:solidFill>
              </a:rPr>
              <a:t>Thank you for listening</a:t>
            </a:r>
            <a:br>
              <a:rPr lang="en-GB" dirty="0">
                <a:solidFill>
                  <a:schemeClr val="tx2">
                    <a:lumMod val="75000"/>
                  </a:schemeClr>
                </a:solidFill>
              </a:rPr>
            </a:br>
            <a:br>
              <a:rPr lang="en-GB" dirty="0">
                <a:solidFill>
                  <a:schemeClr val="tx2">
                    <a:lumMod val="75000"/>
                  </a:schemeClr>
                </a:solidFill>
              </a:rPr>
            </a:br>
            <a:r>
              <a:rPr lang="en-GB" sz="3600" dirty="0">
                <a:solidFill>
                  <a:schemeClr val="tx2">
                    <a:lumMod val="75000"/>
                  </a:schemeClr>
                </a:solidFill>
              </a:rPr>
              <a:t>Research report available here: </a:t>
            </a:r>
            <a:br>
              <a:rPr lang="en-GB" sz="3600" dirty="0">
                <a:solidFill>
                  <a:schemeClr val="tx2">
                    <a:lumMod val="75000"/>
                  </a:schemeClr>
                </a:solidFill>
              </a:rPr>
            </a:br>
            <a:r>
              <a:rPr lang="en-GB" sz="3600" dirty="0">
                <a:solidFill>
                  <a:schemeClr val="tx2">
                    <a:lumMod val="75000"/>
                  </a:schemeClr>
                </a:solidFill>
                <a:hlinkClick r:id="rId2"/>
              </a:rPr>
              <a:t>https://tinyurl.com/2wbe9jfm</a:t>
            </a:r>
            <a:br>
              <a:rPr lang="en-GB" sz="3600" dirty="0">
                <a:solidFill>
                  <a:schemeClr val="tx2">
                    <a:lumMod val="75000"/>
                  </a:schemeClr>
                </a:solidFill>
              </a:rPr>
            </a:br>
            <a:br>
              <a:rPr lang="en-GB" sz="3600" dirty="0">
                <a:solidFill>
                  <a:schemeClr val="tx2">
                    <a:lumMod val="75000"/>
                  </a:schemeClr>
                </a:solidFill>
              </a:rPr>
            </a:br>
            <a:r>
              <a:rPr lang="en-GB" sz="3600" dirty="0">
                <a:solidFill>
                  <a:schemeClr val="tx2">
                    <a:lumMod val="75000"/>
                  </a:schemeClr>
                </a:solidFill>
                <a:hlinkClick r:id="rId3"/>
              </a:rPr>
              <a:t>sharon.collard@bristol.ac.uk</a:t>
            </a:r>
            <a:br>
              <a:rPr lang="en-GB" sz="3600" dirty="0">
                <a:solidFill>
                  <a:schemeClr val="tx2">
                    <a:lumMod val="75000"/>
                  </a:schemeClr>
                </a:solidFill>
              </a:rPr>
            </a:br>
            <a:r>
              <a:rPr lang="en-GB" sz="3600" dirty="0">
                <a:solidFill>
                  <a:schemeClr val="tx2">
                    <a:lumMod val="75000"/>
                  </a:schemeClr>
                </a:solidFill>
              </a:rPr>
              <a:t>@SharonBCollard</a:t>
            </a:r>
          </a:p>
        </p:txBody>
      </p:sp>
    </p:spTree>
    <p:extLst>
      <p:ext uri="{BB962C8B-B14F-4D97-AF65-F5344CB8AC3E}">
        <p14:creationId xmlns:p14="http://schemas.microsoft.com/office/powerpoint/2010/main" val="4068792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FF3555-B12D-9FE5-F505-E5D77117638D}"/>
              </a:ext>
            </a:extLst>
          </p:cNvPr>
          <p:cNvSpPr>
            <a:spLocks noGrp="1"/>
          </p:cNvSpPr>
          <p:nvPr>
            <p:ph type="ctrTitle"/>
          </p:nvPr>
        </p:nvSpPr>
        <p:spPr>
          <a:xfrm>
            <a:off x="1314824" y="735106"/>
            <a:ext cx="10053763" cy="2928470"/>
          </a:xfrm>
        </p:spPr>
        <p:txBody>
          <a:bodyPr anchor="b">
            <a:normAutofit fontScale="90000"/>
          </a:bodyPr>
          <a:lstStyle/>
          <a:p>
            <a:pPr algn="l"/>
            <a:r>
              <a:rPr lang="en-GB" sz="4800"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E</a:t>
            </a: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xploring the links between gambling and problem debt: A UK perspective</a:t>
            </a: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Professor Sharon Collard</a:t>
            </a:r>
            <a:b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br>
            <a:r>
              <a:rPr lang="en-GB" sz="4800"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CAGR </a:t>
            </a:r>
            <a:r>
              <a:rPr lang="en-GB" sz="4800"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Conference, June 2023</a:t>
            </a:r>
            <a:endParaRPr lang="en-GB" sz="4800" dirty="0">
              <a:solidFill>
                <a:srgbClr val="FFFFFF"/>
              </a:solidFill>
              <a:latin typeface="Calibri Light" panose="020F0302020204030204" pitchFamily="34" charset="0"/>
              <a:cs typeface="Calibri Light" panose="020F0302020204030204" pitchFamily="34" charset="0"/>
            </a:endParaRPr>
          </a:p>
        </p:txBody>
      </p:sp>
      <p:sp>
        <p:nvSpPr>
          <p:cNvPr id="4" name="Slide Number Placeholder 3">
            <a:extLst>
              <a:ext uri="{FF2B5EF4-FFF2-40B4-BE49-F238E27FC236}">
                <a16:creationId xmlns:a16="http://schemas.microsoft.com/office/drawing/2014/main" id="{561738D4-E19A-1680-26AF-2EEB1E58173A}"/>
              </a:ext>
            </a:extLst>
          </p:cNvPr>
          <p:cNvSpPr>
            <a:spLocks noGrp="1"/>
          </p:cNvSpPr>
          <p:nvPr>
            <p:ph type="sldNum" sz="quarter" idx="12"/>
          </p:nvPr>
        </p:nvSpPr>
        <p:spPr>
          <a:xfrm>
            <a:off x="11704320" y="6446837"/>
            <a:ext cx="448056"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3E6C65-ADC6-4CA6-B693-C85F48ACC3B5}" type="slidenum">
              <a:rPr kumimoji="0" lang="en-GB" sz="11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GB" sz="11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4A59192B-76EC-AC91-EDAD-D88C09A12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918" y="5237080"/>
            <a:ext cx="3997162" cy="1574882"/>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45994124-31EC-BBEA-DD44-4438C139F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07" y="4729528"/>
            <a:ext cx="2533519" cy="1899871"/>
          </a:xfrm>
          <a:prstGeom prst="rect">
            <a:avLst/>
          </a:prstGeom>
        </p:spPr>
      </p:pic>
    </p:spTree>
    <p:extLst>
      <p:ext uri="{BB962C8B-B14F-4D97-AF65-F5344CB8AC3E}">
        <p14:creationId xmlns:p14="http://schemas.microsoft.com/office/powerpoint/2010/main" val="3607007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716d83-c230-4260-9b9a-f9535f20664e">
      <Terms xmlns="http://schemas.microsoft.com/office/infopath/2007/PartnerControls"/>
    </lcf76f155ced4ddcb4097134ff3c332f>
    <TaxCatchAll xmlns="edb9d0e4-5370-4cfb-9e4e-bdf6de379f6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C5EE22B295134A95518998F5B86D29" ma:contentTypeVersion="16" ma:contentTypeDescription="Create a new document." ma:contentTypeScope="" ma:versionID="fffc7d94c2d27818a19ad7d3403daafe">
  <xsd:schema xmlns:xsd="http://www.w3.org/2001/XMLSchema" xmlns:xs="http://www.w3.org/2001/XMLSchema" xmlns:p="http://schemas.microsoft.com/office/2006/metadata/properties" xmlns:ns2="8d716d83-c230-4260-9b9a-f9535f20664e" xmlns:ns3="dc34d552-b4ba-4e22-b910-e6fef1394a49" xmlns:ns4="edb9d0e4-5370-4cfb-9e4e-bdf6de379f60" targetNamespace="http://schemas.microsoft.com/office/2006/metadata/properties" ma:root="true" ma:fieldsID="2e2f1e621c39a2ee288fbdfc05b6bf9b" ns2:_="" ns3:_="" ns4:_="">
    <xsd:import namespace="8d716d83-c230-4260-9b9a-f9535f20664e"/>
    <xsd:import namespace="dc34d552-b4ba-4e22-b910-e6fef1394a49"/>
    <xsd:import namespace="edb9d0e4-5370-4cfb-9e4e-bdf6de379f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716d83-c230-4260-9b9a-f9535f2066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d084387-097e-4aef-8f33-0dee7b0eb57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c34d552-b4ba-4e22-b910-e6fef1394a4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b9d0e4-5370-4cfb-9e4e-bdf6de379f60"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07f13804-7df3-4f53-a3e7-6d02cc535b7e}" ma:internalName="TaxCatchAll" ma:showField="CatchAllData" ma:web="dc34d552-b4ba-4e22-b910-e6fef1394a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652272-11A4-4E84-9A3D-FCFBEFE552CC}">
  <ds:schemaRefs>
    <ds:schemaRef ds:uri="http://schemas.microsoft.com/sharepoint/v3/contenttype/forms"/>
  </ds:schemaRefs>
</ds:datastoreItem>
</file>

<file path=customXml/itemProps2.xml><?xml version="1.0" encoding="utf-8"?>
<ds:datastoreItem xmlns:ds="http://schemas.openxmlformats.org/officeDocument/2006/customXml" ds:itemID="{B685045A-759F-41E7-AF17-656385AEFEBA}">
  <ds:schemaRefs>
    <ds:schemaRef ds:uri="http://schemas.microsoft.com/office/2006/metadata/properties"/>
    <ds:schemaRef ds:uri="http://schemas.microsoft.com/office/infopath/2007/PartnerControls"/>
    <ds:schemaRef ds:uri="8d716d83-c230-4260-9b9a-f9535f20664e"/>
    <ds:schemaRef ds:uri="edb9d0e4-5370-4cfb-9e4e-bdf6de379f60"/>
  </ds:schemaRefs>
</ds:datastoreItem>
</file>

<file path=customXml/itemProps3.xml><?xml version="1.0" encoding="utf-8"?>
<ds:datastoreItem xmlns:ds="http://schemas.openxmlformats.org/officeDocument/2006/customXml" ds:itemID="{08BED100-889B-48D2-8449-5C5C729AFB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716d83-c230-4260-9b9a-f9535f20664e"/>
    <ds:schemaRef ds:uri="dc34d552-b4ba-4e22-b910-e6fef1394a49"/>
    <ds:schemaRef ds:uri="edb9d0e4-5370-4cfb-9e4e-bdf6de379f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1422</Words>
  <Application>Microsoft Office PowerPoint</Application>
  <PresentationFormat>Widescreen</PresentationFormat>
  <Paragraphs>165</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HelveticaNeue</vt:lpstr>
      <vt:lpstr>Symbol</vt:lpstr>
      <vt:lpstr>Office Theme</vt:lpstr>
      <vt:lpstr>Exploring the links between gambling and problem debt: A UK perspective  Professor Sharon Collard CAGR Conference, June 2023</vt:lpstr>
      <vt:lpstr>Funding disclosure</vt:lpstr>
      <vt:lpstr>About StepChange Debt Charity</vt:lpstr>
      <vt:lpstr>Context for the research</vt:lpstr>
      <vt:lpstr>Research aims and methods</vt:lpstr>
      <vt:lpstr>Client data analysis</vt:lpstr>
      <vt:lpstr>Summary of client data analysis</vt:lpstr>
      <vt:lpstr>Depth interviews with clients affected by gambling</vt:lpstr>
      <vt:lpstr>Two main patterns that seem heavily gendered</vt:lpstr>
      <vt:lpstr>Barriers to seeking debt advice</vt:lpstr>
      <vt:lpstr>Triggers to seeking help</vt:lpstr>
      <vt:lpstr>How found out about StepChange</vt:lpstr>
      <vt:lpstr>Outcomes</vt:lpstr>
      <vt:lpstr>Three illustrative journeys</vt:lpstr>
      <vt:lpstr>Summary of client data analysis</vt:lpstr>
      <vt:lpstr>Summary of client data analysis</vt:lpstr>
      <vt:lpstr>Summary of client data analysis</vt:lpstr>
      <vt:lpstr>Summary of key insights and  ideas for change</vt:lpstr>
      <vt:lpstr>Key insights</vt:lpstr>
      <vt:lpstr>Ideas for change from the Round Table event</vt:lpstr>
      <vt:lpstr>PowerPoint Presentation</vt:lpstr>
      <vt:lpstr>Exploring the links between gambling and problem debt: A UK perspective  Professor Sharon Collard CAGR Conference, June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PFRC</dc:title>
  <dc:creator>Jamie Evans</dc:creator>
  <cp:lastModifiedBy>Stephen Sharman</cp:lastModifiedBy>
  <cp:revision>82</cp:revision>
  <cp:lastPrinted>2019-10-21T15:51:09Z</cp:lastPrinted>
  <dcterms:created xsi:type="dcterms:W3CDTF">2019-10-21T08:17:53Z</dcterms:created>
  <dcterms:modified xsi:type="dcterms:W3CDTF">2023-09-25T16:53:31Z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35276e5-7dcf-4896-8462-2e13300bb1ae_Enabled">
    <vt:lpwstr>True</vt:lpwstr>
  </property>
  <property fmtid="{D5CDD505-2E9C-101B-9397-08002B2CF9AE}" pid="3" name="MSIP_Label_f35276e5-7dcf-4896-8462-2e13300bb1ae_SiteId">
    <vt:lpwstr>b2e47f30-cd7d-4a4e-a5da-b18cf1a4151b</vt:lpwstr>
  </property>
  <property fmtid="{D5CDD505-2E9C-101B-9397-08002B2CF9AE}" pid="4" name="MSIP_Label_f35276e5-7dcf-4896-8462-2e13300bb1ae_Owner">
    <vt:lpwstr>ggsbc@bristol.ac.uk</vt:lpwstr>
  </property>
  <property fmtid="{D5CDD505-2E9C-101B-9397-08002B2CF9AE}" pid="5" name="MSIP_Label_f35276e5-7dcf-4896-8462-2e13300bb1ae_SetDate">
    <vt:lpwstr>2022-10-12T08:25:08.0638537Z</vt:lpwstr>
  </property>
  <property fmtid="{D5CDD505-2E9C-101B-9397-08002B2CF9AE}" pid="6" name="MSIP_Label_f35276e5-7dcf-4896-8462-2e13300bb1ae_Name">
    <vt:lpwstr>Public</vt:lpwstr>
  </property>
  <property fmtid="{D5CDD505-2E9C-101B-9397-08002B2CF9AE}" pid="7" name="MSIP_Label_f35276e5-7dcf-4896-8462-2e13300bb1ae_Application">
    <vt:lpwstr>Microsoft Azure Information Protection</vt:lpwstr>
  </property>
  <property fmtid="{D5CDD505-2E9C-101B-9397-08002B2CF9AE}" pid="8" name="MSIP_Label_f35276e5-7dcf-4896-8462-2e13300bb1ae_ActionId">
    <vt:lpwstr>d1d0997a-1a73-4e1d-b723-3150c41d0974</vt:lpwstr>
  </property>
  <property fmtid="{D5CDD505-2E9C-101B-9397-08002B2CF9AE}" pid="9" name="MSIP_Label_f35276e5-7dcf-4896-8462-2e13300bb1ae_Extended_MSFT_Method">
    <vt:lpwstr>Manual</vt:lpwstr>
  </property>
  <property fmtid="{D5CDD505-2E9C-101B-9397-08002B2CF9AE}" pid="10" name="Sensitivity">
    <vt:lpwstr>Public</vt:lpwstr>
  </property>
  <property fmtid="{D5CDD505-2E9C-101B-9397-08002B2CF9AE}" pid="11" name="ContentTypeId">
    <vt:lpwstr>0x0101008BC5EE22B295134A95518998F5B86D29</vt:lpwstr>
  </property>
  <property fmtid="{D5CDD505-2E9C-101B-9397-08002B2CF9AE}" pid="12" name="MediaServiceImageTags">
    <vt:lpwstr/>
  </property>
</Properties>
</file>