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2"/>
  </p:notesMasterIdLst>
  <p:handoutMasterIdLst>
    <p:handoutMasterId r:id="rId23"/>
  </p:handoutMasterIdLst>
  <p:sldIdLst>
    <p:sldId id="281" r:id="rId2"/>
    <p:sldId id="282" r:id="rId3"/>
    <p:sldId id="273" r:id="rId4"/>
    <p:sldId id="272" r:id="rId5"/>
    <p:sldId id="274" r:id="rId6"/>
    <p:sldId id="283" r:id="rId7"/>
    <p:sldId id="275" r:id="rId8"/>
    <p:sldId id="278" r:id="rId9"/>
    <p:sldId id="279" r:id="rId10"/>
    <p:sldId id="280" r:id="rId11"/>
    <p:sldId id="264" r:id="rId12"/>
    <p:sldId id="269" r:id="rId13"/>
    <p:sldId id="290" r:id="rId14"/>
    <p:sldId id="270" r:id="rId15"/>
    <p:sldId id="258" r:id="rId16"/>
    <p:sldId id="261" r:id="rId17"/>
    <p:sldId id="289" r:id="rId18"/>
    <p:sldId id="285" r:id="rId19"/>
    <p:sldId id="286" r:id="rId20"/>
    <p:sldId id="28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etia Leonidaki" initials="VL" lastIdx="1" clrIdx="0">
    <p:extLst>
      <p:ext uri="{19B8F6BF-5375-455C-9EA6-DF929625EA0E}">
        <p15:presenceInfo xmlns:p15="http://schemas.microsoft.com/office/powerpoint/2012/main" userId="cbd9feff4c4d88f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0000" autoAdjust="0"/>
    <p:restoredTop sz="84581" autoAdjust="0"/>
  </p:normalViewPr>
  <p:slideViewPr>
    <p:cSldViewPr snapToGrid="0">
      <p:cViewPr varScale="1">
        <p:scale>
          <a:sx n="67" d="100"/>
          <a:sy n="67" d="100"/>
        </p:scale>
        <p:origin x="9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2331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2CF1D5-8AAD-590E-E9AA-340C720F32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4D4E27-AE93-1F70-60E5-333EB928BD0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467F34-6A8F-480E-A168-5836769D2BBA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193B83-BFC1-CC9F-43A8-1459105E0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BCDC36-9263-0070-C012-F2472FDBE6E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6D331-A93A-42C2-A04F-48BC2BC01A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464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7C247C-E742-4C8D-AFF8-41DC5E0B85A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30EBA-CB8B-48CF-8797-31E0F25939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167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76623" y="4572000"/>
            <a:ext cx="5486400" cy="360045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318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781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254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447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solidFill>
                <a:srgbClr val="3F525F"/>
              </a:solidFill>
              <a:effectLst/>
              <a:latin typeface="Frutiger W01"/>
            </a:endParaRPr>
          </a:p>
          <a:p>
            <a:endParaRPr lang="en-GB" dirty="0">
              <a:solidFill>
                <a:srgbClr val="3F525F"/>
              </a:solidFill>
              <a:latin typeface="Frutiger W01"/>
            </a:endParaRPr>
          </a:p>
          <a:p>
            <a:endParaRPr lang="en-GB" b="0" i="0" dirty="0">
              <a:solidFill>
                <a:srgbClr val="3F525F"/>
              </a:solidFill>
              <a:effectLst/>
              <a:latin typeface="Frutiger W01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127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689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12913" y="265113"/>
            <a:ext cx="3194050" cy="1797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45565" y="2337734"/>
            <a:ext cx="5486400" cy="4468532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46551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46100" y="51435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814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502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528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856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899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553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759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188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967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9702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4893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7251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30EBA-CB8B-48CF-8797-31E0F259394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73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460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422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89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627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07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65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360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5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802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62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918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631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754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698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902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029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654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5C5A6C2-2CBE-440D-B2A3-D52815CAD757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14A5774-7302-40DD-ABFE-B07925A8B0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25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Venetia.Leonidaki@nhs.net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6FFA3-44B3-164B-95B0-4301CA9D37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0" i="0" dirty="0">
                <a:solidFill>
                  <a:srgbClr val="303030"/>
                </a:solidFill>
                <a:effectLst/>
                <a:latin typeface="PT Sans" panose="020B0503020203020204" pitchFamily="34" charset="0"/>
              </a:rPr>
              <a:t>Female gambling in an evolving landscape and UK treatment-seeking women’s distinct presentation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F3FFB4-2073-3D58-B99B-00FF9ED22F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en-GB" dirty="0"/>
          </a:p>
          <a:p>
            <a:r>
              <a:rPr lang="en-GB" dirty="0"/>
              <a:t>Dr Venetia Leonidaki</a:t>
            </a:r>
          </a:p>
          <a:p>
            <a:r>
              <a:rPr lang="en-GB" dirty="0"/>
              <a:t>Consultant Clinical Psychologist</a:t>
            </a:r>
          </a:p>
          <a:p>
            <a:r>
              <a:rPr lang="en-GB" dirty="0"/>
              <a:t>National Problem Gambling Clinic</a:t>
            </a:r>
          </a:p>
        </p:txBody>
      </p:sp>
    </p:spTree>
    <p:extLst>
      <p:ext uri="{BB962C8B-B14F-4D97-AF65-F5344CB8AC3E}">
        <p14:creationId xmlns:p14="http://schemas.microsoft.com/office/powerpoint/2010/main" val="2873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33C16-562D-D969-1ACF-99A8F7A48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381000"/>
          </a:xfrm>
        </p:spPr>
        <p:txBody>
          <a:bodyPr>
            <a:normAutofit fontScale="90000"/>
          </a:bodyPr>
          <a:lstStyle/>
          <a:p>
            <a:r>
              <a:rPr lang="en-GB" dirty="0"/>
              <a:t>A little bit about me…</a:t>
            </a:r>
          </a:p>
        </p:txBody>
      </p:sp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65728C2D-C3BF-64C2-9F2C-E7F40F1FEE1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291" y="1523121"/>
            <a:ext cx="2508994" cy="3559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0BE34D-CE29-E457-D444-1751C2B2C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922" y="1308743"/>
            <a:ext cx="3662159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C3F4140-ACE6-3A64-6A30-EF7827663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130" y="2190345"/>
            <a:ext cx="2201085" cy="415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9D932AA-A7AA-FC35-6CF0-70F7E56B60F5}"/>
              </a:ext>
            </a:extLst>
          </p:cNvPr>
          <p:cNvSpPr/>
          <p:nvPr/>
        </p:nvSpPr>
        <p:spPr>
          <a:xfrm>
            <a:off x="9586609" y="3623553"/>
            <a:ext cx="1743378" cy="2953858"/>
          </a:xfrm>
          <a:prstGeom prst="rect">
            <a:avLst/>
          </a:prstGeom>
          <a:solidFill>
            <a:srgbClr val="8AA7D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Counselling Approaches for Gambling Disorder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A91B7E7-E824-FF72-C1C3-90C354888E3E}"/>
              </a:ext>
            </a:extLst>
          </p:cNvPr>
          <p:cNvSpPr/>
          <p:nvPr/>
        </p:nvSpPr>
        <p:spPr>
          <a:xfrm>
            <a:off x="8997779" y="5368857"/>
            <a:ext cx="2777247" cy="12110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Thanks to Prof A Roberts &amp;Prof H Bowden-Jones</a:t>
            </a:r>
          </a:p>
        </p:txBody>
      </p:sp>
    </p:spTree>
    <p:extLst>
      <p:ext uri="{BB962C8B-B14F-4D97-AF65-F5344CB8AC3E}">
        <p14:creationId xmlns:p14="http://schemas.microsoft.com/office/powerpoint/2010/main" val="370760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D62A5-365A-2B59-CA53-DBD2293E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B0796-7BA9-53B9-11DD-7C1328EF2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pward trends in women’s gambling and gambling disorder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Female gamblers’ </a:t>
            </a:r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increased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vulnerability to gambling-related harms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Differences in gambling activity between genders</a:t>
            </a:r>
            <a:endParaRPr lang="en-GB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Female gamblers’ </a:t>
            </a:r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distinct clinical presentations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UK data on women seeking treatment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237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D62A5-365A-2B59-CA53-DBD2293E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latin typeface="Corbel" panose="020B0503020204020204" pitchFamily="34" charset="0"/>
                <a:ea typeface="Calibri" panose="020F0502020204030204" pitchFamily="34" charset="0"/>
              </a:rPr>
              <a:t>A </a:t>
            </a:r>
            <a:r>
              <a:rPr lang="en-GB" sz="3200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male-based model of gambling limits the applicability of existing knowledge </a:t>
            </a:r>
            <a:endParaRPr lang="en-GB" sz="3200" dirty="0">
              <a:latin typeface="Corbel" panose="020B05030202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B0796-7BA9-53B9-11DD-7C1328EF2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Being male is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risk factor for gambling disorder and gambling-related harms (Dowling et al., 2017)</a:t>
            </a:r>
          </a:p>
          <a:p>
            <a:pPr marL="0" indent="0">
              <a:buNone/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 the other hand….</a:t>
            </a:r>
          </a:p>
          <a:p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G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ambling participation rates have increased in females  (McCarthy et al.,2019)</a:t>
            </a:r>
          </a:p>
          <a:p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W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omen appear more vulnerable to gambling-related harms (Sharman et al., 2019)</a:t>
            </a:r>
          </a:p>
          <a:p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F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emale gamblers present a more distinct clinical and psychological profile than men (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Andronicos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et al., 2015)</a:t>
            </a:r>
            <a:endParaRPr lang="en-GB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577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D62A5-365A-2B59-CA53-DBD2293E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Women not immune to gambling related harms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B0796-7BA9-53B9-11DD-7C1328EF2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1" y="2699426"/>
            <a:ext cx="10018713" cy="4041841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W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omen comprise roughly one third of the population gambling pathologically in the 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UK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National Centre for Social Research, 2020),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Brazil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(Carneiro et al., 2020), 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Australia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(Hare, 2015), 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Germany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Wejbera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et al., 2021 and 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Canada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(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Izutsu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&amp; Suzuki, 2021)</a:t>
            </a:r>
          </a:p>
          <a:p>
            <a:pPr>
              <a:lnSpc>
                <a:spcPct val="120000"/>
              </a:lnSpc>
            </a:pPr>
            <a:endParaRPr lang="en-GB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here has been an upward trend in women’s gambling and gambling disorder in the 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UK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National Centre for Social, Research 2008; 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Wardle et al., 2011), 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France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Costes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et al., 2011;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Costes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et al., 2015), and 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Australia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(Hare, 2015)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45% of gambling population in the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UK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are women (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National Centre for Social Research, 2023)</a:t>
            </a:r>
            <a:endParaRPr lang="en-GB" sz="1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Rates of men and women gambling are broadly equal </a:t>
            </a:r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in 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NZ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(Abbott et al., 2014) and 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Canada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   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Kairouz</a:t>
            </a:r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et al., 2011)</a:t>
            </a: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0227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96E0D-CA94-69EC-7C0C-E1AD9CCD1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Impact of an evolving gambling landscape </a:t>
            </a:r>
            <a:br>
              <a:rPr lang="en-GB" dirty="0"/>
            </a:br>
            <a:r>
              <a:rPr lang="en-GB" dirty="0"/>
              <a:t>on women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A2980-3690-B2A9-2562-68CF304C9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Change in gender-roles and expectations</a:t>
            </a:r>
          </a:p>
          <a:p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‘f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eminisation’ of certain forms of gambling</a:t>
            </a:r>
          </a:p>
          <a:p>
            <a:r>
              <a:rPr lang="en-GB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ambling being more socially acceptable </a:t>
            </a:r>
          </a:p>
          <a:p>
            <a:r>
              <a:rPr lang="en-GB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Online gambling</a:t>
            </a:r>
            <a:endParaRPr lang="en-GB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hanges in gambling  technology and marketing-strategies targeting women (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McCarthy et al., 2019)</a:t>
            </a:r>
            <a:endParaRPr lang="en-GB" sz="1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285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D62A5-365A-2B59-CA53-DBD2293E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Gender differences in gambling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B0796-7BA9-53B9-11DD-7C1328EF2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Onset &amp; career -telescoping effect</a:t>
            </a:r>
          </a:p>
          <a:p>
            <a:endParaRPr lang="en-GB" dirty="0"/>
          </a:p>
          <a:p>
            <a:r>
              <a:rPr lang="en-GB" dirty="0"/>
              <a:t>Preferences- chance-based forms of gambling</a:t>
            </a:r>
          </a:p>
          <a:p>
            <a:endParaRPr lang="en-GB" dirty="0"/>
          </a:p>
          <a:p>
            <a:r>
              <a:rPr lang="en-GB" dirty="0"/>
              <a:t>Motivation- coping &amp; socialising </a:t>
            </a:r>
          </a:p>
        </p:txBody>
      </p:sp>
    </p:spTree>
    <p:extLst>
      <p:ext uri="{BB962C8B-B14F-4D97-AF65-F5344CB8AC3E}">
        <p14:creationId xmlns:p14="http://schemas.microsoft.com/office/powerpoint/2010/main" val="640090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D62A5-365A-2B59-CA53-DBD2293E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Female gamblers’ clinical 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B0796-7BA9-53B9-11DD-7C1328EF2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emale gamblers present with higher rates of psychological comorbidity when drawing on clinical samples and older research conducted with national samples (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Andronicos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al., 2015; Getty et al.,2000; Petry et al., 2005a; 2005b)</a:t>
            </a:r>
          </a:p>
          <a:p>
            <a:endParaRPr lang="en-GB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Picture more mixed when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comparisons made between male and female gamblers in the community (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Bonnaire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al., 2016; Hodgins et al., 2010;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Venne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al, 2020;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Wejbera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al., 2021)</a:t>
            </a:r>
          </a:p>
          <a:p>
            <a:endParaRPr lang="en-GB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F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emale gamblers are at increased risk of being a victim of relational violence compared to non-gambling women or male gamblers (Roberts et al., 2018; Zhai et al., 2020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7356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D62A5-365A-2B59-CA53-DBD2293E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on treatment in female samples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B0796-7BA9-53B9-11DD-7C1328EF2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 have been over-represented in treatment outcomes –Monash Guidelines made no recommendations about female gamblers</a:t>
            </a:r>
          </a:p>
          <a:p>
            <a:r>
              <a:rPr lang="en-GB" sz="1800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Research on treatment specifically designed to meet the needs of female gamblers is scarce </a:t>
            </a:r>
          </a:p>
          <a:p>
            <a:r>
              <a:rPr lang="en-GB" sz="1800" dirty="0">
                <a:solidFill>
                  <a:srgbClr val="201F1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Individual &amp; group CBT </a:t>
            </a:r>
            <a:r>
              <a:rPr lang="en-GB" sz="1800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(Dowling et al., 2007);</a:t>
            </a:r>
            <a:r>
              <a:rPr lang="en-GB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CBT and MI using a good gender balance (Bellringer et al., 2022); </a:t>
            </a:r>
            <a:r>
              <a:rPr lang="en-GB" sz="1800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10-week mindfulness-based group intervention (van der </a:t>
            </a:r>
            <a:r>
              <a:rPr lang="en-GB" sz="1800" dirty="0" err="1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Tempel</a:t>
            </a:r>
            <a:r>
              <a:rPr lang="en-GB" sz="1800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et al., 2020)</a:t>
            </a:r>
          </a:p>
          <a:p>
            <a:r>
              <a:rPr lang="en-GB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arriers to treatment are well-documented; stigma; childcare; lack of signposting (Kim et al.,2016; Mooney &amp; Kaufman, 2017;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Rogers et al., 2019</a:t>
            </a:r>
          </a:p>
          <a:p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W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omen feel uncomfortable in treatment settings because they are male dominated (Althaus et al., 2019).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285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D62A5-365A-2B59-CA53-DBD2293E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on gender differences from a treatment-seeking sample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B0796-7BA9-53B9-11DD-7C1328EF2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UK NHS treatment clinic</a:t>
            </a:r>
          </a:p>
          <a:p>
            <a:r>
              <a:rPr lang="en-GB" dirty="0"/>
              <a:t>Referrals received between April 2020 &amp; March 2022</a:t>
            </a:r>
          </a:p>
          <a:p>
            <a:r>
              <a:rPr lang="en-GB" dirty="0"/>
              <a:t>Comparisons between genders at the intake</a:t>
            </a:r>
          </a:p>
          <a:p>
            <a:r>
              <a:rPr lang="en-GB" dirty="0"/>
              <a:t>Comparing attendance rates between genders</a:t>
            </a:r>
          </a:p>
          <a:p>
            <a:r>
              <a:rPr lang="en-GB" dirty="0"/>
              <a:t>Tested the null hypothesis using z test for comparing % and t-test for means</a:t>
            </a:r>
          </a:p>
        </p:txBody>
      </p:sp>
    </p:spTree>
    <p:extLst>
      <p:ext uri="{BB962C8B-B14F-4D97-AF65-F5344CB8AC3E}">
        <p14:creationId xmlns:p14="http://schemas.microsoft.com/office/powerpoint/2010/main" val="3836262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9AA986E8-BE46-26CB-E049-CEA2B1398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019363"/>
              </p:ext>
            </p:extLst>
          </p:nvPr>
        </p:nvGraphicFramePr>
        <p:xfrm>
          <a:off x="3643745" y="295410"/>
          <a:ext cx="597823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8909">
                  <a:extLst>
                    <a:ext uri="{9D8B030D-6E8A-4147-A177-3AD203B41FA5}">
                      <a16:colId xmlns:a16="http://schemas.microsoft.com/office/drawing/2014/main" val="1876420250"/>
                    </a:ext>
                  </a:extLst>
                </a:gridCol>
                <a:gridCol w="2008909">
                  <a:extLst>
                    <a:ext uri="{9D8B030D-6E8A-4147-A177-3AD203B41FA5}">
                      <a16:colId xmlns:a16="http://schemas.microsoft.com/office/drawing/2014/main" val="2345751336"/>
                    </a:ext>
                  </a:extLst>
                </a:gridCol>
                <a:gridCol w="1960416">
                  <a:extLst>
                    <a:ext uri="{9D8B030D-6E8A-4147-A177-3AD203B41FA5}">
                      <a16:colId xmlns:a16="http://schemas.microsoft.com/office/drawing/2014/main" val="2625588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Average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Significance test*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7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40.6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t(790)=0.00 p&lt;0.05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3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36.7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86566"/>
                  </a:ext>
                </a:extLst>
              </a:tr>
            </a:tbl>
          </a:graphicData>
        </a:graphic>
      </p:graphicFrame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A3C3EC12-23FB-E8D6-8A45-43D361B8A3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792131"/>
              </p:ext>
            </p:extLst>
          </p:nvPr>
        </p:nvGraphicFramePr>
        <p:xfrm>
          <a:off x="3581399" y="2133830"/>
          <a:ext cx="6220692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3564">
                  <a:extLst>
                    <a:ext uri="{9D8B030D-6E8A-4147-A177-3AD203B41FA5}">
                      <a16:colId xmlns:a16="http://schemas.microsoft.com/office/drawing/2014/main" val="1876420250"/>
                    </a:ext>
                  </a:extLst>
                </a:gridCol>
                <a:gridCol w="2073564">
                  <a:extLst>
                    <a:ext uri="{9D8B030D-6E8A-4147-A177-3AD203B41FA5}">
                      <a16:colId xmlns:a16="http://schemas.microsoft.com/office/drawing/2014/main" val="2345751336"/>
                    </a:ext>
                  </a:extLst>
                </a:gridCol>
                <a:gridCol w="2073564">
                  <a:extLst>
                    <a:ext uri="{9D8B030D-6E8A-4147-A177-3AD203B41FA5}">
                      <a16:colId xmlns:a16="http://schemas.microsoft.com/office/drawing/2014/main" val="26255887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dirty="0"/>
                        <a:t>Average age of first gambling</a:t>
                      </a:r>
                    </a:p>
                    <a:p>
                      <a:r>
                        <a:rPr lang="en-GB" dirty="0"/>
                        <a:t>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Significance test*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7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31.1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 t(467) = 0.00</a:t>
                      </a:r>
                    </a:p>
                    <a:p>
                      <a:r>
                        <a:rPr lang="fr-FR" dirty="0"/>
                        <a:t> p &lt;0.05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3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22.8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86566"/>
                  </a:ext>
                </a:extLst>
              </a:tr>
            </a:tbl>
          </a:graphicData>
        </a:graphic>
      </p:graphicFrame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5B5FA713-3FF9-CBB9-DF4F-C3CF978018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350839"/>
              </p:ext>
            </p:extLst>
          </p:nvPr>
        </p:nvGraphicFramePr>
        <p:xfrm>
          <a:off x="3706089" y="4571230"/>
          <a:ext cx="6172201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94">
                  <a:extLst>
                    <a:ext uri="{9D8B030D-6E8A-4147-A177-3AD203B41FA5}">
                      <a16:colId xmlns:a16="http://schemas.microsoft.com/office/drawing/2014/main" val="1876420250"/>
                    </a:ext>
                  </a:extLst>
                </a:gridCol>
                <a:gridCol w="2076494">
                  <a:extLst>
                    <a:ext uri="{9D8B030D-6E8A-4147-A177-3AD203B41FA5}">
                      <a16:colId xmlns:a16="http://schemas.microsoft.com/office/drawing/2014/main" val="2345751336"/>
                    </a:ext>
                  </a:extLst>
                </a:gridCol>
                <a:gridCol w="2019213">
                  <a:extLst>
                    <a:ext uri="{9D8B030D-6E8A-4147-A177-3AD203B41FA5}">
                      <a16:colId xmlns:a16="http://schemas.microsoft.com/office/drawing/2014/main" val="2625588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Average months of gambling career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Significance test*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7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77.4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t(753) = 0.0004</a:t>
                      </a:r>
                    </a:p>
                    <a:p>
                      <a:r>
                        <a:rPr lang="fr-FR" dirty="0"/>
                        <a:t> p &lt;0.05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3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133.1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86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2922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9AA986E8-BE46-26CB-E049-CEA2B1398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234633"/>
              </p:ext>
            </p:extLst>
          </p:nvPr>
        </p:nvGraphicFramePr>
        <p:xfrm>
          <a:off x="672860" y="719666"/>
          <a:ext cx="347657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6338">
                  <a:extLst>
                    <a:ext uri="{9D8B030D-6E8A-4147-A177-3AD203B41FA5}">
                      <a16:colId xmlns:a16="http://schemas.microsoft.com/office/drawing/2014/main" val="1876420250"/>
                    </a:ext>
                  </a:extLst>
                </a:gridCol>
                <a:gridCol w="1720238">
                  <a:extLst>
                    <a:ext uri="{9D8B030D-6E8A-4147-A177-3AD203B41FA5}">
                      <a16:colId xmlns:a16="http://schemas.microsoft.com/office/drawing/2014/main" val="2345751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Initial PGSI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7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3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86566"/>
                  </a:ext>
                </a:extLst>
              </a:tr>
            </a:tbl>
          </a:graphicData>
        </a:graphic>
      </p:graphicFrame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FD20DDDD-3236-8AF4-AAA0-177FB442E3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898358"/>
              </p:ext>
            </p:extLst>
          </p:nvPr>
        </p:nvGraphicFramePr>
        <p:xfrm>
          <a:off x="6840198" y="5007584"/>
          <a:ext cx="5064882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8294">
                  <a:extLst>
                    <a:ext uri="{9D8B030D-6E8A-4147-A177-3AD203B41FA5}">
                      <a16:colId xmlns:a16="http://schemas.microsoft.com/office/drawing/2014/main" val="1876420250"/>
                    </a:ext>
                  </a:extLst>
                </a:gridCol>
                <a:gridCol w="1688294">
                  <a:extLst>
                    <a:ext uri="{9D8B030D-6E8A-4147-A177-3AD203B41FA5}">
                      <a16:colId xmlns:a16="http://schemas.microsoft.com/office/drawing/2014/main" val="2345751336"/>
                    </a:ext>
                  </a:extLst>
                </a:gridCol>
                <a:gridCol w="1688294">
                  <a:extLst>
                    <a:ext uri="{9D8B030D-6E8A-4147-A177-3AD203B41FA5}">
                      <a16:colId xmlns:a16="http://schemas.microsoft.com/office/drawing/2014/main" val="361588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Employment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Employed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Significance</a:t>
                      </a:r>
                    </a:p>
                    <a:p>
                      <a:r>
                        <a:rPr lang="en-GB" dirty="0"/>
                        <a:t>Test*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7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z = 31.0,</a:t>
                      </a:r>
                    </a:p>
                    <a:p>
                      <a:r>
                        <a:rPr lang="en-GB" dirty="0"/>
                        <a:t> p = 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3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64.70%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86566"/>
                  </a:ext>
                </a:extLst>
              </a:tr>
            </a:tbl>
          </a:graphicData>
        </a:graphic>
      </p:graphicFrame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16876F84-4E3A-93B5-7C4D-6B3CBF574B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376414"/>
              </p:ext>
            </p:extLst>
          </p:nvPr>
        </p:nvGraphicFramePr>
        <p:xfrm>
          <a:off x="1631033" y="1987688"/>
          <a:ext cx="6025812" cy="1374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4897">
                  <a:extLst>
                    <a:ext uri="{9D8B030D-6E8A-4147-A177-3AD203B41FA5}">
                      <a16:colId xmlns:a16="http://schemas.microsoft.com/office/drawing/2014/main" val="1876420250"/>
                    </a:ext>
                  </a:extLst>
                </a:gridCol>
                <a:gridCol w="2024897">
                  <a:extLst>
                    <a:ext uri="{9D8B030D-6E8A-4147-A177-3AD203B41FA5}">
                      <a16:colId xmlns:a16="http://schemas.microsoft.com/office/drawing/2014/main" val="2345751336"/>
                    </a:ext>
                  </a:extLst>
                </a:gridCol>
                <a:gridCol w="1976018">
                  <a:extLst>
                    <a:ext uri="{9D8B030D-6E8A-4147-A177-3AD203B41FA5}">
                      <a16:colId xmlns:a16="http://schemas.microsoft.com/office/drawing/2014/main" val="2625588743"/>
                    </a:ext>
                  </a:extLst>
                </a:gridCol>
              </a:tblGrid>
              <a:tr h="367273">
                <a:tc>
                  <a:txBody>
                    <a:bodyPr/>
                    <a:lstStyle/>
                    <a:p>
                      <a:r>
                        <a:rPr lang="en-GB" dirty="0"/>
                        <a:t>Initial 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Significance test*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74184"/>
                  </a:ext>
                </a:extLst>
              </a:tr>
              <a:tr h="367273">
                <a:tc>
                  <a:txBody>
                    <a:bodyPr/>
                    <a:lstStyle/>
                    <a:p>
                      <a:r>
                        <a:rPr lang="en-GB" dirty="0"/>
                        <a:t>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t(335) = 3.94 </a:t>
                      </a:r>
                    </a:p>
                    <a:p>
                      <a:r>
                        <a:rPr lang="fr-FR" dirty="0"/>
                        <a:t> p = 0.05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36235"/>
                  </a:ext>
                </a:extLst>
              </a:tr>
              <a:tr h="367273">
                <a:tc>
                  <a:txBody>
                    <a:bodyPr/>
                    <a:lstStyle/>
                    <a:p>
                      <a:r>
                        <a:rPr lang="en-GB" dirty="0"/>
                        <a:t>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86566"/>
                  </a:ext>
                </a:extLst>
              </a:tr>
            </a:tbl>
          </a:graphicData>
        </a:graphic>
      </p:graphicFrame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796DE8F5-703F-D152-0B6B-BB00DD54D9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553530"/>
              </p:ext>
            </p:extLst>
          </p:nvPr>
        </p:nvGraphicFramePr>
        <p:xfrm>
          <a:off x="4208863" y="3362314"/>
          <a:ext cx="6025812" cy="1374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4897">
                  <a:extLst>
                    <a:ext uri="{9D8B030D-6E8A-4147-A177-3AD203B41FA5}">
                      <a16:colId xmlns:a16="http://schemas.microsoft.com/office/drawing/2014/main" val="1876420250"/>
                    </a:ext>
                  </a:extLst>
                </a:gridCol>
                <a:gridCol w="2024897">
                  <a:extLst>
                    <a:ext uri="{9D8B030D-6E8A-4147-A177-3AD203B41FA5}">
                      <a16:colId xmlns:a16="http://schemas.microsoft.com/office/drawing/2014/main" val="2345751336"/>
                    </a:ext>
                  </a:extLst>
                </a:gridCol>
                <a:gridCol w="1976018">
                  <a:extLst>
                    <a:ext uri="{9D8B030D-6E8A-4147-A177-3AD203B41FA5}">
                      <a16:colId xmlns:a16="http://schemas.microsoft.com/office/drawing/2014/main" val="2625588743"/>
                    </a:ext>
                  </a:extLst>
                </a:gridCol>
              </a:tblGrid>
              <a:tr h="367273">
                <a:tc>
                  <a:txBody>
                    <a:bodyPr/>
                    <a:lstStyle/>
                    <a:p>
                      <a:r>
                        <a:rPr lang="en-GB" dirty="0"/>
                        <a:t>Initial PHQ-9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Significance test*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74184"/>
                  </a:ext>
                </a:extLst>
              </a:tr>
              <a:tr h="367273">
                <a:tc>
                  <a:txBody>
                    <a:bodyPr/>
                    <a:lstStyle/>
                    <a:p>
                      <a:r>
                        <a:rPr lang="en-GB" dirty="0"/>
                        <a:t>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t(290) = 3.47,</a:t>
                      </a:r>
                    </a:p>
                    <a:p>
                      <a:r>
                        <a:rPr lang="fr-FR" dirty="0"/>
                        <a:t> p &lt;0.05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36235"/>
                  </a:ext>
                </a:extLst>
              </a:tr>
              <a:tr h="367273">
                <a:tc>
                  <a:txBody>
                    <a:bodyPr/>
                    <a:lstStyle/>
                    <a:p>
                      <a:r>
                        <a:rPr lang="en-GB" dirty="0"/>
                        <a:t>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86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2656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31187EE8-65DF-7FEA-C98B-BD158BE1008A}"/>
              </a:ext>
            </a:extLst>
          </p:cNvPr>
          <p:cNvSpPr/>
          <p:nvPr/>
        </p:nvSpPr>
        <p:spPr>
          <a:xfrm>
            <a:off x="1543603" y="3485596"/>
            <a:ext cx="1579418" cy="1461655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Referrals</a:t>
            </a:r>
          </a:p>
          <a:p>
            <a:pPr algn="ctr"/>
            <a:r>
              <a:rPr lang="en-GB" dirty="0"/>
              <a:t>N=792</a:t>
            </a:r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03369EEB-648F-21F1-CC3A-928201F13E56}"/>
              </a:ext>
            </a:extLst>
          </p:cNvPr>
          <p:cNvSpPr/>
          <p:nvPr/>
        </p:nvSpPr>
        <p:spPr>
          <a:xfrm>
            <a:off x="3922605" y="3485596"/>
            <a:ext cx="1579418" cy="1406236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Attended Ax</a:t>
            </a:r>
          </a:p>
          <a:p>
            <a:pPr algn="ctr"/>
            <a:endParaRPr lang="en-GB" dirty="0"/>
          </a:p>
        </p:txBody>
      </p:sp>
      <p:sp>
        <p:nvSpPr>
          <p:cNvPr id="4" name="Flowchart: Process 3">
            <a:extLst>
              <a:ext uri="{FF2B5EF4-FFF2-40B4-BE49-F238E27FC236}">
                <a16:creationId xmlns:a16="http://schemas.microsoft.com/office/drawing/2014/main" id="{140006AB-C92C-A6AB-680E-9CEECD748FC0}"/>
              </a:ext>
            </a:extLst>
          </p:cNvPr>
          <p:cNvSpPr/>
          <p:nvPr/>
        </p:nvSpPr>
        <p:spPr>
          <a:xfrm>
            <a:off x="6386650" y="3429000"/>
            <a:ext cx="1579418" cy="1406237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Attended initial treatment app</a:t>
            </a:r>
          </a:p>
          <a:p>
            <a:pPr algn="ctr"/>
            <a:endParaRPr lang="en-GB" dirty="0"/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F50CAA64-29CB-FF49-06E5-60CA9C217586}"/>
              </a:ext>
            </a:extLst>
          </p:cNvPr>
          <p:cNvSpPr/>
          <p:nvPr/>
        </p:nvSpPr>
        <p:spPr>
          <a:xfrm>
            <a:off x="9236120" y="3401291"/>
            <a:ext cx="1579418" cy="1461654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Completed treatment </a:t>
            </a:r>
          </a:p>
          <a:p>
            <a:pPr algn="ctr"/>
            <a:endParaRPr lang="en-GB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30F6641-B07A-2634-014E-26AF6779BB56}"/>
              </a:ext>
            </a:extLst>
          </p:cNvPr>
          <p:cNvSpPr/>
          <p:nvPr/>
        </p:nvSpPr>
        <p:spPr>
          <a:xfrm>
            <a:off x="3123021" y="4132118"/>
            <a:ext cx="748588" cy="26478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6A78699-FE81-EA68-F5DF-D393D36DD144}"/>
              </a:ext>
            </a:extLst>
          </p:cNvPr>
          <p:cNvSpPr/>
          <p:nvPr/>
        </p:nvSpPr>
        <p:spPr>
          <a:xfrm>
            <a:off x="5516763" y="4117526"/>
            <a:ext cx="748588" cy="26478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173C86A-ABF0-B5EC-26D4-2491EA1D19BB}"/>
              </a:ext>
            </a:extLst>
          </p:cNvPr>
          <p:cNvSpPr/>
          <p:nvPr/>
        </p:nvSpPr>
        <p:spPr>
          <a:xfrm>
            <a:off x="8226800" y="4084031"/>
            <a:ext cx="748588" cy="26478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F228D28C-C66A-4952-BBE4-E2DC869296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848788"/>
              </p:ext>
            </p:extLst>
          </p:nvPr>
        </p:nvGraphicFramePr>
        <p:xfrm>
          <a:off x="2032000" y="719666"/>
          <a:ext cx="8128000" cy="686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30429524"/>
                    </a:ext>
                  </a:extLst>
                </a:gridCol>
              </a:tblGrid>
              <a:tr h="68614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Referrals April 2020-March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829210"/>
                  </a:ext>
                </a:extLst>
              </a:tr>
            </a:tbl>
          </a:graphicData>
        </a:graphic>
      </p:graphicFrame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3E65EEA9-18CB-5EDA-057D-48CC18222464}"/>
              </a:ext>
            </a:extLst>
          </p:cNvPr>
          <p:cNvSpPr/>
          <p:nvPr/>
        </p:nvSpPr>
        <p:spPr>
          <a:xfrm>
            <a:off x="5245567" y="5165239"/>
            <a:ext cx="1528422" cy="1461654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Offered treatment app</a:t>
            </a:r>
          </a:p>
          <a:p>
            <a:pPr algn="ctr"/>
            <a:r>
              <a:rPr lang="en-GB" dirty="0"/>
              <a:t>(N=506)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0520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9AA986E8-BE46-26CB-E049-CEA2B13983B8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719665"/>
          <a:ext cx="4037160" cy="2295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5720">
                  <a:extLst>
                    <a:ext uri="{9D8B030D-6E8A-4147-A177-3AD203B41FA5}">
                      <a16:colId xmlns:a16="http://schemas.microsoft.com/office/drawing/2014/main" val="1876420250"/>
                    </a:ext>
                  </a:extLst>
                </a:gridCol>
                <a:gridCol w="1345720">
                  <a:extLst>
                    <a:ext uri="{9D8B030D-6E8A-4147-A177-3AD203B41FA5}">
                      <a16:colId xmlns:a16="http://schemas.microsoft.com/office/drawing/2014/main" val="203054411"/>
                    </a:ext>
                  </a:extLst>
                </a:gridCol>
                <a:gridCol w="1345720">
                  <a:extLst>
                    <a:ext uri="{9D8B030D-6E8A-4147-A177-3AD203B41FA5}">
                      <a16:colId xmlns:a16="http://schemas.microsoft.com/office/drawing/2014/main" val="3763755618"/>
                    </a:ext>
                  </a:extLst>
                </a:gridCol>
              </a:tblGrid>
              <a:tr h="1063302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Referrals </a:t>
                      </a:r>
                    </a:p>
                    <a:p>
                      <a:pPr algn="ctr"/>
                      <a:r>
                        <a:rPr lang="en-GB" dirty="0"/>
                        <a:t>(N=792)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 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  %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74184"/>
                  </a:ext>
                </a:extLst>
              </a:tr>
              <a:tr h="616040">
                <a:tc>
                  <a:txBody>
                    <a:bodyPr/>
                    <a:lstStyle/>
                    <a:p>
                      <a:r>
                        <a:rPr lang="en-GB" dirty="0"/>
                        <a:t>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36235"/>
                  </a:ext>
                </a:extLst>
              </a:tr>
              <a:tr h="616040">
                <a:tc>
                  <a:txBody>
                    <a:bodyPr/>
                    <a:lstStyle/>
                    <a:p>
                      <a:r>
                        <a:rPr lang="en-GB" dirty="0"/>
                        <a:t>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76.3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86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0767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7B09E205-D9CD-C781-3495-DF559D4510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594529"/>
              </p:ext>
            </p:extLst>
          </p:nvPr>
        </p:nvGraphicFramePr>
        <p:xfrm>
          <a:off x="1745673" y="171498"/>
          <a:ext cx="7467600" cy="242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1876420250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03054411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3763755618"/>
                    </a:ext>
                  </a:extLst>
                </a:gridCol>
              </a:tblGrid>
              <a:tr h="300531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Attended initial assessment</a:t>
                      </a:r>
                    </a:p>
                    <a:p>
                      <a:pPr algn="ctr"/>
                      <a:r>
                        <a:rPr lang="en-GB" dirty="0"/>
                        <a:t>(N=792)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 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  %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74184"/>
                  </a:ext>
                </a:extLst>
              </a:tr>
              <a:tr h="616040">
                <a:tc>
                  <a:txBody>
                    <a:bodyPr/>
                    <a:lstStyle/>
                    <a:p>
                      <a:r>
                        <a:rPr lang="en-GB" dirty="0"/>
                        <a:t>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36235"/>
                  </a:ext>
                </a:extLst>
              </a:tr>
              <a:tr h="616040">
                <a:tc>
                  <a:txBody>
                    <a:bodyPr/>
                    <a:lstStyle/>
                    <a:p>
                      <a:r>
                        <a:rPr lang="en-GB" dirty="0"/>
                        <a:t>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65.9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86566"/>
                  </a:ext>
                </a:extLst>
              </a:tr>
            </a:tbl>
          </a:graphicData>
        </a:graphic>
      </p:graphicFrame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3E4EAE77-8027-09A8-F528-BE712D8C63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26996"/>
              </p:ext>
            </p:extLst>
          </p:nvPr>
        </p:nvGraphicFramePr>
        <p:xfrm>
          <a:off x="1655619" y="3286924"/>
          <a:ext cx="7467600" cy="242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1876420250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03054411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37637556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DNAed</a:t>
                      </a:r>
                      <a:r>
                        <a:rPr lang="en-GB" dirty="0"/>
                        <a:t> initial assessment</a:t>
                      </a:r>
                    </a:p>
                    <a:p>
                      <a:pPr algn="ctr"/>
                      <a:r>
                        <a:rPr lang="en-GB" dirty="0"/>
                        <a:t>(N=792)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 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  %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74184"/>
                  </a:ext>
                </a:extLst>
              </a:tr>
              <a:tr h="616040">
                <a:tc>
                  <a:txBody>
                    <a:bodyPr/>
                    <a:lstStyle/>
                    <a:p>
                      <a:r>
                        <a:rPr lang="en-GB" dirty="0"/>
                        <a:t>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6.38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36235"/>
                  </a:ext>
                </a:extLst>
              </a:tr>
              <a:tr h="616040">
                <a:tc>
                  <a:txBody>
                    <a:bodyPr/>
                    <a:lstStyle/>
                    <a:p>
                      <a:r>
                        <a:rPr lang="en-GB" dirty="0"/>
                        <a:t>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8.61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86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2227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76B13994-8E7D-9B50-D465-83539783CA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629822"/>
              </p:ext>
            </p:extLst>
          </p:nvPr>
        </p:nvGraphicFramePr>
        <p:xfrm>
          <a:off x="1745673" y="171498"/>
          <a:ext cx="8326581" cy="242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5527">
                  <a:extLst>
                    <a:ext uri="{9D8B030D-6E8A-4147-A177-3AD203B41FA5}">
                      <a16:colId xmlns:a16="http://schemas.microsoft.com/office/drawing/2014/main" val="1876420250"/>
                    </a:ext>
                  </a:extLst>
                </a:gridCol>
                <a:gridCol w="2775527">
                  <a:extLst>
                    <a:ext uri="{9D8B030D-6E8A-4147-A177-3AD203B41FA5}">
                      <a16:colId xmlns:a16="http://schemas.microsoft.com/office/drawing/2014/main" val="203054411"/>
                    </a:ext>
                  </a:extLst>
                </a:gridCol>
                <a:gridCol w="2775527">
                  <a:extLst>
                    <a:ext uri="{9D8B030D-6E8A-4147-A177-3AD203B41FA5}">
                      <a16:colId xmlns:a16="http://schemas.microsoft.com/office/drawing/2014/main" val="3763755618"/>
                    </a:ext>
                  </a:extLst>
                </a:gridCol>
              </a:tblGrid>
              <a:tr h="300531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Attended initial treatment appointment</a:t>
                      </a:r>
                    </a:p>
                    <a:p>
                      <a:pPr algn="ctr"/>
                      <a:r>
                        <a:rPr lang="en-GB" dirty="0"/>
                        <a:t>(N=792)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 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  %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74184"/>
                  </a:ext>
                </a:extLst>
              </a:tr>
              <a:tr h="616040">
                <a:tc>
                  <a:txBody>
                    <a:bodyPr/>
                    <a:lstStyle/>
                    <a:p>
                      <a:r>
                        <a:rPr lang="en-GB" dirty="0"/>
                        <a:t>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36235"/>
                  </a:ext>
                </a:extLst>
              </a:tr>
              <a:tr h="616040">
                <a:tc>
                  <a:txBody>
                    <a:bodyPr/>
                    <a:lstStyle/>
                    <a:p>
                      <a:r>
                        <a:rPr lang="en-GB" dirty="0"/>
                        <a:t>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49.7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8656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8C147EE0-0A4D-0EF9-CA84-1C5856676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956998"/>
              </p:ext>
            </p:extLst>
          </p:nvPr>
        </p:nvGraphicFramePr>
        <p:xfrm>
          <a:off x="1683327" y="3429000"/>
          <a:ext cx="8499765" cy="242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255">
                  <a:extLst>
                    <a:ext uri="{9D8B030D-6E8A-4147-A177-3AD203B41FA5}">
                      <a16:colId xmlns:a16="http://schemas.microsoft.com/office/drawing/2014/main" val="1876420250"/>
                    </a:ext>
                  </a:extLst>
                </a:gridCol>
                <a:gridCol w="2833255">
                  <a:extLst>
                    <a:ext uri="{9D8B030D-6E8A-4147-A177-3AD203B41FA5}">
                      <a16:colId xmlns:a16="http://schemas.microsoft.com/office/drawing/2014/main" val="203054411"/>
                    </a:ext>
                  </a:extLst>
                </a:gridCol>
                <a:gridCol w="2833255">
                  <a:extLst>
                    <a:ext uri="{9D8B030D-6E8A-4147-A177-3AD203B41FA5}">
                      <a16:colId xmlns:a16="http://schemas.microsoft.com/office/drawing/2014/main" val="3763755618"/>
                    </a:ext>
                  </a:extLst>
                </a:gridCol>
              </a:tblGrid>
              <a:tr h="300531"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DNAed</a:t>
                      </a:r>
                      <a:r>
                        <a:rPr lang="en-GB" dirty="0"/>
                        <a:t> initial treatment appointment</a:t>
                      </a:r>
                    </a:p>
                    <a:p>
                      <a:pPr algn="ctr"/>
                      <a:r>
                        <a:rPr lang="en-GB" dirty="0"/>
                        <a:t>(N=792)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 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  %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74184"/>
                  </a:ext>
                </a:extLst>
              </a:tr>
              <a:tr h="616040">
                <a:tc>
                  <a:txBody>
                    <a:bodyPr/>
                    <a:lstStyle/>
                    <a:p>
                      <a:r>
                        <a:rPr lang="en-GB" dirty="0"/>
                        <a:t>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36235"/>
                  </a:ext>
                </a:extLst>
              </a:tr>
              <a:tr h="616040">
                <a:tc>
                  <a:txBody>
                    <a:bodyPr/>
                    <a:lstStyle/>
                    <a:p>
                      <a:r>
                        <a:rPr lang="en-GB" dirty="0"/>
                        <a:t>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86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3839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76B13994-8E7D-9B50-D465-83539783CA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715721"/>
              </p:ext>
            </p:extLst>
          </p:nvPr>
        </p:nvGraphicFramePr>
        <p:xfrm>
          <a:off x="1547092" y="3062343"/>
          <a:ext cx="8326581" cy="214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5527">
                  <a:extLst>
                    <a:ext uri="{9D8B030D-6E8A-4147-A177-3AD203B41FA5}">
                      <a16:colId xmlns:a16="http://schemas.microsoft.com/office/drawing/2014/main" val="1876420250"/>
                    </a:ext>
                  </a:extLst>
                </a:gridCol>
                <a:gridCol w="2775527">
                  <a:extLst>
                    <a:ext uri="{9D8B030D-6E8A-4147-A177-3AD203B41FA5}">
                      <a16:colId xmlns:a16="http://schemas.microsoft.com/office/drawing/2014/main" val="203054411"/>
                    </a:ext>
                  </a:extLst>
                </a:gridCol>
                <a:gridCol w="2775527">
                  <a:extLst>
                    <a:ext uri="{9D8B030D-6E8A-4147-A177-3AD203B41FA5}">
                      <a16:colId xmlns:a16="http://schemas.microsoft.com/office/drawing/2014/main" val="3763755618"/>
                    </a:ext>
                  </a:extLst>
                </a:gridCol>
              </a:tblGrid>
              <a:tr h="300531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Completed treatment </a:t>
                      </a:r>
                    </a:p>
                    <a:p>
                      <a:pPr algn="ctr"/>
                      <a:r>
                        <a:rPr lang="en-GB" dirty="0"/>
                        <a:t>(N=506)*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 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  %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74184"/>
                  </a:ext>
                </a:extLst>
              </a:tr>
              <a:tr h="616040">
                <a:tc>
                  <a:txBody>
                    <a:bodyPr/>
                    <a:lstStyle/>
                    <a:p>
                      <a:r>
                        <a:rPr lang="en-GB" dirty="0"/>
                        <a:t>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60.7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36235"/>
                  </a:ext>
                </a:extLst>
              </a:tr>
              <a:tr h="616040">
                <a:tc>
                  <a:txBody>
                    <a:bodyPr/>
                    <a:lstStyle/>
                    <a:p>
                      <a:r>
                        <a:rPr lang="en-GB" dirty="0"/>
                        <a:t>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51.3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86566"/>
                  </a:ext>
                </a:extLst>
              </a:tr>
            </a:tbl>
          </a:graphicData>
        </a:graphic>
      </p:graphicFrame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DB8ADEAE-5695-7DED-4C5C-8FE3C1AB2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097464"/>
              </p:ext>
            </p:extLst>
          </p:nvPr>
        </p:nvGraphicFramePr>
        <p:xfrm>
          <a:off x="1547092" y="5208823"/>
          <a:ext cx="8128000" cy="40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227287100"/>
                    </a:ext>
                  </a:extLst>
                </a:gridCol>
              </a:tblGrid>
              <a:tr h="404440">
                <a:tc>
                  <a:txBody>
                    <a:bodyPr/>
                    <a:lstStyle/>
                    <a:p>
                      <a:r>
                        <a:rPr lang="en-GB" sz="1400" dirty="0"/>
                        <a:t>*of the patients offered a treatment appointment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839554"/>
                  </a:ext>
                </a:extLst>
              </a:tr>
            </a:tbl>
          </a:graphicData>
        </a:graphic>
      </p:graphicFrame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2FA5D9ED-D6D5-CF87-A823-1111DB386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377429"/>
              </p:ext>
            </p:extLst>
          </p:nvPr>
        </p:nvGraphicFramePr>
        <p:xfrm>
          <a:off x="1547092" y="491748"/>
          <a:ext cx="8089632" cy="1651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2408">
                  <a:extLst>
                    <a:ext uri="{9D8B030D-6E8A-4147-A177-3AD203B41FA5}">
                      <a16:colId xmlns:a16="http://schemas.microsoft.com/office/drawing/2014/main" val="3186296972"/>
                    </a:ext>
                  </a:extLst>
                </a:gridCol>
                <a:gridCol w="2022408">
                  <a:extLst>
                    <a:ext uri="{9D8B030D-6E8A-4147-A177-3AD203B41FA5}">
                      <a16:colId xmlns:a16="http://schemas.microsoft.com/office/drawing/2014/main" val="61917484"/>
                    </a:ext>
                  </a:extLst>
                </a:gridCol>
                <a:gridCol w="1646946">
                  <a:extLst>
                    <a:ext uri="{9D8B030D-6E8A-4147-A177-3AD203B41FA5}">
                      <a16:colId xmlns:a16="http://schemas.microsoft.com/office/drawing/2014/main" val="1754815021"/>
                    </a:ext>
                  </a:extLst>
                </a:gridCol>
                <a:gridCol w="2397870">
                  <a:extLst>
                    <a:ext uri="{9D8B030D-6E8A-4147-A177-3AD203B41FA5}">
                      <a16:colId xmlns:a16="http://schemas.microsoft.com/office/drawing/2014/main" val="2213198686"/>
                    </a:ext>
                  </a:extLst>
                </a:gridCol>
              </a:tblGrid>
              <a:tr h="636408">
                <a:tc>
                  <a:txBody>
                    <a:bodyPr/>
                    <a:lstStyle/>
                    <a:p>
                      <a:r>
                        <a:rPr lang="en-GB" dirty="0"/>
                        <a:t>Attended initial group CBT app (N=792)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Significance test*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970625"/>
                  </a:ext>
                </a:extLst>
              </a:tr>
              <a:tr h="368713">
                <a:tc>
                  <a:txBody>
                    <a:bodyPr/>
                    <a:lstStyle/>
                    <a:p>
                      <a:r>
                        <a:rPr lang="en-GB" dirty="0"/>
                        <a:t>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z = 2.96, p = 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803233"/>
                  </a:ext>
                </a:extLst>
              </a:tr>
              <a:tr h="368713">
                <a:tc>
                  <a:txBody>
                    <a:bodyPr/>
                    <a:lstStyle/>
                    <a:p>
                      <a:r>
                        <a:rPr lang="en-GB" dirty="0"/>
                        <a:t>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786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8318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D62A5-365A-2B59-CA53-DBD2293E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Clinical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B0796-7BA9-53B9-11DD-7C1328EF2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r>
              <a:rPr lang="en-GB" dirty="0"/>
              <a:t>Distinct presentations</a:t>
            </a:r>
          </a:p>
          <a:p>
            <a:r>
              <a:rPr lang="en-GB" dirty="0"/>
              <a:t>Relational topics &amp; Higher emotions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r>
              <a:rPr lang="en-GB" dirty="0"/>
              <a:t>When women access therapy, they tend to attend sessions and move forward with their treatment journey</a:t>
            </a:r>
          </a:p>
          <a:p>
            <a:r>
              <a:rPr lang="en-GB" dirty="0"/>
              <a:t>Individual therapy</a:t>
            </a:r>
          </a:p>
        </p:txBody>
      </p:sp>
    </p:spTree>
    <p:extLst>
      <p:ext uri="{BB962C8B-B14F-4D97-AF65-F5344CB8AC3E}">
        <p14:creationId xmlns:p14="http://schemas.microsoft.com/office/powerpoint/2010/main" val="2217083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4D462-CA4A-1F2C-860D-C271D70C5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E2C86-5646-C6E7-4650-57D80AA65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Continue to investigate women’s distinct presentations</a:t>
            </a:r>
          </a:p>
          <a:p>
            <a:r>
              <a:rPr lang="en-GB" dirty="0"/>
              <a:t>Expect a rise in numbers &amp; more women coming forward for treatment</a:t>
            </a:r>
          </a:p>
          <a:p>
            <a:r>
              <a:rPr lang="en-GB" dirty="0"/>
              <a:t>When women seek treatment, they are not more likely to drop out from treatment than men</a:t>
            </a:r>
          </a:p>
          <a:p>
            <a:r>
              <a:rPr lang="en-GB" dirty="0"/>
              <a:t>No research-based knowledge on specific treatment ingredients that work well for women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2825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A9E2F-2EDB-1066-2C29-E9B87358E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24E9B-96F7-B5CC-075B-96C72B767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Venetia.Leonidaki@nhs.net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5CC61E5E-7F32-6FDB-C1E5-D3B87C31F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331" y="4497488"/>
            <a:ext cx="2428875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0900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0</TotalTime>
  <Words>1068</Words>
  <Application>Microsoft Office PowerPoint</Application>
  <PresentationFormat>Widescreen</PresentationFormat>
  <Paragraphs>238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Corbel</vt:lpstr>
      <vt:lpstr>Frutiger W01</vt:lpstr>
      <vt:lpstr>PT Sans</vt:lpstr>
      <vt:lpstr>Times New Roman</vt:lpstr>
      <vt:lpstr>Parallax</vt:lpstr>
      <vt:lpstr>Female gambling in an evolving landscape and UK treatment-seeking women’s distinct presentation</vt:lpstr>
      <vt:lpstr>A little bit about me…</vt:lpstr>
      <vt:lpstr>Overview</vt:lpstr>
      <vt:lpstr>A male-based model of gambling limits the applicability of existing knowledge </vt:lpstr>
      <vt:lpstr>Women not immune to gambling related harms</vt:lpstr>
      <vt:lpstr>Impact of an evolving gambling landscape  on women</vt:lpstr>
      <vt:lpstr>Gender differences in gambling activity</vt:lpstr>
      <vt:lpstr>Female gamblers’ clinical presentations</vt:lpstr>
      <vt:lpstr>Research on treatment in female samples</vt:lpstr>
      <vt:lpstr>Data on gender differences from a treatment-seeking sample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Clinical Observations</vt:lpstr>
      <vt:lpstr>Conclusions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Venetia Leonidaki</dc:creator>
  <cp:lastModifiedBy>Stephen Sharman</cp:lastModifiedBy>
  <cp:revision>23</cp:revision>
  <dcterms:created xsi:type="dcterms:W3CDTF">2023-03-28T11:52:53Z</dcterms:created>
  <dcterms:modified xsi:type="dcterms:W3CDTF">2023-09-25T15:45:51Z</dcterms:modified>
</cp:coreProperties>
</file>