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65" r:id="rId3"/>
    <p:sldId id="321" r:id="rId4"/>
    <p:sldId id="269" r:id="rId5"/>
    <p:sldId id="287" r:id="rId6"/>
    <p:sldId id="339" r:id="rId7"/>
    <p:sldId id="285" r:id="rId8"/>
    <p:sldId id="322" r:id="rId9"/>
    <p:sldId id="311" r:id="rId10"/>
    <p:sldId id="337" r:id="rId11"/>
    <p:sldId id="338" r:id="rId12"/>
    <p:sldId id="334" r:id="rId13"/>
    <p:sldId id="300" r:id="rId14"/>
    <p:sldId id="301" r:id="rId15"/>
    <p:sldId id="297" r:id="rId16"/>
    <p:sldId id="303" r:id="rId17"/>
    <p:sldId id="335" r:id="rId18"/>
    <p:sldId id="259" r:id="rId19"/>
    <p:sldId id="309" r:id="rId20"/>
    <p:sldId id="310" r:id="rId21"/>
    <p:sldId id="283" r:id="rId22"/>
    <p:sldId id="260" r:id="rId23"/>
    <p:sldId id="336" r:id="rId24"/>
    <p:sldId id="318" r:id="rId2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7"/>
    <p:restoredTop sz="94906"/>
  </p:normalViewPr>
  <p:slideViewPr>
    <p:cSldViewPr snapToGrid="0">
      <p:cViewPr varScale="1">
        <p:scale>
          <a:sx n="67" d="100"/>
          <a:sy n="67" d="100"/>
        </p:scale>
        <p:origin x="4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497CF-8528-3642-AD43-D8704913E966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41BC2-25AA-994E-89C7-3D1CC0C0723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29832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41BC2-25AA-994E-89C7-3D1CC0C07230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1250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7F54-E4B6-A880-9445-415C290DD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83E34-AE38-4D49-4447-E9E04DD4A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B9791-A320-BB5F-2E5B-6F3B3E7A7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B1489-86C6-B000-6D78-E56E54B2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93972-EF81-AF29-F616-B0C100E24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3278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4E95D-2696-F839-9432-B780E16E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843B-7DE3-66B9-E731-6A7895A6B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BBFF0-1FF1-4CB2-327A-789564D6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7F841-5836-7E60-9D35-DC32307C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4A4CC-C508-EF1F-CD56-DCD98099D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1259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A4C99-3494-28D6-72E6-703E4FF9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BC79C-79DC-7E43-848F-2C6A7BDE6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51E3B-FCFE-294D-7CFD-0D5EFCC6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26FE9-32C4-0ADB-F891-22D117CF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FAAC5-9E72-79E8-4B42-CD370532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96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9B447-91FF-EB2E-0F7E-08C979C3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EA031-0A06-652A-AC91-1FA210B33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7B4C2-F2B7-6ED5-1DA4-EADDD2B3F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1C594-1D3B-AD43-117F-71B31A87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FBCBD-34E2-0C75-C1DB-A7B40460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72B35-5E58-4360-55AF-C01B38B1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9730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100F9-4885-7D5B-270F-6712D57DE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84D6C-1FC0-F2C0-7E2B-1489D2E45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8A49E-C8AD-AE26-9A29-A6649E75C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E6104-F6DA-B9AF-94D4-DEBCC9326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765558-FD88-16F3-AB09-8E6B75F28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90ADD-FA27-6EFE-45DE-80EE4A1E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139F6E-05E4-C440-462B-302114B9A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737179-9B17-74F8-37AB-DAB313D0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6275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114A-500F-A248-1C2E-D3EA36B3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538878-4578-9F45-12A7-7ED43AEF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20618-4772-A4B7-B69E-07469B4B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B6EA83-702C-0B75-573A-264A63F4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7733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82B743-FD6E-91FB-B50B-4C8BD7DB8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6D593-B078-6663-771A-7BD60E1A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155C9-6469-6162-C32B-6045B8F6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672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3E4B-2363-B501-81BD-7CE7A581C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97E69-66A0-AA86-5A9E-7BE0EDC65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22241-C247-FB13-7FFA-1E2185823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13429-B42C-5F26-7437-8D2D1A34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A04C5-5404-0356-7C56-E24518B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C0FCB-5703-A974-D680-196A3C64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1705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3B75A-7604-2517-68EB-890B324D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BAD0E-94FA-AEE1-8DB1-174EF8760A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9AC96-CE9E-9D95-C6DA-E29845372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C9ACF-E5D3-7DF6-870D-74440430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53905-B52E-8A1C-909A-234B3BCE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CAABE-F5C8-D18F-0675-8D3D919D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9898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2960-1FED-D259-4D4A-16F27B3F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CFE239-F36E-B5F5-BE03-56F6E4A79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1243-A8B1-0CED-AF93-DF1074CF1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7CF93-C811-B102-51FD-B9B9D2F2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0BFE4-3405-6201-2D09-D713B570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482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955DA9-6E5C-7672-1873-CB765C2A50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90E85-D06D-D215-FD88-E88C3E1E4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64C8C-2BD4-A3E0-069B-5F0420B75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545CF-F835-47E6-A03D-9DA880EC5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A6029-63A6-F9FF-E664-09899805F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3377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EF3B2-200F-ECAF-930C-454E59F8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C4AF5-E487-902A-1502-558E16753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F3E27-7860-EDFA-9978-4CECB9D7C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C1A3-400E-134E-AEAC-BEB4651031BC}" type="datetimeFigureOut">
              <a:rPr lang="en-BE" smtClean="0"/>
              <a:t>09/25/2023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88ED1-F082-D5DB-5E31-D7D2C2925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5F461-5E15-2060-19D2-5267B3FD4E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4AE48-2522-9048-90F3-B9D2ECCE98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9302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.jpeg"/><Relationship Id="rId5" Type="http://schemas.openxmlformats.org/officeDocument/2006/relationships/image" Target="../media/image10.sv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7/s10899-022-10115-9" TargetMode="External"/><Relationship Id="rId13" Type="http://schemas.openxmlformats.org/officeDocument/2006/relationships/hyperlink" Target="https://doi.org/10.1080/14459795.2022.2088822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s://doi.org/10.1007/s10899-022-10144-4" TargetMode="External"/><Relationship Id="rId12" Type="http://schemas.openxmlformats.org/officeDocument/2006/relationships/hyperlink" Target="https://doi.org/10.1007/s11166-005-1153-2" TargetMode="External"/><Relationship Id="rId17" Type="http://schemas.openxmlformats.org/officeDocument/2006/relationships/hyperlink" Target="https://doi.org/10.1016/j.cobeha.2019.10.006" TargetMode="External"/><Relationship Id="rId2" Type="http://schemas.openxmlformats.org/officeDocument/2006/relationships/image" Target="../media/image4.png"/><Relationship Id="rId16" Type="http://schemas.openxmlformats.org/officeDocument/2006/relationships/hyperlink" Target="https://doi.org/10.1002/bdm.18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80/14459795.2020.1817969" TargetMode="External"/><Relationship Id="rId11" Type="http://schemas.openxmlformats.org/officeDocument/2006/relationships/hyperlink" Target="https://doi.org/10.1371/journal.pone.0273359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doi.org/10.1556/2006.8.2019.67" TargetMode="External"/><Relationship Id="rId10" Type="http://schemas.openxmlformats.org/officeDocument/2006/relationships/hyperlink" Target="https://doi.org/10.31234/osf.io/7tc35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doi.org/10.3758/BF03206327" TargetMode="External"/><Relationship Id="rId14" Type="http://schemas.openxmlformats.org/officeDocument/2006/relationships/hyperlink" Target="https://doi.org/10.1007/s10899-020-09974-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4D60-A38F-7B90-8AD9-2B145AE8C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576" y="1768241"/>
            <a:ext cx="10306597" cy="1170822"/>
          </a:xfrm>
        </p:spPr>
        <p:txBody>
          <a:bodyPr>
            <a:noAutofit/>
          </a:bodyPr>
          <a:lstStyle/>
          <a:p>
            <a:r>
              <a:rPr lang="en-BE" sz="4000" b="1" dirty="0">
                <a:latin typeface="+mn-lt"/>
              </a:rPr>
              <a:t>Within-session Loss-chasing in Online Gambling: A replication and extention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E7F2E-8F4D-0228-19E7-867EE5E34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850" y="3147891"/>
            <a:ext cx="11544300" cy="1655762"/>
          </a:xfrm>
        </p:spPr>
        <p:txBody>
          <a:bodyPr>
            <a:normAutofit lnSpcReduction="10000"/>
          </a:bodyPr>
          <a:lstStyle/>
          <a:p>
            <a:r>
              <a:rPr lang="en-BE" dirty="0"/>
              <a:t>Nilosmita Banerjee</a:t>
            </a:r>
          </a:p>
          <a:p>
            <a:r>
              <a:rPr lang="en-BE" dirty="0"/>
              <a:t>PhD researcher</a:t>
            </a:r>
          </a:p>
          <a:p>
            <a:r>
              <a:rPr lang="en-BE" dirty="0"/>
              <a:t>FNRS FRESH Fellow</a:t>
            </a:r>
          </a:p>
          <a:p>
            <a:r>
              <a:rPr lang="en-BE" dirty="0"/>
              <a:t>(Affiliated to ULB and U</a:t>
            </a:r>
            <a:r>
              <a:rPr lang="en-GB" dirty="0"/>
              <a:t>g</a:t>
            </a:r>
            <a:r>
              <a:rPr lang="en-BE" dirty="0"/>
              <a:t>ent)</a:t>
            </a:r>
          </a:p>
        </p:txBody>
      </p:sp>
      <p:pic>
        <p:nvPicPr>
          <p:cNvPr id="1026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61F6A3DA-D85E-385A-00F3-EB688D6B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157" y="5087135"/>
            <a:ext cx="865975" cy="43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3BB8955-DE45-3305-9D3A-7B66FD5699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6845132" y="5049808"/>
            <a:ext cx="559411" cy="45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E3A13EF-DA49-1EE1-EB88-5BC5D95F9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73" y="5100276"/>
            <a:ext cx="637661" cy="40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10E86512-7740-C82E-8173-4D0171A306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2" t="5509" b="4687"/>
          <a:stretch/>
        </p:blipFill>
        <p:spPr>
          <a:xfrm>
            <a:off x="5350592" y="5051061"/>
            <a:ext cx="496707" cy="50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D2257-C947-FA87-8939-C2323856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BE" b="1" dirty="0">
                <a:latin typeface="+mn-lt"/>
              </a:rPr>
              <a:t>Declaration of Interests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FC3AC-8B4D-7902-E704-7636CEB84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025" y="2470637"/>
            <a:ext cx="5514423" cy="115284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BE" sz="1800" b="1" u="sng" dirty="0"/>
              <a:t>Currently Funded </a:t>
            </a:r>
            <a:r>
              <a:rPr lang="en-BE" sz="1800" dirty="0"/>
              <a:t>- </a:t>
            </a:r>
            <a:r>
              <a:rPr lang="en-GB" sz="1800" dirty="0">
                <a:effectLst/>
              </a:rPr>
              <a:t>Le Fonds de la Recherche Scientifique (FNRS) FRESH Doctoral Fellowship – 4years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1800" dirty="0"/>
              <a:t>(Funding acquired by Nilosmita Banerjee)</a:t>
            </a:r>
            <a:endParaRPr lang="en-BE" sz="1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26283CE-4F71-149C-2714-38EEC6B2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0" y="3901374"/>
            <a:ext cx="1585657" cy="100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E0FF751B-DDCD-2993-8195-0339CA068A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2" t="5509" b="4687"/>
          <a:stretch/>
        </p:blipFill>
        <p:spPr>
          <a:xfrm>
            <a:off x="3355692" y="3840671"/>
            <a:ext cx="1081258" cy="10932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C294E1-6336-CC92-A29A-8E5F6972A664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1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BDAF3CFE-2C75-3D96-134B-4E6D74DAD8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3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BECFE0AA-EE4A-F2E4-9E94-2FA6447F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871B63-6DD2-5DBA-2DC4-15C1F0D8CA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B1369D00-57B8-9659-EEF2-2770A833A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2837CB5-EB03-224F-9C1B-1454EDB6B776}"/>
              </a:ext>
            </a:extLst>
          </p:cNvPr>
          <p:cNvSpPr txBox="1">
            <a:spLocks/>
          </p:cNvSpPr>
          <p:nvPr/>
        </p:nvSpPr>
        <p:spPr>
          <a:xfrm>
            <a:off x="722359" y="1689958"/>
            <a:ext cx="4581753" cy="492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2400" b="1" dirty="0"/>
              <a:t>Research Funding</a:t>
            </a:r>
            <a:endParaRPr lang="en-BE" sz="24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74A2FD0-A9A6-B00D-0A5C-3A764CB5620F}"/>
              </a:ext>
            </a:extLst>
          </p:cNvPr>
          <p:cNvSpPr txBox="1">
            <a:spLocks/>
          </p:cNvSpPr>
          <p:nvPr/>
        </p:nvSpPr>
        <p:spPr>
          <a:xfrm>
            <a:off x="6309236" y="2482258"/>
            <a:ext cx="5135553" cy="1320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800" dirty="0"/>
              <a:t>Data Access from Belgian Gambling operators facilitated by the Technology and Knowledge Transfer (Research and Industry division) department ULB</a:t>
            </a:r>
            <a:endParaRPr lang="en-BE" sz="1800" dirty="0"/>
          </a:p>
        </p:txBody>
      </p:sp>
      <p:pic>
        <p:nvPicPr>
          <p:cNvPr id="16" name="Picture 2" descr="ULB | lifetech.brussels Cluster Partner">
            <a:extLst>
              <a:ext uri="{FF2B5EF4-FFF2-40B4-BE49-F238E27FC236}">
                <a16:creationId xmlns:a16="http://schemas.microsoft.com/office/drawing/2014/main" id="{27E917DB-0607-8457-30A5-FA8632B92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77" b="24675"/>
          <a:stretch/>
        </p:blipFill>
        <p:spPr bwMode="auto">
          <a:xfrm>
            <a:off x="7192129" y="3743535"/>
            <a:ext cx="2837814" cy="132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266B72C-7BC5-4C58-6EF7-7FEC05006C26}"/>
              </a:ext>
            </a:extLst>
          </p:cNvPr>
          <p:cNvSpPr txBox="1">
            <a:spLocks/>
          </p:cNvSpPr>
          <p:nvPr/>
        </p:nvSpPr>
        <p:spPr>
          <a:xfrm>
            <a:off x="8020029" y="1703027"/>
            <a:ext cx="1713965" cy="492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2400" b="1" dirty="0"/>
              <a:t>Data access</a:t>
            </a:r>
            <a:endParaRPr lang="en-BE" sz="2400" b="1" dirty="0"/>
          </a:p>
        </p:txBody>
      </p:sp>
    </p:spTree>
    <p:extLst>
      <p:ext uri="{BB962C8B-B14F-4D97-AF65-F5344CB8AC3E}">
        <p14:creationId xmlns:p14="http://schemas.microsoft.com/office/powerpoint/2010/main" val="233010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2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512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What is Loss-chasing?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CC1EA-DC6B-51E1-8296-C53A58E8A60C}"/>
              </a:ext>
            </a:extLst>
          </p:cNvPr>
          <p:cNvSpPr txBox="1">
            <a:spLocks/>
          </p:cNvSpPr>
          <p:nvPr/>
        </p:nvSpPr>
        <p:spPr>
          <a:xfrm>
            <a:off x="930388" y="2239092"/>
            <a:ext cx="10515600" cy="872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Loss-chasing is the tendency to continue and/or intensify gambling, in the face of losses (Zhang &amp; Clark, 2020)</a:t>
            </a:r>
            <a:endParaRPr lang="en-B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074113-5ED6-99C7-8131-777913265745}"/>
              </a:ext>
            </a:extLst>
          </p:cNvPr>
          <p:cNvSpPr txBox="1">
            <a:spLocks/>
          </p:cNvSpPr>
          <p:nvPr/>
        </p:nvSpPr>
        <p:spPr>
          <a:xfrm>
            <a:off x="930388" y="3626839"/>
            <a:ext cx="10515600" cy="533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Key clinical symptom in diagnosis of gambling disorder (Nigro et al., 2019a)</a:t>
            </a:r>
            <a:endParaRPr lang="en-BE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13B6573-418C-5851-F275-3A31BD180ED6}"/>
              </a:ext>
            </a:extLst>
          </p:cNvPr>
          <p:cNvSpPr txBox="1">
            <a:spLocks/>
          </p:cNvSpPr>
          <p:nvPr/>
        </p:nvSpPr>
        <p:spPr>
          <a:xfrm>
            <a:off x="930388" y="4453607"/>
            <a:ext cx="10248901" cy="872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Facilitate the transition from re-creational to problem gambling (Zhang &amp; Clark, 2020)</a:t>
            </a:r>
            <a:endParaRPr lang="en-BE" dirty="0"/>
          </a:p>
        </p:txBody>
      </p:sp>
      <p:pic>
        <p:nvPicPr>
          <p:cNvPr id="12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A2C1D75-97F1-1715-D760-3D84DC50F2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3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391870D0-B35F-1424-5F27-A527B8717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3C7A08-B8C9-2B97-5959-3A3032057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85D68E7-D94F-8247-6D0D-B0DB06FAE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40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741" y="508607"/>
            <a:ext cx="8753316" cy="525692"/>
          </a:xfrm>
        </p:spPr>
        <p:txBody>
          <a:bodyPr>
            <a:noAutofit/>
          </a:bodyPr>
          <a:lstStyle/>
          <a:p>
            <a:pPr algn="ctr"/>
            <a:r>
              <a:rPr lang="en-BE" sz="4000" b="1" dirty="0">
                <a:latin typeface="+mn-lt"/>
              </a:rPr>
              <a:t>Behavioural Expressions of Loss-chasing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id="{47FAD47D-D683-6E83-C7EE-4CAB2F8B0557}"/>
              </a:ext>
            </a:extLst>
          </p:cNvPr>
          <p:cNvSpPr/>
          <p:nvPr/>
        </p:nvSpPr>
        <p:spPr>
          <a:xfrm>
            <a:off x="1696741" y="1115526"/>
            <a:ext cx="8906582" cy="5355096"/>
          </a:xfrm>
          <a:custGeom>
            <a:avLst/>
            <a:gdLst/>
            <a:ahLst/>
            <a:cxnLst/>
            <a:rect l="l" t="t" r="r" b="b"/>
            <a:pathLst>
              <a:path w="8072388" h="5139542">
                <a:moveTo>
                  <a:pt x="0" y="0"/>
                </a:moveTo>
                <a:lnTo>
                  <a:pt x="8072388" y="0"/>
                </a:lnTo>
                <a:lnTo>
                  <a:pt x="8072388" y="5139542"/>
                </a:lnTo>
                <a:lnTo>
                  <a:pt x="0" y="5139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" b="-428"/>
            </a:stretch>
          </a:blipFill>
        </p:spPr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B09909F5-7DF9-B17F-AD36-49A987EFAFBF}"/>
              </a:ext>
            </a:extLst>
          </p:cNvPr>
          <p:cNvSpPr txBox="1">
            <a:spLocks/>
          </p:cNvSpPr>
          <p:nvPr/>
        </p:nvSpPr>
        <p:spPr>
          <a:xfrm>
            <a:off x="7378898" y="5737423"/>
            <a:ext cx="4394001" cy="521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1800" i="1" dirty="0"/>
              <a:t>Banerjee et al., (2023; preprint)</a:t>
            </a:r>
            <a:endParaRPr lang="en-BE" sz="1800" i="1" dirty="0"/>
          </a:p>
        </p:txBody>
      </p:sp>
      <p:pic>
        <p:nvPicPr>
          <p:cNvPr id="10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9CAAFDF8-7FBE-A242-D756-54923A8B29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1D2B0CD1-2171-5D9C-6757-794EBB485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591C9B-321D-9AFC-B0C2-0C5762D222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2A46F68-0D43-FF03-E212-C7C0D2451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95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741" y="508607"/>
            <a:ext cx="8753316" cy="525692"/>
          </a:xfrm>
        </p:spPr>
        <p:txBody>
          <a:bodyPr>
            <a:noAutofit/>
          </a:bodyPr>
          <a:lstStyle/>
          <a:p>
            <a:pPr algn="ctr"/>
            <a:r>
              <a:rPr lang="en-BE" sz="4000" b="1" dirty="0">
                <a:latin typeface="+mn-lt"/>
              </a:rPr>
              <a:t>Behavioural Expressions of Loss-chasing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B09909F5-7DF9-B17F-AD36-49A987EFAFBF}"/>
              </a:ext>
            </a:extLst>
          </p:cNvPr>
          <p:cNvSpPr txBox="1">
            <a:spLocks/>
          </p:cNvSpPr>
          <p:nvPr/>
        </p:nvSpPr>
        <p:spPr>
          <a:xfrm>
            <a:off x="9416640" y="6123797"/>
            <a:ext cx="2683171" cy="414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1600" i="1" dirty="0"/>
              <a:t>Banerjee et al., (2023; preprint)</a:t>
            </a:r>
            <a:endParaRPr lang="en-BE" sz="1600" i="1" dirty="0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1280983-3C66-E8EB-CDBC-483A665B38E2}"/>
              </a:ext>
            </a:extLst>
          </p:cNvPr>
          <p:cNvSpPr txBox="1"/>
          <p:nvPr/>
        </p:nvSpPr>
        <p:spPr>
          <a:xfrm>
            <a:off x="4696577" y="979073"/>
            <a:ext cx="2475936" cy="247594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036"/>
              </a:lnSpc>
            </a:pPr>
            <a:endParaRPr/>
          </a:p>
        </p:txBody>
      </p:sp>
      <p:sp>
        <p:nvSpPr>
          <p:cNvPr id="41" name="TextBox 72">
            <a:extLst>
              <a:ext uri="{FF2B5EF4-FFF2-40B4-BE49-F238E27FC236}">
                <a16:creationId xmlns:a16="http://schemas.microsoft.com/office/drawing/2014/main" id="{426E4200-5A85-1023-5F2A-F7289B60D4C4}"/>
              </a:ext>
            </a:extLst>
          </p:cNvPr>
          <p:cNvSpPr txBox="1"/>
          <p:nvPr/>
        </p:nvSpPr>
        <p:spPr>
          <a:xfrm>
            <a:off x="1419033" y="2502105"/>
            <a:ext cx="4849017" cy="325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357"/>
              </a:lnSpc>
            </a:pPr>
            <a:r>
              <a:rPr lang="en-US" sz="2800" b="1" spc="65" dirty="0">
                <a:solidFill>
                  <a:srgbClr val="191919"/>
                </a:solidFill>
              </a:rPr>
              <a:t>Between-session loss-chasing</a:t>
            </a:r>
          </a:p>
        </p:txBody>
      </p:sp>
      <p:pic>
        <p:nvPicPr>
          <p:cNvPr id="19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927C8577-A903-02B4-A4E0-D55AC7AC67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20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C2B1E355-0CFB-9821-3191-DC115DD09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0B77471-8753-09E3-B30C-3B38CEE3D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B9BAE10C-6C7F-503A-467C-6320B6641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71">
            <a:extLst>
              <a:ext uri="{FF2B5EF4-FFF2-40B4-BE49-F238E27FC236}">
                <a16:creationId xmlns:a16="http://schemas.microsoft.com/office/drawing/2014/main" id="{7F3A401E-C6BB-9731-546E-F8FF55106EB3}"/>
              </a:ext>
            </a:extLst>
          </p:cNvPr>
          <p:cNvSpPr txBox="1"/>
          <p:nvPr/>
        </p:nvSpPr>
        <p:spPr>
          <a:xfrm>
            <a:off x="1470103" y="3609499"/>
            <a:ext cx="4464442" cy="31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62"/>
              </a:lnSpc>
            </a:pPr>
            <a:r>
              <a:rPr lang="en-US" sz="2800" b="1" spc="63" dirty="0">
                <a:solidFill>
                  <a:srgbClr val="191919"/>
                </a:solidFill>
              </a:rPr>
              <a:t>Within-session loss-chasing</a:t>
            </a:r>
          </a:p>
        </p:txBody>
      </p:sp>
    </p:spTree>
    <p:extLst>
      <p:ext uri="{BB962C8B-B14F-4D97-AF65-F5344CB8AC3E}">
        <p14:creationId xmlns:p14="http://schemas.microsoft.com/office/powerpoint/2010/main" val="3741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741" y="508607"/>
            <a:ext cx="8753316" cy="525692"/>
          </a:xfrm>
        </p:spPr>
        <p:txBody>
          <a:bodyPr>
            <a:noAutofit/>
          </a:bodyPr>
          <a:lstStyle/>
          <a:p>
            <a:pPr algn="ctr"/>
            <a:r>
              <a:rPr lang="en-BE" sz="4000" b="1" dirty="0">
                <a:latin typeface="+mn-lt"/>
              </a:rPr>
              <a:t>Behavioural Expressions of Loss-chasing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B09909F5-7DF9-B17F-AD36-49A987EFAFBF}"/>
              </a:ext>
            </a:extLst>
          </p:cNvPr>
          <p:cNvSpPr txBox="1">
            <a:spLocks/>
          </p:cNvSpPr>
          <p:nvPr/>
        </p:nvSpPr>
        <p:spPr>
          <a:xfrm>
            <a:off x="9416640" y="6123797"/>
            <a:ext cx="2683171" cy="414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1600" i="1" dirty="0"/>
              <a:t>Banerjee et al., (2023; preprint)</a:t>
            </a:r>
            <a:endParaRPr lang="en-BE" sz="1600" i="1" dirty="0"/>
          </a:p>
        </p:txBody>
      </p:sp>
      <p:sp>
        <p:nvSpPr>
          <p:cNvPr id="3" name="AutoShape 9">
            <a:extLst>
              <a:ext uri="{FF2B5EF4-FFF2-40B4-BE49-F238E27FC236}">
                <a16:creationId xmlns:a16="http://schemas.microsoft.com/office/drawing/2014/main" id="{EFBCFEA7-8268-080B-BA65-41034C2A91C9}"/>
              </a:ext>
            </a:extLst>
          </p:cNvPr>
          <p:cNvSpPr/>
          <p:nvPr/>
        </p:nvSpPr>
        <p:spPr>
          <a:xfrm>
            <a:off x="4663849" y="3845091"/>
            <a:ext cx="326899" cy="589094"/>
          </a:xfrm>
          <a:prstGeom prst="rect">
            <a:avLst/>
          </a:prstGeom>
          <a:solidFill>
            <a:srgbClr val="7CD4D2"/>
          </a:solidFill>
        </p:spPr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348025AF-3A68-CE69-6B6F-282772A41283}"/>
              </a:ext>
            </a:extLst>
          </p:cNvPr>
          <p:cNvSpPr/>
          <p:nvPr/>
        </p:nvSpPr>
        <p:spPr>
          <a:xfrm>
            <a:off x="4663849" y="4434185"/>
            <a:ext cx="326899" cy="589094"/>
          </a:xfrm>
          <a:prstGeom prst="rect">
            <a:avLst/>
          </a:prstGeom>
          <a:solidFill>
            <a:srgbClr val="4AB1B4"/>
          </a:solidFill>
        </p:spPr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C5C618E4-48DA-3C6C-522B-3CCC27319723}"/>
              </a:ext>
            </a:extLst>
          </p:cNvPr>
          <p:cNvSpPr/>
          <p:nvPr/>
        </p:nvSpPr>
        <p:spPr>
          <a:xfrm>
            <a:off x="4663849" y="5023278"/>
            <a:ext cx="326899" cy="589094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7ED50FDC-9A1F-41B6-5A77-38FF1195C3A0}"/>
              </a:ext>
            </a:extLst>
          </p:cNvPr>
          <p:cNvSpPr/>
          <p:nvPr/>
        </p:nvSpPr>
        <p:spPr>
          <a:xfrm rot="5400000">
            <a:off x="4979336" y="3942228"/>
            <a:ext cx="169071" cy="146247"/>
          </a:xfrm>
          <a:custGeom>
            <a:avLst/>
            <a:gdLst/>
            <a:ahLst/>
            <a:cxnLst/>
            <a:rect l="l" t="t" r="r" b="b"/>
            <a:pathLst>
              <a:path w="169071" h="146247">
                <a:moveTo>
                  <a:pt x="0" y="0"/>
                </a:moveTo>
                <a:lnTo>
                  <a:pt x="169071" y="0"/>
                </a:lnTo>
                <a:lnTo>
                  <a:pt x="169071" y="146247"/>
                </a:lnTo>
                <a:lnTo>
                  <a:pt x="0" y="1462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3697F5C8-18DB-9C72-36F1-C8AE999D4DCF}"/>
              </a:ext>
            </a:extLst>
          </p:cNvPr>
          <p:cNvSpPr/>
          <p:nvPr/>
        </p:nvSpPr>
        <p:spPr>
          <a:xfrm rot="-5400000">
            <a:off x="4496301" y="4515276"/>
            <a:ext cx="179676" cy="155420"/>
          </a:xfrm>
          <a:custGeom>
            <a:avLst/>
            <a:gdLst/>
            <a:ahLst/>
            <a:cxnLst/>
            <a:rect l="l" t="t" r="r" b="b"/>
            <a:pathLst>
              <a:path w="179676" h="155420">
                <a:moveTo>
                  <a:pt x="0" y="0"/>
                </a:moveTo>
                <a:lnTo>
                  <a:pt x="179676" y="0"/>
                </a:lnTo>
                <a:lnTo>
                  <a:pt x="179676" y="155420"/>
                </a:lnTo>
                <a:lnTo>
                  <a:pt x="0" y="155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B720284-19BF-E26A-B7CE-F29855B545E3}"/>
              </a:ext>
            </a:extLst>
          </p:cNvPr>
          <p:cNvSpPr/>
          <p:nvPr/>
        </p:nvSpPr>
        <p:spPr>
          <a:xfrm rot="5400000">
            <a:off x="4962759" y="5228372"/>
            <a:ext cx="179676" cy="155420"/>
          </a:xfrm>
          <a:custGeom>
            <a:avLst/>
            <a:gdLst/>
            <a:ahLst/>
            <a:cxnLst/>
            <a:rect l="l" t="t" r="r" b="b"/>
            <a:pathLst>
              <a:path w="179676" h="155420">
                <a:moveTo>
                  <a:pt x="0" y="0"/>
                </a:moveTo>
                <a:lnTo>
                  <a:pt x="179677" y="0"/>
                </a:lnTo>
                <a:lnTo>
                  <a:pt x="179677" y="155420"/>
                </a:lnTo>
                <a:lnTo>
                  <a:pt x="0" y="155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012CE4A-9CDD-A6FA-1077-FD99584B5993}"/>
              </a:ext>
            </a:extLst>
          </p:cNvPr>
          <p:cNvSpPr txBox="1"/>
          <p:nvPr/>
        </p:nvSpPr>
        <p:spPr>
          <a:xfrm>
            <a:off x="4123737" y="1928318"/>
            <a:ext cx="4115012" cy="47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8"/>
              </a:lnSpc>
            </a:pPr>
            <a:r>
              <a:rPr lang="en-US" sz="2000" spc="36" dirty="0">
                <a:solidFill>
                  <a:srgbClr val="191919"/>
                </a:solidFill>
              </a:rPr>
              <a:t>Chasing losses within a continuous session of gambling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1280983-3C66-E8EB-CDBC-483A665B38E2}"/>
              </a:ext>
            </a:extLst>
          </p:cNvPr>
          <p:cNvSpPr txBox="1"/>
          <p:nvPr/>
        </p:nvSpPr>
        <p:spPr>
          <a:xfrm>
            <a:off x="4696577" y="979073"/>
            <a:ext cx="2475936" cy="247594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036"/>
              </a:lnSpc>
            </a:pPr>
            <a:endParaRPr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00FBF51-B4D3-F2DB-1216-BD98EFFD5C14}"/>
              </a:ext>
            </a:extLst>
          </p:cNvPr>
          <p:cNvGrpSpPr/>
          <p:nvPr/>
        </p:nvGrpSpPr>
        <p:grpSpPr>
          <a:xfrm>
            <a:off x="3972969" y="2805124"/>
            <a:ext cx="2082754" cy="681066"/>
            <a:chOff x="0" y="-129296"/>
            <a:chExt cx="2777006" cy="908087"/>
          </a:xfrm>
        </p:grpSpPr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F27833A1-49E4-0E54-47F9-6D044ADF889B}"/>
                </a:ext>
              </a:extLst>
            </p:cNvPr>
            <p:cNvSpPr txBox="1"/>
            <p:nvPr/>
          </p:nvSpPr>
          <p:spPr>
            <a:xfrm>
              <a:off x="0" y="206925"/>
              <a:ext cx="2777006" cy="571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8"/>
                </a:lnSpc>
              </a:pPr>
              <a:r>
                <a:rPr lang="en-US" sz="1400" spc="33" dirty="0">
                  <a:solidFill>
                    <a:srgbClr val="191919"/>
                  </a:solidFill>
                  <a:latin typeface="Glacial Indifference"/>
                </a:rPr>
                <a:t>Intensifying gambling behaviour following losses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3CA2CB8D-5CF1-F354-8122-A9A23C173395}"/>
                </a:ext>
              </a:extLst>
            </p:cNvPr>
            <p:cNvSpPr txBox="1"/>
            <p:nvPr/>
          </p:nvSpPr>
          <p:spPr>
            <a:xfrm>
              <a:off x="0" y="-129296"/>
              <a:ext cx="2777006" cy="324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900"/>
                </a:lnSpc>
              </a:pPr>
              <a:r>
                <a:rPr lang="en-US" b="1" spc="52" dirty="0">
                  <a:solidFill>
                    <a:srgbClr val="191919"/>
                  </a:solidFill>
                </a:rPr>
                <a:t>Intensification </a:t>
              </a:r>
            </a:p>
          </p:txBody>
        </p:sp>
      </p:grpSp>
      <p:sp>
        <p:nvSpPr>
          <p:cNvPr id="26" name="Freeform 39">
            <a:extLst>
              <a:ext uri="{FF2B5EF4-FFF2-40B4-BE49-F238E27FC236}">
                <a16:creationId xmlns:a16="http://schemas.microsoft.com/office/drawing/2014/main" id="{44C39908-F300-4A92-CD4C-BE2DA1D7CEA0}"/>
              </a:ext>
            </a:extLst>
          </p:cNvPr>
          <p:cNvSpPr/>
          <p:nvPr/>
        </p:nvSpPr>
        <p:spPr>
          <a:xfrm rot="3110500">
            <a:off x="6880556" y="2533056"/>
            <a:ext cx="346249" cy="163681"/>
          </a:xfrm>
          <a:custGeom>
            <a:avLst/>
            <a:gdLst/>
            <a:ahLst/>
            <a:cxnLst/>
            <a:rect l="l" t="t" r="r" b="b"/>
            <a:pathLst>
              <a:path w="346249" h="163681">
                <a:moveTo>
                  <a:pt x="0" y="0"/>
                </a:moveTo>
                <a:lnTo>
                  <a:pt x="346249" y="0"/>
                </a:lnTo>
                <a:lnTo>
                  <a:pt x="346249" y="163681"/>
                </a:lnTo>
                <a:lnTo>
                  <a:pt x="0" y="163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40">
            <a:extLst>
              <a:ext uri="{FF2B5EF4-FFF2-40B4-BE49-F238E27FC236}">
                <a16:creationId xmlns:a16="http://schemas.microsoft.com/office/drawing/2014/main" id="{FDD417D4-F104-B077-891E-2F5C1AD57B1C}"/>
              </a:ext>
            </a:extLst>
          </p:cNvPr>
          <p:cNvSpPr/>
          <p:nvPr/>
        </p:nvSpPr>
        <p:spPr>
          <a:xfrm rot="7522282">
            <a:off x="5295903" y="2539586"/>
            <a:ext cx="316107" cy="149432"/>
          </a:xfrm>
          <a:custGeom>
            <a:avLst/>
            <a:gdLst/>
            <a:ahLst/>
            <a:cxnLst/>
            <a:rect l="l" t="t" r="r" b="b"/>
            <a:pathLst>
              <a:path w="316107" h="149432">
                <a:moveTo>
                  <a:pt x="0" y="0"/>
                </a:moveTo>
                <a:lnTo>
                  <a:pt x="316107" y="0"/>
                </a:lnTo>
                <a:lnTo>
                  <a:pt x="316107" y="149432"/>
                </a:lnTo>
                <a:lnTo>
                  <a:pt x="0" y="149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56">
            <a:extLst>
              <a:ext uri="{FF2B5EF4-FFF2-40B4-BE49-F238E27FC236}">
                <a16:creationId xmlns:a16="http://schemas.microsoft.com/office/drawing/2014/main" id="{765C3A31-7ECE-B5CC-DFE7-945E6AA836FC}"/>
              </a:ext>
            </a:extLst>
          </p:cNvPr>
          <p:cNvGrpSpPr/>
          <p:nvPr/>
        </p:nvGrpSpPr>
        <p:grpSpPr>
          <a:xfrm>
            <a:off x="5252111" y="3949671"/>
            <a:ext cx="1375507" cy="1025364"/>
            <a:chOff x="-19772" y="-19049"/>
            <a:chExt cx="1834009" cy="1367153"/>
          </a:xfrm>
        </p:grpSpPr>
        <p:sp>
          <p:nvSpPr>
            <p:cNvPr id="29" name="TextBox 57">
              <a:extLst>
                <a:ext uri="{FF2B5EF4-FFF2-40B4-BE49-F238E27FC236}">
                  <a16:creationId xmlns:a16="http://schemas.microsoft.com/office/drawing/2014/main" id="{E518BDAB-6A61-233A-096B-A8E97612C679}"/>
                </a:ext>
              </a:extLst>
            </p:cNvPr>
            <p:cNvSpPr txBox="1"/>
            <p:nvPr/>
          </p:nvSpPr>
          <p:spPr>
            <a:xfrm>
              <a:off x="-19772" y="578662"/>
              <a:ext cx="1834009" cy="7694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risk taking</a:t>
              </a:r>
            </a:p>
          </p:txBody>
        </p:sp>
        <p:sp>
          <p:nvSpPr>
            <p:cNvPr id="30" name="TextBox 58">
              <a:extLst>
                <a:ext uri="{FF2B5EF4-FFF2-40B4-BE49-F238E27FC236}">
                  <a16:creationId xmlns:a16="http://schemas.microsoft.com/office/drawing/2014/main" id="{00CD5DC1-DEA4-6DD2-B0BF-6E830B44B8F7}"/>
                </a:ext>
              </a:extLst>
            </p:cNvPr>
            <p:cNvSpPr txBox="1"/>
            <p:nvPr/>
          </p:nvSpPr>
          <p:spPr>
            <a:xfrm>
              <a:off x="0" y="-19049"/>
              <a:ext cx="1521794" cy="530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Increasing Risk Taking</a:t>
              </a:r>
            </a:p>
          </p:txBody>
        </p:sp>
      </p:grpSp>
      <p:grpSp>
        <p:nvGrpSpPr>
          <p:cNvPr id="31" name="Group 59">
            <a:extLst>
              <a:ext uri="{FF2B5EF4-FFF2-40B4-BE49-F238E27FC236}">
                <a16:creationId xmlns:a16="http://schemas.microsoft.com/office/drawing/2014/main" id="{4852B4C0-2B6F-36AE-418B-41CFCEBD8B99}"/>
              </a:ext>
            </a:extLst>
          </p:cNvPr>
          <p:cNvGrpSpPr/>
          <p:nvPr/>
        </p:nvGrpSpPr>
        <p:grpSpPr>
          <a:xfrm>
            <a:off x="3208098" y="3779765"/>
            <a:ext cx="1876115" cy="1026804"/>
            <a:chOff x="-13964" y="-19049"/>
            <a:chExt cx="2128396" cy="1369072"/>
          </a:xfrm>
        </p:grpSpPr>
        <p:sp>
          <p:nvSpPr>
            <p:cNvPr id="32" name="TextBox 60">
              <a:extLst>
                <a:ext uri="{FF2B5EF4-FFF2-40B4-BE49-F238E27FC236}">
                  <a16:creationId xmlns:a16="http://schemas.microsoft.com/office/drawing/2014/main" id="{009DCF52-B80C-3B4C-F676-B5A37285975E}"/>
                </a:ext>
              </a:extLst>
            </p:cNvPr>
            <p:cNvSpPr txBox="1"/>
            <p:nvPr/>
          </p:nvSpPr>
          <p:spPr>
            <a:xfrm>
              <a:off x="-13964" y="572546"/>
              <a:ext cx="2128396" cy="7774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stake 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sizes</a:t>
              </a:r>
            </a:p>
          </p:txBody>
        </p:sp>
        <p:sp>
          <p:nvSpPr>
            <p:cNvPr id="33" name="TextBox 61">
              <a:extLst>
                <a:ext uri="{FF2B5EF4-FFF2-40B4-BE49-F238E27FC236}">
                  <a16:creationId xmlns:a16="http://schemas.microsoft.com/office/drawing/2014/main" id="{0B4146BC-F708-C02E-D5C1-CF73A06ACA4E}"/>
                </a:ext>
              </a:extLst>
            </p:cNvPr>
            <p:cNvSpPr txBox="1"/>
            <p:nvPr/>
          </p:nvSpPr>
          <p:spPr>
            <a:xfrm>
              <a:off x="0" y="-19049"/>
              <a:ext cx="1393922" cy="520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Changing Stake sizes</a:t>
              </a:r>
            </a:p>
          </p:txBody>
        </p:sp>
      </p:grpSp>
      <p:grpSp>
        <p:nvGrpSpPr>
          <p:cNvPr id="34" name="Group 62">
            <a:extLst>
              <a:ext uri="{FF2B5EF4-FFF2-40B4-BE49-F238E27FC236}">
                <a16:creationId xmlns:a16="http://schemas.microsoft.com/office/drawing/2014/main" id="{14895FE7-E713-F06F-2899-4C07E136126E}"/>
              </a:ext>
            </a:extLst>
          </p:cNvPr>
          <p:cNvGrpSpPr/>
          <p:nvPr/>
        </p:nvGrpSpPr>
        <p:grpSpPr>
          <a:xfrm>
            <a:off x="3232532" y="4975035"/>
            <a:ext cx="1791834" cy="1374358"/>
            <a:chOff x="15394" y="-498571"/>
            <a:chExt cx="2274872" cy="1736465"/>
          </a:xfrm>
        </p:grpSpPr>
        <p:sp>
          <p:nvSpPr>
            <p:cNvPr id="35" name="TextBox 63">
              <a:extLst>
                <a:ext uri="{FF2B5EF4-FFF2-40B4-BE49-F238E27FC236}">
                  <a16:creationId xmlns:a16="http://schemas.microsoft.com/office/drawing/2014/main" id="{D31BADCD-0834-478A-59A0-29A000B5A3E8}"/>
                </a:ext>
              </a:extLst>
            </p:cNvPr>
            <p:cNvSpPr txBox="1"/>
            <p:nvPr/>
          </p:nvSpPr>
          <p:spPr>
            <a:xfrm>
              <a:off x="15394" y="265727"/>
              <a:ext cx="1832562" cy="9721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speed of playing the next gamble</a:t>
              </a:r>
            </a:p>
          </p:txBody>
        </p:sp>
        <p:sp>
          <p:nvSpPr>
            <p:cNvPr id="36" name="TextBox 64">
              <a:extLst>
                <a:ext uri="{FF2B5EF4-FFF2-40B4-BE49-F238E27FC236}">
                  <a16:creationId xmlns:a16="http://schemas.microsoft.com/office/drawing/2014/main" id="{D6F87D92-20CA-CB51-1D70-A1AE620CECFF}"/>
                </a:ext>
              </a:extLst>
            </p:cNvPr>
            <p:cNvSpPr txBox="1"/>
            <p:nvPr/>
          </p:nvSpPr>
          <p:spPr>
            <a:xfrm>
              <a:off x="15394" y="-498571"/>
              <a:ext cx="2274872" cy="692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ct val="150000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Increasing </a:t>
              </a:r>
            </a:p>
            <a:p>
              <a:pPr marL="0" lvl="0" indent="0">
                <a:lnSpc>
                  <a:spcPts val="1341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Speed of Play</a:t>
              </a:r>
            </a:p>
          </p:txBody>
        </p:sp>
      </p:grpSp>
      <p:sp>
        <p:nvSpPr>
          <p:cNvPr id="40" name="TextBox 71">
            <a:extLst>
              <a:ext uri="{FF2B5EF4-FFF2-40B4-BE49-F238E27FC236}">
                <a16:creationId xmlns:a16="http://schemas.microsoft.com/office/drawing/2014/main" id="{58ABE9CB-1418-7AFE-981D-E33BB48C1759}"/>
              </a:ext>
            </a:extLst>
          </p:cNvPr>
          <p:cNvSpPr txBox="1"/>
          <p:nvPr/>
        </p:nvSpPr>
        <p:spPr>
          <a:xfrm>
            <a:off x="3863779" y="1486012"/>
            <a:ext cx="4464442" cy="31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62"/>
              </a:lnSpc>
            </a:pPr>
            <a:r>
              <a:rPr lang="en-US" sz="2800" b="1" spc="63" dirty="0">
                <a:solidFill>
                  <a:srgbClr val="191919"/>
                </a:solidFill>
              </a:rPr>
              <a:t>Within-session loss-chasing</a:t>
            </a:r>
          </a:p>
        </p:txBody>
      </p:sp>
      <p:grpSp>
        <p:nvGrpSpPr>
          <p:cNvPr id="47" name="Group 65">
            <a:extLst>
              <a:ext uri="{FF2B5EF4-FFF2-40B4-BE49-F238E27FC236}">
                <a16:creationId xmlns:a16="http://schemas.microsoft.com/office/drawing/2014/main" id="{DAF79043-3C65-8AF0-D528-E40C87BC87C6}"/>
              </a:ext>
            </a:extLst>
          </p:cNvPr>
          <p:cNvGrpSpPr/>
          <p:nvPr/>
        </p:nvGrpSpPr>
        <p:grpSpPr>
          <a:xfrm>
            <a:off x="6592609" y="2793479"/>
            <a:ext cx="2264066" cy="981086"/>
            <a:chOff x="-44468" y="-28576"/>
            <a:chExt cx="2323035" cy="1308116"/>
          </a:xfrm>
        </p:grpSpPr>
        <p:sp>
          <p:nvSpPr>
            <p:cNvPr id="48" name="TextBox 66">
              <a:extLst>
                <a:ext uri="{FF2B5EF4-FFF2-40B4-BE49-F238E27FC236}">
                  <a16:creationId xmlns:a16="http://schemas.microsoft.com/office/drawing/2014/main" id="{DE75CCA5-0F57-B0E2-5E62-62D7616EF7B9}"/>
                </a:ext>
              </a:extLst>
            </p:cNvPr>
            <p:cNvSpPr txBox="1"/>
            <p:nvPr/>
          </p:nvSpPr>
          <p:spPr>
            <a:xfrm>
              <a:off x="-44468" y="706602"/>
              <a:ext cx="2323035" cy="572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38"/>
                </a:lnSpc>
              </a:pPr>
              <a:r>
                <a:rPr lang="en-US" sz="1400" spc="34" dirty="0">
                  <a:solidFill>
                    <a:srgbClr val="191919"/>
                  </a:solidFill>
                  <a:latin typeface="Glacial Indifference"/>
                </a:rPr>
                <a:t>Continuing gambling in the face of losses</a:t>
              </a:r>
            </a:p>
          </p:txBody>
        </p:sp>
        <p:sp>
          <p:nvSpPr>
            <p:cNvPr id="49" name="TextBox 67">
              <a:extLst>
                <a:ext uri="{FF2B5EF4-FFF2-40B4-BE49-F238E27FC236}">
                  <a16:creationId xmlns:a16="http://schemas.microsoft.com/office/drawing/2014/main" id="{F30FCCDC-F1AA-B760-A474-62DD1C22184B}"/>
                </a:ext>
              </a:extLst>
            </p:cNvPr>
            <p:cNvSpPr txBox="1"/>
            <p:nvPr/>
          </p:nvSpPr>
          <p:spPr>
            <a:xfrm>
              <a:off x="1" y="-28576"/>
              <a:ext cx="1957599" cy="6198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849"/>
                </a:lnSpc>
              </a:pPr>
              <a:r>
                <a:rPr lang="en-US" b="1" spc="51" dirty="0">
                  <a:solidFill>
                    <a:srgbClr val="191919"/>
                  </a:solidFill>
                </a:rPr>
                <a:t>Continuing </a:t>
              </a:r>
            </a:p>
            <a:p>
              <a:pPr marL="0" lvl="0" indent="0" algn="ctr">
                <a:lnSpc>
                  <a:spcPts val="1849"/>
                </a:lnSpc>
              </a:pPr>
              <a:r>
                <a:rPr lang="en-US" b="1" spc="51" dirty="0">
                  <a:solidFill>
                    <a:srgbClr val="191919"/>
                  </a:solidFill>
                </a:rPr>
                <a:t>(i.e., persistence)</a:t>
              </a:r>
            </a:p>
          </p:txBody>
        </p:sp>
      </p:grpSp>
      <p:pic>
        <p:nvPicPr>
          <p:cNvPr id="19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927C8577-A903-02B4-A4E0-D55AC7AC675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20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C2B1E355-0CFB-9821-3191-DC115DD09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0B77471-8753-09E3-B30C-3B38CEE3D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B9BAE10C-6C7F-503A-467C-6320B6641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8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9580A0F8-D183-0B10-57E5-98D3B69C10EA}"/>
              </a:ext>
            </a:extLst>
          </p:cNvPr>
          <p:cNvSpPr txBox="1">
            <a:spLocks/>
          </p:cNvSpPr>
          <p:nvPr/>
        </p:nvSpPr>
        <p:spPr>
          <a:xfrm>
            <a:off x="406644" y="262376"/>
            <a:ext cx="4815008" cy="84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BE" b="1">
                <a:latin typeface="+mn-lt"/>
              </a:rPr>
              <a:t>Chen et al., (2022)</a:t>
            </a:r>
            <a:endParaRPr lang="en-BE" b="1" dirty="0">
              <a:latin typeface="+mn-lt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2903A0A-7BF3-A2CE-6AB6-6969C35A34F3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54" name="Group 59">
            <a:extLst>
              <a:ext uri="{FF2B5EF4-FFF2-40B4-BE49-F238E27FC236}">
                <a16:creationId xmlns:a16="http://schemas.microsoft.com/office/drawing/2014/main" id="{93C159D3-3D55-C356-0DA1-4C70CB3032F2}"/>
              </a:ext>
            </a:extLst>
          </p:cNvPr>
          <p:cNvGrpSpPr/>
          <p:nvPr/>
        </p:nvGrpSpPr>
        <p:grpSpPr>
          <a:xfrm>
            <a:off x="7845006" y="2458262"/>
            <a:ext cx="1876115" cy="1023851"/>
            <a:chOff x="0" y="-19049"/>
            <a:chExt cx="2128396" cy="1365134"/>
          </a:xfrm>
        </p:grpSpPr>
        <p:sp>
          <p:nvSpPr>
            <p:cNvPr id="55" name="TextBox 60">
              <a:extLst>
                <a:ext uri="{FF2B5EF4-FFF2-40B4-BE49-F238E27FC236}">
                  <a16:creationId xmlns:a16="http://schemas.microsoft.com/office/drawing/2014/main" id="{18D30384-355E-F6B1-ECAF-7887D71A170E}"/>
                </a:ext>
              </a:extLst>
            </p:cNvPr>
            <p:cNvSpPr txBox="1"/>
            <p:nvPr/>
          </p:nvSpPr>
          <p:spPr>
            <a:xfrm>
              <a:off x="0" y="568608"/>
              <a:ext cx="2128396" cy="7774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stake 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sizes</a:t>
              </a:r>
            </a:p>
          </p:txBody>
        </p:sp>
        <p:sp>
          <p:nvSpPr>
            <p:cNvPr id="56" name="TextBox 61">
              <a:extLst>
                <a:ext uri="{FF2B5EF4-FFF2-40B4-BE49-F238E27FC236}">
                  <a16:creationId xmlns:a16="http://schemas.microsoft.com/office/drawing/2014/main" id="{E32B2AF0-60C2-C11F-2B6F-AFE322222608}"/>
                </a:ext>
              </a:extLst>
            </p:cNvPr>
            <p:cNvSpPr txBox="1"/>
            <p:nvPr/>
          </p:nvSpPr>
          <p:spPr>
            <a:xfrm>
              <a:off x="0" y="-19049"/>
              <a:ext cx="1393922" cy="520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Changing Stake sizes</a:t>
              </a:r>
            </a:p>
          </p:txBody>
        </p:sp>
      </p:grpSp>
      <p:grpSp>
        <p:nvGrpSpPr>
          <p:cNvPr id="57" name="Group 62">
            <a:extLst>
              <a:ext uri="{FF2B5EF4-FFF2-40B4-BE49-F238E27FC236}">
                <a16:creationId xmlns:a16="http://schemas.microsoft.com/office/drawing/2014/main" id="{EDA14C05-9393-3F92-C5F6-2DE0B84EB390}"/>
              </a:ext>
            </a:extLst>
          </p:cNvPr>
          <p:cNvGrpSpPr/>
          <p:nvPr/>
        </p:nvGrpSpPr>
        <p:grpSpPr>
          <a:xfrm>
            <a:off x="9656514" y="2343214"/>
            <a:ext cx="1883483" cy="1181999"/>
            <a:chOff x="15393" y="-498571"/>
            <a:chExt cx="2391228" cy="1493425"/>
          </a:xfrm>
        </p:grpSpPr>
        <p:sp>
          <p:nvSpPr>
            <p:cNvPr id="58" name="TextBox 63">
              <a:extLst>
                <a:ext uri="{FF2B5EF4-FFF2-40B4-BE49-F238E27FC236}">
                  <a16:creationId xmlns:a16="http://schemas.microsoft.com/office/drawing/2014/main" id="{E70ED7E5-10AE-DE89-C035-961B091D2554}"/>
                </a:ext>
              </a:extLst>
            </p:cNvPr>
            <p:cNvSpPr txBox="1"/>
            <p:nvPr/>
          </p:nvSpPr>
          <p:spPr>
            <a:xfrm>
              <a:off x="15393" y="265727"/>
              <a:ext cx="2391228" cy="7291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speed of playing the next gamble</a:t>
              </a:r>
            </a:p>
          </p:txBody>
        </p:sp>
        <p:sp>
          <p:nvSpPr>
            <p:cNvPr id="59" name="TextBox 64">
              <a:extLst>
                <a:ext uri="{FF2B5EF4-FFF2-40B4-BE49-F238E27FC236}">
                  <a16:creationId xmlns:a16="http://schemas.microsoft.com/office/drawing/2014/main" id="{8BE6E599-E595-A721-E5E0-67A0E4DE41F3}"/>
                </a:ext>
              </a:extLst>
            </p:cNvPr>
            <p:cNvSpPr txBox="1"/>
            <p:nvPr/>
          </p:nvSpPr>
          <p:spPr>
            <a:xfrm>
              <a:off x="15394" y="-498571"/>
              <a:ext cx="2274872" cy="692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ct val="150000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Increasing </a:t>
              </a:r>
            </a:p>
            <a:p>
              <a:pPr marL="0" lvl="0" indent="0">
                <a:lnSpc>
                  <a:spcPts val="1341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Speed of Play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AC0AC37-185F-265E-76EB-1CA3DC38ACDE}"/>
              </a:ext>
            </a:extLst>
          </p:cNvPr>
          <p:cNvGrpSpPr/>
          <p:nvPr/>
        </p:nvGrpSpPr>
        <p:grpSpPr>
          <a:xfrm>
            <a:off x="5616240" y="2412763"/>
            <a:ext cx="1760306" cy="1047312"/>
            <a:chOff x="0" y="-19049"/>
            <a:chExt cx="2286973" cy="139641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E2F4037-3C92-B738-EFF8-DD8A16421938}"/>
                </a:ext>
              </a:extLst>
            </p:cNvPr>
            <p:cNvSpPr txBox="1"/>
            <p:nvPr/>
          </p:nvSpPr>
          <p:spPr>
            <a:xfrm>
              <a:off x="0" y="864406"/>
              <a:ext cx="2128395" cy="5129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Continuing in the face of losses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183C937-4A53-3564-C78A-BF091553BAAB}"/>
                </a:ext>
              </a:extLst>
            </p:cNvPr>
            <p:cNvSpPr txBox="1"/>
            <p:nvPr/>
          </p:nvSpPr>
          <p:spPr>
            <a:xfrm>
              <a:off x="0" y="-19049"/>
              <a:ext cx="2286973" cy="5210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Decisions of when to stop (Continuation)</a:t>
              </a:r>
            </a:p>
          </p:txBody>
        </p:sp>
      </p:grpSp>
      <p:sp>
        <p:nvSpPr>
          <p:cNvPr id="63" name="TextBox 71">
            <a:extLst>
              <a:ext uri="{FF2B5EF4-FFF2-40B4-BE49-F238E27FC236}">
                <a16:creationId xmlns:a16="http://schemas.microsoft.com/office/drawing/2014/main" id="{B608A7C4-AFEC-EA89-002C-AF44A5A7B10C}"/>
              </a:ext>
            </a:extLst>
          </p:cNvPr>
          <p:cNvSpPr txBox="1"/>
          <p:nvPr/>
        </p:nvSpPr>
        <p:spPr>
          <a:xfrm>
            <a:off x="6326019" y="975605"/>
            <a:ext cx="4464442" cy="31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62"/>
              </a:lnSpc>
            </a:pPr>
            <a:r>
              <a:rPr lang="en-US" sz="2800" b="1" spc="63" dirty="0">
                <a:solidFill>
                  <a:srgbClr val="191919"/>
                </a:solidFill>
              </a:rPr>
              <a:t>Within-session loss-chasing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4E7EADF-6D61-C6F7-CD7F-FD69CF1F4681}"/>
              </a:ext>
            </a:extLst>
          </p:cNvPr>
          <p:cNvCxnSpPr/>
          <p:nvPr/>
        </p:nvCxnSpPr>
        <p:spPr>
          <a:xfrm flipH="1">
            <a:off x="6852511" y="1466021"/>
            <a:ext cx="1205345" cy="866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1332B6A-7FD1-E243-A35F-B9F64072CB28}"/>
              </a:ext>
            </a:extLst>
          </p:cNvPr>
          <p:cNvCxnSpPr>
            <a:cxnSpLocks/>
          </p:cNvCxnSpPr>
          <p:nvPr/>
        </p:nvCxnSpPr>
        <p:spPr>
          <a:xfrm>
            <a:off x="8508704" y="1453103"/>
            <a:ext cx="0" cy="929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A02D056-CB06-CF40-9DE2-CBE8D032C38C}"/>
              </a:ext>
            </a:extLst>
          </p:cNvPr>
          <p:cNvCxnSpPr>
            <a:cxnSpLocks/>
          </p:cNvCxnSpPr>
          <p:nvPr/>
        </p:nvCxnSpPr>
        <p:spPr>
          <a:xfrm>
            <a:off x="9040128" y="1466021"/>
            <a:ext cx="1179037" cy="8531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Dice: your online dice games | Circus">
            <a:extLst>
              <a:ext uri="{FF2B5EF4-FFF2-40B4-BE49-F238E27FC236}">
                <a16:creationId xmlns:a16="http://schemas.microsoft.com/office/drawing/2014/main" id="{1F7A17F1-DD8B-28FF-B843-B40DD1A5B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33" y="1085279"/>
            <a:ext cx="2712531" cy="16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BE30216-768C-71B7-2F7F-337468AE6FF9}"/>
              </a:ext>
            </a:extLst>
          </p:cNvPr>
          <p:cNvSpPr txBox="1">
            <a:spLocks/>
          </p:cNvSpPr>
          <p:nvPr/>
        </p:nvSpPr>
        <p:spPr>
          <a:xfrm rot="5400000">
            <a:off x="3304399" y="2200955"/>
            <a:ext cx="954873" cy="23488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Gaming1 2023</a:t>
            </a:r>
            <a:endParaRPr lang="en-BE" sz="1600" dirty="0"/>
          </a:p>
        </p:txBody>
      </p:sp>
      <p:pic>
        <p:nvPicPr>
          <p:cNvPr id="68" name="Picture 6" descr="Copyright Symbol">
            <a:extLst>
              <a:ext uri="{FF2B5EF4-FFF2-40B4-BE49-F238E27FC236}">
                <a16:creationId xmlns:a16="http://schemas.microsoft.com/office/drawing/2014/main" id="{5F292943-8FA7-4B3F-2400-E63EE10A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96089" y="1767939"/>
            <a:ext cx="225689" cy="12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 descr="A screenshot of a game&#10;&#10;Description automatically generated with low confidence">
            <a:extLst>
              <a:ext uri="{FF2B5EF4-FFF2-40B4-BE49-F238E27FC236}">
                <a16:creationId xmlns:a16="http://schemas.microsoft.com/office/drawing/2014/main" id="{FDCD5AC3-5E42-0FCB-7A42-09F3033372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4" t="2795" r="3290" b="537"/>
          <a:stretch/>
        </p:blipFill>
        <p:spPr>
          <a:xfrm>
            <a:off x="42437" y="2699880"/>
            <a:ext cx="5403770" cy="4068697"/>
          </a:xfrm>
          <a:prstGeom prst="rect">
            <a:avLst/>
          </a:prstGeom>
        </p:spPr>
      </p:pic>
      <p:sp>
        <p:nvSpPr>
          <p:cNvPr id="70" name="Frame 69">
            <a:extLst>
              <a:ext uri="{FF2B5EF4-FFF2-40B4-BE49-F238E27FC236}">
                <a16:creationId xmlns:a16="http://schemas.microsoft.com/office/drawing/2014/main" id="{3C531733-A5B9-3753-60C0-9C3909ABC23F}"/>
              </a:ext>
            </a:extLst>
          </p:cNvPr>
          <p:cNvSpPr/>
          <p:nvPr/>
        </p:nvSpPr>
        <p:spPr>
          <a:xfrm>
            <a:off x="559694" y="2891697"/>
            <a:ext cx="1339444" cy="1571916"/>
          </a:xfrm>
          <a:prstGeom prst="frame">
            <a:avLst>
              <a:gd name="adj1" fmla="val 16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1" name="Frame 70">
            <a:extLst>
              <a:ext uri="{FF2B5EF4-FFF2-40B4-BE49-F238E27FC236}">
                <a16:creationId xmlns:a16="http://schemas.microsoft.com/office/drawing/2014/main" id="{6AFF5C3B-A4AA-108C-4C2A-3B3272ED192F}"/>
              </a:ext>
            </a:extLst>
          </p:cNvPr>
          <p:cNvSpPr/>
          <p:nvPr/>
        </p:nvSpPr>
        <p:spPr>
          <a:xfrm>
            <a:off x="1899138" y="2891697"/>
            <a:ext cx="439735" cy="1571916"/>
          </a:xfrm>
          <a:prstGeom prst="frame">
            <a:avLst>
              <a:gd name="adj1" fmla="val 59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pic>
        <p:nvPicPr>
          <p:cNvPr id="72" name="Picture 71" descr="A dice with black dots&#10;&#10;Description automatically generated with low confidence">
            <a:extLst>
              <a:ext uri="{FF2B5EF4-FFF2-40B4-BE49-F238E27FC236}">
                <a16:creationId xmlns:a16="http://schemas.microsoft.com/office/drawing/2014/main" id="{2DF55D5B-D1BC-E0E6-651E-79E55E158B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78"/>
          <a:stretch/>
        </p:blipFill>
        <p:spPr>
          <a:xfrm>
            <a:off x="4550911" y="5195059"/>
            <a:ext cx="330579" cy="1020008"/>
          </a:xfrm>
          <a:prstGeom prst="rect">
            <a:avLst/>
          </a:prstGeom>
        </p:spPr>
      </p:pic>
      <p:sp>
        <p:nvSpPr>
          <p:cNvPr id="73" name="Frame 72">
            <a:extLst>
              <a:ext uri="{FF2B5EF4-FFF2-40B4-BE49-F238E27FC236}">
                <a16:creationId xmlns:a16="http://schemas.microsoft.com/office/drawing/2014/main" id="{CC7848A1-3249-3A86-4553-6782EF6AD46E}"/>
              </a:ext>
            </a:extLst>
          </p:cNvPr>
          <p:cNvSpPr/>
          <p:nvPr/>
        </p:nvSpPr>
        <p:spPr>
          <a:xfrm>
            <a:off x="4496332" y="5148775"/>
            <a:ext cx="439735" cy="1113158"/>
          </a:xfrm>
          <a:prstGeom prst="frame">
            <a:avLst>
              <a:gd name="adj1" fmla="val 59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4" name="Frame 73">
            <a:extLst>
              <a:ext uri="{FF2B5EF4-FFF2-40B4-BE49-F238E27FC236}">
                <a16:creationId xmlns:a16="http://schemas.microsoft.com/office/drawing/2014/main" id="{A5C97D77-D325-AF9F-92FB-C6B48FEADD92}"/>
              </a:ext>
            </a:extLst>
          </p:cNvPr>
          <p:cNvSpPr/>
          <p:nvPr/>
        </p:nvSpPr>
        <p:spPr>
          <a:xfrm rot="16200000">
            <a:off x="1856848" y="5474052"/>
            <a:ext cx="414459" cy="1161302"/>
          </a:xfrm>
          <a:prstGeom prst="frame">
            <a:avLst>
              <a:gd name="adj1" fmla="val 59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5" name="Frame 74">
            <a:extLst>
              <a:ext uri="{FF2B5EF4-FFF2-40B4-BE49-F238E27FC236}">
                <a16:creationId xmlns:a16="http://schemas.microsoft.com/office/drawing/2014/main" id="{184A8495-904D-27A9-98CA-F56E695869A4}"/>
              </a:ext>
            </a:extLst>
          </p:cNvPr>
          <p:cNvSpPr/>
          <p:nvPr/>
        </p:nvSpPr>
        <p:spPr>
          <a:xfrm rot="16200000">
            <a:off x="739381" y="3749864"/>
            <a:ext cx="342315" cy="523545"/>
          </a:xfrm>
          <a:prstGeom prst="frame">
            <a:avLst>
              <a:gd name="adj1" fmla="val 59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6" name="Frame 75">
            <a:extLst>
              <a:ext uri="{FF2B5EF4-FFF2-40B4-BE49-F238E27FC236}">
                <a16:creationId xmlns:a16="http://schemas.microsoft.com/office/drawing/2014/main" id="{98810D1E-C8A1-C9D7-6B91-6BCD38C70749}"/>
              </a:ext>
            </a:extLst>
          </p:cNvPr>
          <p:cNvSpPr/>
          <p:nvPr/>
        </p:nvSpPr>
        <p:spPr>
          <a:xfrm rot="16200000">
            <a:off x="1952841" y="4782533"/>
            <a:ext cx="222471" cy="523545"/>
          </a:xfrm>
          <a:prstGeom prst="frame">
            <a:avLst>
              <a:gd name="adj1" fmla="val 59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7" name="Frame 76">
            <a:extLst>
              <a:ext uri="{FF2B5EF4-FFF2-40B4-BE49-F238E27FC236}">
                <a16:creationId xmlns:a16="http://schemas.microsoft.com/office/drawing/2014/main" id="{6712411E-E595-60E1-0690-91BA831D3D15}"/>
              </a:ext>
            </a:extLst>
          </p:cNvPr>
          <p:cNvSpPr/>
          <p:nvPr/>
        </p:nvSpPr>
        <p:spPr>
          <a:xfrm rot="16200000">
            <a:off x="3442951" y="2866794"/>
            <a:ext cx="2062312" cy="1817022"/>
          </a:xfrm>
          <a:prstGeom prst="frame">
            <a:avLst>
              <a:gd name="adj1" fmla="val 15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84AD2F4-276F-D07F-C05F-847A8EA0902E}"/>
              </a:ext>
            </a:extLst>
          </p:cNvPr>
          <p:cNvSpPr txBox="1"/>
          <p:nvPr/>
        </p:nvSpPr>
        <p:spPr>
          <a:xfrm>
            <a:off x="7421603" y="3815014"/>
            <a:ext cx="2298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N</a:t>
            </a:r>
            <a:r>
              <a:rPr lang="en-BE" b="1" dirty="0"/>
              <a:t> </a:t>
            </a:r>
            <a:r>
              <a:rPr lang="en-BE" b="1" i="0" dirty="0">
                <a:effectLst/>
                <a:latin typeface="Google Sans"/>
              </a:rPr>
              <a:t>≈</a:t>
            </a:r>
            <a:r>
              <a:rPr lang="en-BE" b="1" i="0" dirty="0">
                <a:solidFill>
                  <a:srgbClr val="E8EAED"/>
                </a:solidFill>
                <a:effectLst/>
                <a:latin typeface="Google Sans"/>
              </a:rPr>
              <a:t> </a:t>
            </a:r>
            <a:r>
              <a:rPr lang="en-BE" b="1" dirty="0"/>
              <a:t>10 million rounds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348D0A1B-444C-359A-C959-7F6A0C22EECE}"/>
              </a:ext>
            </a:extLst>
          </p:cNvPr>
          <p:cNvSpPr txBox="1">
            <a:spLocks/>
          </p:cNvSpPr>
          <p:nvPr/>
        </p:nvSpPr>
        <p:spPr>
          <a:xfrm>
            <a:off x="7557950" y="4278503"/>
            <a:ext cx="2025598" cy="370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/>
              <a:t>N = &gt;2500 players</a:t>
            </a:r>
          </a:p>
        </p:txBody>
      </p:sp>
      <p:sp>
        <p:nvSpPr>
          <p:cNvPr id="80" name="TextBox 16">
            <a:extLst>
              <a:ext uri="{FF2B5EF4-FFF2-40B4-BE49-F238E27FC236}">
                <a16:creationId xmlns:a16="http://schemas.microsoft.com/office/drawing/2014/main" id="{B7889BC6-8D60-D3C2-3855-FB1BE8463466}"/>
              </a:ext>
            </a:extLst>
          </p:cNvPr>
          <p:cNvSpPr txBox="1"/>
          <p:nvPr/>
        </p:nvSpPr>
        <p:spPr>
          <a:xfrm>
            <a:off x="5729243" y="5044305"/>
            <a:ext cx="2588783" cy="7309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High-involvement players </a:t>
            </a:r>
          </a:p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(addiction score &gt; = 3)</a:t>
            </a:r>
          </a:p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 = 1803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A8CA5CE-0D24-60BA-AB19-A2D459C99653}"/>
              </a:ext>
            </a:extLst>
          </p:cNvPr>
          <p:cNvSpPr txBox="1"/>
          <p:nvPr/>
        </p:nvSpPr>
        <p:spPr>
          <a:xfrm>
            <a:off x="8121821" y="5026835"/>
            <a:ext cx="3457467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Low-involvement players</a:t>
            </a:r>
          </a:p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(addiction score &lt; 3)</a:t>
            </a:r>
          </a:p>
          <a:p>
            <a:pPr algn="ctr">
              <a:lnSpc>
                <a:spcPts val="1891"/>
              </a:lnSpc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 = 910</a:t>
            </a:r>
          </a:p>
        </p:txBody>
      </p:sp>
    </p:spTree>
    <p:extLst>
      <p:ext uri="{BB962C8B-B14F-4D97-AF65-F5344CB8AC3E}">
        <p14:creationId xmlns:p14="http://schemas.microsoft.com/office/powerpoint/2010/main" val="69985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7" grpId="0"/>
      <p:bldP spid="70" grpId="0" animBg="1"/>
      <p:bldP spid="71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A72DAE3-736D-5D37-65F7-2DC28860FD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</p:spPr>
      </p:pic>
      <p:pic>
        <p:nvPicPr>
          <p:cNvPr id="4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F8AD7558-909C-2C04-5F14-A8D73B56D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5003A0-36CB-D19E-3ADC-77ED48751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BCE5EBE-BB30-9FAB-0EE9-835441B47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59">
            <a:extLst>
              <a:ext uri="{FF2B5EF4-FFF2-40B4-BE49-F238E27FC236}">
                <a16:creationId xmlns:a16="http://schemas.microsoft.com/office/drawing/2014/main" id="{BE85426F-BC3C-B603-BF4C-DEAF43958DF3}"/>
              </a:ext>
            </a:extLst>
          </p:cNvPr>
          <p:cNvGrpSpPr/>
          <p:nvPr/>
        </p:nvGrpSpPr>
        <p:grpSpPr>
          <a:xfrm>
            <a:off x="5112744" y="3097101"/>
            <a:ext cx="1876115" cy="1023851"/>
            <a:chOff x="0" y="-19049"/>
            <a:chExt cx="2128396" cy="1365134"/>
          </a:xfrm>
        </p:grpSpPr>
        <p:sp>
          <p:nvSpPr>
            <p:cNvPr id="22" name="TextBox 60">
              <a:extLst>
                <a:ext uri="{FF2B5EF4-FFF2-40B4-BE49-F238E27FC236}">
                  <a16:creationId xmlns:a16="http://schemas.microsoft.com/office/drawing/2014/main" id="{82048763-72C7-376C-924A-63B16F6A727F}"/>
                </a:ext>
              </a:extLst>
            </p:cNvPr>
            <p:cNvSpPr txBox="1"/>
            <p:nvPr/>
          </p:nvSpPr>
          <p:spPr>
            <a:xfrm>
              <a:off x="0" y="568608"/>
              <a:ext cx="2128396" cy="7774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stake 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sizes</a:t>
              </a:r>
            </a:p>
          </p:txBody>
        </p:sp>
        <p:sp>
          <p:nvSpPr>
            <p:cNvPr id="23" name="TextBox 61">
              <a:extLst>
                <a:ext uri="{FF2B5EF4-FFF2-40B4-BE49-F238E27FC236}">
                  <a16:creationId xmlns:a16="http://schemas.microsoft.com/office/drawing/2014/main" id="{F470BC5D-37AA-46E3-698D-EFCAAB7AA0C0}"/>
                </a:ext>
              </a:extLst>
            </p:cNvPr>
            <p:cNvSpPr txBox="1"/>
            <p:nvPr/>
          </p:nvSpPr>
          <p:spPr>
            <a:xfrm>
              <a:off x="0" y="-19049"/>
              <a:ext cx="1393922" cy="520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Changing Stake sizes</a:t>
              </a:r>
            </a:p>
          </p:txBody>
        </p:sp>
      </p:grpSp>
      <p:grpSp>
        <p:nvGrpSpPr>
          <p:cNvPr id="24" name="Group 62">
            <a:extLst>
              <a:ext uri="{FF2B5EF4-FFF2-40B4-BE49-F238E27FC236}">
                <a16:creationId xmlns:a16="http://schemas.microsoft.com/office/drawing/2014/main" id="{E3AE0B37-B30E-1169-D626-71D3EA682ABF}"/>
              </a:ext>
            </a:extLst>
          </p:cNvPr>
          <p:cNvGrpSpPr/>
          <p:nvPr/>
        </p:nvGrpSpPr>
        <p:grpSpPr>
          <a:xfrm>
            <a:off x="6970350" y="2982053"/>
            <a:ext cx="1883483" cy="1181999"/>
            <a:chOff x="15393" y="-498571"/>
            <a:chExt cx="2391228" cy="1493425"/>
          </a:xfrm>
        </p:grpSpPr>
        <p:sp>
          <p:nvSpPr>
            <p:cNvPr id="25" name="TextBox 63">
              <a:extLst>
                <a:ext uri="{FF2B5EF4-FFF2-40B4-BE49-F238E27FC236}">
                  <a16:creationId xmlns:a16="http://schemas.microsoft.com/office/drawing/2014/main" id="{9D03910D-6C15-DD53-30E2-CF16DE8A27C9}"/>
                </a:ext>
              </a:extLst>
            </p:cNvPr>
            <p:cNvSpPr txBox="1"/>
            <p:nvPr/>
          </p:nvSpPr>
          <p:spPr>
            <a:xfrm>
              <a:off x="15393" y="265727"/>
              <a:ext cx="2391228" cy="7291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Chasing losses by</a:t>
              </a:r>
            </a:p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increasing speed of playing the next gamble</a:t>
              </a:r>
            </a:p>
          </p:txBody>
        </p:sp>
        <p:sp>
          <p:nvSpPr>
            <p:cNvPr id="26" name="TextBox 64">
              <a:extLst>
                <a:ext uri="{FF2B5EF4-FFF2-40B4-BE49-F238E27FC236}">
                  <a16:creationId xmlns:a16="http://schemas.microsoft.com/office/drawing/2014/main" id="{8BA14B32-14AD-5F05-F24F-D1A1DC6D4DA4}"/>
                </a:ext>
              </a:extLst>
            </p:cNvPr>
            <p:cNvSpPr txBox="1"/>
            <p:nvPr/>
          </p:nvSpPr>
          <p:spPr>
            <a:xfrm>
              <a:off x="15394" y="-498571"/>
              <a:ext cx="2274872" cy="692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ct val="150000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Increasing </a:t>
              </a:r>
            </a:p>
            <a:p>
              <a:pPr marL="0" lvl="0" indent="0">
                <a:lnSpc>
                  <a:spcPts val="1341"/>
                </a:lnSpc>
              </a:pPr>
              <a:r>
                <a:rPr lang="en-US" sz="1600" b="1" spc="37" dirty="0">
                  <a:solidFill>
                    <a:srgbClr val="191919"/>
                  </a:solidFill>
                </a:rPr>
                <a:t>Speed of Play</a:t>
              </a:r>
            </a:p>
          </p:txBody>
        </p:sp>
      </p:grpSp>
      <p:grpSp>
        <p:nvGrpSpPr>
          <p:cNvPr id="33" name="Group 59">
            <a:extLst>
              <a:ext uri="{FF2B5EF4-FFF2-40B4-BE49-F238E27FC236}">
                <a16:creationId xmlns:a16="http://schemas.microsoft.com/office/drawing/2014/main" id="{8BC92368-327B-5599-0184-182131777693}"/>
              </a:ext>
            </a:extLst>
          </p:cNvPr>
          <p:cNvGrpSpPr/>
          <p:nvPr/>
        </p:nvGrpSpPr>
        <p:grpSpPr>
          <a:xfrm>
            <a:off x="2883978" y="3051602"/>
            <a:ext cx="1760306" cy="1047312"/>
            <a:chOff x="0" y="-19049"/>
            <a:chExt cx="2286973" cy="1396417"/>
          </a:xfrm>
        </p:grpSpPr>
        <p:sp>
          <p:nvSpPr>
            <p:cNvPr id="34" name="TextBox 60">
              <a:extLst>
                <a:ext uri="{FF2B5EF4-FFF2-40B4-BE49-F238E27FC236}">
                  <a16:creationId xmlns:a16="http://schemas.microsoft.com/office/drawing/2014/main" id="{20433316-BAFF-4336-D9D9-6013E20F4078}"/>
                </a:ext>
              </a:extLst>
            </p:cNvPr>
            <p:cNvSpPr txBox="1"/>
            <p:nvPr/>
          </p:nvSpPr>
          <p:spPr>
            <a:xfrm>
              <a:off x="0" y="864406"/>
              <a:ext cx="2128395" cy="5129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9"/>
                </a:lnSpc>
              </a:pPr>
              <a:r>
                <a:rPr lang="en-US" sz="1400" spc="30" dirty="0">
                  <a:solidFill>
                    <a:srgbClr val="191919"/>
                  </a:solidFill>
                </a:rPr>
                <a:t>Continuing in the face of losses</a:t>
              </a:r>
            </a:p>
          </p:txBody>
        </p:sp>
        <p:sp>
          <p:nvSpPr>
            <p:cNvPr id="35" name="TextBox 61">
              <a:extLst>
                <a:ext uri="{FF2B5EF4-FFF2-40B4-BE49-F238E27FC236}">
                  <a16:creationId xmlns:a16="http://schemas.microsoft.com/office/drawing/2014/main" id="{027032ED-7409-273B-AE86-4FD121F13EC4}"/>
                </a:ext>
              </a:extLst>
            </p:cNvPr>
            <p:cNvSpPr txBox="1"/>
            <p:nvPr/>
          </p:nvSpPr>
          <p:spPr>
            <a:xfrm>
              <a:off x="0" y="-19049"/>
              <a:ext cx="2286973" cy="5210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1481"/>
                </a:lnSpc>
              </a:pPr>
              <a:r>
                <a:rPr lang="en-US" sz="1600" b="1" spc="41" dirty="0">
                  <a:solidFill>
                    <a:srgbClr val="191919"/>
                  </a:solidFill>
                </a:rPr>
                <a:t>Decisions of when to stop (Continuation)</a:t>
              </a:r>
            </a:p>
          </p:txBody>
        </p:sp>
      </p:grpSp>
      <p:sp>
        <p:nvSpPr>
          <p:cNvPr id="36" name="TextBox 15">
            <a:extLst>
              <a:ext uri="{FF2B5EF4-FFF2-40B4-BE49-F238E27FC236}">
                <a16:creationId xmlns:a16="http://schemas.microsoft.com/office/drawing/2014/main" id="{9CE483AB-151A-2840-66F2-D13ED79B11D3}"/>
              </a:ext>
            </a:extLst>
          </p:cNvPr>
          <p:cNvSpPr txBox="1"/>
          <p:nvPr/>
        </p:nvSpPr>
        <p:spPr>
          <a:xfrm>
            <a:off x="3597545" y="1494069"/>
            <a:ext cx="4115012" cy="47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8"/>
              </a:lnSpc>
            </a:pPr>
            <a:r>
              <a:rPr lang="en-US" sz="2000" spc="36" dirty="0">
                <a:solidFill>
                  <a:srgbClr val="191919"/>
                </a:solidFill>
              </a:rPr>
              <a:t>Chasing losses within a continuous session of gambling</a:t>
            </a:r>
          </a:p>
        </p:txBody>
      </p:sp>
      <p:sp>
        <p:nvSpPr>
          <p:cNvPr id="37" name="TextBox 71">
            <a:extLst>
              <a:ext uri="{FF2B5EF4-FFF2-40B4-BE49-F238E27FC236}">
                <a16:creationId xmlns:a16="http://schemas.microsoft.com/office/drawing/2014/main" id="{09B59BB5-8A8A-164E-0A5B-5F92D6690020}"/>
              </a:ext>
            </a:extLst>
          </p:cNvPr>
          <p:cNvSpPr txBox="1"/>
          <p:nvPr/>
        </p:nvSpPr>
        <p:spPr>
          <a:xfrm>
            <a:off x="3501079" y="972517"/>
            <a:ext cx="4464442" cy="31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62"/>
              </a:lnSpc>
            </a:pPr>
            <a:r>
              <a:rPr lang="en-US" sz="2800" b="1" spc="63" dirty="0">
                <a:solidFill>
                  <a:srgbClr val="191919"/>
                </a:solidFill>
              </a:rPr>
              <a:t>Within-session loss-chasing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888BDCD-60BC-7B01-A963-44D091761A07}"/>
              </a:ext>
            </a:extLst>
          </p:cNvPr>
          <p:cNvCxnSpPr/>
          <p:nvPr/>
        </p:nvCxnSpPr>
        <p:spPr>
          <a:xfrm flipH="1">
            <a:off x="4120249" y="2104860"/>
            <a:ext cx="1205345" cy="866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5D1E83B-AD98-243E-05BC-5FD089A7B079}"/>
              </a:ext>
            </a:extLst>
          </p:cNvPr>
          <p:cNvCxnSpPr>
            <a:cxnSpLocks/>
          </p:cNvCxnSpPr>
          <p:nvPr/>
        </p:nvCxnSpPr>
        <p:spPr>
          <a:xfrm>
            <a:off x="5776442" y="2091942"/>
            <a:ext cx="0" cy="929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39A182F-D88A-3246-F965-D141889A14DA}"/>
              </a:ext>
            </a:extLst>
          </p:cNvPr>
          <p:cNvCxnSpPr>
            <a:cxnSpLocks/>
          </p:cNvCxnSpPr>
          <p:nvPr/>
        </p:nvCxnSpPr>
        <p:spPr>
          <a:xfrm>
            <a:off x="6307866" y="2104860"/>
            <a:ext cx="1179037" cy="8531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Frame 46">
            <a:extLst>
              <a:ext uri="{FF2B5EF4-FFF2-40B4-BE49-F238E27FC236}">
                <a16:creationId xmlns:a16="http://schemas.microsoft.com/office/drawing/2014/main" id="{6A221397-C8FD-798A-0C85-0C552165A473}"/>
              </a:ext>
            </a:extLst>
          </p:cNvPr>
          <p:cNvSpPr/>
          <p:nvPr/>
        </p:nvSpPr>
        <p:spPr>
          <a:xfrm>
            <a:off x="6853098" y="3029180"/>
            <a:ext cx="2000735" cy="1188031"/>
          </a:xfrm>
          <a:prstGeom prst="frame">
            <a:avLst>
              <a:gd name="adj1" fmla="val 223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48" name="Frame 47">
            <a:extLst>
              <a:ext uri="{FF2B5EF4-FFF2-40B4-BE49-F238E27FC236}">
                <a16:creationId xmlns:a16="http://schemas.microsoft.com/office/drawing/2014/main" id="{584C3F6F-5A4F-43D3-F633-0A9B5394B5C2}"/>
              </a:ext>
            </a:extLst>
          </p:cNvPr>
          <p:cNvSpPr/>
          <p:nvPr/>
        </p:nvSpPr>
        <p:spPr>
          <a:xfrm>
            <a:off x="2792544" y="2992850"/>
            <a:ext cx="1788776" cy="1224361"/>
          </a:xfrm>
          <a:prstGeom prst="frame">
            <a:avLst>
              <a:gd name="adj1" fmla="val 223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rgbClr val="FF0000"/>
              </a:solidFill>
            </a:endParaRPr>
          </a:p>
        </p:txBody>
      </p:sp>
      <p:sp>
        <p:nvSpPr>
          <p:cNvPr id="49" name="Frame 48">
            <a:extLst>
              <a:ext uri="{FF2B5EF4-FFF2-40B4-BE49-F238E27FC236}">
                <a16:creationId xmlns:a16="http://schemas.microsoft.com/office/drawing/2014/main" id="{CF6C51DB-104A-812F-63B3-1192C1B39D92}"/>
              </a:ext>
            </a:extLst>
          </p:cNvPr>
          <p:cNvSpPr/>
          <p:nvPr/>
        </p:nvSpPr>
        <p:spPr>
          <a:xfrm>
            <a:off x="4995491" y="3020947"/>
            <a:ext cx="1524012" cy="1180790"/>
          </a:xfrm>
          <a:prstGeom prst="frame">
            <a:avLst>
              <a:gd name="adj1" fmla="val 223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rgbClr val="FF0000"/>
              </a:solidFill>
            </a:endParaRPr>
          </a:p>
        </p:txBody>
      </p:sp>
      <p:sp>
        <p:nvSpPr>
          <p:cNvPr id="50" name="TextBox 16">
            <a:extLst>
              <a:ext uri="{FF2B5EF4-FFF2-40B4-BE49-F238E27FC236}">
                <a16:creationId xmlns:a16="http://schemas.microsoft.com/office/drawing/2014/main" id="{076464B4-3454-46F6-701A-5CB30FCB1AC3}"/>
              </a:ext>
            </a:extLst>
          </p:cNvPr>
          <p:cNvSpPr txBox="1"/>
          <p:nvPr/>
        </p:nvSpPr>
        <p:spPr>
          <a:xfrm>
            <a:off x="2927598" y="4906936"/>
            <a:ext cx="3457467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1"/>
              </a:lnSpc>
            </a:pPr>
            <a:r>
              <a:rPr lang="en-US" spc="37" dirty="0">
                <a:solidFill>
                  <a:srgbClr val="191919"/>
                </a:solidFill>
              </a:rPr>
              <a:t>High- &amp; Low-involvement players stopped after losses and increased stake-sizes after wins.</a:t>
            </a:r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937D0FE2-D523-F5A9-43A0-3FC527B39EBB}"/>
              </a:ext>
            </a:extLst>
          </p:cNvPr>
          <p:cNvSpPr/>
          <p:nvPr/>
        </p:nvSpPr>
        <p:spPr>
          <a:xfrm rot="5400000">
            <a:off x="4422147" y="2854561"/>
            <a:ext cx="381126" cy="3457465"/>
          </a:xfrm>
          <a:prstGeom prst="rightBrace">
            <a:avLst>
              <a:gd name="adj1" fmla="val 36111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TextBox 16">
            <a:extLst>
              <a:ext uri="{FF2B5EF4-FFF2-40B4-BE49-F238E27FC236}">
                <a16:creationId xmlns:a16="http://schemas.microsoft.com/office/drawing/2014/main" id="{D26D3E37-B899-CB74-DC52-0672E2252C0B}"/>
              </a:ext>
            </a:extLst>
          </p:cNvPr>
          <p:cNvSpPr txBox="1"/>
          <p:nvPr/>
        </p:nvSpPr>
        <p:spPr>
          <a:xfrm>
            <a:off x="2927598" y="5806192"/>
            <a:ext cx="341384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1"/>
              </a:lnSpc>
            </a:pPr>
            <a:r>
              <a:rPr lang="en-US" spc="37" dirty="0">
                <a:solidFill>
                  <a:srgbClr val="191919"/>
                </a:solidFill>
              </a:rPr>
              <a:t>Thus, captured </a:t>
            </a:r>
            <a:r>
              <a:rPr lang="en-US" b="1" spc="37" dirty="0">
                <a:solidFill>
                  <a:srgbClr val="191919"/>
                </a:solidFill>
              </a:rPr>
              <a:t>win-chasing </a:t>
            </a:r>
            <a:r>
              <a:rPr lang="en-US" spc="37" dirty="0">
                <a:solidFill>
                  <a:srgbClr val="191919"/>
                </a:solidFill>
              </a:rPr>
              <a:t>instead of loss-chasing</a:t>
            </a: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E1104233-6253-C18B-E8DB-11E3C9F98ECF}"/>
              </a:ext>
            </a:extLst>
          </p:cNvPr>
          <p:cNvSpPr txBox="1"/>
          <p:nvPr/>
        </p:nvSpPr>
        <p:spPr>
          <a:xfrm>
            <a:off x="6776883" y="4869610"/>
            <a:ext cx="2178769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1"/>
              </a:lnSpc>
            </a:pPr>
            <a:r>
              <a:rPr lang="en-US" spc="37" dirty="0">
                <a:solidFill>
                  <a:srgbClr val="191919"/>
                </a:solidFill>
              </a:rPr>
              <a:t>After losing both groups played more quickly.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D7DC6350-2810-DED6-7E39-8825B49F8B92}"/>
              </a:ext>
            </a:extLst>
          </p:cNvPr>
          <p:cNvSpPr/>
          <p:nvPr/>
        </p:nvSpPr>
        <p:spPr>
          <a:xfrm rot="5400000">
            <a:off x="7644086" y="3863257"/>
            <a:ext cx="381126" cy="1413692"/>
          </a:xfrm>
          <a:prstGeom prst="rightBrace">
            <a:avLst>
              <a:gd name="adj1" fmla="val 43934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813AF6D2-E640-08AC-4210-6274445660C5}"/>
              </a:ext>
            </a:extLst>
          </p:cNvPr>
          <p:cNvSpPr txBox="1"/>
          <p:nvPr/>
        </p:nvSpPr>
        <p:spPr>
          <a:xfrm>
            <a:off x="6776883" y="5763655"/>
            <a:ext cx="2973173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91"/>
              </a:lnSpc>
            </a:pPr>
            <a:r>
              <a:rPr lang="en-US" spc="37" dirty="0">
                <a:solidFill>
                  <a:srgbClr val="191919"/>
                </a:solidFill>
              </a:rPr>
              <a:t>Thus, captured </a:t>
            </a:r>
            <a:r>
              <a:rPr lang="en-US" b="1" spc="37" dirty="0">
                <a:solidFill>
                  <a:srgbClr val="191919"/>
                </a:solidFill>
              </a:rPr>
              <a:t>loss-chasing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19D6BDB-F127-8997-4464-D1A384F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1388" y="5929493"/>
            <a:ext cx="4815008" cy="846090"/>
          </a:xfrm>
        </p:spPr>
        <p:txBody>
          <a:bodyPr>
            <a:normAutofit/>
          </a:bodyPr>
          <a:lstStyle/>
          <a:p>
            <a:r>
              <a:rPr lang="en-BE" sz="1600" i="1" dirty="0">
                <a:latin typeface="+mn-lt"/>
              </a:rPr>
              <a:t>Chen et al., (2022)</a:t>
            </a:r>
          </a:p>
        </p:txBody>
      </p:sp>
    </p:spTree>
    <p:extLst>
      <p:ext uri="{BB962C8B-B14F-4D97-AF65-F5344CB8AC3E}">
        <p14:creationId xmlns:p14="http://schemas.microsoft.com/office/powerpoint/2010/main" val="25695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/>
      <p:bldP spid="51" grpId="0" animBg="1"/>
      <p:bldP spid="52" grpId="0"/>
      <p:bldP spid="3" grpId="0"/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496" y="615210"/>
            <a:ext cx="4467198" cy="518970"/>
          </a:xfrm>
        </p:spPr>
        <p:txBody>
          <a:bodyPr>
            <a:noAutofit/>
          </a:bodyPr>
          <a:lstStyle/>
          <a:p>
            <a:pPr algn="ctr"/>
            <a:r>
              <a:rPr lang="en-BE" sz="4800" b="1" dirty="0">
                <a:latin typeface="+mn-lt"/>
              </a:rPr>
              <a:t>Current Study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1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D184F15-B0B6-1B4D-5FD6-420ADBD85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2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78AA6539-4EA9-CB20-128F-FFFDC013B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466B4-5DF3-4C98-13E2-46E4A707E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9935D5F2-6B21-4327-0200-9CD5B645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1A9DA-1AAB-72F9-FF77-9B533A838856}"/>
              </a:ext>
            </a:extLst>
          </p:cNvPr>
          <p:cNvSpPr/>
          <p:nvPr/>
        </p:nvSpPr>
        <p:spPr>
          <a:xfrm>
            <a:off x="3007566" y="1710531"/>
            <a:ext cx="6176867" cy="14182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DBC79AA7-4B30-80A1-F602-5742D3D3A661}"/>
              </a:ext>
            </a:extLst>
          </p:cNvPr>
          <p:cNvSpPr txBox="1">
            <a:spLocks/>
          </p:cNvSpPr>
          <p:nvPr/>
        </p:nvSpPr>
        <p:spPr>
          <a:xfrm>
            <a:off x="3383900" y="2160172"/>
            <a:ext cx="2286000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N</a:t>
            </a:r>
            <a:r>
              <a:rPr lang="en-BE" b="1" dirty="0"/>
              <a:t> = 4308 players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B81418-987C-F2C1-FB56-177DD526D1E3}"/>
              </a:ext>
            </a:extLst>
          </p:cNvPr>
          <p:cNvSpPr txBox="1">
            <a:spLocks/>
          </p:cNvSpPr>
          <p:nvPr/>
        </p:nvSpPr>
        <p:spPr>
          <a:xfrm>
            <a:off x="6332375" y="2181724"/>
            <a:ext cx="2852058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N</a:t>
            </a:r>
            <a:r>
              <a:rPr lang="en-BE" b="1" dirty="0"/>
              <a:t> </a:t>
            </a:r>
            <a:r>
              <a:rPr lang="en-BE" b="1" i="0" dirty="0">
                <a:effectLst/>
                <a:latin typeface="Google Sans"/>
              </a:rPr>
              <a:t>≈</a:t>
            </a:r>
            <a:r>
              <a:rPr lang="en-BE" b="1" i="0" dirty="0">
                <a:solidFill>
                  <a:srgbClr val="E8EAED"/>
                </a:solidFill>
                <a:effectLst/>
                <a:latin typeface="Google Sans"/>
              </a:rPr>
              <a:t> </a:t>
            </a:r>
            <a:r>
              <a:rPr lang="en-BE" b="1" dirty="0"/>
              <a:t>71 million rounds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2BE7B1F8-3AB0-3019-ACBB-252A2AA52BCE}"/>
              </a:ext>
            </a:extLst>
          </p:cNvPr>
          <p:cNvSpPr txBox="1">
            <a:spLocks/>
          </p:cNvSpPr>
          <p:nvPr/>
        </p:nvSpPr>
        <p:spPr>
          <a:xfrm>
            <a:off x="5756986" y="1235231"/>
            <a:ext cx="678026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Data</a:t>
            </a:r>
            <a:endParaRPr lang="en-BE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E417EE-68ED-F8AE-125B-05FB7160DFC6}"/>
              </a:ext>
            </a:extLst>
          </p:cNvPr>
          <p:cNvCxnSpPr/>
          <p:nvPr/>
        </p:nvCxnSpPr>
        <p:spPr>
          <a:xfrm flipH="1">
            <a:off x="4432039" y="3428998"/>
            <a:ext cx="1324947" cy="8584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3B4839E-D25E-1A82-5063-0EE1FA5B2A90}"/>
              </a:ext>
            </a:extLst>
          </p:cNvPr>
          <p:cNvCxnSpPr>
            <a:cxnSpLocks/>
          </p:cNvCxnSpPr>
          <p:nvPr/>
        </p:nvCxnSpPr>
        <p:spPr>
          <a:xfrm>
            <a:off x="6200193" y="3428433"/>
            <a:ext cx="1489788" cy="9563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246EF1-20FE-982F-6853-C012753C7FA5}"/>
              </a:ext>
            </a:extLst>
          </p:cNvPr>
          <p:cNvCxnSpPr>
            <a:cxnSpLocks/>
          </p:cNvCxnSpPr>
          <p:nvPr/>
        </p:nvCxnSpPr>
        <p:spPr>
          <a:xfrm>
            <a:off x="6200194" y="3429000"/>
            <a:ext cx="17106" cy="13436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8BAD739-9B73-0806-9DC7-4FB88B453280}"/>
              </a:ext>
            </a:extLst>
          </p:cNvPr>
          <p:cNvCxnSpPr>
            <a:cxnSpLocks/>
          </p:cNvCxnSpPr>
          <p:nvPr/>
        </p:nvCxnSpPr>
        <p:spPr>
          <a:xfrm>
            <a:off x="5756986" y="3429000"/>
            <a:ext cx="0" cy="13436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95E4FAE-59BC-F373-EB3A-5FDD6CC59A77}"/>
              </a:ext>
            </a:extLst>
          </p:cNvPr>
          <p:cNvSpPr txBox="1">
            <a:spLocks/>
          </p:cNvSpPr>
          <p:nvPr/>
        </p:nvSpPr>
        <p:spPr>
          <a:xfrm>
            <a:off x="4906344" y="4713722"/>
            <a:ext cx="976604" cy="5020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Study 2</a:t>
            </a:r>
            <a:endParaRPr lang="en-BE" dirty="0"/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B1CA5ECF-054D-ED3C-3ABE-5036A6B4833D}"/>
              </a:ext>
            </a:extLst>
          </p:cNvPr>
          <p:cNvSpPr txBox="1">
            <a:spLocks/>
          </p:cNvSpPr>
          <p:nvPr/>
        </p:nvSpPr>
        <p:spPr>
          <a:xfrm>
            <a:off x="6245288" y="4713727"/>
            <a:ext cx="976604" cy="5020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Study 3</a:t>
            </a:r>
            <a:endParaRPr lang="en-BE" dirty="0"/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A09B1071-4B34-2AEE-E62B-18903136917C}"/>
              </a:ext>
            </a:extLst>
          </p:cNvPr>
          <p:cNvSpPr txBox="1">
            <a:spLocks/>
          </p:cNvSpPr>
          <p:nvPr/>
        </p:nvSpPr>
        <p:spPr>
          <a:xfrm>
            <a:off x="7449717" y="4310263"/>
            <a:ext cx="976604" cy="5020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Study 4</a:t>
            </a:r>
            <a:endParaRPr lang="en-BE" dirty="0"/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8A3A9769-2CB8-3C57-7962-990C152CB8BA}"/>
              </a:ext>
            </a:extLst>
          </p:cNvPr>
          <p:cNvSpPr txBox="1">
            <a:spLocks/>
          </p:cNvSpPr>
          <p:nvPr/>
        </p:nvSpPr>
        <p:spPr>
          <a:xfrm>
            <a:off x="2679440" y="4581363"/>
            <a:ext cx="2286000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BE" dirty="0">
                <a:solidFill>
                  <a:schemeClr val="accent1">
                    <a:lumMod val="75000"/>
                  </a:schemeClr>
                </a:solidFill>
              </a:rPr>
              <a:t> = 1078 players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C719115D-6010-65B3-F6A1-CA54BB7357CE}"/>
              </a:ext>
            </a:extLst>
          </p:cNvPr>
          <p:cNvSpPr txBox="1">
            <a:spLocks/>
          </p:cNvSpPr>
          <p:nvPr/>
        </p:nvSpPr>
        <p:spPr>
          <a:xfrm>
            <a:off x="3660713" y="5199839"/>
            <a:ext cx="2286000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BE" dirty="0">
                <a:solidFill>
                  <a:schemeClr val="accent1">
                    <a:lumMod val="75000"/>
                  </a:schemeClr>
                </a:solidFill>
              </a:rPr>
              <a:t> = 1076 players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EA0277D8-03D3-BA62-7DA2-C8793A52B2D1}"/>
              </a:ext>
            </a:extLst>
          </p:cNvPr>
          <p:cNvSpPr txBox="1">
            <a:spLocks/>
          </p:cNvSpPr>
          <p:nvPr/>
        </p:nvSpPr>
        <p:spPr>
          <a:xfrm>
            <a:off x="7924798" y="4696833"/>
            <a:ext cx="2286000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BE" dirty="0">
                <a:solidFill>
                  <a:schemeClr val="accent1">
                    <a:lumMod val="75000"/>
                  </a:schemeClr>
                </a:solidFill>
              </a:rPr>
              <a:t> = 1078 players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DFEE3C0D-0497-ACDE-1B19-CF7B15E2FCA9}"/>
              </a:ext>
            </a:extLst>
          </p:cNvPr>
          <p:cNvSpPr/>
          <p:nvPr/>
        </p:nvSpPr>
        <p:spPr>
          <a:xfrm>
            <a:off x="3007566" y="2869291"/>
            <a:ext cx="6176867" cy="51897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/>
              <a:t>SPLIT/ANALYSE/META-ANALYSE APPROACH </a:t>
            </a:r>
          </a:p>
          <a:p>
            <a:pPr algn="ctr"/>
            <a:r>
              <a:rPr lang="en-BE" dirty="0"/>
              <a:t>(Cheung &amp; Jak, 2016)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B48DB7-0CA0-D9F5-A9B4-8E7D77A2F86A}"/>
              </a:ext>
            </a:extLst>
          </p:cNvPr>
          <p:cNvCxnSpPr>
            <a:cxnSpLocks/>
          </p:cNvCxnSpPr>
          <p:nvPr/>
        </p:nvCxnSpPr>
        <p:spPr>
          <a:xfrm>
            <a:off x="3017576" y="5009040"/>
            <a:ext cx="0" cy="7088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A781BE1A-7BCB-B482-89B1-F998927260A3}"/>
              </a:ext>
            </a:extLst>
          </p:cNvPr>
          <p:cNvSpPr txBox="1">
            <a:spLocks/>
          </p:cNvSpPr>
          <p:nvPr/>
        </p:nvSpPr>
        <p:spPr>
          <a:xfrm>
            <a:off x="1591547" y="5639270"/>
            <a:ext cx="2852058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N</a:t>
            </a:r>
            <a:r>
              <a:rPr lang="en-BE" dirty="0"/>
              <a:t> </a:t>
            </a:r>
            <a:r>
              <a:rPr lang="en-BE" b="0" i="0" dirty="0">
                <a:effectLst/>
                <a:latin typeface="Google Sans"/>
              </a:rPr>
              <a:t>≈</a:t>
            </a:r>
            <a:r>
              <a:rPr lang="en-BE" b="0" i="0" dirty="0">
                <a:solidFill>
                  <a:srgbClr val="E8EAED"/>
                </a:solidFill>
                <a:effectLst/>
                <a:latin typeface="Google Sans"/>
              </a:rPr>
              <a:t> </a:t>
            </a:r>
            <a:r>
              <a:rPr lang="en-BE" dirty="0"/>
              <a:t>19 million rounds</a:t>
            </a: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AEE2169F-E5D7-52F8-9C29-D135239F76DA}"/>
              </a:ext>
            </a:extLst>
          </p:cNvPr>
          <p:cNvSpPr txBox="1">
            <a:spLocks/>
          </p:cNvSpPr>
          <p:nvPr/>
        </p:nvSpPr>
        <p:spPr>
          <a:xfrm>
            <a:off x="3864815" y="4160600"/>
            <a:ext cx="976604" cy="5020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Study 1</a:t>
            </a:r>
            <a:endParaRPr lang="en-BE" dirty="0"/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4BA0DD71-2FA2-6D9A-11D3-AB9329B9C05F}"/>
              </a:ext>
            </a:extLst>
          </p:cNvPr>
          <p:cNvSpPr txBox="1">
            <a:spLocks/>
          </p:cNvSpPr>
          <p:nvPr/>
        </p:nvSpPr>
        <p:spPr>
          <a:xfrm>
            <a:off x="6166178" y="5198914"/>
            <a:ext cx="2286000" cy="518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BE" dirty="0">
                <a:solidFill>
                  <a:schemeClr val="accent1">
                    <a:lumMod val="75000"/>
                  </a:schemeClr>
                </a:solidFill>
              </a:rPr>
              <a:t> = 1076 players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A08FBB90-E397-6BFE-1C87-4CA5B08C08E1}"/>
              </a:ext>
            </a:extLst>
          </p:cNvPr>
          <p:cNvSpPr/>
          <p:nvPr/>
        </p:nvSpPr>
        <p:spPr>
          <a:xfrm>
            <a:off x="3406063" y="4164085"/>
            <a:ext cx="1955150" cy="441470"/>
          </a:xfrm>
          <a:prstGeom prst="frame">
            <a:avLst>
              <a:gd name="adj1" fmla="val 6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98B417-54E3-8C51-E4C6-47AB929D1085}"/>
              </a:ext>
            </a:extLst>
          </p:cNvPr>
          <p:cNvSpPr txBox="1">
            <a:spLocks/>
          </p:cNvSpPr>
          <p:nvPr/>
        </p:nvSpPr>
        <p:spPr>
          <a:xfrm>
            <a:off x="1523915" y="6045459"/>
            <a:ext cx="3346423" cy="511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BE" sz="1800" dirty="0">
                <a:latin typeface="+mn-lt"/>
                <a:cs typeface="Times New Roman" panose="02020603050405020304" pitchFamily="18" charset="0"/>
              </a:rPr>
              <a:t> = 407 </a:t>
            </a:r>
            <a:r>
              <a:rPr lang="en-GB" sz="1800" dirty="0">
                <a:latin typeface="+mn-lt"/>
                <a:cs typeface="Times New Roman" panose="02020603050405020304" pitchFamily="18" charset="0"/>
              </a:rPr>
              <a:t>High-involvement </a:t>
            </a:r>
            <a:r>
              <a:rPr lang="en-BE" sz="1800" dirty="0">
                <a:latin typeface="+mn-lt"/>
                <a:cs typeface="Times New Roman" panose="02020603050405020304" pitchFamily="18" charset="0"/>
              </a:rPr>
              <a:t>players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C81007-C3C7-6016-B77B-F79B60F2100B}"/>
              </a:ext>
            </a:extLst>
          </p:cNvPr>
          <p:cNvSpPr txBox="1">
            <a:spLocks/>
          </p:cNvSpPr>
          <p:nvPr/>
        </p:nvSpPr>
        <p:spPr>
          <a:xfrm>
            <a:off x="1422480" y="6407202"/>
            <a:ext cx="3483864" cy="511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latin typeface="+mn-lt"/>
                <a:cs typeface="Times New Roman" panose="02020603050405020304" pitchFamily="18" charset="0"/>
              </a:rPr>
              <a:t>N</a:t>
            </a:r>
            <a:r>
              <a:rPr lang="en-BE" sz="1800" dirty="0">
                <a:latin typeface="+mn-lt"/>
                <a:cs typeface="Times New Roman" panose="02020603050405020304" pitchFamily="18" charset="0"/>
              </a:rPr>
              <a:t> = 617 </a:t>
            </a:r>
            <a:r>
              <a:rPr lang="en-GB" sz="1800" dirty="0">
                <a:latin typeface="+mn-lt"/>
                <a:cs typeface="Times New Roman" panose="02020603050405020304" pitchFamily="18" charset="0"/>
              </a:rPr>
              <a:t>Low-involvement </a:t>
            </a:r>
            <a:r>
              <a:rPr lang="en-BE" sz="1800" dirty="0">
                <a:latin typeface="+mn-lt"/>
                <a:cs typeface="Times New Roman" panose="02020603050405020304" pitchFamily="18" charset="0"/>
              </a:rPr>
              <a:t>players</a:t>
            </a:r>
          </a:p>
        </p:txBody>
      </p:sp>
    </p:spTree>
    <p:extLst>
      <p:ext uri="{BB962C8B-B14F-4D97-AF65-F5344CB8AC3E}">
        <p14:creationId xmlns:p14="http://schemas.microsoft.com/office/powerpoint/2010/main" val="378307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7" grpId="0"/>
      <p:bldP spid="9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/>
      <p:bldP spid="27" grpId="0"/>
      <p:bldP spid="28" grpId="0"/>
      <p:bldP spid="31" grpId="0" animBg="1"/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852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Within-session loss-chasing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3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1DAC14C-A0FD-0379-96FD-3D3D5A5DD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5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58410C87-40EA-4D36-7FD1-6E432B2A6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B6038D-14A3-49B2-D6A4-E82FC2814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1EE3396-A435-9E37-6ACC-27DD13E0F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391BFF-9743-92AE-14F7-13868F1589B6}"/>
              </a:ext>
            </a:extLst>
          </p:cNvPr>
          <p:cNvSpPr txBox="1">
            <a:spLocks/>
          </p:cNvSpPr>
          <p:nvPr/>
        </p:nvSpPr>
        <p:spPr>
          <a:xfrm>
            <a:off x="790046" y="21456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BE" b="1" dirty="0">
                <a:latin typeface="+mn-lt"/>
              </a:rPr>
              <a:t>Change in Stake sizes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406BA2-0319-EDEE-3360-4299944BB0C0}"/>
              </a:ext>
            </a:extLst>
          </p:cNvPr>
          <p:cNvSpPr txBox="1">
            <a:spLocks/>
          </p:cNvSpPr>
          <p:nvPr/>
        </p:nvSpPr>
        <p:spPr>
          <a:xfrm>
            <a:off x="743730" y="34703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BE" b="1">
                <a:latin typeface="+mn-lt"/>
              </a:rPr>
              <a:t>Increase in speed of play</a:t>
            </a:r>
            <a:endParaRPr lang="en-BE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2750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852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Within-session loss-chasing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BB587-C5EF-71FB-6BB1-4369C3627A25}"/>
              </a:ext>
            </a:extLst>
          </p:cNvPr>
          <p:cNvSpPr txBox="1"/>
          <p:nvPr/>
        </p:nvSpPr>
        <p:spPr>
          <a:xfrm>
            <a:off x="4422927" y="1915349"/>
            <a:ext cx="3125336" cy="5232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solidFill>
              <a:schemeClr val="dk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BE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Outcome streaks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377C53-D27D-606F-6BCB-C4FCA7B28807}"/>
              </a:ext>
            </a:extLst>
          </p:cNvPr>
          <p:cNvCxnSpPr>
            <a:cxnSpLocks/>
          </p:cNvCxnSpPr>
          <p:nvPr/>
        </p:nvCxnSpPr>
        <p:spPr>
          <a:xfrm flipH="1">
            <a:off x="2988859" y="2629689"/>
            <a:ext cx="2744774" cy="13324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42E559-DBEC-3AF3-04A2-EF76AAFC867D}"/>
              </a:ext>
            </a:extLst>
          </p:cNvPr>
          <p:cNvCxnSpPr>
            <a:cxnSpLocks/>
          </p:cNvCxnSpPr>
          <p:nvPr/>
        </p:nvCxnSpPr>
        <p:spPr>
          <a:xfrm>
            <a:off x="6082352" y="2663849"/>
            <a:ext cx="0" cy="14670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C117551-A516-5888-B0C8-E92F2785B121}"/>
              </a:ext>
            </a:extLst>
          </p:cNvPr>
          <p:cNvCxnSpPr>
            <a:cxnSpLocks/>
          </p:cNvCxnSpPr>
          <p:nvPr/>
        </p:nvCxnSpPr>
        <p:spPr>
          <a:xfrm>
            <a:off x="6431072" y="2629689"/>
            <a:ext cx="2671113" cy="1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865C49E-C3D4-7C97-F2BE-7860C1E0E42B}"/>
              </a:ext>
            </a:extLst>
          </p:cNvPr>
          <p:cNvSpPr txBox="1"/>
          <p:nvPr/>
        </p:nvSpPr>
        <p:spPr>
          <a:xfrm>
            <a:off x="1331783" y="3909083"/>
            <a:ext cx="2754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2800" dirty="0"/>
              <a:t>Streak Length =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F72116-9332-D7C5-A671-6773638B4B9C}"/>
              </a:ext>
            </a:extLst>
          </p:cNvPr>
          <p:cNvSpPr txBox="1"/>
          <p:nvPr/>
        </p:nvSpPr>
        <p:spPr>
          <a:xfrm>
            <a:off x="4731950" y="4039861"/>
            <a:ext cx="2754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2800" dirty="0"/>
              <a:t>Streak Length =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138E91-CDE3-69C8-D6CC-89DD7C67AE6F}"/>
              </a:ext>
            </a:extLst>
          </p:cNvPr>
          <p:cNvSpPr txBox="1"/>
          <p:nvPr/>
        </p:nvSpPr>
        <p:spPr>
          <a:xfrm>
            <a:off x="8407838" y="3860450"/>
            <a:ext cx="2672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2800" dirty="0"/>
              <a:t>Streak Length &gt;2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35F261-4354-530F-835A-C0496388AE6E}"/>
              </a:ext>
            </a:extLst>
          </p:cNvPr>
          <p:cNvSpPr txBox="1"/>
          <p:nvPr/>
        </p:nvSpPr>
        <p:spPr>
          <a:xfrm>
            <a:off x="1717393" y="4401347"/>
            <a:ext cx="1629229" cy="5847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F64C22-9895-1EEE-6AF7-095E6A2823B1}"/>
              </a:ext>
            </a:extLst>
          </p:cNvPr>
          <p:cNvSpPr txBox="1"/>
          <p:nvPr/>
        </p:nvSpPr>
        <p:spPr>
          <a:xfrm>
            <a:off x="4829587" y="4564078"/>
            <a:ext cx="2505529" cy="5847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5E9F58-7A64-4929-BBD4-68C754CBB7E4}"/>
              </a:ext>
            </a:extLst>
          </p:cNvPr>
          <p:cNvSpPr txBox="1"/>
          <p:nvPr/>
        </p:nvSpPr>
        <p:spPr>
          <a:xfrm>
            <a:off x="7945512" y="4383670"/>
            <a:ext cx="3596922" cy="5847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LLLL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LLLLL</a:t>
            </a:r>
            <a:r>
              <a:rPr lang="en-BE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BE" sz="32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06D6D-6BBA-B6DA-049B-A1BEAADFA2F0}"/>
              </a:ext>
            </a:extLst>
          </p:cNvPr>
          <p:cNvSpPr txBox="1"/>
          <p:nvPr/>
        </p:nvSpPr>
        <p:spPr>
          <a:xfrm>
            <a:off x="470885" y="2124567"/>
            <a:ext cx="172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 = Loss</a:t>
            </a:r>
          </a:p>
          <a:p>
            <a:r>
              <a:rPr lang="en-BE" sz="2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 = Win</a:t>
            </a:r>
          </a:p>
        </p:txBody>
      </p:sp>
      <p:pic>
        <p:nvPicPr>
          <p:cNvPr id="13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1DAC14C-A0FD-0379-96FD-3D3D5A5DD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5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58410C87-40EA-4D36-7FD1-6E432B2A6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B6038D-14A3-49B2-D6A4-E82FC2814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1EE3396-A435-9E37-6ACC-27DD13E0F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A40A1A-497C-1B6C-7AAE-31FB6B29A5B4}"/>
              </a:ext>
            </a:extLst>
          </p:cNvPr>
          <p:cNvSpPr txBox="1"/>
          <p:nvPr/>
        </p:nvSpPr>
        <p:spPr>
          <a:xfrm>
            <a:off x="232514" y="5934030"/>
            <a:ext cx="5715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400" dirty="0"/>
              <a:t>(e.g., Croson &amp; Sundali, 2004; Ayton &amp; Fischer, 2004; Studer et al., 2015)</a:t>
            </a:r>
          </a:p>
        </p:txBody>
      </p:sp>
    </p:spTree>
    <p:extLst>
      <p:ext uri="{BB962C8B-B14F-4D97-AF65-F5344CB8AC3E}">
        <p14:creationId xmlns:p14="http://schemas.microsoft.com/office/powerpoint/2010/main" val="191639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 animBg="1"/>
      <p:bldP spid="22" grpId="0" animBg="1"/>
      <p:bldP spid="23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2214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Change in Stake sizes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6AC7F6CC-201A-C39B-C720-F40071A4B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DAD4A4FE-21D5-139E-6B81-F75F7467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A1E635-5157-822E-EA79-1715DC2E2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849E3A3-01BA-3184-2A83-0C24D4FB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932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E6CA5-D850-0A92-81C8-1B33BBB9523F}"/>
              </a:ext>
            </a:extLst>
          </p:cNvPr>
          <p:cNvSpPr txBox="1"/>
          <p:nvPr/>
        </p:nvSpPr>
        <p:spPr>
          <a:xfrm>
            <a:off x="587195" y="1145402"/>
            <a:ext cx="11141697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Research Question: </a:t>
            </a:r>
            <a:r>
              <a:rPr lang="en-BE" sz="2800" dirty="0"/>
              <a:t>Do high (low) involvement players change stake sizes as a function of previous outcome across varying streak lengths?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32300-EEBF-7738-EFFD-6EBF27396D1E}"/>
              </a:ext>
            </a:extLst>
          </p:cNvPr>
          <p:cNvSpPr txBox="1"/>
          <p:nvPr/>
        </p:nvSpPr>
        <p:spPr>
          <a:xfrm>
            <a:off x="790046" y="2763380"/>
            <a:ext cx="10185094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Variables: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Independent Var (IV): 1.) Previous round outcome and </a:t>
            </a:r>
          </a:p>
          <a:p>
            <a:pPr lvl="1">
              <a:lnSpc>
                <a:spcPct val="150000"/>
              </a:lnSpc>
            </a:pPr>
            <a:r>
              <a:rPr lang="en-BE" sz="2800" dirty="0"/>
              <a:t>				    2.) Streak length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Dependent Var (DV): Mean Stake size change</a:t>
            </a:r>
          </a:p>
        </p:txBody>
      </p:sp>
      <p:pic>
        <p:nvPicPr>
          <p:cNvPr id="8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128FC08-9357-FDFA-0BC4-4DA197C572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D77E8834-4909-EC13-393E-CB677B1EA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B5A612-2E30-B0AA-8DB1-8E2933667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018CEA66-5487-5DBF-8BBB-B3D20AB0F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7B588A-EC8C-396A-90B0-DF77FBAF86C9}"/>
              </a:ext>
            </a:extLst>
          </p:cNvPr>
          <p:cNvSpPr txBox="1"/>
          <p:nvPr/>
        </p:nvSpPr>
        <p:spPr>
          <a:xfrm>
            <a:off x="0" y="-23663"/>
            <a:ext cx="638876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- Stake Size C</a:t>
            </a:r>
            <a:r>
              <a:rPr lang="en-GB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anges</a:t>
            </a:r>
          </a:p>
        </p:txBody>
      </p:sp>
    </p:spTree>
    <p:extLst>
      <p:ext uri="{BB962C8B-B14F-4D97-AF65-F5344CB8AC3E}">
        <p14:creationId xmlns:p14="http://schemas.microsoft.com/office/powerpoint/2010/main" val="24288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E6CA5-D850-0A92-81C8-1B33BBB9523F}"/>
              </a:ext>
            </a:extLst>
          </p:cNvPr>
          <p:cNvSpPr txBox="1"/>
          <p:nvPr/>
        </p:nvSpPr>
        <p:spPr>
          <a:xfrm>
            <a:off x="745215" y="996576"/>
            <a:ext cx="11141697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Analyses</a:t>
            </a:r>
            <a:r>
              <a:rPr lang="en-BE" sz="2800" b="1" dirty="0"/>
              <a:t>:  </a:t>
            </a:r>
            <a:r>
              <a:rPr lang="en-BE" sz="2800" dirty="0"/>
              <a:t>Mixed Anova –  2x2x3 design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i="1" dirty="0"/>
              <a:t>Between-group factor:</a:t>
            </a:r>
            <a:r>
              <a:rPr lang="en-BE" sz="2800" dirty="0"/>
              <a:t> 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Involvement Levels – a.) High and b.) Low involvement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i="1" dirty="0"/>
              <a:t>Within-group factor: 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Previous round Outcome – a.) Loss and b.) Win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Streak Length – a.) 1 , b.) 2 , and c.) &gt;2</a:t>
            </a:r>
          </a:p>
        </p:txBody>
      </p:sp>
      <p:pic>
        <p:nvPicPr>
          <p:cNvPr id="8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FC69622-D576-2866-16FC-E36E4ACB05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0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5CA2DE2F-4DF7-27F5-41EF-A51119A4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C058CC-5A52-2F30-6170-CF6D3E786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FB4E349-4AD5-CEC2-4C8C-B4CED4A65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46475E-0542-EFB4-00AA-B76FFF013585}"/>
              </a:ext>
            </a:extLst>
          </p:cNvPr>
          <p:cNvSpPr txBox="1"/>
          <p:nvPr/>
        </p:nvSpPr>
        <p:spPr>
          <a:xfrm>
            <a:off x="0" y="-23663"/>
            <a:ext cx="638876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- Stake Size C</a:t>
            </a:r>
            <a:r>
              <a:rPr lang="en-GB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anges</a:t>
            </a:r>
          </a:p>
        </p:txBody>
      </p:sp>
    </p:spTree>
    <p:extLst>
      <p:ext uri="{BB962C8B-B14F-4D97-AF65-F5344CB8AC3E}">
        <p14:creationId xmlns:p14="http://schemas.microsoft.com/office/powerpoint/2010/main" val="349719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0CFADFA3-18E4-E0EE-D3EA-900CED8D7C63}"/>
              </a:ext>
            </a:extLst>
          </p:cNvPr>
          <p:cNvGraphicFramePr>
            <a:graphicFrameLocks noGrp="1"/>
          </p:cNvGraphicFramePr>
          <p:nvPr/>
        </p:nvGraphicFramePr>
        <p:xfrm>
          <a:off x="391942" y="1769534"/>
          <a:ext cx="11408116" cy="345718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424330">
                  <a:extLst>
                    <a:ext uri="{9D8B030D-6E8A-4147-A177-3AD203B41FA5}">
                      <a16:colId xmlns:a16="http://schemas.microsoft.com/office/drawing/2014/main" val="3992535191"/>
                    </a:ext>
                  </a:extLst>
                </a:gridCol>
                <a:gridCol w="1638062">
                  <a:extLst>
                    <a:ext uri="{9D8B030D-6E8A-4147-A177-3AD203B41FA5}">
                      <a16:colId xmlns:a16="http://schemas.microsoft.com/office/drawing/2014/main" val="1208398090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504990493"/>
                    </a:ext>
                  </a:extLst>
                </a:gridCol>
                <a:gridCol w="1041010">
                  <a:extLst>
                    <a:ext uri="{9D8B030D-6E8A-4147-A177-3AD203B41FA5}">
                      <a16:colId xmlns:a16="http://schemas.microsoft.com/office/drawing/2014/main" val="37168926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6028941"/>
                    </a:ext>
                  </a:extLst>
                </a:gridCol>
                <a:gridCol w="1786597">
                  <a:extLst>
                    <a:ext uri="{9D8B030D-6E8A-4147-A177-3AD203B41FA5}">
                      <a16:colId xmlns:a16="http://schemas.microsoft.com/office/drawing/2014/main" val="1043348884"/>
                    </a:ext>
                  </a:extLst>
                </a:gridCol>
              </a:tblGrid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MSE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F-value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Partial Eta</a:t>
                      </a:r>
                      <a:r>
                        <a:rPr lang="en-BE" baseline="30000" dirty="0"/>
                        <a:t>2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p-value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31140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Group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3.33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03828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Streak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1.85, 1881.65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15682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Streak 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1.85, 1881.65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061189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16.43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8367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45750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Streak len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1.93, 1960.94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357154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Streak len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1.93, 1960.94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5.31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7242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AF6434E-AB4C-D64B-DCB1-5E6E6C453EE6}"/>
              </a:ext>
            </a:extLst>
          </p:cNvPr>
          <p:cNvSpPr txBox="1"/>
          <p:nvPr/>
        </p:nvSpPr>
        <p:spPr>
          <a:xfrm>
            <a:off x="304562" y="1310641"/>
            <a:ext cx="319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Table 4. Anova Model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83DE7E9-3A43-C53A-0053-E439DD704779}"/>
              </a:ext>
            </a:extLst>
          </p:cNvPr>
          <p:cNvSpPr/>
          <p:nvPr/>
        </p:nvSpPr>
        <p:spPr>
          <a:xfrm>
            <a:off x="9967894" y="3498126"/>
            <a:ext cx="815926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901C5CC-233D-DEBA-D416-AC99ECAF443B}"/>
              </a:ext>
            </a:extLst>
          </p:cNvPr>
          <p:cNvSpPr/>
          <p:nvPr/>
        </p:nvSpPr>
        <p:spPr>
          <a:xfrm>
            <a:off x="391942" y="3498126"/>
            <a:ext cx="1681783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9F38FF4-7A3D-9AED-C339-7D0CD3C3117F}"/>
              </a:ext>
            </a:extLst>
          </p:cNvPr>
          <p:cNvSpPr/>
          <p:nvPr/>
        </p:nvSpPr>
        <p:spPr>
          <a:xfrm>
            <a:off x="9976512" y="4362422"/>
            <a:ext cx="815926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19C1CB-F939-3858-4479-1288245C0C16}"/>
              </a:ext>
            </a:extLst>
          </p:cNvPr>
          <p:cNvSpPr/>
          <p:nvPr/>
        </p:nvSpPr>
        <p:spPr>
          <a:xfrm>
            <a:off x="400560" y="4362422"/>
            <a:ext cx="3774808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B39B0B6-D600-7D21-74ED-22AF96AB66F1}"/>
              </a:ext>
            </a:extLst>
          </p:cNvPr>
          <p:cNvSpPr/>
          <p:nvPr/>
        </p:nvSpPr>
        <p:spPr>
          <a:xfrm>
            <a:off x="9976512" y="4776975"/>
            <a:ext cx="815926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D04881F-1504-421C-9F80-31E7383F76FC}"/>
              </a:ext>
            </a:extLst>
          </p:cNvPr>
          <p:cNvSpPr/>
          <p:nvPr/>
        </p:nvSpPr>
        <p:spPr>
          <a:xfrm>
            <a:off x="391941" y="4803027"/>
            <a:ext cx="4393787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9BBB8FE-6C6E-67A4-A640-A423D3E5D6A0}"/>
              </a:ext>
            </a:extLst>
          </p:cNvPr>
          <p:cNvSpPr/>
          <p:nvPr/>
        </p:nvSpPr>
        <p:spPr>
          <a:xfrm>
            <a:off x="406725" y="2216426"/>
            <a:ext cx="1681783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0101A7C-6A5D-17EB-F934-5848416DEE58}"/>
              </a:ext>
            </a:extLst>
          </p:cNvPr>
          <p:cNvSpPr/>
          <p:nvPr/>
        </p:nvSpPr>
        <p:spPr>
          <a:xfrm>
            <a:off x="391941" y="2649275"/>
            <a:ext cx="1681783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FA6F5AF-243D-EAA6-23B3-446A4E700276}"/>
              </a:ext>
            </a:extLst>
          </p:cNvPr>
          <p:cNvSpPr/>
          <p:nvPr/>
        </p:nvSpPr>
        <p:spPr>
          <a:xfrm>
            <a:off x="406724" y="3086750"/>
            <a:ext cx="2769838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8C9312C-5C9F-1D81-0F6F-E33DC504A348}"/>
              </a:ext>
            </a:extLst>
          </p:cNvPr>
          <p:cNvSpPr/>
          <p:nvPr/>
        </p:nvSpPr>
        <p:spPr>
          <a:xfrm>
            <a:off x="391941" y="3938428"/>
            <a:ext cx="3263551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D5F5C7E-BC6F-6423-400C-0356C0756D1F}"/>
              </a:ext>
            </a:extLst>
          </p:cNvPr>
          <p:cNvSpPr/>
          <p:nvPr/>
        </p:nvSpPr>
        <p:spPr>
          <a:xfrm>
            <a:off x="9967894" y="2216426"/>
            <a:ext cx="815926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20371D9-EB8E-E86E-2536-6BAF9F0A715E}"/>
              </a:ext>
            </a:extLst>
          </p:cNvPr>
          <p:cNvSpPr/>
          <p:nvPr/>
        </p:nvSpPr>
        <p:spPr>
          <a:xfrm>
            <a:off x="9976512" y="2652920"/>
            <a:ext cx="815926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1F48192-2E15-99F3-5691-4A690AF48C5A}"/>
              </a:ext>
            </a:extLst>
          </p:cNvPr>
          <p:cNvSpPr/>
          <p:nvPr/>
        </p:nvSpPr>
        <p:spPr>
          <a:xfrm>
            <a:off x="9967894" y="3071823"/>
            <a:ext cx="815926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8FA673B-DE01-CA03-B110-4CEB06AF1470}"/>
              </a:ext>
            </a:extLst>
          </p:cNvPr>
          <p:cNvSpPr/>
          <p:nvPr/>
        </p:nvSpPr>
        <p:spPr>
          <a:xfrm>
            <a:off x="9985043" y="3934550"/>
            <a:ext cx="815926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646F12-E18B-8A1B-337F-3ED486E3EF5F}"/>
              </a:ext>
            </a:extLst>
          </p:cNvPr>
          <p:cNvSpPr txBox="1"/>
          <p:nvPr/>
        </p:nvSpPr>
        <p:spPr>
          <a:xfrm>
            <a:off x="0" y="-23663"/>
            <a:ext cx="638876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- Stake Size C</a:t>
            </a:r>
            <a:r>
              <a:rPr lang="en-GB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anges</a:t>
            </a:r>
          </a:p>
        </p:txBody>
      </p:sp>
      <p:pic>
        <p:nvPicPr>
          <p:cNvPr id="3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778CDD87-E352-4B77-427F-137B4FCBAC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8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72FE27E7-014C-2240-7FDC-AB29AE4C5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B3E8B2-5B05-730E-F0D6-FDEB265ED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92127AA-B3C5-58C6-D42B-FC59308B3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7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Picture 9" descr="A picture containing text, line, screenshot, plot&#10;&#10;Description automatically generated">
            <a:extLst>
              <a:ext uri="{FF2B5EF4-FFF2-40B4-BE49-F238E27FC236}">
                <a16:creationId xmlns:a16="http://schemas.microsoft.com/office/drawing/2014/main" id="{C2C98CCA-611A-E725-21CA-8C4D82883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94"/>
          <a:stretch/>
        </p:blipFill>
        <p:spPr>
          <a:xfrm>
            <a:off x="1249413" y="585174"/>
            <a:ext cx="9524579" cy="4448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537CF0-EE38-34E1-60B2-61D9605C749B}"/>
              </a:ext>
            </a:extLst>
          </p:cNvPr>
          <p:cNvSpPr txBox="1"/>
          <p:nvPr/>
        </p:nvSpPr>
        <p:spPr>
          <a:xfrm>
            <a:off x="464283" y="4965394"/>
            <a:ext cx="455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b="1" dirty="0"/>
              <a:t>Pairwise Bonferroni corrected Post-hoc t-tests</a:t>
            </a:r>
          </a:p>
        </p:txBody>
      </p:sp>
      <p:pic>
        <p:nvPicPr>
          <p:cNvPr id="11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AF6C9644-5E37-225B-5184-B91CDB1F90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3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0C95421D-9FD5-6333-A821-9E3F9762D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314247-061C-08CF-B0AD-DA054489A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2742C5CF-A13F-C779-C78F-7D7F9391E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1B96F8-014C-FA5E-C896-E3C1FC393B11}"/>
              </a:ext>
            </a:extLst>
          </p:cNvPr>
          <p:cNvSpPr txBox="1"/>
          <p:nvPr/>
        </p:nvSpPr>
        <p:spPr>
          <a:xfrm>
            <a:off x="996461" y="5304379"/>
            <a:ext cx="1019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High-involvement players significantly decreased their stake sizes following a losing streak of &gt; 2 losses as compared to low involvement players [high-involvement, m = -0.0045 euros, SD = </a:t>
            </a:r>
            <a:r>
              <a:rPr lang="en-BE" dirty="0"/>
              <a:t>0.0241; low-involvement, m = -0.00016 euros, SD = 0.0248,  </a:t>
            </a:r>
            <a:r>
              <a:rPr lang="en-GB" dirty="0"/>
              <a:t>t(1,814.9) =  -2.8, p = 0.050].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E4C2CC-81A1-F1E9-834B-9084179277E6}"/>
              </a:ext>
            </a:extLst>
          </p:cNvPr>
          <p:cNvSpPr txBox="1"/>
          <p:nvPr/>
        </p:nvSpPr>
        <p:spPr>
          <a:xfrm>
            <a:off x="0" y="-23663"/>
            <a:ext cx="638876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- Stake Size C</a:t>
            </a:r>
            <a:r>
              <a:rPr lang="en-GB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anges</a:t>
            </a:r>
          </a:p>
        </p:txBody>
      </p:sp>
    </p:spTree>
    <p:extLst>
      <p:ext uri="{BB962C8B-B14F-4D97-AF65-F5344CB8AC3E}">
        <p14:creationId xmlns:p14="http://schemas.microsoft.com/office/powerpoint/2010/main" val="195335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2214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Increase in speed of play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6AC7F6CC-201A-C39B-C720-F40071A4B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DAD4A4FE-21D5-139E-6B81-F75F7467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A1E635-5157-822E-EA79-1715DC2E2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849E3A3-01BA-3184-2A83-0C24D4FB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150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E161A8-FF49-A6B0-937E-E0D1E4FB951B}"/>
              </a:ext>
            </a:extLst>
          </p:cNvPr>
          <p:cNvSpPr txBox="1"/>
          <p:nvPr/>
        </p:nvSpPr>
        <p:spPr>
          <a:xfrm>
            <a:off x="-1" y="-23663"/>
            <a:ext cx="705280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– Speed of Play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FB396F-A05C-1883-D6B0-069C543FFBC4}"/>
              </a:ext>
            </a:extLst>
          </p:cNvPr>
          <p:cNvSpPr txBox="1"/>
          <p:nvPr/>
        </p:nvSpPr>
        <p:spPr>
          <a:xfrm>
            <a:off x="732741" y="1143965"/>
            <a:ext cx="11141697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Research Question: </a:t>
            </a:r>
            <a:r>
              <a:rPr lang="en-BE" sz="2800" dirty="0"/>
              <a:t>Do high (low) involvement players increase (decrease) their speed of play as a function of previous outcome across varying streak lengths?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DA1776-389C-A9E6-CC74-79E4F694D267}"/>
              </a:ext>
            </a:extLst>
          </p:cNvPr>
          <p:cNvSpPr txBox="1"/>
          <p:nvPr/>
        </p:nvSpPr>
        <p:spPr>
          <a:xfrm>
            <a:off x="790046" y="3272589"/>
            <a:ext cx="10185094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Variables: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Independent Var (IV): 1.) Previous round outcome and </a:t>
            </a:r>
          </a:p>
          <a:p>
            <a:pPr lvl="1">
              <a:lnSpc>
                <a:spcPct val="150000"/>
              </a:lnSpc>
            </a:pPr>
            <a:r>
              <a:rPr lang="en-BE" sz="2800" dirty="0"/>
              <a:t>				    2.) Streak length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Dependent Var (DV): Mean z-scores Reaction Time</a:t>
            </a:r>
          </a:p>
        </p:txBody>
      </p:sp>
      <p:pic>
        <p:nvPicPr>
          <p:cNvPr id="12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D2B259FF-74BD-5DC4-488A-890267EBA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</p:spPr>
      </p:pic>
      <p:pic>
        <p:nvPicPr>
          <p:cNvPr id="13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03702EBD-F44C-F7BF-F8C8-8F012D60E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A764D9-ABF8-4120-DA9F-9C7434D72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58BF1DB8-8D33-65AA-B8C9-CD2EE46DC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812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E6CA5-D850-0A92-81C8-1B33BBB9523F}"/>
              </a:ext>
            </a:extLst>
          </p:cNvPr>
          <p:cNvSpPr txBox="1"/>
          <p:nvPr/>
        </p:nvSpPr>
        <p:spPr>
          <a:xfrm>
            <a:off x="745215" y="996576"/>
            <a:ext cx="11141697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b="1" u="sng" dirty="0"/>
              <a:t>Analyses</a:t>
            </a:r>
            <a:r>
              <a:rPr lang="en-BE" sz="2800" b="1" dirty="0"/>
              <a:t>:  </a:t>
            </a:r>
            <a:r>
              <a:rPr lang="en-BE" sz="2800" dirty="0"/>
              <a:t>Mixed Anova –  2x2x3 design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i="1" dirty="0"/>
              <a:t>Between-group factor:</a:t>
            </a:r>
            <a:r>
              <a:rPr lang="en-BE" sz="2800" dirty="0"/>
              <a:t> 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Involvement Levels – a.) High and b.) Low involvement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i="1" dirty="0"/>
              <a:t>Within-group factor: 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Previous round Outcome – a.) Loss and b.) Win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BE" sz="2800" dirty="0"/>
              <a:t>Streak Length – a.) 1 , b.) 2 , and c.) &gt;2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529F92-1F41-4A8D-3C9B-93B1EF9F9595}"/>
              </a:ext>
            </a:extLst>
          </p:cNvPr>
          <p:cNvSpPr txBox="1"/>
          <p:nvPr/>
        </p:nvSpPr>
        <p:spPr>
          <a:xfrm>
            <a:off x="-1" y="-23663"/>
            <a:ext cx="705280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– Speed of Play</a:t>
            </a:r>
          </a:p>
        </p:txBody>
      </p:sp>
      <p:pic>
        <p:nvPicPr>
          <p:cNvPr id="10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704B24C3-DB12-3672-2B84-F1B785DB49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11D31195-832B-B474-E3E5-F040FD80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B12099-DF0D-4758-00E1-0D8EF166E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47E86DA0-0B68-DE9E-D145-556BC218A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113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0CFADFA3-18E4-E0EE-D3EA-900CED8D7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539519"/>
              </p:ext>
            </p:extLst>
          </p:nvPr>
        </p:nvGraphicFramePr>
        <p:xfrm>
          <a:off x="400559" y="1827456"/>
          <a:ext cx="11408116" cy="352618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424330">
                  <a:extLst>
                    <a:ext uri="{9D8B030D-6E8A-4147-A177-3AD203B41FA5}">
                      <a16:colId xmlns:a16="http://schemas.microsoft.com/office/drawing/2014/main" val="3992535191"/>
                    </a:ext>
                  </a:extLst>
                </a:gridCol>
                <a:gridCol w="1638062">
                  <a:extLst>
                    <a:ext uri="{9D8B030D-6E8A-4147-A177-3AD203B41FA5}">
                      <a16:colId xmlns:a16="http://schemas.microsoft.com/office/drawing/2014/main" val="1208398090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3504990493"/>
                    </a:ext>
                  </a:extLst>
                </a:gridCol>
                <a:gridCol w="1304805">
                  <a:extLst>
                    <a:ext uri="{9D8B030D-6E8A-4147-A177-3AD203B41FA5}">
                      <a16:colId xmlns:a16="http://schemas.microsoft.com/office/drawing/2014/main" val="371689266"/>
                    </a:ext>
                  </a:extLst>
                </a:gridCol>
                <a:gridCol w="1453373">
                  <a:extLst>
                    <a:ext uri="{9D8B030D-6E8A-4147-A177-3AD203B41FA5}">
                      <a16:colId xmlns:a16="http://schemas.microsoft.com/office/drawing/2014/main" val="46028941"/>
                    </a:ext>
                  </a:extLst>
                </a:gridCol>
                <a:gridCol w="1532469">
                  <a:extLst>
                    <a:ext uri="{9D8B030D-6E8A-4147-A177-3AD203B41FA5}">
                      <a16:colId xmlns:a16="http://schemas.microsoft.com/office/drawing/2014/main" val="1043348884"/>
                    </a:ext>
                  </a:extLst>
                </a:gridCol>
              </a:tblGrid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MSE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F-value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Partial Eta</a:t>
                      </a:r>
                      <a:r>
                        <a:rPr lang="en-BE" baseline="30000" dirty="0"/>
                        <a:t>2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p-value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31140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Group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03828"/>
                  </a:ext>
                </a:extLst>
              </a:tr>
              <a:tr h="501153">
                <a:tc>
                  <a:txBody>
                    <a:bodyPr/>
                    <a:lstStyle/>
                    <a:p>
                      <a:r>
                        <a:rPr lang="en-BE" dirty="0"/>
                        <a:t>Streak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1.45, 1473.09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15682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Streak 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1.45, 1473.09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2.89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061189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829.20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8367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1, 1018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0.79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45750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Streak len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1.45, 1471.26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357154"/>
                  </a:ext>
                </a:extLst>
              </a:tr>
              <a:tr h="432148">
                <a:tc>
                  <a:txBody>
                    <a:bodyPr/>
                    <a:lstStyle/>
                    <a:p>
                      <a:r>
                        <a:rPr lang="en-BE" dirty="0"/>
                        <a:t>Interaction: Grp * Streak len * Prior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1.45, 1471.26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dirty="0"/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2.92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&lt;.001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dirty="0"/>
                        <a:t>.071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7242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AF6434E-AB4C-D64B-DCB1-5E6E6C453EE6}"/>
              </a:ext>
            </a:extLst>
          </p:cNvPr>
          <p:cNvSpPr txBox="1"/>
          <p:nvPr/>
        </p:nvSpPr>
        <p:spPr>
          <a:xfrm>
            <a:off x="304562" y="1310641"/>
            <a:ext cx="319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Table 5. Anova Model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901C5CC-233D-DEBA-D416-AC99ECAF443B}"/>
              </a:ext>
            </a:extLst>
          </p:cNvPr>
          <p:cNvSpPr/>
          <p:nvPr/>
        </p:nvSpPr>
        <p:spPr>
          <a:xfrm>
            <a:off x="391940" y="3646768"/>
            <a:ext cx="1681783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19C1CB-F939-3858-4479-1288245C0C16}"/>
              </a:ext>
            </a:extLst>
          </p:cNvPr>
          <p:cNvSpPr/>
          <p:nvPr/>
        </p:nvSpPr>
        <p:spPr>
          <a:xfrm>
            <a:off x="400558" y="4498528"/>
            <a:ext cx="3774808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D04881F-1504-421C-9F80-31E7383F76FC}"/>
              </a:ext>
            </a:extLst>
          </p:cNvPr>
          <p:cNvSpPr/>
          <p:nvPr/>
        </p:nvSpPr>
        <p:spPr>
          <a:xfrm>
            <a:off x="400558" y="4928465"/>
            <a:ext cx="4393787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9BBB8FE-6C6E-67A4-A640-A423D3E5D6A0}"/>
              </a:ext>
            </a:extLst>
          </p:cNvPr>
          <p:cNvSpPr/>
          <p:nvPr/>
        </p:nvSpPr>
        <p:spPr>
          <a:xfrm>
            <a:off x="391939" y="2296933"/>
            <a:ext cx="1681783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0101A7C-6A5D-17EB-F934-5848416DEE58}"/>
              </a:ext>
            </a:extLst>
          </p:cNvPr>
          <p:cNvSpPr/>
          <p:nvPr/>
        </p:nvSpPr>
        <p:spPr>
          <a:xfrm>
            <a:off x="400558" y="2754619"/>
            <a:ext cx="1681783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FA6F5AF-243D-EAA6-23B3-446A4E700276}"/>
              </a:ext>
            </a:extLst>
          </p:cNvPr>
          <p:cNvSpPr/>
          <p:nvPr/>
        </p:nvSpPr>
        <p:spPr>
          <a:xfrm>
            <a:off x="400558" y="3212305"/>
            <a:ext cx="2769838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8C9312C-5C9F-1D81-0F6F-E33DC504A348}"/>
              </a:ext>
            </a:extLst>
          </p:cNvPr>
          <p:cNvSpPr/>
          <p:nvPr/>
        </p:nvSpPr>
        <p:spPr>
          <a:xfrm>
            <a:off x="400558" y="4072648"/>
            <a:ext cx="3263551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CC88F5-1089-93C8-50C0-6DE0A907BB69}"/>
              </a:ext>
            </a:extLst>
          </p:cNvPr>
          <p:cNvSpPr txBox="1"/>
          <p:nvPr/>
        </p:nvSpPr>
        <p:spPr>
          <a:xfrm>
            <a:off x="-1" y="-23663"/>
            <a:ext cx="705280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– Speed of Play</a:t>
            </a:r>
          </a:p>
        </p:txBody>
      </p:sp>
      <p:pic>
        <p:nvPicPr>
          <p:cNvPr id="18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A21ACFE-CE37-AD2D-7C3A-2E0177FBF6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25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9A5DC449-7C9B-137E-F554-ED8454826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9FF846-C832-BA9B-635B-CC81A2C41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E7BCCDC8-5451-D526-EBA6-1BC69B18C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C1ACDB1-F815-D038-A8FC-1E950DCA8462}"/>
              </a:ext>
            </a:extLst>
          </p:cNvPr>
          <p:cNvSpPr/>
          <p:nvPr/>
        </p:nvSpPr>
        <p:spPr>
          <a:xfrm>
            <a:off x="10232569" y="3630492"/>
            <a:ext cx="842782" cy="398244"/>
          </a:xfrm>
          <a:prstGeom prst="roundRect">
            <a:avLst/>
          </a:prstGeom>
          <a:solidFill>
            <a:srgbClr val="00B05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4A161A6-7266-C9DD-64BA-3DC044C25D96}"/>
              </a:ext>
            </a:extLst>
          </p:cNvPr>
          <p:cNvSpPr/>
          <p:nvPr/>
        </p:nvSpPr>
        <p:spPr>
          <a:xfrm>
            <a:off x="10232569" y="2288276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E7C996C-D550-4F6D-5042-CC6AAC33D810}"/>
              </a:ext>
            </a:extLst>
          </p:cNvPr>
          <p:cNvSpPr/>
          <p:nvPr/>
        </p:nvSpPr>
        <p:spPr>
          <a:xfrm>
            <a:off x="10232569" y="2705866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E7F5685-1D52-FB22-9A53-A8581A821FE8}"/>
              </a:ext>
            </a:extLst>
          </p:cNvPr>
          <p:cNvSpPr/>
          <p:nvPr/>
        </p:nvSpPr>
        <p:spPr>
          <a:xfrm>
            <a:off x="10232569" y="3192306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E58D08C-1B64-E673-EF43-0DD0A2DC1841}"/>
              </a:ext>
            </a:extLst>
          </p:cNvPr>
          <p:cNvSpPr/>
          <p:nvPr/>
        </p:nvSpPr>
        <p:spPr>
          <a:xfrm>
            <a:off x="10232569" y="4061740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1ABFDA50-F753-CCA6-8D79-D6B223A81BBA}"/>
              </a:ext>
            </a:extLst>
          </p:cNvPr>
          <p:cNvSpPr/>
          <p:nvPr/>
        </p:nvSpPr>
        <p:spPr>
          <a:xfrm>
            <a:off x="10232569" y="4508570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0019E2A-4F2A-2787-463E-20C9566A5707}"/>
              </a:ext>
            </a:extLst>
          </p:cNvPr>
          <p:cNvSpPr/>
          <p:nvPr/>
        </p:nvSpPr>
        <p:spPr>
          <a:xfrm>
            <a:off x="10232569" y="4940965"/>
            <a:ext cx="842782" cy="398244"/>
          </a:xfrm>
          <a:prstGeom prst="roundRect">
            <a:avLst/>
          </a:prstGeom>
          <a:solidFill>
            <a:srgbClr val="FF0000">
              <a:alpha val="2492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7642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FB3024-3C1B-912B-A0D0-40303660CE24}"/>
              </a:ext>
            </a:extLst>
          </p:cNvPr>
          <p:cNvSpPr txBox="1"/>
          <p:nvPr/>
        </p:nvSpPr>
        <p:spPr>
          <a:xfrm>
            <a:off x="-1" y="-23663"/>
            <a:ext cx="705280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BE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Within-session loss-chasing – Speed of Play</a:t>
            </a:r>
          </a:p>
        </p:txBody>
      </p:sp>
      <p:pic>
        <p:nvPicPr>
          <p:cNvPr id="14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3B0A4604-88D1-D769-D2E4-0F3CB246DA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5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213F6535-1E27-48A4-5091-50120DF13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73AD67-DB26-30D5-1A95-715106DC6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E754A9C-8F56-E7FC-0762-43BB4D271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21956B-7704-755D-71BB-7494D20E7ACB}"/>
              </a:ext>
            </a:extLst>
          </p:cNvPr>
          <p:cNvSpPr txBox="1"/>
          <p:nvPr/>
        </p:nvSpPr>
        <p:spPr>
          <a:xfrm>
            <a:off x="366370" y="4241364"/>
            <a:ext cx="455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b="1" dirty="0"/>
              <a:t>Pairwise Bonferroni corrected Post-hoc t-tests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D3D1F4-B897-526A-EE16-795E86B011D0}"/>
              </a:ext>
            </a:extLst>
          </p:cNvPr>
          <p:cNvSpPr txBox="1"/>
          <p:nvPr/>
        </p:nvSpPr>
        <p:spPr>
          <a:xfrm>
            <a:off x="790046" y="4626817"/>
            <a:ext cx="110322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High-involvement players significantly decreased their speed of play following losses as compared to wins across all outcome streak lengths (streak length 1 [t(1,380) = -19.7 ,p &lt;.001], streak length 2 [t(1,380) = -15.5, p &lt;.001] and streak length &gt;2 [t(1,380) = -11.5, p &lt;.001]).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Low-involvement players significantly decreased their speed of play following losses as compared to wins across all outcome streak lengths (streak length 1 [t(1,638) = -28.2, p &lt;.001], streak length 2 [t(1,638) = -22.1, p &lt;.001] and streak length &gt;2 [t(1,638) = -14.2, p &lt;.001]).</a:t>
            </a:r>
          </a:p>
        </p:txBody>
      </p:sp>
      <p:pic>
        <p:nvPicPr>
          <p:cNvPr id="3" name="Picture 2" descr="A picture containing text, line, screenshot, plot&#10;&#10;Description automatically generated">
            <a:extLst>
              <a:ext uri="{FF2B5EF4-FFF2-40B4-BE49-F238E27FC236}">
                <a16:creationId xmlns:a16="http://schemas.microsoft.com/office/drawing/2014/main" id="{7C5C2FFB-4686-D0F9-E1C9-4FBB62ACEE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330"/>
          <a:stretch/>
        </p:blipFill>
        <p:spPr>
          <a:xfrm>
            <a:off x="1948386" y="400109"/>
            <a:ext cx="8295227" cy="392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3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046" y="485737"/>
            <a:ext cx="10515600" cy="763199"/>
          </a:xfrm>
        </p:spPr>
        <p:txBody>
          <a:bodyPr/>
          <a:lstStyle/>
          <a:p>
            <a:r>
              <a:rPr lang="en-BE" b="1" dirty="0">
                <a:latin typeface="+mn-lt"/>
              </a:rPr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3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5A92F74F-F6E7-830B-C86E-F23E91FD3B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4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A6DE8A36-1C4A-7D46-E13D-C9E1B0A7B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8F66C1-CCEC-559C-8892-0038C33DA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9EB0B90-DBA4-FAB5-81F7-AF97050AF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55EDA20-F5C1-ACE5-F8C6-AFBA46B74F93}"/>
              </a:ext>
            </a:extLst>
          </p:cNvPr>
          <p:cNvSpPr txBox="1"/>
          <p:nvPr/>
        </p:nvSpPr>
        <p:spPr>
          <a:xfrm>
            <a:off x="1308763" y="1640680"/>
            <a:ext cx="2305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E" sz="2400" b="1" dirty="0">
                <a:solidFill>
                  <a:schemeClr val="bg1"/>
                </a:solidFill>
              </a:rPr>
              <a:t>Replication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437098B-5797-B123-68FC-AC534734BC24}"/>
              </a:ext>
            </a:extLst>
          </p:cNvPr>
          <p:cNvSpPr/>
          <p:nvPr/>
        </p:nvSpPr>
        <p:spPr>
          <a:xfrm>
            <a:off x="732741" y="1381887"/>
            <a:ext cx="10763292" cy="4990376"/>
          </a:xfrm>
          <a:prstGeom prst="roundRect">
            <a:avLst>
              <a:gd name="adj" fmla="val 5202"/>
            </a:avLst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40D2C2D-84FF-5A18-0A97-58419DA6DBF6}"/>
              </a:ext>
            </a:extLst>
          </p:cNvPr>
          <p:cNvSpPr txBox="1"/>
          <p:nvPr/>
        </p:nvSpPr>
        <p:spPr>
          <a:xfrm>
            <a:off x="1749905" y="2759634"/>
            <a:ext cx="94050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dirty="0"/>
              <a:t>Within-session loss-chasing was </a:t>
            </a:r>
            <a:r>
              <a:rPr lang="en-BE" sz="2400" b="1" u="sng" dirty="0"/>
              <a:t>not</a:t>
            </a:r>
            <a:r>
              <a:rPr lang="en-BE" sz="2400" dirty="0"/>
              <a:t> observed in changes in stake sizes (e.g., Chen et al., 2022; Abe et al., 2021)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48CD8102-A9CB-6819-A5D3-C1123EDF7C23}"/>
              </a:ext>
            </a:extLst>
          </p:cNvPr>
          <p:cNvSpPr/>
          <p:nvPr/>
        </p:nvSpPr>
        <p:spPr>
          <a:xfrm>
            <a:off x="732741" y="1387986"/>
            <a:ext cx="10792046" cy="472374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530DA7-0DFD-1EED-E88F-12EB7AA8F2D2}"/>
              </a:ext>
            </a:extLst>
          </p:cNvPr>
          <p:cNvSpPr txBox="1"/>
          <p:nvPr/>
        </p:nvSpPr>
        <p:spPr>
          <a:xfrm>
            <a:off x="3244247" y="1311415"/>
            <a:ext cx="60652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E" sz="3200" b="1" dirty="0">
                <a:solidFill>
                  <a:schemeClr val="bg1"/>
                </a:solidFill>
              </a:rPr>
              <a:t>Replication and Extension</a:t>
            </a:r>
          </a:p>
        </p:txBody>
      </p:sp>
      <p:pic>
        <p:nvPicPr>
          <p:cNvPr id="38" name="Picture 37" descr="A picture containing symbol, font, graphics, logo&#10;&#10;Description automatically generated">
            <a:extLst>
              <a:ext uri="{FF2B5EF4-FFF2-40B4-BE49-F238E27FC236}">
                <a16:creationId xmlns:a16="http://schemas.microsoft.com/office/drawing/2014/main" id="{F8F09B7C-2B97-86DD-0E5F-EA19E59A2B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16" t="49900" r="10991" b="14101"/>
          <a:stretch/>
        </p:blipFill>
        <p:spPr>
          <a:xfrm>
            <a:off x="1144994" y="2726620"/>
            <a:ext cx="604911" cy="548640"/>
          </a:xfrm>
          <a:prstGeom prst="rect">
            <a:avLst/>
          </a:prstGeom>
        </p:spPr>
      </p:pic>
      <p:pic>
        <p:nvPicPr>
          <p:cNvPr id="40" name="Picture 39" descr="A picture containing symbol, font, graphics, logo&#10;&#10;Description automatically generated">
            <a:extLst>
              <a:ext uri="{FF2B5EF4-FFF2-40B4-BE49-F238E27FC236}">
                <a16:creationId xmlns:a16="http://schemas.microsoft.com/office/drawing/2014/main" id="{226001F1-806E-35AF-63CF-0E8A1F9821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82" t="51136" r="49445" b="12633"/>
          <a:stretch/>
        </p:blipFill>
        <p:spPr>
          <a:xfrm>
            <a:off x="1038907" y="3790411"/>
            <a:ext cx="682244" cy="5472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2176D5C-8EBE-FF95-DB0B-C038540755EE}"/>
              </a:ext>
            </a:extLst>
          </p:cNvPr>
          <p:cNvSpPr txBox="1"/>
          <p:nvPr/>
        </p:nvSpPr>
        <p:spPr>
          <a:xfrm>
            <a:off x="1749905" y="3804838"/>
            <a:ext cx="9405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b="1" u="sng" dirty="0"/>
              <a:t>Win-chasing</a:t>
            </a:r>
            <a:r>
              <a:rPr lang="en-BE" sz="2400" dirty="0"/>
              <a:t> was observed instead (e.g., Abe et al., 2021)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1A74CE-2D6A-1F8C-1597-1741FA59534A}"/>
              </a:ext>
            </a:extLst>
          </p:cNvPr>
          <p:cNvSpPr txBox="1"/>
          <p:nvPr/>
        </p:nvSpPr>
        <p:spPr>
          <a:xfrm>
            <a:off x="1179534" y="4478328"/>
            <a:ext cx="345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b="1" dirty="0"/>
              <a:t>Increase in Speed of Play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5773B3-E238-5771-776B-39F784E70309}"/>
              </a:ext>
            </a:extLst>
          </p:cNvPr>
          <p:cNvSpPr txBox="1"/>
          <p:nvPr/>
        </p:nvSpPr>
        <p:spPr>
          <a:xfrm>
            <a:off x="1179534" y="2177814"/>
            <a:ext cx="345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b="1" dirty="0"/>
              <a:t>Changing stake size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B8F0C9-541F-F1E1-E380-DEF66CFF9378}"/>
              </a:ext>
            </a:extLst>
          </p:cNvPr>
          <p:cNvSpPr txBox="1"/>
          <p:nvPr/>
        </p:nvSpPr>
        <p:spPr>
          <a:xfrm>
            <a:off x="3745717" y="1853983"/>
            <a:ext cx="4700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E" sz="2400" b="1" dirty="0"/>
              <a:t>Within-session loss-chasing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63A86-5507-3CEA-31F1-59C0CAF0A59F}"/>
              </a:ext>
            </a:extLst>
          </p:cNvPr>
          <p:cNvSpPr txBox="1"/>
          <p:nvPr/>
        </p:nvSpPr>
        <p:spPr>
          <a:xfrm>
            <a:off x="1625646" y="5091623"/>
            <a:ext cx="94050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dirty="0"/>
              <a:t>Within-session loss-chasing was observed in increases in speed of play (e.g., Chen et al., 2022; Ferrari et al., 2022).</a:t>
            </a:r>
          </a:p>
        </p:txBody>
      </p:sp>
      <p:pic>
        <p:nvPicPr>
          <p:cNvPr id="8" name="Picture 7" descr="A picture containing symbol, font, graphics, logo&#10;&#10;Description automatically generated">
            <a:extLst>
              <a:ext uri="{FF2B5EF4-FFF2-40B4-BE49-F238E27FC236}">
                <a16:creationId xmlns:a16="http://schemas.microsoft.com/office/drawing/2014/main" id="{90EC04B5-98FB-30FB-43C4-50C94C7950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82" t="51136" r="49445" b="12633"/>
          <a:stretch/>
        </p:blipFill>
        <p:spPr>
          <a:xfrm>
            <a:off x="1038907" y="5080711"/>
            <a:ext cx="682244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3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 animBg="1"/>
      <p:bldP spid="33" grpId="0"/>
      <p:bldP spid="41" grpId="0"/>
      <p:bldP spid="42" grpId="0"/>
      <p:bldP spid="4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741" y="548865"/>
            <a:ext cx="10515600" cy="1325563"/>
          </a:xfrm>
        </p:spPr>
        <p:txBody>
          <a:bodyPr/>
          <a:lstStyle/>
          <a:p>
            <a:pPr algn="ctr"/>
            <a:r>
              <a:rPr lang="en-BE" b="1" dirty="0">
                <a:latin typeface="+mn-lt"/>
              </a:rPr>
              <a:t>Next steps…?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6AC7F6CC-201A-C39B-C720-F40071A4B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1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DAD4A4FE-21D5-139E-6B81-F75F7467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A1E635-5157-822E-EA79-1715DC2E2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849E3A3-01BA-3184-2A83-0C24D4FB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F38F9E-5319-AA89-ED06-6DCBEAC363D2}"/>
              </a:ext>
            </a:extLst>
          </p:cNvPr>
          <p:cNvSpPr txBox="1"/>
          <p:nvPr/>
        </p:nvSpPr>
        <p:spPr>
          <a:xfrm>
            <a:off x="913265" y="2070507"/>
            <a:ext cx="9405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/>
              <a:t>Assess Continuation within-sessions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B8DC3C-0F8E-8395-6397-E44B2F0F5352}"/>
              </a:ext>
            </a:extLst>
          </p:cNvPr>
          <p:cNvSpPr txBox="1"/>
          <p:nvPr/>
        </p:nvSpPr>
        <p:spPr>
          <a:xfrm>
            <a:off x="913265" y="2719206"/>
            <a:ext cx="9405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/>
              <a:t>Assess the impact of outcome magnitude on loss-chasing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BD5DE-6E5A-7F63-F8FB-4299255D49D6}"/>
              </a:ext>
            </a:extLst>
          </p:cNvPr>
          <p:cNvSpPr txBox="1"/>
          <p:nvPr/>
        </p:nvSpPr>
        <p:spPr>
          <a:xfrm>
            <a:off x="913264" y="3318011"/>
            <a:ext cx="9825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/>
              <a:t>Assess the correlation between between- and within-session chasing facets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A6746-2434-C734-200B-AF34644C7B77}"/>
              </a:ext>
            </a:extLst>
          </p:cNvPr>
          <p:cNvSpPr txBox="1"/>
          <p:nvPr/>
        </p:nvSpPr>
        <p:spPr>
          <a:xfrm>
            <a:off x="913264" y="3916816"/>
            <a:ext cx="9825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/>
              <a:t>Pre-register the protocol of study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19D11E-BD74-5278-D2D1-CDD80E10E5B0}"/>
              </a:ext>
            </a:extLst>
          </p:cNvPr>
          <p:cNvSpPr txBox="1"/>
          <p:nvPr/>
        </p:nvSpPr>
        <p:spPr>
          <a:xfrm>
            <a:off x="913263" y="4783235"/>
            <a:ext cx="9825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/>
              <a:t>Analyse the 3 other datasets and undertake meta-analysis of all 4 data-sets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33D3F-EA43-35BA-12BB-29239A53474D}"/>
              </a:ext>
            </a:extLst>
          </p:cNvPr>
          <p:cNvSpPr txBox="1"/>
          <p:nvPr/>
        </p:nvSpPr>
        <p:spPr>
          <a:xfrm>
            <a:off x="4368726" y="1665753"/>
            <a:ext cx="345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E" sz="2400" b="1" dirty="0"/>
              <a:t>Study 1 dataset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759AE6-68F1-2205-1102-44698D5ACCBF}"/>
              </a:ext>
            </a:extLst>
          </p:cNvPr>
          <p:cNvSpPr txBox="1"/>
          <p:nvPr/>
        </p:nvSpPr>
        <p:spPr>
          <a:xfrm>
            <a:off x="4263267" y="4325385"/>
            <a:ext cx="345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E" sz="2400" b="1" dirty="0"/>
              <a:t>All other datasets</a:t>
            </a:r>
          </a:p>
        </p:txBody>
      </p:sp>
    </p:spTree>
    <p:extLst>
      <p:ext uri="{BB962C8B-B14F-4D97-AF65-F5344CB8AC3E}">
        <p14:creationId xmlns:p14="http://schemas.microsoft.com/office/powerpoint/2010/main" val="8734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1E90-BAD7-952C-6E4F-4E74357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31" y="615617"/>
            <a:ext cx="10515600" cy="578392"/>
          </a:xfrm>
        </p:spPr>
        <p:txBody>
          <a:bodyPr>
            <a:normAutofit fontScale="90000"/>
          </a:bodyPr>
          <a:lstStyle/>
          <a:p>
            <a:r>
              <a:rPr lang="en-BE" b="1" dirty="0">
                <a:latin typeface="+mn-lt"/>
              </a:rPr>
              <a:t>References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E6350-66E3-52B1-035C-0FE4D3F65DFE}"/>
              </a:ext>
            </a:extLst>
          </p:cNvPr>
          <p:cNvSpPr/>
          <p:nvPr/>
        </p:nvSpPr>
        <p:spPr>
          <a:xfrm>
            <a:off x="0" y="-1"/>
            <a:ext cx="12192000" cy="352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3" name="Content Placeholder 8" descr="A blue circle with white text&#10;&#10;Description automatically generated">
            <a:extLst>
              <a:ext uri="{FF2B5EF4-FFF2-40B4-BE49-F238E27FC236}">
                <a16:creationId xmlns:a16="http://schemas.microsoft.com/office/drawing/2014/main" id="{5A92F74F-F6E7-830B-C86E-F23E91FD3B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572" t="5509" b="4687"/>
          <a:stretch/>
        </p:blipFill>
        <p:spPr>
          <a:xfrm>
            <a:off x="11728892" y="6470622"/>
            <a:ext cx="370919" cy="375040"/>
          </a:xfrm>
          <a:prstGeom prst="rect">
            <a:avLst/>
          </a:prstGeom>
        </p:spPr>
      </p:pic>
      <p:pic>
        <p:nvPicPr>
          <p:cNvPr id="14" name="Picture 2" descr="FREE COURSES IN DUTCH - FRENCH OR ENGLISH TO SUCCEED IN ULB PROGRAMME">
            <a:extLst>
              <a:ext uri="{FF2B5EF4-FFF2-40B4-BE49-F238E27FC236}">
                <a16:creationId xmlns:a16="http://schemas.microsoft.com/office/drawing/2014/main" id="{A6DE8A36-1C4A-7D46-E13D-C9E1B0A7B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6739"/>
            <a:ext cx="732741" cy="36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8F66C1-CCEC-559C-8892-0038C33DA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1081" r="19363" b="19145"/>
          <a:stretch/>
        </p:blipFill>
        <p:spPr bwMode="auto">
          <a:xfrm>
            <a:off x="790046" y="6492404"/>
            <a:ext cx="459367" cy="3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9EB0B90-DBA4-FAB5-81F7-AF97050AF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330" y="6540701"/>
            <a:ext cx="370918" cy="23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830575-A9AB-37E8-723E-A1D699AE63CB}"/>
              </a:ext>
            </a:extLst>
          </p:cNvPr>
          <p:cNvSpPr txBox="1"/>
          <p:nvPr/>
        </p:nvSpPr>
        <p:spPr>
          <a:xfrm>
            <a:off x="547282" y="1203575"/>
            <a:ext cx="1089750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Abe, N., </a:t>
            </a:r>
            <a:r>
              <a:rPr lang="en-GB" sz="1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Nakai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R., Yanagisawa, K., </a:t>
            </a:r>
            <a:r>
              <a:rPr lang="en-GB" sz="1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Murai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T., &amp; Yoshikawa, S. (2021). Effects of sequential winning vs. losing on subsequent gambling behavior: Analysis of empirical data from casino baccarat players.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International Gambling Studies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21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(1), 103–118.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6"/>
              </a:rPr>
              <a:t>https://doi.org/10.1080/14459795.2020.1817969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Auer, M., &amp; Griffiths, M. D. (2022). An Empirical Attempt to Operationalize Chasing Losses in Gambling Utilizing Account-Based Player Tracking Data.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Gambling Studies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7"/>
              </a:rPr>
              <a:t>https://doi.org/10.1007/s10899-022-10144-4</a:t>
            </a:r>
            <a:endParaRPr lang="en-BE" sz="12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Auer, M., &amp; Griffiths, M. D. (2023). The relationship between structural characteristics and gambling behaviour: An online gambling player tracking study.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Gambling Studies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39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(1), 265–279.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8"/>
              </a:rPr>
              <a:t>https://doi.org/10.1007/s10899-022-10115-9</a:t>
            </a:r>
            <a:endParaRPr lang="en-BE" sz="12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Ayton, P., &amp; Fischer, I. (2004). The hot hand fallacy and the gambler’s fallacy: Two faces of subjective randomness?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Memory &amp; Cognition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32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(8), 1369–1378.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9"/>
              </a:rPr>
              <a:t>https://doi.org/10.3758/BF03206327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</a:rPr>
              <a:t>Banerjee, N., Chen, Z., Clark, L., &amp; Noël, X. (2023, June 9). Behavioural expressions of loss-chasing in gambling: A systematic scoping review. </a:t>
            </a:r>
            <a:r>
              <a:rPr lang="en-GB" sz="1200" b="0" i="0" dirty="0">
                <a:effectLst/>
                <a:hlinkClick r:id="rId10"/>
              </a:rPr>
              <a:t>https://doi.org/10.31234/osf.io/7tc35</a:t>
            </a:r>
            <a:endParaRPr lang="en-GB" sz="12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Chen, Z., Doekemeijer, R. A., Noël, X., &amp; Verbruggen, F. (2022). Winning and losing in online gambling: Effects on within-session chasing. </a:t>
            </a:r>
            <a:r>
              <a:rPr lang="en-GB" sz="1200" i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PloS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One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17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(8), 1. MEDLINE®.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1"/>
              </a:rPr>
              <a:t>https://doi.org/10.1371/journal.pone.0273359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</a:rPr>
              <a:t>Cheung, M. W. L., &amp; Jak, S. (2016). Analyzing big data in psychology: A split/</a:t>
            </a:r>
            <a:r>
              <a:rPr lang="en-GB" sz="1200" b="0" i="0" dirty="0" err="1">
                <a:effectLst/>
              </a:rPr>
              <a:t>analyze</a:t>
            </a:r>
            <a:r>
              <a:rPr lang="en-GB" sz="1200" b="0" i="0" dirty="0">
                <a:effectLst/>
              </a:rPr>
              <a:t>/meta-</a:t>
            </a:r>
            <a:r>
              <a:rPr lang="en-GB" sz="1200" b="0" i="0" dirty="0" err="1">
                <a:effectLst/>
              </a:rPr>
              <a:t>analyze</a:t>
            </a:r>
            <a:r>
              <a:rPr lang="en-GB" sz="1200" b="0" i="0" dirty="0">
                <a:effectLst/>
              </a:rPr>
              <a:t> approach. </a:t>
            </a:r>
            <a:r>
              <a:rPr lang="en-GB" sz="1200" b="0" i="1" dirty="0">
                <a:effectLst/>
              </a:rPr>
              <a:t>Frontiers in psychology</a:t>
            </a:r>
            <a:r>
              <a:rPr lang="en-GB" sz="1200" b="0" i="0" dirty="0">
                <a:effectLst/>
              </a:rPr>
              <a:t>, </a:t>
            </a:r>
            <a:r>
              <a:rPr lang="en-GB" sz="1200" b="0" i="1" dirty="0">
                <a:effectLst/>
              </a:rPr>
              <a:t>7</a:t>
            </a:r>
            <a:r>
              <a:rPr lang="en-GB" sz="1200" b="0" i="0" dirty="0">
                <a:effectLst/>
              </a:rPr>
              <a:t>, 738.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Croson, R., &amp; Sundali, J. (2005). The Gambler’s Fallacy and the Hot Hand: Empirical Data from Casinos.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Risk and Uncertainty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30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(3), 195–209.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2"/>
              </a:rPr>
              <a:t>https://doi.org/10.1007/s11166-005-1153-2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Ferrari, M. A., </a:t>
            </a:r>
            <a:r>
              <a:rPr lang="en-GB" sz="1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Limbrick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-Oldfield, E. H., &amp; Clark, L. (2022). Behavioral analysis of habit formation in modern slot machine gambling.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International Gambling Studies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0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(0), 1–20.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3"/>
              </a:rPr>
              <a:t>https://doi.org/10.1080/14459795.2022.2088822</a:t>
            </a:r>
            <a:endParaRPr lang="en-BE" sz="1200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Forrest, D., &amp; McHale, I. (2016). Tracked play on B1 gaming machines in British casinos. </a:t>
            </a:r>
            <a:r>
              <a:rPr lang="en-US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Report prepared for the Responsible Gambling Trust. London: Responsible Gambling Trust</a:t>
            </a:r>
            <a:r>
              <a:rPr lang="en-U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Kainulainen, T. (2021). Does Losing on a Previous Betting Day Predict How Long it Takes to Return to the Next Session of Online Horse Race Betting?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Gambling Studies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37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(2), 609–622.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4"/>
              </a:rPr>
              <a:t>https://doi.org/10.1007/s10899-020-09974-x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Nigro, G., Matarazzo, O., Ciccarelli, M., D’Olimpio, F., &amp; Cosenza, M. (2019). To chase or not to chase: A study on the role of mentalization and alcohol consumption in chasing behavior.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Behavioral Addictions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8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(4), 743–753.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5"/>
              </a:rPr>
              <a:t>https://doi.org/10.1556/2006.8.2019.67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Studer B, </a:t>
            </a:r>
            <a:r>
              <a:rPr lang="en-GB" sz="1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Limbrick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-Oldfield EH, &amp; Clark L. (2015). ‘Put Your Money Where Your Mouth Is!’: Effects of Streaks on Confidence and Betting in a Binary Choice Task.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Journal of Behavioral Decision Making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28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(3), 239–249.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6"/>
              </a:rPr>
              <a:t>https://doi.org/10.1002/bdm.1844</a:t>
            </a:r>
            <a:endParaRPr lang="en-GB" sz="12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Zhang, K., &amp; Clark, L. (2020). Loss-chasing in gambling behaviour: Neurocognitive and behavioural economic perspectives.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Current Opinion in Behavioral Sciences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GB" sz="12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31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1–7. </a:t>
            </a:r>
            <a:r>
              <a:rPr lang="en-GB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17"/>
              </a:rPr>
              <a:t>https://doi.org/10.1016/j.cobeha.2019.10.006</a:t>
            </a:r>
            <a:endParaRPr lang="en-BE" sz="12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18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2049</Words>
  <Application>Microsoft Office PowerPoint</Application>
  <PresentationFormat>Widescreen</PresentationFormat>
  <Paragraphs>279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Glacial Indifference</vt:lpstr>
      <vt:lpstr>Google Sans</vt:lpstr>
      <vt:lpstr>Office Theme</vt:lpstr>
      <vt:lpstr>Within-session Loss-chasing in Online Gambling: A replication and extention study</vt:lpstr>
      <vt:lpstr>Declaration of Interests</vt:lpstr>
      <vt:lpstr>What is Loss-chasing?</vt:lpstr>
      <vt:lpstr>Behavioural Expressions of Loss-chasing</vt:lpstr>
      <vt:lpstr>Behavioural Expressions of Loss-chasing</vt:lpstr>
      <vt:lpstr>Behavioural Expressions of Loss-chasing</vt:lpstr>
      <vt:lpstr>PowerPoint Presentation</vt:lpstr>
      <vt:lpstr>Chen et al., (2022)</vt:lpstr>
      <vt:lpstr>Current Study</vt:lpstr>
      <vt:lpstr>Within-session loss-chasing </vt:lpstr>
      <vt:lpstr>Within-session loss-chasing </vt:lpstr>
      <vt:lpstr>Change in Stake sizes</vt:lpstr>
      <vt:lpstr>PowerPoint Presentation</vt:lpstr>
      <vt:lpstr>PowerPoint Presentation</vt:lpstr>
      <vt:lpstr>PowerPoint Presentation</vt:lpstr>
      <vt:lpstr>PowerPoint Presentation</vt:lpstr>
      <vt:lpstr>Increase in speed of play</vt:lpstr>
      <vt:lpstr>PowerPoint Presentation</vt:lpstr>
      <vt:lpstr>PowerPoint Presentation</vt:lpstr>
      <vt:lpstr>PowerPoint Presentation</vt:lpstr>
      <vt:lpstr>PowerPoint Presentation</vt:lpstr>
      <vt:lpstr>Summary</vt:lpstr>
      <vt:lpstr>Next steps…?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Loss-chasing in Online Gambling: A replication and extention study</dc:title>
  <dc:creator>Banerjee Nilosmita</dc:creator>
  <cp:lastModifiedBy>Stephen Sharman</cp:lastModifiedBy>
  <cp:revision>52</cp:revision>
  <dcterms:created xsi:type="dcterms:W3CDTF">2023-06-21T11:56:36Z</dcterms:created>
  <dcterms:modified xsi:type="dcterms:W3CDTF">2023-09-25T13:44:22Z</dcterms:modified>
</cp:coreProperties>
</file>