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75" r:id="rId3"/>
    <p:sldId id="258" r:id="rId4"/>
    <p:sldId id="270" r:id="rId5"/>
    <p:sldId id="271" r:id="rId6"/>
    <p:sldId id="260" r:id="rId7"/>
    <p:sldId id="261" r:id="rId8"/>
    <p:sldId id="274" r:id="rId9"/>
    <p:sldId id="262" r:id="rId10"/>
    <p:sldId id="263" r:id="rId11"/>
    <p:sldId id="264" r:id="rId12"/>
    <p:sldId id="265" r:id="rId13"/>
    <p:sldId id="266" r:id="rId14"/>
    <p:sldId id="268" r:id="rId15"/>
    <p:sldId id="273" r:id="rId16"/>
    <p:sldId id="267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32623B-4C34-45E1-85AF-0E72C677290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7E590F-CB7F-4A98-B5AD-D0495CFB5410}">
      <dgm:prSet/>
      <dgm:spPr/>
      <dgm:t>
        <a:bodyPr/>
        <a:lstStyle/>
        <a:p>
          <a:r>
            <a:rPr lang="en-GB" dirty="0"/>
            <a:t>This project was funded by EM’s </a:t>
          </a:r>
          <a:r>
            <a:rPr lang="en-GB" dirty="0" err="1"/>
            <a:t>Wellcome</a:t>
          </a:r>
          <a:r>
            <a:rPr lang="en-GB" dirty="0"/>
            <a:t> Trust Doctoral Training Grant [224852/Z/21/Z]</a:t>
          </a:r>
          <a:endParaRPr lang="en-US" dirty="0"/>
        </a:p>
      </dgm:t>
    </dgm:pt>
    <dgm:pt modelId="{8A804114-3865-4B2D-AD7A-9C834CE6C65D}" type="parTrans" cxnId="{D5BE37CB-7D44-4E11-8EDC-90BFE970C949}">
      <dgm:prSet/>
      <dgm:spPr/>
      <dgm:t>
        <a:bodyPr/>
        <a:lstStyle/>
        <a:p>
          <a:endParaRPr lang="en-US"/>
        </a:p>
      </dgm:t>
    </dgm:pt>
    <dgm:pt modelId="{848F0DE4-4CC8-4BC0-AFAA-46501B9BA1E6}" type="sibTrans" cxnId="{D5BE37CB-7D44-4E11-8EDC-90BFE970C949}">
      <dgm:prSet/>
      <dgm:spPr/>
      <dgm:t>
        <a:bodyPr/>
        <a:lstStyle/>
        <a:p>
          <a:endParaRPr lang="en-US"/>
        </a:p>
      </dgm:t>
    </dgm:pt>
    <dgm:pt modelId="{5712CDA9-E30C-434D-840B-D60FDDA4A9F4}">
      <dgm:prSet/>
      <dgm:spPr/>
      <dgm:t>
        <a:bodyPr/>
        <a:lstStyle/>
        <a:p>
          <a:r>
            <a:rPr lang="en-GB" dirty="0"/>
            <a:t>The funders were not involved in the study</a:t>
          </a:r>
          <a:endParaRPr lang="en-US" dirty="0"/>
        </a:p>
      </dgm:t>
    </dgm:pt>
    <dgm:pt modelId="{298D051D-C881-49D2-8AB0-06E622C66BAA}" type="parTrans" cxnId="{1B4A9F91-3DD5-41D0-B403-0BF129C49819}">
      <dgm:prSet/>
      <dgm:spPr/>
      <dgm:t>
        <a:bodyPr/>
        <a:lstStyle/>
        <a:p>
          <a:endParaRPr lang="en-US"/>
        </a:p>
      </dgm:t>
    </dgm:pt>
    <dgm:pt modelId="{7FDACEA4-7DA4-472C-BFDE-6CF4B7E7D9E2}" type="sibTrans" cxnId="{1B4A9F91-3DD5-41D0-B403-0BF129C49819}">
      <dgm:prSet/>
      <dgm:spPr/>
      <dgm:t>
        <a:bodyPr/>
        <a:lstStyle/>
        <a:p>
          <a:endParaRPr lang="en-US"/>
        </a:p>
      </dgm:t>
    </dgm:pt>
    <dgm:pt modelId="{1DB21584-CDAE-42A0-9E16-C6FCD7914568}">
      <dgm:prSet/>
      <dgm:spPr/>
      <dgm:t>
        <a:bodyPr/>
        <a:lstStyle/>
        <a:p>
          <a:r>
            <a:rPr lang="en-GB"/>
            <a:t>The authors declare no conflicts of interest</a:t>
          </a:r>
          <a:endParaRPr lang="en-US"/>
        </a:p>
      </dgm:t>
    </dgm:pt>
    <dgm:pt modelId="{0D82BD7E-6FD3-452A-B97F-20C4CA04F21E}" type="parTrans" cxnId="{A9A8ECB9-C616-49FE-A7DD-E8F0D07255BC}">
      <dgm:prSet/>
      <dgm:spPr/>
      <dgm:t>
        <a:bodyPr/>
        <a:lstStyle/>
        <a:p>
          <a:endParaRPr lang="en-US"/>
        </a:p>
      </dgm:t>
    </dgm:pt>
    <dgm:pt modelId="{3E86AFCE-11EA-4477-80E6-4F80DF3BB8E0}" type="sibTrans" cxnId="{A9A8ECB9-C616-49FE-A7DD-E8F0D07255BC}">
      <dgm:prSet/>
      <dgm:spPr/>
      <dgm:t>
        <a:bodyPr/>
        <a:lstStyle/>
        <a:p>
          <a:endParaRPr lang="en-US"/>
        </a:p>
      </dgm:t>
    </dgm:pt>
    <dgm:pt modelId="{0B66BF9D-ED03-40ED-9BA5-05D48DC7E115}" type="pres">
      <dgm:prSet presAssocID="{AA32623B-4C34-45E1-85AF-0E72C677290D}" presName="vert0" presStyleCnt="0">
        <dgm:presLayoutVars>
          <dgm:dir/>
          <dgm:animOne val="branch"/>
          <dgm:animLvl val="lvl"/>
        </dgm:presLayoutVars>
      </dgm:prSet>
      <dgm:spPr/>
    </dgm:pt>
    <dgm:pt modelId="{E9F910C7-72B5-4A08-AA3D-BF5F1BFE8285}" type="pres">
      <dgm:prSet presAssocID="{AD7E590F-CB7F-4A98-B5AD-D0495CFB5410}" presName="thickLine" presStyleLbl="alignNode1" presStyleIdx="0" presStyleCnt="3"/>
      <dgm:spPr/>
    </dgm:pt>
    <dgm:pt modelId="{07638E64-F58E-425D-9DBE-018997A05BB8}" type="pres">
      <dgm:prSet presAssocID="{AD7E590F-CB7F-4A98-B5AD-D0495CFB5410}" presName="horz1" presStyleCnt="0"/>
      <dgm:spPr/>
    </dgm:pt>
    <dgm:pt modelId="{CBEB19EC-79FE-430E-86AC-E5688CCB78FA}" type="pres">
      <dgm:prSet presAssocID="{AD7E590F-CB7F-4A98-B5AD-D0495CFB5410}" presName="tx1" presStyleLbl="revTx" presStyleIdx="0" presStyleCnt="3"/>
      <dgm:spPr/>
    </dgm:pt>
    <dgm:pt modelId="{A8422102-679C-43B0-9040-E05D873BD380}" type="pres">
      <dgm:prSet presAssocID="{AD7E590F-CB7F-4A98-B5AD-D0495CFB5410}" presName="vert1" presStyleCnt="0"/>
      <dgm:spPr/>
    </dgm:pt>
    <dgm:pt modelId="{73D139C1-303A-41CB-B32D-686AC0ECAF9D}" type="pres">
      <dgm:prSet presAssocID="{5712CDA9-E30C-434D-840B-D60FDDA4A9F4}" presName="thickLine" presStyleLbl="alignNode1" presStyleIdx="1" presStyleCnt="3"/>
      <dgm:spPr/>
    </dgm:pt>
    <dgm:pt modelId="{E1F2DFC2-602C-4C55-BF61-9638B844FE4B}" type="pres">
      <dgm:prSet presAssocID="{5712CDA9-E30C-434D-840B-D60FDDA4A9F4}" presName="horz1" presStyleCnt="0"/>
      <dgm:spPr/>
    </dgm:pt>
    <dgm:pt modelId="{AE2BE07F-7A88-4781-8DA0-BB1A36377D19}" type="pres">
      <dgm:prSet presAssocID="{5712CDA9-E30C-434D-840B-D60FDDA4A9F4}" presName="tx1" presStyleLbl="revTx" presStyleIdx="1" presStyleCnt="3"/>
      <dgm:spPr/>
    </dgm:pt>
    <dgm:pt modelId="{CC82A234-4961-4FC7-BF0E-A430CA81512F}" type="pres">
      <dgm:prSet presAssocID="{5712CDA9-E30C-434D-840B-D60FDDA4A9F4}" presName="vert1" presStyleCnt="0"/>
      <dgm:spPr/>
    </dgm:pt>
    <dgm:pt modelId="{DA155974-3ED8-4D8E-BE30-DFA797C08EDC}" type="pres">
      <dgm:prSet presAssocID="{1DB21584-CDAE-42A0-9E16-C6FCD7914568}" presName="thickLine" presStyleLbl="alignNode1" presStyleIdx="2" presStyleCnt="3"/>
      <dgm:spPr/>
    </dgm:pt>
    <dgm:pt modelId="{67F8FF17-0E3F-4550-B3E3-6EA433DAB52D}" type="pres">
      <dgm:prSet presAssocID="{1DB21584-CDAE-42A0-9E16-C6FCD7914568}" presName="horz1" presStyleCnt="0"/>
      <dgm:spPr/>
    </dgm:pt>
    <dgm:pt modelId="{DDD1CB91-8A16-4F7A-95BB-340786A4D626}" type="pres">
      <dgm:prSet presAssocID="{1DB21584-CDAE-42A0-9E16-C6FCD7914568}" presName="tx1" presStyleLbl="revTx" presStyleIdx="2" presStyleCnt="3"/>
      <dgm:spPr/>
    </dgm:pt>
    <dgm:pt modelId="{67E7203D-9622-460A-B334-94997A19FCE7}" type="pres">
      <dgm:prSet presAssocID="{1DB21584-CDAE-42A0-9E16-C6FCD7914568}" presName="vert1" presStyleCnt="0"/>
      <dgm:spPr/>
    </dgm:pt>
  </dgm:ptLst>
  <dgm:cxnLst>
    <dgm:cxn modelId="{20448A3A-E597-4521-9CA4-1D21827F21D3}" type="presOf" srcId="{1DB21584-CDAE-42A0-9E16-C6FCD7914568}" destId="{DDD1CB91-8A16-4F7A-95BB-340786A4D626}" srcOrd="0" destOrd="0" presId="urn:microsoft.com/office/officeart/2008/layout/LinedList"/>
    <dgm:cxn modelId="{19769454-26F0-4897-8105-0E0366CC6DD0}" type="presOf" srcId="{5712CDA9-E30C-434D-840B-D60FDDA4A9F4}" destId="{AE2BE07F-7A88-4781-8DA0-BB1A36377D19}" srcOrd="0" destOrd="0" presId="urn:microsoft.com/office/officeart/2008/layout/LinedList"/>
    <dgm:cxn modelId="{FDB5777E-9AE8-470D-A1F3-4918DB875483}" type="presOf" srcId="{AA32623B-4C34-45E1-85AF-0E72C677290D}" destId="{0B66BF9D-ED03-40ED-9BA5-05D48DC7E115}" srcOrd="0" destOrd="0" presId="urn:microsoft.com/office/officeart/2008/layout/LinedList"/>
    <dgm:cxn modelId="{1B4A9F91-3DD5-41D0-B403-0BF129C49819}" srcId="{AA32623B-4C34-45E1-85AF-0E72C677290D}" destId="{5712CDA9-E30C-434D-840B-D60FDDA4A9F4}" srcOrd="1" destOrd="0" parTransId="{298D051D-C881-49D2-8AB0-06E622C66BAA}" sibTransId="{7FDACEA4-7DA4-472C-BFDE-6CF4B7E7D9E2}"/>
    <dgm:cxn modelId="{5EC59FAC-CBEA-4254-B52A-61EB20368433}" type="presOf" srcId="{AD7E590F-CB7F-4A98-B5AD-D0495CFB5410}" destId="{CBEB19EC-79FE-430E-86AC-E5688CCB78FA}" srcOrd="0" destOrd="0" presId="urn:microsoft.com/office/officeart/2008/layout/LinedList"/>
    <dgm:cxn modelId="{A9A8ECB9-C616-49FE-A7DD-E8F0D07255BC}" srcId="{AA32623B-4C34-45E1-85AF-0E72C677290D}" destId="{1DB21584-CDAE-42A0-9E16-C6FCD7914568}" srcOrd="2" destOrd="0" parTransId="{0D82BD7E-6FD3-452A-B97F-20C4CA04F21E}" sibTransId="{3E86AFCE-11EA-4477-80E6-4F80DF3BB8E0}"/>
    <dgm:cxn modelId="{D5BE37CB-7D44-4E11-8EDC-90BFE970C949}" srcId="{AA32623B-4C34-45E1-85AF-0E72C677290D}" destId="{AD7E590F-CB7F-4A98-B5AD-D0495CFB5410}" srcOrd="0" destOrd="0" parTransId="{8A804114-3865-4B2D-AD7A-9C834CE6C65D}" sibTransId="{848F0DE4-4CC8-4BC0-AFAA-46501B9BA1E6}"/>
    <dgm:cxn modelId="{CEA91A19-89C3-4E52-ADC9-ACC18E7ACA6B}" type="presParOf" srcId="{0B66BF9D-ED03-40ED-9BA5-05D48DC7E115}" destId="{E9F910C7-72B5-4A08-AA3D-BF5F1BFE8285}" srcOrd="0" destOrd="0" presId="urn:microsoft.com/office/officeart/2008/layout/LinedList"/>
    <dgm:cxn modelId="{F9520687-5EA4-4906-8470-39912C3252C3}" type="presParOf" srcId="{0B66BF9D-ED03-40ED-9BA5-05D48DC7E115}" destId="{07638E64-F58E-425D-9DBE-018997A05BB8}" srcOrd="1" destOrd="0" presId="urn:microsoft.com/office/officeart/2008/layout/LinedList"/>
    <dgm:cxn modelId="{E70BD415-8C6F-4950-87DB-BBB1A94B7FBD}" type="presParOf" srcId="{07638E64-F58E-425D-9DBE-018997A05BB8}" destId="{CBEB19EC-79FE-430E-86AC-E5688CCB78FA}" srcOrd="0" destOrd="0" presId="urn:microsoft.com/office/officeart/2008/layout/LinedList"/>
    <dgm:cxn modelId="{A37A6A21-FA49-4927-9FCE-70AD14EBD19B}" type="presParOf" srcId="{07638E64-F58E-425D-9DBE-018997A05BB8}" destId="{A8422102-679C-43B0-9040-E05D873BD380}" srcOrd="1" destOrd="0" presId="urn:microsoft.com/office/officeart/2008/layout/LinedList"/>
    <dgm:cxn modelId="{836C424F-FCB2-4B41-8DC3-0EC2BDF8E7C5}" type="presParOf" srcId="{0B66BF9D-ED03-40ED-9BA5-05D48DC7E115}" destId="{73D139C1-303A-41CB-B32D-686AC0ECAF9D}" srcOrd="2" destOrd="0" presId="urn:microsoft.com/office/officeart/2008/layout/LinedList"/>
    <dgm:cxn modelId="{69319208-B0F7-4C7B-9EB1-1B87193F6815}" type="presParOf" srcId="{0B66BF9D-ED03-40ED-9BA5-05D48DC7E115}" destId="{E1F2DFC2-602C-4C55-BF61-9638B844FE4B}" srcOrd="3" destOrd="0" presId="urn:microsoft.com/office/officeart/2008/layout/LinedList"/>
    <dgm:cxn modelId="{2E1A5D78-7174-4DF8-9EA7-815B9E1664B8}" type="presParOf" srcId="{E1F2DFC2-602C-4C55-BF61-9638B844FE4B}" destId="{AE2BE07F-7A88-4781-8DA0-BB1A36377D19}" srcOrd="0" destOrd="0" presId="urn:microsoft.com/office/officeart/2008/layout/LinedList"/>
    <dgm:cxn modelId="{F0EF7917-A8FD-4B1E-A7B6-5309015EE828}" type="presParOf" srcId="{E1F2DFC2-602C-4C55-BF61-9638B844FE4B}" destId="{CC82A234-4961-4FC7-BF0E-A430CA81512F}" srcOrd="1" destOrd="0" presId="urn:microsoft.com/office/officeart/2008/layout/LinedList"/>
    <dgm:cxn modelId="{0D691771-1F07-4ED5-B5AA-E9ED6C6E8F72}" type="presParOf" srcId="{0B66BF9D-ED03-40ED-9BA5-05D48DC7E115}" destId="{DA155974-3ED8-4D8E-BE30-DFA797C08EDC}" srcOrd="4" destOrd="0" presId="urn:microsoft.com/office/officeart/2008/layout/LinedList"/>
    <dgm:cxn modelId="{2A476BF1-32AA-4D34-94BB-19FE3B5E09BA}" type="presParOf" srcId="{0B66BF9D-ED03-40ED-9BA5-05D48DC7E115}" destId="{67F8FF17-0E3F-4550-B3E3-6EA433DAB52D}" srcOrd="5" destOrd="0" presId="urn:microsoft.com/office/officeart/2008/layout/LinedList"/>
    <dgm:cxn modelId="{52DD92E8-2ACC-488E-8CB6-8EB422003C6C}" type="presParOf" srcId="{67F8FF17-0E3F-4550-B3E3-6EA433DAB52D}" destId="{DDD1CB91-8A16-4F7A-95BB-340786A4D626}" srcOrd="0" destOrd="0" presId="urn:microsoft.com/office/officeart/2008/layout/LinedList"/>
    <dgm:cxn modelId="{FF3BBC43-A787-4589-8907-E876AAC735C7}" type="presParOf" srcId="{67F8FF17-0E3F-4550-B3E3-6EA433DAB52D}" destId="{67E7203D-9622-460A-B334-94997A19FC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910C7-72B5-4A08-AA3D-BF5F1BFE8285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B19EC-79FE-430E-86AC-E5688CCB78FA}">
      <dsp:nvSpPr>
        <dsp:cNvPr id="0" name=""/>
        <dsp:cNvSpPr/>
      </dsp:nvSpPr>
      <dsp:spPr>
        <a:xfrm>
          <a:off x="0" y="275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This project was funded by EM’s </a:t>
          </a:r>
          <a:r>
            <a:rPr lang="en-GB" sz="3800" kern="1200" dirty="0" err="1"/>
            <a:t>Wellcome</a:t>
          </a:r>
          <a:r>
            <a:rPr lang="en-GB" sz="3800" kern="1200" dirty="0"/>
            <a:t> Trust Doctoral Training Grant [224852/Z/21/Z]</a:t>
          </a:r>
          <a:endParaRPr lang="en-US" sz="3800" kern="1200" dirty="0"/>
        </a:p>
      </dsp:txBody>
      <dsp:txXfrm>
        <a:off x="0" y="2758"/>
        <a:ext cx="6797675" cy="1881464"/>
      </dsp:txXfrm>
    </dsp:sp>
    <dsp:sp modelId="{73D139C1-303A-41CB-B32D-686AC0ECAF9D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19519"/>
            <a:satOff val="-13438"/>
            <a:lumOff val="-3431"/>
            <a:alphaOff val="0"/>
          </a:schemeClr>
        </a:solidFill>
        <a:ln w="15875" cap="flat" cmpd="sng" algn="ctr">
          <a:solidFill>
            <a:schemeClr val="accent2">
              <a:hueOff val="19519"/>
              <a:satOff val="-13438"/>
              <a:lumOff val="-34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BE07F-7A88-4781-8DA0-BB1A36377D19}">
      <dsp:nvSpPr>
        <dsp:cNvPr id="0" name=""/>
        <dsp:cNvSpPr/>
      </dsp:nvSpPr>
      <dsp:spPr>
        <a:xfrm>
          <a:off x="0" y="1884223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The funders were not involved in the study</a:t>
          </a:r>
          <a:endParaRPr lang="en-US" sz="3800" kern="1200" dirty="0"/>
        </a:p>
      </dsp:txBody>
      <dsp:txXfrm>
        <a:off x="0" y="1884223"/>
        <a:ext cx="6797675" cy="1881464"/>
      </dsp:txXfrm>
    </dsp:sp>
    <dsp:sp modelId="{DA155974-3ED8-4D8E-BE30-DFA797C08EDC}">
      <dsp:nvSpPr>
        <dsp:cNvPr id="0" name=""/>
        <dsp:cNvSpPr/>
      </dsp:nvSpPr>
      <dsp:spPr>
        <a:xfrm>
          <a:off x="0" y="3765688"/>
          <a:ext cx="6797675" cy="0"/>
        </a:xfrm>
        <a:prstGeom prst="line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1CB91-8A16-4F7A-95BB-340786A4D626}">
      <dsp:nvSpPr>
        <dsp:cNvPr id="0" name=""/>
        <dsp:cNvSpPr/>
      </dsp:nvSpPr>
      <dsp:spPr>
        <a:xfrm>
          <a:off x="0" y="376568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The authors declare no conflicts of interest</a:t>
          </a:r>
          <a:endParaRPr lang="en-US" sz="3800" kern="1200"/>
        </a:p>
      </dsp:txBody>
      <dsp:txXfrm>
        <a:off x="0" y="3765688"/>
        <a:ext cx="6797675" cy="1881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40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02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50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39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0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94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83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94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79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65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5844245-533D-4FF6-8A3E-43D74A55F345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50D4377-6A6D-4981-86A7-589DF7F75588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20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ssets.publishing.service.gov.uk/government/uploads/system/uploads/attachment_data/file/1020652/Gambling-evidence-review_harms-report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B8691-5893-F915-C72B-9F6866FB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934" y="2668233"/>
            <a:ext cx="9926215" cy="1521534"/>
          </a:xfrm>
        </p:spPr>
        <p:txBody>
          <a:bodyPr anchor="b">
            <a:noAutofit/>
          </a:bodyPr>
          <a:lstStyle/>
          <a:p>
            <a:r>
              <a:rPr lang="en-GB" sz="5500" dirty="0"/>
              <a:t>The Effect of Television Advertising on Gambling Behaviour: A Quasi-Experimental Study during the 2022 Qatar FIFA World Cup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1C37C-EEE5-5D00-6C82-BE130CE2A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9935" y="4548672"/>
            <a:ext cx="8378890" cy="830134"/>
          </a:xfrm>
        </p:spPr>
        <p:txBody>
          <a:bodyPr anchor="t">
            <a:noAutofit/>
          </a:bodyPr>
          <a:lstStyle/>
          <a:p>
            <a:r>
              <a:rPr lang="en-GB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Ellen McGrane, Rob Pryce, Matt Field, Luke Wilson, Elizabeth Goyder</a:t>
            </a:r>
          </a:p>
          <a:p>
            <a:r>
              <a:rPr lang="en-GB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 of </a:t>
            </a:r>
            <a:r>
              <a:rPr lang="en-GB" sz="28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sheffield</a:t>
            </a:r>
            <a:endParaRPr lang="en-GB" sz="2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85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0AC53-1C9B-F6A6-169B-8724E1A70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GB" sz="3600" dirty="0">
                <a:solidFill>
                  <a:srgbClr val="FFFFFF"/>
                </a:solidFill>
              </a:rPr>
              <a:t>Funding Declaration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2CCE8A-03C3-C642-5879-8ED45CE551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89629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249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0B6A7-E4D9-992B-6B01-8350D5C8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en-GB" sz="4500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B6910-7AFC-B0C0-7854-2D3C51D6C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GB" sz="2800" dirty="0"/>
              <a:t>Advertising is noted as a risk factor for gambling harms (PHE, 2021)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GB" sz="2800" dirty="0"/>
              <a:t>Literature suggests a positive relationship between advertising and behaviour (McGrane et al., 2023; Killick &amp; Griffiths, 2022; </a:t>
            </a:r>
            <a:r>
              <a:rPr lang="en-GB" sz="2800" dirty="0" err="1"/>
              <a:t>Bouguettaya</a:t>
            </a:r>
            <a:r>
              <a:rPr lang="en-GB" sz="2800" dirty="0"/>
              <a:t> et al., 2020)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GB" sz="2800" dirty="0"/>
              <a:t>There is a lack of evidence for the effect of TV advertising on behaviour, and a more general lack of causal evidence for the effect of advertising on betting behaviour in real-world settings</a:t>
            </a:r>
          </a:p>
        </p:txBody>
      </p:sp>
    </p:spTree>
    <p:extLst>
      <p:ext uri="{BB962C8B-B14F-4D97-AF65-F5344CB8AC3E}">
        <p14:creationId xmlns:p14="http://schemas.microsoft.com/office/powerpoint/2010/main" val="102470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AE1865-87E5-6CCA-2A71-93D5A8644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en-GB" sz="4500" dirty="0">
                <a:solidFill>
                  <a:srgbClr val="FFFFFF"/>
                </a:solidFill>
              </a:rPr>
              <a:t>Context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BF490-7D77-F667-3212-472BD9217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Controlling for exposure to advertising is challenging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800" b="1" dirty="0"/>
              <a:t>Observational studies: </a:t>
            </a:r>
            <a:r>
              <a:rPr lang="en-GB" sz="2800" dirty="0"/>
              <a:t>issues with reverse causality and selection bias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800" b="1" dirty="0"/>
              <a:t>Experimental studies: </a:t>
            </a:r>
            <a:r>
              <a:rPr lang="en-GB" sz="2800" dirty="0"/>
              <a:t>able to establish causality but might lack contextual factors that may be important to betting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b="1" dirty="0"/>
              <a:t>Natural experiments </a:t>
            </a:r>
            <a:r>
              <a:rPr lang="en-GB" sz="2800" dirty="0"/>
              <a:t>are a form of quasi-experimental study which identify a source of external (“exogenous”) variation in the explanatory variable which influences the outcome variable</a:t>
            </a:r>
          </a:p>
        </p:txBody>
      </p:sp>
    </p:spTree>
    <p:extLst>
      <p:ext uri="{BB962C8B-B14F-4D97-AF65-F5344CB8AC3E}">
        <p14:creationId xmlns:p14="http://schemas.microsoft.com/office/powerpoint/2010/main" val="3366780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9816-D126-CA18-7D41-06ACD83DE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55" y="37856"/>
            <a:ext cx="10058400" cy="1450757"/>
          </a:xfrm>
        </p:spPr>
        <p:txBody>
          <a:bodyPr>
            <a:normAutofit/>
          </a:bodyPr>
          <a:lstStyle/>
          <a:p>
            <a:r>
              <a:rPr lang="en-GB" sz="6000" b="1" dirty="0"/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83FE9-B386-7943-3984-2045AF3E1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855" y="1872527"/>
            <a:ext cx="10751820" cy="3880773"/>
          </a:xfrm>
        </p:spPr>
        <p:txBody>
          <a:bodyPr>
            <a:normAutofit/>
          </a:bodyPr>
          <a:lstStyle/>
          <a:p>
            <a:r>
              <a:rPr lang="en-GB" sz="2800" dirty="0"/>
              <a:t>This research aims to fill the evidence gap using a quasi-experiment to estimate the impact of TV gambling advertising on gambling behaviour using:</a:t>
            </a:r>
          </a:p>
          <a:p>
            <a:pPr lvl="1"/>
            <a:r>
              <a:rPr lang="en-GB" sz="2800" dirty="0"/>
              <a:t>Longitudinal betting surveys during the group stages of the 2022 Qatar FIFA World Cup</a:t>
            </a:r>
          </a:p>
          <a:p>
            <a:pPr lvl="1"/>
            <a:r>
              <a:rPr lang="en-GB" sz="2800" dirty="0"/>
              <a:t>The exogenous variation in advertising between ITV (adverts) and BBC (no adverts)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677060-5E17-29E9-A4D8-C315A53EB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01" y="4954165"/>
            <a:ext cx="1294234" cy="12942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FF0A0-0D3B-6959-A9A3-454D05865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567" y="5054082"/>
            <a:ext cx="952500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125C6A-502E-D4F3-3BB0-69F041A8C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059" y="5545689"/>
            <a:ext cx="626317" cy="626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D24D5B-84E9-1C32-50DC-C588C7C01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067" y="4987407"/>
            <a:ext cx="542925" cy="5429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EC7E55-AD66-1CB4-3ADE-59BBF7014BEF}"/>
              </a:ext>
            </a:extLst>
          </p:cNvPr>
          <p:cNvCxnSpPr/>
          <p:nvPr/>
        </p:nvCxnSpPr>
        <p:spPr>
          <a:xfrm>
            <a:off x="4552950" y="5530332"/>
            <a:ext cx="176212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03498-8759-BE8B-8820-50A9C4CC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59" y="94484"/>
            <a:ext cx="8596668" cy="1320800"/>
          </a:xfrm>
        </p:spPr>
        <p:txBody>
          <a:bodyPr/>
          <a:lstStyle/>
          <a:p>
            <a:r>
              <a:rPr lang="en-GB" b="1" dirty="0"/>
              <a:t>Design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475EE-618E-860A-A121-7F3F2DFDC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56" y="1841382"/>
            <a:ext cx="11320344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TV rights to the World Cup games were awarded to ITV and BBC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Allocation of matches is pseudo-random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This study uses ITV as a proxy for gambling advertising in the model to isolate its impact on behaviour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F457CB-41E8-2420-A85E-70D0FD00063F}"/>
              </a:ext>
            </a:extLst>
          </p:cNvPr>
          <p:cNvSpPr/>
          <p:nvPr/>
        </p:nvSpPr>
        <p:spPr>
          <a:xfrm>
            <a:off x="2394080" y="4233320"/>
            <a:ext cx="1903444" cy="59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ITV (channel)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8175C8-5D5A-67F0-17D4-93660C6B4932}"/>
              </a:ext>
            </a:extLst>
          </p:cNvPr>
          <p:cNvSpPr/>
          <p:nvPr/>
        </p:nvSpPr>
        <p:spPr>
          <a:xfrm>
            <a:off x="5244269" y="4233320"/>
            <a:ext cx="1903444" cy="59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Gambling Advertising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EF6F20-1457-E044-DD65-0395789140C4}"/>
              </a:ext>
            </a:extLst>
          </p:cNvPr>
          <p:cNvSpPr/>
          <p:nvPr/>
        </p:nvSpPr>
        <p:spPr>
          <a:xfrm>
            <a:off x="8094458" y="4233320"/>
            <a:ext cx="1903444" cy="59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Betting Behaviour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A4B04BA-B206-235D-CE47-4EF1B7E1D189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4297524" y="4529758"/>
            <a:ext cx="9467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64920A8-96E0-3220-C201-B64E780514D8}"/>
              </a:ext>
            </a:extLst>
          </p:cNvPr>
          <p:cNvCxnSpPr/>
          <p:nvPr/>
        </p:nvCxnSpPr>
        <p:spPr>
          <a:xfrm>
            <a:off x="7147713" y="4535010"/>
            <a:ext cx="9467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FFE9684-810D-639C-6380-B5B99E1595A8}"/>
              </a:ext>
            </a:extLst>
          </p:cNvPr>
          <p:cNvSpPr/>
          <p:nvPr/>
        </p:nvSpPr>
        <p:spPr>
          <a:xfrm>
            <a:off x="7147713" y="5252294"/>
            <a:ext cx="1028235" cy="515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Error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E26D44-8741-03F9-886F-AD39D3F2C89A}"/>
              </a:ext>
            </a:extLst>
          </p:cNvPr>
          <p:cNvCxnSpPr>
            <a:stCxn id="5" idx="2"/>
            <a:endCxn id="10" idx="1"/>
          </p:cNvCxnSpPr>
          <p:nvPr/>
        </p:nvCxnSpPr>
        <p:spPr>
          <a:xfrm>
            <a:off x="6195991" y="4826196"/>
            <a:ext cx="951722" cy="683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4ED00F-6716-99D9-02EC-23E1E1B32866}"/>
              </a:ext>
            </a:extLst>
          </p:cNvPr>
          <p:cNvCxnSpPr>
            <a:cxnSpLocks/>
            <a:stCxn id="6" idx="2"/>
            <a:endCxn id="10" idx="3"/>
          </p:cNvCxnSpPr>
          <p:nvPr/>
        </p:nvCxnSpPr>
        <p:spPr>
          <a:xfrm flipH="1">
            <a:off x="8175948" y="4826196"/>
            <a:ext cx="870232" cy="683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4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EE36E-AAAA-91DD-76A0-9E859FB2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979" y="231920"/>
            <a:ext cx="8596668" cy="1320800"/>
          </a:xfrm>
        </p:spPr>
        <p:txBody>
          <a:bodyPr/>
          <a:lstStyle/>
          <a:p>
            <a:r>
              <a:rPr lang="en-GB" b="1" dirty="0"/>
              <a:t>Design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B0C1F-55CA-E754-84B6-59663CBB8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66480"/>
            <a:ext cx="10594046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500" b="1" dirty="0"/>
              <a:t>Inclusion criteria: </a:t>
            </a:r>
            <a:r>
              <a:rPr lang="en-GB" sz="2500" dirty="0"/>
              <a:t>males, 18-45, currently living in England, have bet on football at least once in the last 12 months, planning to watch the games, have never been treated for gambling disorder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500" dirty="0"/>
              <a:t>Recruitment in Prolific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500" dirty="0"/>
              <a:t>Surveys in Qualtrics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500" dirty="0"/>
              <a:t>Reimbursement ranged £1.50-£3.50 per survey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500" dirty="0"/>
              <a:t>13 daily surveys covering 48 matches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500" dirty="0"/>
              <a:t>Betting diary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500" dirty="0"/>
              <a:t>N=365</a:t>
            </a:r>
          </a:p>
        </p:txBody>
      </p:sp>
    </p:spTree>
    <p:extLst>
      <p:ext uri="{BB962C8B-B14F-4D97-AF65-F5344CB8AC3E}">
        <p14:creationId xmlns:p14="http://schemas.microsoft.com/office/powerpoint/2010/main" val="2476598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7AC2-6897-0FD3-2FF2-DA1FAC0E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Example Survey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95D638E-918A-45CE-F877-3049D267C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051" y="2287270"/>
            <a:ext cx="7299723" cy="3587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8552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43DD-9767-3C3F-1C6A-FB9B63FB2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95275"/>
            <a:ext cx="8596668" cy="1320800"/>
          </a:xfrm>
        </p:spPr>
        <p:txBody>
          <a:bodyPr>
            <a:normAutofit/>
          </a:bodyPr>
          <a:lstStyle/>
          <a:p>
            <a:r>
              <a:rPr lang="en-GB" sz="5000" b="1" dirty="0"/>
              <a:t>Statistical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EFC38-EB8E-9158-5787-47B40D63A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507" y="1926763"/>
            <a:ext cx="11017317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600" b="1" dirty="0"/>
              <a:t>Dependent variable: </a:t>
            </a:r>
            <a:r>
              <a:rPr lang="en-GB" sz="2600" dirty="0"/>
              <a:t>Number of football bets placed “during the game” (categorised as 60, 30, 15 and 10 minutes around the live game)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600" b="1" dirty="0"/>
              <a:t>Independent variable: </a:t>
            </a:r>
            <a:r>
              <a:rPr lang="en-GB" sz="2600" dirty="0"/>
              <a:t>ITV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600" b="1" dirty="0"/>
              <a:t>Controls: </a:t>
            </a:r>
            <a:r>
              <a:rPr lang="en-GB" sz="2600" dirty="0"/>
              <a:t>9 match-level controls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600" dirty="0"/>
              <a:t>Fixed Effects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600" dirty="0"/>
              <a:t>Poisson/Logistic regression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600" dirty="0"/>
              <a:t>Coefficients are ratios</a:t>
            </a:r>
          </a:p>
        </p:txBody>
      </p:sp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A9C7CBA4-E637-6D14-A256-435D03F86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809" y="3429000"/>
            <a:ext cx="6840017" cy="229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54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1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15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17">
            <a:extLst>
              <a:ext uri="{FF2B5EF4-FFF2-40B4-BE49-F238E27FC236}">
                <a16:creationId xmlns:a16="http://schemas.microsoft.com/office/drawing/2014/main" id="{8D0DE514-8876-4D18-A995-61A5C1F8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09DA791C-FFCF-422E-8775-BDA6C0E5E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0E678F-198D-DC6D-D738-6ABD08816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500" b="1" dirty="0">
                <a:solidFill>
                  <a:srgbClr val="FFFFFF"/>
                </a:solidFill>
              </a:rPr>
              <a:t>Poisson Results: Frequency of Bets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DD137D-4624-E9E0-AD21-2C5CB1C08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99" y="265053"/>
            <a:ext cx="9414216" cy="4565895"/>
          </a:xfrm>
          <a:prstGeom prst="rect">
            <a:avLst/>
          </a:prstGeom>
        </p:spPr>
      </p:pic>
      <p:sp>
        <p:nvSpPr>
          <p:cNvPr id="31" name="Rectangle 21">
            <a:extLst>
              <a:ext uri="{FF2B5EF4-FFF2-40B4-BE49-F238E27FC236}">
                <a16:creationId xmlns:a16="http://schemas.microsoft.com/office/drawing/2014/main" id="{0DCF8855-3530-4F46-A4CB-3B6686EEE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878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D0DE514-8876-4D18-A995-61A5C1F81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DA791C-FFCF-422E-8775-BDA6C0E5E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B8943-ECAF-BBFA-1CA8-51958E9AA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500" dirty="0">
                <a:solidFill>
                  <a:srgbClr val="FFFFFF"/>
                </a:solidFill>
              </a:rPr>
              <a:t>Logistic Results: Probability of Placing a Bet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CC2A1-BB85-A22C-8E59-575B0336E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493" y="281896"/>
            <a:ext cx="9254731" cy="446540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DCF8855-3530-4F46-A4CB-3B6686EEE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2858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EDC01-F1EC-FB84-CA91-A941FA61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89" y="193297"/>
            <a:ext cx="10058400" cy="1450757"/>
          </a:xfrm>
        </p:spPr>
        <p:txBody>
          <a:bodyPr>
            <a:normAutofit/>
          </a:bodyPr>
          <a:lstStyle/>
          <a:p>
            <a:r>
              <a:rPr lang="en-GB" sz="4500" b="1" dirty="0"/>
              <a:t>Exploratory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1865F-9463-07FE-E94C-29BD43E7C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989" y="2020459"/>
            <a:ext cx="10678021" cy="340995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900" dirty="0"/>
              <a:t>Mixed results for a dose-response effect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900" dirty="0"/>
              <a:t>Positive coefficients on 60 (insignificant) and 30 (significant) minute window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900" dirty="0"/>
              <a:t>Negative insignificant coefficients on 10/15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900" dirty="0"/>
              <a:t>When looking at the presence of at least one advert in the specified window, all coefficients were positive and significant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900" dirty="0"/>
              <a:t>Inclusion of safer gambling adverts increase most coefficients</a:t>
            </a:r>
          </a:p>
        </p:txBody>
      </p:sp>
    </p:spTree>
    <p:extLst>
      <p:ext uri="{BB962C8B-B14F-4D97-AF65-F5344CB8AC3E}">
        <p14:creationId xmlns:p14="http://schemas.microsoft.com/office/powerpoint/2010/main" val="293060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28681-FABD-2614-5FDE-79ABEEFC0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317" y="183967"/>
            <a:ext cx="10058400" cy="1450757"/>
          </a:xfrm>
        </p:spPr>
        <p:txBody>
          <a:bodyPr/>
          <a:lstStyle/>
          <a:p>
            <a:r>
              <a:rPr lang="en-GB" b="1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93FF5-7893-60A6-5576-EF149B425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317" y="1955316"/>
            <a:ext cx="10566053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>
                <a:effectLst/>
                <a:ea typeface="Calibri" panose="020F0502020204030204" pitchFamily="34" charset="0"/>
              </a:rPr>
              <a:t>The consistent, robust, positive effects on the frequency, and probability of betting on football during live games shown on ITV indicate that </a:t>
            </a:r>
            <a:r>
              <a:rPr lang="en-GB" sz="2800" b="1" dirty="0">
                <a:effectLst/>
                <a:ea typeface="Calibri" panose="020F0502020204030204" pitchFamily="34" charset="0"/>
              </a:rPr>
              <a:t>TV gambling advertising is influencing football betting behaviour in the moment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>
                <a:effectLst/>
                <a:ea typeface="Calibri" panose="020F0502020204030204" pitchFamily="34" charset="0"/>
              </a:rPr>
              <a:t>Gambling advertising may be exacerbating harms by </a:t>
            </a:r>
            <a:r>
              <a:rPr lang="en-GB" sz="2800" b="1" dirty="0">
                <a:effectLst/>
                <a:ea typeface="Calibri" panose="020F0502020204030204" pitchFamily="34" charset="0"/>
              </a:rPr>
              <a:t>increasing the overall frequency of football betting in the population</a:t>
            </a:r>
            <a:r>
              <a:rPr lang="en-GB" sz="2800" dirty="0">
                <a:effectLst/>
                <a:ea typeface="Calibri" panose="020F0502020204030204" pitchFamily="34" charset="0"/>
              </a:rPr>
              <a:t>, rather than simply </a:t>
            </a:r>
            <a:r>
              <a:rPr lang="en-GB" sz="2800" b="1" dirty="0">
                <a:effectLst/>
                <a:ea typeface="Calibri" panose="020F0502020204030204" pitchFamily="34" charset="0"/>
              </a:rPr>
              <a:t>moving market share </a:t>
            </a:r>
            <a:r>
              <a:rPr lang="en-GB" sz="2800" dirty="0">
                <a:effectLst/>
                <a:ea typeface="Calibri" panose="020F0502020204030204" pitchFamily="34" charset="0"/>
              </a:rPr>
              <a:t>between gambling companies</a:t>
            </a:r>
          </a:p>
        </p:txBody>
      </p:sp>
    </p:spTree>
    <p:extLst>
      <p:ext uri="{BB962C8B-B14F-4D97-AF65-F5344CB8AC3E}">
        <p14:creationId xmlns:p14="http://schemas.microsoft.com/office/powerpoint/2010/main" val="3915411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807D1-6359-0EDD-B7F0-EE774BEB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0351"/>
            <a:ext cx="8596668" cy="1320800"/>
          </a:xfrm>
        </p:spPr>
        <p:txBody>
          <a:bodyPr>
            <a:normAutofit/>
          </a:bodyPr>
          <a:lstStyle/>
          <a:p>
            <a:r>
              <a:rPr lang="en-GB" sz="4500" b="1" dirty="0"/>
              <a:t>Strengths and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3C474-0298-6402-9CBA-F9CD8D298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970" y="1887085"/>
            <a:ext cx="10500739" cy="4793633"/>
          </a:xfrm>
        </p:spPr>
        <p:txBody>
          <a:bodyPr>
            <a:noAutofit/>
          </a:bodyPr>
          <a:lstStyle/>
          <a:p>
            <a:r>
              <a:rPr lang="en-GB" sz="2800" dirty="0"/>
              <a:t>To our knowledge, this is the first study to use a pseudo-randomised quasi-experiment in this context</a:t>
            </a:r>
          </a:p>
          <a:p>
            <a:r>
              <a:rPr lang="en-GB" sz="2800" b="1" dirty="0"/>
              <a:t>Generalisability</a:t>
            </a:r>
          </a:p>
          <a:p>
            <a:pPr lvl="1"/>
            <a:r>
              <a:rPr lang="en-GB" sz="2800" dirty="0"/>
              <a:t>Purposive sampling methods </a:t>
            </a:r>
          </a:p>
          <a:p>
            <a:pPr lvl="1"/>
            <a:r>
              <a:rPr lang="en-GB" sz="2800" dirty="0"/>
              <a:t>Use of a panel to recruit participants</a:t>
            </a:r>
          </a:p>
          <a:p>
            <a:r>
              <a:rPr lang="en-GB" sz="2800" b="1" dirty="0"/>
              <a:t>Bias</a:t>
            </a:r>
          </a:p>
          <a:p>
            <a:pPr lvl="1"/>
            <a:r>
              <a:rPr lang="en-GB" sz="2800" dirty="0"/>
              <a:t>Self-reported data</a:t>
            </a:r>
          </a:p>
          <a:p>
            <a:pPr lvl="1"/>
            <a:r>
              <a:rPr lang="en-GB" sz="2800" dirty="0"/>
              <a:t>Exploratory analysis using frequency of adverts (measurement bias and endogeneity)</a:t>
            </a:r>
          </a:p>
        </p:txBody>
      </p:sp>
    </p:spTree>
    <p:extLst>
      <p:ext uri="{BB962C8B-B14F-4D97-AF65-F5344CB8AC3E}">
        <p14:creationId xmlns:p14="http://schemas.microsoft.com/office/powerpoint/2010/main" val="2584506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6DFF0-0F76-67E2-690A-9BF6E8F1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53" y="127983"/>
            <a:ext cx="10058400" cy="1450757"/>
          </a:xfrm>
        </p:spPr>
        <p:txBody>
          <a:bodyPr/>
          <a:lstStyle/>
          <a:p>
            <a:r>
              <a:rPr lang="en-GB" b="1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D6E5-5839-A718-99DD-96ADF71F3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953" y="2029789"/>
            <a:ext cx="10584715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Advertising restrictions might be a valuable part of a wider public health strategy to tackle gambling-related harms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Future research should replicate this study on larger samples, potentially using identical games televised on ITV and BBC at the same time e.g. FA Cup Final, or the Euros</a:t>
            </a:r>
          </a:p>
        </p:txBody>
      </p:sp>
    </p:spTree>
    <p:extLst>
      <p:ext uri="{BB962C8B-B14F-4D97-AF65-F5344CB8AC3E}">
        <p14:creationId xmlns:p14="http://schemas.microsoft.com/office/powerpoint/2010/main" val="144772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76E8-B578-9DA0-7F7F-754D49FD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27" y="235674"/>
            <a:ext cx="10058400" cy="1002888"/>
          </a:xfrm>
        </p:spPr>
        <p:txBody>
          <a:bodyPr/>
          <a:lstStyle/>
          <a:p>
            <a:r>
              <a:rPr lang="en-GB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0E762-433A-FE33-5B07-1A37FD453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027" y="1878262"/>
            <a:ext cx="10827312" cy="429860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Bouguettaya</a:t>
            </a:r>
            <a:r>
              <a:rPr lang="en-US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A, Lynott D, Carter A, Zerhouni O, Meyer S, </a:t>
            </a:r>
            <a:r>
              <a:rPr lang="en-US" sz="19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Ladegaard</a:t>
            </a:r>
            <a:r>
              <a:rPr lang="en-US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I, et al. The relationship between gambling advertising and gambling attitudes, intentions and </a:t>
            </a:r>
            <a:r>
              <a:rPr lang="en-US" sz="19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behaviours</a:t>
            </a:r>
            <a:r>
              <a:rPr lang="en-US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: a critical and meta -analytic review. Current Opinion in Behavioral Sciences. 2020;31:89-101.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Public Health England (PHE). Harms associated with gambling: an abbreviated systematic review. 2021. [Available from : </a:t>
            </a:r>
            <a:r>
              <a:rPr lang="en-GB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https://assets.publishing.service.gov.uk/government/uploads/system/uploads/attachment_data/file/1020652/Gambling-evidence-review_harms-report.pdf</a:t>
            </a:r>
            <a:r>
              <a:rPr lang="en-GB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].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Killick E, Griffiths M. Impact of Sports Betting Advertising on Gambling Behavior: A Systematic Review. ADDICTA: The Turkish Journal on Addictions. 2022;8:201-14.</a:t>
            </a:r>
            <a:endParaRPr lang="en-GB" sz="1900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McGrane E, Wardle H, Clowes M, Blank L, Pryce R, Field M, et al. What is the evidence that advertising policies could have an impact on gambling-related harms? A systematic umbrella review of the literature. Public Health. 2023;215:124-30.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ea typeface="Calibri" panose="020F0502020204030204" pitchFamily="34" charset="0"/>
              </a:rPr>
              <a:t>Icons by Icons8: https://icons8.com/</a:t>
            </a:r>
            <a:endParaRPr lang="en-GB" sz="19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5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E220058-3FCE-496E-ADF2-D8A6961F3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193F809-7E50-4AAD-8E26-878207931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21DD1C9-B6C0-E25E-A8CF-D4AD2AF52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504" y="758952"/>
            <a:ext cx="7319175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  <a:t>Thanks for listening!</a:t>
            </a:r>
            <a:b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  <a:t>Any questions?</a:t>
            </a:r>
          </a:p>
        </p:txBody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B25C2085-9420-3BCB-2A7A-9FC46A0A7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9818" y="1944907"/>
            <a:ext cx="2449486" cy="244948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E9C5090-7D25-41E3-A6D3-CCAEE505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BF8809-0DAC-41E5-A212-ACB4A01BE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444596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875</Words>
  <Application>Microsoft Office PowerPoint</Application>
  <PresentationFormat>Widescreen</PresentationFormat>
  <Paragraphs>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Retrospect</vt:lpstr>
      <vt:lpstr>The Effect of Television Advertising on Gambling Behaviour: A Quasi-Experimental Study during the 2022 Qatar FIFA World Cup</vt:lpstr>
      <vt:lpstr>Funding Declaration</vt:lpstr>
      <vt:lpstr>Introduction</vt:lpstr>
      <vt:lpstr>Context</vt:lpstr>
      <vt:lpstr>Aim</vt:lpstr>
      <vt:lpstr>Design (1)</vt:lpstr>
      <vt:lpstr>Design (2)</vt:lpstr>
      <vt:lpstr>Example Survey</vt:lpstr>
      <vt:lpstr>Statistical Methods</vt:lpstr>
      <vt:lpstr>Poisson Results: Frequency of Bets</vt:lpstr>
      <vt:lpstr>Logistic Results: Probability of Placing a Bet</vt:lpstr>
      <vt:lpstr>Exploratory Analysis</vt:lpstr>
      <vt:lpstr>Discussion</vt:lpstr>
      <vt:lpstr>Strengths and Limitations</vt:lpstr>
      <vt:lpstr>Implications</vt:lpstr>
      <vt:lpstr>References</vt:lpstr>
      <vt:lpstr>Thanks for listening!  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McGrane</dc:creator>
  <cp:lastModifiedBy>Stephen Sharman</cp:lastModifiedBy>
  <cp:revision>4</cp:revision>
  <dcterms:created xsi:type="dcterms:W3CDTF">2023-04-06T10:14:28Z</dcterms:created>
  <dcterms:modified xsi:type="dcterms:W3CDTF">2023-09-25T12:38:57Z</dcterms:modified>
</cp:coreProperties>
</file>