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</p:sldMasterIdLst>
  <p:notesMasterIdLst>
    <p:notesMasterId r:id="rId43"/>
  </p:notesMasterIdLst>
  <p:handoutMasterIdLst>
    <p:handoutMasterId r:id="rId44"/>
  </p:handoutMasterIdLst>
  <p:sldIdLst>
    <p:sldId id="258" r:id="rId5"/>
    <p:sldId id="261" r:id="rId6"/>
    <p:sldId id="270" r:id="rId7"/>
    <p:sldId id="266" r:id="rId8"/>
    <p:sldId id="263" r:id="rId9"/>
    <p:sldId id="267" r:id="rId10"/>
    <p:sldId id="265" r:id="rId11"/>
    <p:sldId id="269" r:id="rId12"/>
    <p:sldId id="274" r:id="rId13"/>
    <p:sldId id="275" r:id="rId14"/>
    <p:sldId id="271" r:id="rId15"/>
    <p:sldId id="276" r:id="rId16"/>
    <p:sldId id="277" r:id="rId17"/>
    <p:sldId id="279" r:id="rId18"/>
    <p:sldId id="280" r:id="rId19"/>
    <p:sldId id="281" r:id="rId20"/>
    <p:sldId id="282" r:id="rId21"/>
    <p:sldId id="286" r:id="rId22"/>
    <p:sldId id="287" r:id="rId23"/>
    <p:sldId id="293" r:id="rId24"/>
    <p:sldId id="284" r:id="rId25"/>
    <p:sldId id="288" r:id="rId26"/>
    <p:sldId id="285" r:id="rId27"/>
    <p:sldId id="294" r:id="rId28"/>
    <p:sldId id="289" r:id="rId29"/>
    <p:sldId id="290" r:id="rId30"/>
    <p:sldId id="283" r:id="rId31"/>
    <p:sldId id="291" r:id="rId32"/>
    <p:sldId id="272" r:id="rId33"/>
    <p:sldId id="295" r:id="rId34"/>
    <p:sldId id="296" r:id="rId35"/>
    <p:sldId id="297" r:id="rId36"/>
    <p:sldId id="298" r:id="rId37"/>
    <p:sldId id="303" r:id="rId38"/>
    <p:sldId id="273" r:id="rId39"/>
    <p:sldId id="260" r:id="rId40"/>
    <p:sldId id="300" r:id="rId41"/>
    <p:sldId id="301" r:id="rId4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885D61"/>
    <a:srgbClr val="C79934"/>
    <a:srgbClr val="F6EEDD"/>
    <a:srgbClr val="82CDD3"/>
    <a:srgbClr val="A46364"/>
    <a:srgbClr val="A83D46"/>
    <a:srgbClr val="A36C6B"/>
    <a:srgbClr val="A91F2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40" autoAdjust="0"/>
    <p:restoredTop sz="95865"/>
  </p:normalViewPr>
  <p:slideViewPr>
    <p:cSldViewPr snapToGrid="0">
      <p:cViewPr varScale="1">
        <p:scale>
          <a:sx n="83" d="100"/>
          <a:sy n="83" d="100"/>
        </p:scale>
        <p:origin x="696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F1-1042-BF57-0A3B875176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F1-1042-BF57-0A3B875176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F1-1042-BF57-0A3B875176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F1-1042-BF57-0A3B8751760D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F-6B4D-ADDA-E77BAD7F0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B-F242-9CC7-7FE70DA315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B-F242-9CC7-7FE70DA31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895808"/>
        <c:axId val="251897456"/>
      </c:barChart>
      <c:catAx>
        <c:axId val="25189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97456"/>
        <c:crosses val="autoZero"/>
        <c:auto val="1"/>
        <c:lblAlgn val="ctr"/>
        <c:lblOffset val="100"/>
        <c:noMultiLvlLbl val="0"/>
      </c:catAx>
      <c:valAx>
        <c:axId val="25189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9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397014669392955"/>
          <c:y val="0.83758408189370803"/>
          <c:w val="0.71205942819214096"/>
          <c:h val="9.84574424331751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77248F-8AB1-9FCD-D530-6EAE630B05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6BA78A-645E-A9D2-7C9C-5BD691725E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24E28-63F4-3F4F-8AC1-21DFC28CC6B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69117-6840-7449-07F3-9F11580FC1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C767C-DDB2-3F7B-8A22-64BC465001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69680-2069-844B-A044-41BD6D1CB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286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965D1-09F0-4F3B-8A24-D1993AC9C61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Presentation name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CC2F7-CEBA-4292-8D5B-B5693DC78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375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22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76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 Op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921316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cap="none" baseline="0" dirty="0"/>
              <a:t>Click here to edit title font for presentation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476678"/>
            <a:ext cx="3716568" cy="131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9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228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 Op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921316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cap="none" baseline="0" dirty="0"/>
              <a:t>Click here to edit title font for presentation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476678"/>
            <a:ext cx="5259600" cy="131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90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087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476678"/>
            <a:ext cx="5259600" cy="131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90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4C70CCD-442D-AFF9-9426-F918EE41A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BBFC8AC-B1A6-82BF-2252-B2CBF6C93D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26D2E84-653D-EC92-68F6-45D3513C2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9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921316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18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cap="none" baseline="0" dirty="0"/>
              <a:t>Jump to page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800" y="2476678"/>
            <a:ext cx="446164" cy="1443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90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cap="none" baseline="0" dirty="0"/>
              <a:t>01</a:t>
            </a:r>
          </a:p>
          <a:p>
            <a:r>
              <a:rPr lang="en-GB" cap="none" baseline="0" dirty="0"/>
              <a:t>04</a:t>
            </a:r>
          </a:p>
          <a:p>
            <a:r>
              <a:rPr lang="en-GB" cap="none" baseline="0" dirty="0"/>
              <a:t>06</a:t>
            </a:r>
          </a:p>
          <a:p>
            <a:r>
              <a:rPr lang="en-GB" cap="none" baseline="0" dirty="0"/>
              <a:t>09</a:t>
            </a:r>
          </a:p>
          <a:p>
            <a:r>
              <a:rPr lang="en-GB" cap="none" baseline="0" dirty="0"/>
              <a:t>12</a:t>
            </a:r>
          </a:p>
          <a:p>
            <a:r>
              <a:rPr lang="en-GB" cap="none" baseline="0" dirty="0"/>
              <a:t>15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46760E9-BA1E-5184-E44C-FC2B896C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3281" y="2476500"/>
            <a:ext cx="897281" cy="14430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900" baseline="0"/>
            </a:lvl1pPr>
          </a:lstStyle>
          <a:p>
            <a:pPr lvl="0"/>
            <a:r>
              <a:rPr lang="en-GB" dirty="0"/>
              <a:t>Section 1</a:t>
            </a:r>
          </a:p>
          <a:p>
            <a:pPr lvl="0"/>
            <a:r>
              <a:rPr lang="en-GB" dirty="0"/>
              <a:t>Section 2</a:t>
            </a:r>
          </a:p>
          <a:p>
            <a:pPr lvl="0"/>
            <a:r>
              <a:rPr lang="en-GB" dirty="0"/>
              <a:t>Section 3</a:t>
            </a:r>
          </a:p>
          <a:p>
            <a:pPr lvl="0"/>
            <a:r>
              <a:rPr lang="en-GB" dirty="0"/>
              <a:t>Section 4</a:t>
            </a:r>
          </a:p>
          <a:p>
            <a:pPr lvl="0"/>
            <a:r>
              <a:rPr lang="en-GB" dirty="0"/>
              <a:t>Section 5</a:t>
            </a:r>
          </a:p>
          <a:p>
            <a:pPr lvl="0"/>
            <a:r>
              <a:rPr lang="en-GB" dirty="0"/>
              <a:t>Section 6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3EF6976-6227-2B03-71BF-E027E1CA9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2C3C2F-14E7-5ABB-2293-232AD32A7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8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21AE3718-223F-DB68-1F2D-B0E734EAFCBC}"/>
              </a:ext>
            </a:extLst>
          </p:cNvPr>
          <p:cNvSpPr/>
          <p:nvPr userDrawn="1"/>
        </p:nvSpPr>
        <p:spPr>
          <a:xfrm>
            <a:off x="-5533" y="6826"/>
            <a:ext cx="7892151" cy="5165178"/>
          </a:xfrm>
          <a:custGeom>
            <a:avLst/>
            <a:gdLst>
              <a:gd name="connsiteX0" fmla="*/ 0 w 8238744"/>
              <a:gd name="connsiteY0" fmla="*/ 0 h 5143500"/>
              <a:gd name="connsiteX1" fmla="*/ 8238744 w 8238744"/>
              <a:gd name="connsiteY1" fmla="*/ 0 h 5143500"/>
              <a:gd name="connsiteX2" fmla="*/ 8238744 w 8238744"/>
              <a:gd name="connsiteY2" fmla="*/ 5143500 h 5143500"/>
              <a:gd name="connsiteX3" fmla="*/ 0 w 8238744"/>
              <a:gd name="connsiteY3" fmla="*/ 5143500 h 5143500"/>
              <a:gd name="connsiteX4" fmla="*/ 0 w 8238744"/>
              <a:gd name="connsiteY4" fmla="*/ 0 h 5143500"/>
              <a:gd name="connsiteX0" fmla="*/ 0 w 8238744"/>
              <a:gd name="connsiteY0" fmla="*/ 0 h 5143500"/>
              <a:gd name="connsiteX1" fmla="*/ 8238744 w 8238744"/>
              <a:gd name="connsiteY1" fmla="*/ 0 h 5143500"/>
              <a:gd name="connsiteX2" fmla="*/ 6958584 w 8238744"/>
              <a:gd name="connsiteY2" fmla="*/ 5143500 h 5143500"/>
              <a:gd name="connsiteX3" fmla="*/ 0 w 8238744"/>
              <a:gd name="connsiteY3" fmla="*/ 5143500 h 5143500"/>
              <a:gd name="connsiteX4" fmla="*/ 0 w 8238744"/>
              <a:gd name="connsiteY4" fmla="*/ 0 h 5143500"/>
              <a:gd name="connsiteX0" fmla="*/ 0 w 8238744"/>
              <a:gd name="connsiteY0" fmla="*/ 0 h 5161788"/>
              <a:gd name="connsiteX1" fmla="*/ 8238744 w 8238744"/>
              <a:gd name="connsiteY1" fmla="*/ 0 h 5161788"/>
              <a:gd name="connsiteX2" fmla="*/ 7050024 w 8238744"/>
              <a:gd name="connsiteY2" fmla="*/ 5161788 h 5161788"/>
              <a:gd name="connsiteX3" fmla="*/ 0 w 8238744"/>
              <a:gd name="connsiteY3" fmla="*/ 5143500 h 5161788"/>
              <a:gd name="connsiteX4" fmla="*/ 0 w 8238744"/>
              <a:gd name="connsiteY4" fmla="*/ 0 h 5161788"/>
              <a:gd name="connsiteX0" fmla="*/ 0 w 8238744"/>
              <a:gd name="connsiteY0" fmla="*/ 0 h 5143500"/>
              <a:gd name="connsiteX1" fmla="*/ 8238744 w 8238744"/>
              <a:gd name="connsiteY1" fmla="*/ 0 h 5143500"/>
              <a:gd name="connsiteX2" fmla="*/ 7123503 w 8238744"/>
              <a:gd name="connsiteY2" fmla="*/ 4835419 h 5143500"/>
              <a:gd name="connsiteX3" fmla="*/ 0 w 8238744"/>
              <a:gd name="connsiteY3" fmla="*/ 5143500 h 5143500"/>
              <a:gd name="connsiteX4" fmla="*/ 0 w 8238744"/>
              <a:gd name="connsiteY4" fmla="*/ 0 h 5143500"/>
              <a:gd name="connsiteX0" fmla="*/ 0 w 8238744"/>
              <a:gd name="connsiteY0" fmla="*/ 0 h 4835419"/>
              <a:gd name="connsiteX1" fmla="*/ 8238744 w 8238744"/>
              <a:gd name="connsiteY1" fmla="*/ 0 h 4835419"/>
              <a:gd name="connsiteX2" fmla="*/ 7123503 w 8238744"/>
              <a:gd name="connsiteY2" fmla="*/ 4835419 h 4835419"/>
              <a:gd name="connsiteX3" fmla="*/ 9185 w 8238744"/>
              <a:gd name="connsiteY3" fmla="*/ 4550882 h 4835419"/>
              <a:gd name="connsiteX4" fmla="*/ 0 w 8238744"/>
              <a:gd name="connsiteY4" fmla="*/ 0 h 4835419"/>
              <a:gd name="connsiteX0" fmla="*/ 883 w 8239627"/>
              <a:gd name="connsiteY0" fmla="*/ 0 h 4851485"/>
              <a:gd name="connsiteX1" fmla="*/ 8239627 w 8239627"/>
              <a:gd name="connsiteY1" fmla="*/ 0 h 4851485"/>
              <a:gd name="connsiteX2" fmla="*/ 7124386 w 8239627"/>
              <a:gd name="connsiteY2" fmla="*/ 4835419 h 4851485"/>
              <a:gd name="connsiteX3" fmla="*/ 883 w 8239627"/>
              <a:gd name="connsiteY3" fmla="*/ 4851485 h 4851485"/>
              <a:gd name="connsiteX4" fmla="*/ 883 w 8239627"/>
              <a:gd name="connsiteY4" fmla="*/ 0 h 485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9627" h="4851485">
                <a:moveTo>
                  <a:pt x="883" y="0"/>
                </a:moveTo>
                <a:lnTo>
                  <a:pt x="8239627" y="0"/>
                </a:lnTo>
                <a:lnTo>
                  <a:pt x="7124386" y="4835419"/>
                </a:lnTo>
                <a:lnTo>
                  <a:pt x="883" y="4851485"/>
                </a:lnTo>
                <a:cubicBezTo>
                  <a:pt x="-2179" y="3334524"/>
                  <a:pt x="3945" y="1516961"/>
                  <a:pt x="883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9440D6-8336-CEA2-FF0A-4653B9D52B71}"/>
              </a:ext>
            </a:extLst>
          </p:cNvPr>
          <p:cNvCxnSpPr>
            <a:cxnSpLocks/>
          </p:cNvCxnSpPr>
          <p:nvPr userDrawn="1"/>
        </p:nvCxnSpPr>
        <p:spPr>
          <a:xfrm flipH="1">
            <a:off x="6727252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9B1195-44AE-8064-77FE-EC7ABA2D0CAA}"/>
              </a:ext>
            </a:extLst>
          </p:cNvPr>
          <p:cNvCxnSpPr>
            <a:cxnSpLocks/>
          </p:cNvCxnSpPr>
          <p:nvPr userDrawn="1"/>
        </p:nvCxnSpPr>
        <p:spPr>
          <a:xfrm flipH="1">
            <a:off x="6669340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DEC4AD1-9178-023B-B070-0310E4C8FE05}"/>
              </a:ext>
            </a:extLst>
          </p:cNvPr>
          <p:cNvCxnSpPr>
            <a:cxnSpLocks/>
          </p:cNvCxnSpPr>
          <p:nvPr userDrawn="1"/>
        </p:nvCxnSpPr>
        <p:spPr>
          <a:xfrm flipH="1">
            <a:off x="6599552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C99709B-3BB9-CFCF-C7DB-B3E47701DD36}"/>
              </a:ext>
            </a:extLst>
          </p:cNvPr>
          <p:cNvCxnSpPr>
            <a:cxnSpLocks/>
          </p:cNvCxnSpPr>
          <p:nvPr userDrawn="1"/>
        </p:nvCxnSpPr>
        <p:spPr>
          <a:xfrm flipH="1">
            <a:off x="6541640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551FBDB-FC67-0AA2-2FEB-9AFA0ECA9788}"/>
              </a:ext>
            </a:extLst>
          </p:cNvPr>
          <p:cNvCxnSpPr>
            <a:cxnSpLocks/>
          </p:cNvCxnSpPr>
          <p:nvPr userDrawn="1"/>
        </p:nvCxnSpPr>
        <p:spPr>
          <a:xfrm flipH="1">
            <a:off x="6471852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F6F37F5-F656-9932-B672-63E6A226A6F9}"/>
              </a:ext>
            </a:extLst>
          </p:cNvPr>
          <p:cNvCxnSpPr>
            <a:cxnSpLocks/>
          </p:cNvCxnSpPr>
          <p:nvPr userDrawn="1"/>
        </p:nvCxnSpPr>
        <p:spPr>
          <a:xfrm flipH="1">
            <a:off x="6413940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ABD1395-29F4-FDEC-C212-D21BE98699E7}"/>
              </a:ext>
            </a:extLst>
          </p:cNvPr>
          <p:cNvCxnSpPr>
            <a:cxnSpLocks/>
          </p:cNvCxnSpPr>
          <p:nvPr userDrawn="1"/>
        </p:nvCxnSpPr>
        <p:spPr>
          <a:xfrm flipH="1">
            <a:off x="6344152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2E30C2B-DC8B-CBD6-487F-E39517ABCDA2}"/>
              </a:ext>
            </a:extLst>
          </p:cNvPr>
          <p:cNvCxnSpPr>
            <a:cxnSpLocks/>
          </p:cNvCxnSpPr>
          <p:nvPr userDrawn="1"/>
        </p:nvCxnSpPr>
        <p:spPr>
          <a:xfrm flipH="1">
            <a:off x="6280924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B9712F5-9910-FE2F-C39D-3DE7A32CA566}"/>
              </a:ext>
            </a:extLst>
          </p:cNvPr>
          <p:cNvCxnSpPr>
            <a:cxnSpLocks/>
          </p:cNvCxnSpPr>
          <p:nvPr userDrawn="1"/>
        </p:nvCxnSpPr>
        <p:spPr>
          <a:xfrm flipH="1">
            <a:off x="6221189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4DFA6B-059B-BF3E-941B-377267A58D0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57961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EA861DF-3C8D-6304-A5EF-E1C5B76898EC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3489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7B45B1-D7A6-444C-BBFA-05316F61C09E}"/>
              </a:ext>
            </a:extLst>
          </p:cNvPr>
          <p:cNvCxnSpPr>
            <a:cxnSpLocks/>
          </p:cNvCxnSpPr>
          <p:nvPr userDrawn="1"/>
        </p:nvCxnSpPr>
        <p:spPr>
          <a:xfrm flipH="1">
            <a:off x="6030261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06DCD86-C3B5-4B85-B29C-19B4F0751C46}"/>
              </a:ext>
            </a:extLst>
          </p:cNvPr>
          <p:cNvCxnSpPr>
            <a:cxnSpLocks/>
          </p:cNvCxnSpPr>
          <p:nvPr userDrawn="1"/>
        </p:nvCxnSpPr>
        <p:spPr>
          <a:xfrm flipH="1">
            <a:off x="5965568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DD1278C-44D1-C48B-46F1-9BBC33020172}"/>
              </a:ext>
            </a:extLst>
          </p:cNvPr>
          <p:cNvCxnSpPr>
            <a:cxnSpLocks/>
          </p:cNvCxnSpPr>
          <p:nvPr userDrawn="1"/>
        </p:nvCxnSpPr>
        <p:spPr>
          <a:xfrm flipH="1">
            <a:off x="5907656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5B31533-9D19-D9F7-BA40-3EAAB28B02C6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7868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27465C5-3479-58B2-33BC-8E972A2BDC47}"/>
              </a:ext>
            </a:extLst>
          </p:cNvPr>
          <p:cNvCxnSpPr>
            <a:cxnSpLocks/>
          </p:cNvCxnSpPr>
          <p:nvPr userDrawn="1"/>
        </p:nvCxnSpPr>
        <p:spPr>
          <a:xfrm flipH="1">
            <a:off x="5774640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F67686-FCB4-D608-1049-19D16A42227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4905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823EE44-990C-52E0-1048-8474B7416BF0}"/>
              </a:ext>
            </a:extLst>
          </p:cNvPr>
          <p:cNvCxnSpPr>
            <a:cxnSpLocks/>
          </p:cNvCxnSpPr>
          <p:nvPr userDrawn="1"/>
        </p:nvCxnSpPr>
        <p:spPr>
          <a:xfrm flipH="1">
            <a:off x="5651677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53A8298-2429-1572-81AE-B573F04B9A96}"/>
              </a:ext>
            </a:extLst>
          </p:cNvPr>
          <p:cNvCxnSpPr>
            <a:cxnSpLocks/>
          </p:cNvCxnSpPr>
          <p:nvPr userDrawn="1"/>
        </p:nvCxnSpPr>
        <p:spPr>
          <a:xfrm flipH="1">
            <a:off x="5587205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FCB3C6D-9FE9-9C23-FC69-5391C64AD050}"/>
              </a:ext>
            </a:extLst>
          </p:cNvPr>
          <p:cNvCxnSpPr>
            <a:cxnSpLocks/>
          </p:cNvCxnSpPr>
          <p:nvPr userDrawn="1"/>
        </p:nvCxnSpPr>
        <p:spPr>
          <a:xfrm flipH="1">
            <a:off x="5523977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608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1FE8EAB3-6134-FEA9-A17B-DB1464A6E8BA}"/>
              </a:ext>
            </a:extLst>
          </p:cNvPr>
          <p:cNvSpPr/>
          <p:nvPr userDrawn="1"/>
        </p:nvSpPr>
        <p:spPr>
          <a:xfrm>
            <a:off x="-5533" y="6826"/>
            <a:ext cx="7892151" cy="5165178"/>
          </a:xfrm>
          <a:custGeom>
            <a:avLst/>
            <a:gdLst>
              <a:gd name="connsiteX0" fmla="*/ 0 w 8238744"/>
              <a:gd name="connsiteY0" fmla="*/ 0 h 5143500"/>
              <a:gd name="connsiteX1" fmla="*/ 8238744 w 8238744"/>
              <a:gd name="connsiteY1" fmla="*/ 0 h 5143500"/>
              <a:gd name="connsiteX2" fmla="*/ 8238744 w 8238744"/>
              <a:gd name="connsiteY2" fmla="*/ 5143500 h 5143500"/>
              <a:gd name="connsiteX3" fmla="*/ 0 w 8238744"/>
              <a:gd name="connsiteY3" fmla="*/ 5143500 h 5143500"/>
              <a:gd name="connsiteX4" fmla="*/ 0 w 8238744"/>
              <a:gd name="connsiteY4" fmla="*/ 0 h 5143500"/>
              <a:gd name="connsiteX0" fmla="*/ 0 w 8238744"/>
              <a:gd name="connsiteY0" fmla="*/ 0 h 5143500"/>
              <a:gd name="connsiteX1" fmla="*/ 8238744 w 8238744"/>
              <a:gd name="connsiteY1" fmla="*/ 0 h 5143500"/>
              <a:gd name="connsiteX2" fmla="*/ 6958584 w 8238744"/>
              <a:gd name="connsiteY2" fmla="*/ 5143500 h 5143500"/>
              <a:gd name="connsiteX3" fmla="*/ 0 w 8238744"/>
              <a:gd name="connsiteY3" fmla="*/ 5143500 h 5143500"/>
              <a:gd name="connsiteX4" fmla="*/ 0 w 8238744"/>
              <a:gd name="connsiteY4" fmla="*/ 0 h 5143500"/>
              <a:gd name="connsiteX0" fmla="*/ 0 w 8238744"/>
              <a:gd name="connsiteY0" fmla="*/ 0 h 5161788"/>
              <a:gd name="connsiteX1" fmla="*/ 8238744 w 8238744"/>
              <a:gd name="connsiteY1" fmla="*/ 0 h 5161788"/>
              <a:gd name="connsiteX2" fmla="*/ 7050024 w 8238744"/>
              <a:gd name="connsiteY2" fmla="*/ 5161788 h 5161788"/>
              <a:gd name="connsiteX3" fmla="*/ 0 w 8238744"/>
              <a:gd name="connsiteY3" fmla="*/ 5143500 h 5161788"/>
              <a:gd name="connsiteX4" fmla="*/ 0 w 8238744"/>
              <a:gd name="connsiteY4" fmla="*/ 0 h 5161788"/>
              <a:gd name="connsiteX0" fmla="*/ 0 w 8238744"/>
              <a:gd name="connsiteY0" fmla="*/ 0 h 5143500"/>
              <a:gd name="connsiteX1" fmla="*/ 8238744 w 8238744"/>
              <a:gd name="connsiteY1" fmla="*/ 0 h 5143500"/>
              <a:gd name="connsiteX2" fmla="*/ 7123503 w 8238744"/>
              <a:gd name="connsiteY2" fmla="*/ 4835419 h 5143500"/>
              <a:gd name="connsiteX3" fmla="*/ 0 w 8238744"/>
              <a:gd name="connsiteY3" fmla="*/ 5143500 h 5143500"/>
              <a:gd name="connsiteX4" fmla="*/ 0 w 8238744"/>
              <a:gd name="connsiteY4" fmla="*/ 0 h 5143500"/>
              <a:gd name="connsiteX0" fmla="*/ 0 w 8238744"/>
              <a:gd name="connsiteY0" fmla="*/ 0 h 4835419"/>
              <a:gd name="connsiteX1" fmla="*/ 8238744 w 8238744"/>
              <a:gd name="connsiteY1" fmla="*/ 0 h 4835419"/>
              <a:gd name="connsiteX2" fmla="*/ 7123503 w 8238744"/>
              <a:gd name="connsiteY2" fmla="*/ 4835419 h 4835419"/>
              <a:gd name="connsiteX3" fmla="*/ 9185 w 8238744"/>
              <a:gd name="connsiteY3" fmla="*/ 4550882 h 4835419"/>
              <a:gd name="connsiteX4" fmla="*/ 0 w 8238744"/>
              <a:gd name="connsiteY4" fmla="*/ 0 h 4835419"/>
              <a:gd name="connsiteX0" fmla="*/ 883 w 8239627"/>
              <a:gd name="connsiteY0" fmla="*/ 0 h 4851485"/>
              <a:gd name="connsiteX1" fmla="*/ 8239627 w 8239627"/>
              <a:gd name="connsiteY1" fmla="*/ 0 h 4851485"/>
              <a:gd name="connsiteX2" fmla="*/ 7124386 w 8239627"/>
              <a:gd name="connsiteY2" fmla="*/ 4835419 h 4851485"/>
              <a:gd name="connsiteX3" fmla="*/ 883 w 8239627"/>
              <a:gd name="connsiteY3" fmla="*/ 4851485 h 4851485"/>
              <a:gd name="connsiteX4" fmla="*/ 883 w 8239627"/>
              <a:gd name="connsiteY4" fmla="*/ 0 h 485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9627" h="4851485">
                <a:moveTo>
                  <a:pt x="883" y="0"/>
                </a:moveTo>
                <a:lnTo>
                  <a:pt x="8239627" y="0"/>
                </a:lnTo>
                <a:lnTo>
                  <a:pt x="7124386" y="4835419"/>
                </a:lnTo>
                <a:lnTo>
                  <a:pt x="883" y="4851485"/>
                </a:lnTo>
                <a:cubicBezTo>
                  <a:pt x="-2179" y="3334524"/>
                  <a:pt x="3945" y="1516961"/>
                  <a:pt x="883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9440D6-8336-CEA2-FF0A-4653B9D52B71}"/>
              </a:ext>
            </a:extLst>
          </p:cNvPr>
          <p:cNvCxnSpPr>
            <a:cxnSpLocks/>
          </p:cNvCxnSpPr>
          <p:nvPr userDrawn="1"/>
        </p:nvCxnSpPr>
        <p:spPr>
          <a:xfrm flipH="1">
            <a:off x="6727252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9B1195-44AE-8064-77FE-EC7ABA2D0CAA}"/>
              </a:ext>
            </a:extLst>
          </p:cNvPr>
          <p:cNvCxnSpPr>
            <a:cxnSpLocks/>
          </p:cNvCxnSpPr>
          <p:nvPr userDrawn="1"/>
        </p:nvCxnSpPr>
        <p:spPr>
          <a:xfrm flipH="1">
            <a:off x="6669340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DEC4AD1-9178-023B-B070-0310E4C8FE05}"/>
              </a:ext>
            </a:extLst>
          </p:cNvPr>
          <p:cNvCxnSpPr>
            <a:cxnSpLocks/>
          </p:cNvCxnSpPr>
          <p:nvPr userDrawn="1"/>
        </p:nvCxnSpPr>
        <p:spPr>
          <a:xfrm flipH="1">
            <a:off x="6599552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C99709B-3BB9-CFCF-C7DB-B3E47701DD36}"/>
              </a:ext>
            </a:extLst>
          </p:cNvPr>
          <p:cNvCxnSpPr>
            <a:cxnSpLocks/>
          </p:cNvCxnSpPr>
          <p:nvPr userDrawn="1"/>
        </p:nvCxnSpPr>
        <p:spPr>
          <a:xfrm flipH="1">
            <a:off x="6541640" y="-182880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551FBDB-FC67-0AA2-2FEB-9AFA0ECA9788}"/>
              </a:ext>
            </a:extLst>
          </p:cNvPr>
          <p:cNvCxnSpPr>
            <a:cxnSpLocks/>
          </p:cNvCxnSpPr>
          <p:nvPr userDrawn="1"/>
        </p:nvCxnSpPr>
        <p:spPr>
          <a:xfrm flipH="1">
            <a:off x="6471852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F6F37F5-F656-9932-B672-63E6A226A6F9}"/>
              </a:ext>
            </a:extLst>
          </p:cNvPr>
          <p:cNvCxnSpPr>
            <a:cxnSpLocks/>
          </p:cNvCxnSpPr>
          <p:nvPr userDrawn="1"/>
        </p:nvCxnSpPr>
        <p:spPr>
          <a:xfrm flipH="1">
            <a:off x="6413940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ABD1395-29F4-FDEC-C212-D21BE98699E7}"/>
              </a:ext>
            </a:extLst>
          </p:cNvPr>
          <p:cNvCxnSpPr>
            <a:cxnSpLocks/>
          </p:cNvCxnSpPr>
          <p:nvPr userDrawn="1"/>
        </p:nvCxnSpPr>
        <p:spPr>
          <a:xfrm flipH="1">
            <a:off x="6344152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2E30C2B-DC8B-CBD6-487F-E39517ABCDA2}"/>
              </a:ext>
            </a:extLst>
          </p:cNvPr>
          <p:cNvCxnSpPr>
            <a:cxnSpLocks/>
          </p:cNvCxnSpPr>
          <p:nvPr userDrawn="1"/>
        </p:nvCxnSpPr>
        <p:spPr>
          <a:xfrm flipH="1">
            <a:off x="6280924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B9712F5-9910-FE2F-C39D-3DE7A32CA566}"/>
              </a:ext>
            </a:extLst>
          </p:cNvPr>
          <p:cNvCxnSpPr>
            <a:cxnSpLocks/>
          </p:cNvCxnSpPr>
          <p:nvPr userDrawn="1"/>
        </p:nvCxnSpPr>
        <p:spPr>
          <a:xfrm flipH="1">
            <a:off x="6221189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4DFA6B-059B-BF3E-941B-377267A58D0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57961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EA861DF-3C8D-6304-A5EF-E1C5B76898EC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3489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7B45B1-D7A6-444C-BBFA-05316F61C09E}"/>
              </a:ext>
            </a:extLst>
          </p:cNvPr>
          <p:cNvCxnSpPr>
            <a:cxnSpLocks/>
          </p:cNvCxnSpPr>
          <p:nvPr userDrawn="1"/>
        </p:nvCxnSpPr>
        <p:spPr>
          <a:xfrm flipH="1">
            <a:off x="6030261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06DCD86-C3B5-4B85-B29C-19B4F0751C46}"/>
              </a:ext>
            </a:extLst>
          </p:cNvPr>
          <p:cNvCxnSpPr>
            <a:cxnSpLocks/>
          </p:cNvCxnSpPr>
          <p:nvPr userDrawn="1"/>
        </p:nvCxnSpPr>
        <p:spPr>
          <a:xfrm flipH="1">
            <a:off x="5965568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DD1278C-44D1-C48B-46F1-9BBC33020172}"/>
              </a:ext>
            </a:extLst>
          </p:cNvPr>
          <p:cNvCxnSpPr>
            <a:cxnSpLocks/>
          </p:cNvCxnSpPr>
          <p:nvPr userDrawn="1"/>
        </p:nvCxnSpPr>
        <p:spPr>
          <a:xfrm flipH="1">
            <a:off x="5907656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5B31533-9D19-D9F7-BA40-3EAAB28B02C6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7868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27465C5-3479-58B2-33BC-8E972A2BDC47}"/>
              </a:ext>
            </a:extLst>
          </p:cNvPr>
          <p:cNvCxnSpPr>
            <a:cxnSpLocks/>
          </p:cNvCxnSpPr>
          <p:nvPr userDrawn="1"/>
        </p:nvCxnSpPr>
        <p:spPr>
          <a:xfrm flipH="1">
            <a:off x="5774640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F67686-FCB4-D608-1049-19D16A42227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4905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823EE44-990C-52E0-1048-8474B7416BF0}"/>
              </a:ext>
            </a:extLst>
          </p:cNvPr>
          <p:cNvCxnSpPr>
            <a:cxnSpLocks/>
          </p:cNvCxnSpPr>
          <p:nvPr userDrawn="1"/>
        </p:nvCxnSpPr>
        <p:spPr>
          <a:xfrm flipH="1">
            <a:off x="5651677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53A8298-2429-1572-81AE-B573F04B9A96}"/>
              </a:ext>
            </a:extLst>
          </p:cNvPr>
          <p:cNvCxnSpPr>
            <a:cxnSpLocks/>
          </p:cNvCxnSpPr>
          <p:nvPr userDrawn="1"/>
        </p:nvCxnSpPr>
        <p:spPr>
          <a:xfrm flipH="1">
            <a:off x="5587205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FCB3C6D-9FE9-9C23-FC69-5391C64AD050}"/>
              </a:ext>
            </a:extLst>
          </p:cNvPr>
          <p:cNvCxnSpPr>
            <a:cxnSpLocks/>
          </p:cNvCxnSpPr>
          <p:nvPr userDrawn="1"/>
        </p:nvCxnSpPr>
        <p:spPr>
          <a:xfrm flipH="1">
            <a:off x="5523977" y="-153785"/>
            <a:ext cx="1152144" cy="55321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8149618-BB70-EF25-F3C2-10092EC97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738" y="600517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cap="none" baseline="0" dirty="0"/>
              <a:t>TITLE OR QUOTE CAN </a:t>
            </a:r>
            <a:br>
              <a:rPr lang="en-GB" cap="none" baseline="0" dirty="0"/>
            </a:br>
            <a:r>
              <a:rPr lang="en-GB" cap="none" baseline="0" dirty="0"/>
              <a:t>GO HERE IN ALL CAPS </a:t>
            </a:r>
            <a:br>
              <a:rPr lang="en-GB" cap="none" baseline="0" dirty="0"/>
            </a:br>
            <a:r>
              <a:rPr lang="en-GB" cap="none" baseline="0" dirty="0"/>
              <a:t>OR SENTENCE CASE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BCDEB6-63B0-FC24-D1FC-0B22BEFD5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142" y="1856493"/>
            <a:ext cx="5250196" cy="1292225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defRPr sz="2700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or quote can </a:t>
            </a:r>
            <a:br>
              <a:rPr lang="en-GB" dirty="0"/>
            </a:br>
            <a:r>
              <a:rPr lang="en-GB" dirty="0"/>
              <a:t>go here in all caps </a:t>
            </a:r>
            <a:br>
              <a:rPr lang="en-GB" dirty="0"/>
            </a:br>
            <a:r>
              <a:rPr lang="en-GB" dirty="0"/>
              <a:t>or sentence case</a:t>
            </a:r>
          </a:p>
        </p:txBody>
      </p:sp>
    </p:spTree>
    <p:extLst>
      <p:ext uri="{BB962C8B-B14F-4D97-AF65-F5344CB8AC3E}">
        <p14:creationId xmlns:p14="http://schemas.microsoft.com/office/powerpoint/2010/main" val="94236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Impact state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921316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5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cap="none" baseline="0" dirty="0"/>
              <a:t>Click here to input a compelling quote or impactful statement to share with your audience.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800" y="2476678"/>
            <a:ext cx="5259600" cy="131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cap="none" baseline="0" dirty="0"/>
              <a:t>Click here to input a compelling quote or impactful statement to share with your audience.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2972603-B953-941E-EFA6-CC8541033C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8CBFA28-E267-51B5-6453-D80CAF708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63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800" y="1310926"/>
            <a:ext cx="5259600" cy="16816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veniam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nostrud</a:t>
            </a:r>
            <a:r>
              <a:rPr lang="en-GB" dirty="0">
                <a:effectLst/>
                <a:latin typeface="Helvetica Neue" panose="02000503000000020004" pitchFamily="2" charset="0"/>
              </a:rPr>
              <a:t> exercitation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ullamco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laboris</a:t>
            </a:r>
            <a:r>
              <a:rPr lang="en-GB" dirty="0">
                <a:effectLst/>
                <a:latin typeface="Helvetica Neue" panose="02000503000000020004" pitchFamily="2" charset="0"/>
              </a:rPr>
              <a:t> nisi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aliquip</a:t>
            </a:r>
            <a:r>
              <a:rPr lang="en-GB" dirty="0">
                <a:effectLst/>
                <a:latin typeface="Helvetica Neue" panose="02000503000000020004" pitchFamily="2" charset="0"/>
              </a:rPr>
              <a:t> ex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commodo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consequat</a:t>
            </a:r>
            <a:r>
              <a:rPr lang="en-GB" dirty="0">
                <a:effectLst/>
                <a:latin typeface="Helvetica Neue" panose="02000503000000020004" pitchFamily="2" charset="0"/>
              </a:rPr>
              <a:t>. Duis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aute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irure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reprehenderit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voluptate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esse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cillum</a:t>
            </a:r>
            <a:r>
              <a:rPr lang="en-GB" dirty="0">
                <a:effectLst/>
                <a:latin typeface="Helvetica Neue" panose="02000503000000020004" pitchFamily="2" charset="0"/>
              </a:rPr>
              <a:t> dolore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eu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fugiat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nulla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pariatur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Excepteur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sint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occaecat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cupidatat</a:t>
            </a:r>
            <a:r>
              <a:rPr lang="en-GB" dirty="0">
                <a:effectLst/>
                <a:latin typeface="Helvetica Neue" panose="02000503000000020004" pitchFamily="2" charset="0"/>
              </a:rPr>
              <a:t>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proident</a:t>
            </a:r>
            <a:r>
              <a:rPr lang="en-GB" dirty="0">
                <a:effectLst/>
                <a:latin typeface="Helvetica Neue" panose="02000503000000020004" pitchFamily="2" charset="0"/>
              </a:rPr>
              <a:t>, sunt in culpa qui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officia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deserunt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mollit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anim</a:t>
            </a:r>
            <a:r>
              <a:rPr lang="en-GB" dirty="0">
                <a:effectLst/>
                <a:latin typeface="Helvetica Neue" panose="02000503000000020004" pitchFamily="2" charset="0"/>
              </a:rPr>
              <a:t> id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laborum</a:t>
            </a:r>
            <a:r>
              <a:rPr lang="en-GB" dirty="0">
                <a:effectLst/>
                <a:latin typeface="Helvetica Neue" panose="02000503000000020004" pitchFamily="2" charset="0"/>
              </a:rPr>
              <a:t>.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11916-12F3-A39B-6393-A505C54F1269}"/>
              </a:ext>
            </a:extLst>
          </p:cNvPr>
          <p:cNvSpPr txBox="1"/>
          <p:nvPr userDrawn="1"/>
        </p:nvSpPr>
        <p:spPr>
          <a:xfrm>
            <a:off x="370800" y="1015336"/>
            <a:ext cx="4572000" cy="279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b="1" i="0" dirty="0">
                <a:latin typeface="Arial" panose="020B0604020202020204" pitchFamily="34" charset="0"/>
                <a:cs typeface="Arial" panose="020B0604020202020204" pitchFamily="34" charset="0"/>
              </a:rPr>
              <a:t>B header example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330AF4F-B879-EA02-AB63-5EEF48D804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3179763"/>
            <a:ext cx="3903663" cy="2883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aseline="0"/>
            </a:lvl1pPr>
          </a:lstStyle>
          <a:p>
            <a:pPr lvl="0"/>
            <a:r>
              <a:rPr lang="en-GB" dirty="0"/>
              <a:t>Bullet point list styling:</a:t>
            </a:r>
            <a:br>
              <a:rPr lang="en-GB" dirty="0"/>
            </a:b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EEA4E216-432F-5D27-F0BE-96501132E2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3508858"/>
            <a:ext cx="3903663" cy="1030191"/>
          </a:xfrm>
        </p:spPr>
        <p:txBody>
          <a:bodyPr>
            <a:normAutofit/>
          </a:bodyPr>
          <a:lstStyle>
            <a:lvl1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400" baseline="0"/>
            </a:lvl1pPr>
          </a:lstStyle>
          <a:p>
            <a:pPr lvl="0"/>
            <a:r>
              <a:rPr lang="en-GB" dirty="0"/>
              <a:t>Point 1</a:t>
            </a:r>
          </a:p>
          <a:p>
            <a:pPr lvl="0"/>
            <a:r>
              <a:rPr lang="en-GB" dirty="0"/>
              <a:t>Point 2</a:t>
            </a:r>
          </a:p>
          <a:p>
            <a:pPr lvl="0"/>
            <a:r>
              <a:rPr lang="en-GB" dirty="0"/>
              <a:t>Point 3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B3E3C33-989A-1FC3-5251-6D06819B9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160034-2347-D368-8727-EA851E91E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66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937FE9-469B-2F2E-9907-16E219BAC7D1}"/>
              </a:ext>
            </a:extLst>
          </p:cNvPr>
          <p:cNvSpPr txBox="1"/>
          <p:nvPr userDrawn="1"/>
        </p:nvSpPr>
        <p:spPr>
          <a:xfrm>
            <a:off x="4645893" y="3251200"/>
            <a:ext cx="4082473" cy="8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8D61FD49-1CE5-50E3-6DB9-72E1BDC4EFD9}"/>
              </a:ext>
            </a:extLst>
          </p:cNvPr>
          <p:cNvSpPr/>
          <p:nvPr userDrawn="1"/>
        </p:nvSpPr>
        <p:spPr>
          <a:xfrm>
            <a:off x="6389455" y="502508"/>
            <a:ext cx="2754833" cy="4127157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9A16D6E-7EB0-DBEF-87E8-4C5AA4EE88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800" y="1310926"/>
            <a:ext cx="5259600" cy="16816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veniam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nostrud</a:t>
            </a:r>
            <a:r>
              <a:rPr lang="en-GB" dirty="0">
                <a:effectLst/>
                <a:latin typeface="Helvetica Neue" panose="02000503000000020004" pitchFamily="2" charset="0"/>
              </a:rPr>
              <a:t> exercitation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ullamco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laboris</a:t>
            </a:r>
            <a:r>
              <a:rPr lang="en-GB" dirty="0">
                <a:effectLst/>
                <a:latin typeface="Helvetica Neue" panose="02000503000000020004" pitchFamily="2" charset="0"/>
              </a:rPr>
              <a:t> nisi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aliquip</a:t>
            </a:r>
            <a:r>
              <a:rPr lang="en-GB" dirty="0">
                <a:effectLst/>
                <a:latin typeface="Helvetica Neue" panose="02000503000000020004" pitchFamily="2" charset="0"/>
              </a:rPr>
              <a:t> ex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commodo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consequat</a:t>
            </a:r>
            <a:r>
              <a:rPr lang="en-GB" dirty="0">
                <a:effectLst/>
                <a:latin typeface="Helvetica Neue" panose="02000503000000020004" pitchFamily="2" charset="0"/>
              </a:rPr>
              <a:t>. Duis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aute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irure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reprehenderit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voluptate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esse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cillum</a:t>
            </a:r>
            <a:r>
              <a:rPr lang="en-GB" dirty="0">
                <a:effectLst/>
                <a:latin typeface="Helvetica Neue" panose="02000503000000020004" pitchFamily="2" charset="0"/>
              </a:rPr>
              <a:t> dolore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eu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fugiat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nulla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pariatur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Excepteur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sint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occaecat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cupidatat</a:t>
            </a:r>
            <a:r>
              <a:rPr lang="en-GB" dirty="0">
                <a:effectLst/>
                <a:latin typeface="Helvetica Neue" panose="02000503000000020004" pitchFamily="2" charset="0"/>
              </a:rPr>
              <a:t>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proident</a:t>
            </a:r>
            <a:r>
              <a:rPr lang="en-GB" dirty="0">
                <a:effectLst/>
                <a:latin typeface="Helvetica Neue" panose="02000503000000020004" pitchFamily="2" charset="0"/>
              </a:rPr>
              <a:t>, sunt in culpa qui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officia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deserunt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mollit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anim</a:t>
            </a:r>
            <a:r>
              <a:rPr lang="en-GB" dirty="0">
                <a:effectLst/>
                <a:latin typeface="Helvetica Neue" panose="02000503000000020004" pitchFamily="2" charset="0"/>
              </a:rPr>
              <a:t> id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laborum</a:t>
            </a:r>
            <a:r>
              <a:rPr lang="en-GB" dirty="0">
                <a:effectLst/>
                <a:latin typeface="Helvetica Neue" panose="02000503000000020004" pitchFamily="2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2AF9F-F711-B2E7-11AF-D46897214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85838"/>
            <a:ext cx="4275138" cy="325437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b="1" i="0" dirty="0">
                <a:latin typeface="Arial" panose="020B0604020202020204" pitchFamily="34" charset="0"/>
                <a:cs typeface="Arial" panose="020B0604020202020204" pitchFamily="34" charset="0"/>
              </a:rPr>
              <a:t>B header example </a:t>
            </a:r>
          </a:p>
          <a:p>
            <a:pPr lvl="0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26CCF-AFE0-8FDA-49C1-9129FC72B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C2634-C3A8-F2C8-61DD-A7378AC98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7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nciples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937FE9-469B-2F2E-9907-16E219BAC7D1}"/>
              </a:ext>
            </a:extLst>
          </p:cNvPr>
          <p:cNvSpPr txBox="1"/>
          <p:nvPr userDrawn="1"/>
        </p:nvSpPr>
        <p:spPr>
          <a:xfrm>
            <a:off x="4645893" y="3251200"/>
            <a:ext cx="4082473" cy="8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8D61FD49-1CE5-50E3-6DB9-72E1BDC4EFD9}"/>
              </a:ext>
            </a:extLst>
          </p:cNvPr>
          <p:cNvSpPr/>
          <p:nvPr userDrawn="1"/>
        </p:nvSpPr>
        <p:spPr>
          <a:xfrm>
            <a:off x="6389455" y="502508"/>
            <a:ext cx="2754833" cy="4127157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85D5F8-6581-F88C-0C51-4785FC9F4DE6}"/>
              </a:ext>
            </a:extLst>
          </p:cNvPr>
          <p:cNvSpPr txBox="1"/>
          <p:nvPr userDrawn="1"/>
        </p:nvSpPr>
        <p:spPr>
          <a:xfrm>
            <a:off x="370800" y="1157139"/>
            <a:ext cx="1507525" cy="345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1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2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3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4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5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6</a:t>
            </a:r>
          </a:p>
          <a:p>
            <a:endParaRPr lang="en-US" dirty="0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1A338547-C9AE-55B3-ADBB-C8BD9228D45F}"/>
              </a:ext>
            </a:extLst>
          </p:cNvPr>
          <p:cNvSpPr/>
          <p:nvPr userDrawn="1"/>
        </p:nvSpPr>
        <p:spPr>
          <a:xfrm>
            <a:off x="737384" y="1258868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459C86B5-B84C-4616-50EF-C95A7A250D62}"/>
              </a:ext>
            </a:extLst>
          </p:cNvPr>
          <p:cNvSpPr/>
          <p:nvPr userDrawn="1"/>
        </p:nvSpPr>
        <p:spPr>
          <a:xfrm>
            <a:off x="737384" y="1806166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E1621DB0-A4AB-8553-B156-95D828156F9A}"/>
              </a:ext>
            </a:extLst>
          </p:cNvPr>
          <p:cNvSpPr/>
          <p:nvPr userDrawn="1"/>
        </p:nvSpPr>
        <p:spPr>
          <a:xfrm>
            <a:off x="737384" y="2337485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C1164974-323A-BC0E-EB7A-F70EECBD9057}"/>
              </a:ext>
            </a:extLst>
          </p:cNvPr>
          <p:cNvSpPr/>
          <p:nvPr userDrawn="1"/>
        </p:nvSpPr>
        <p:spPr>
          <a:xfrm>
            <a:off x="737384" y="2852156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89405BBA-5492-1459-6A5B-EBAE51E96140}"/>
              </a:ext>
            </a:extLst>
          </p:cNvPr>
          <p:cNvSpPr/>
          <p:nvPr userDrawn="1"/>
        </p:nvSpPr>
        <p:spPr>
          <a:xfrm>
            <a:off x="737384" y="3392310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EB0E21E6-2D48-529C-78F0-473B70F1349F}"/>
              </a:ext>
            </a:extLst>
          </p:cNvPr>
          <p:cNvSpPr/>
          <p:nvPr userDrawn="1"/>
        </p:nvSpPr>
        <p:spPr>
          <a:xfrm>
            <a:off x="737384" y="3923629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40EFA-E8BB-5931-F443-EF2611CEA8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0800" y="869395"/>
            <a:ext cx="4275138" cy="325437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b="1" i="0" dirty="0">
                <a:latin typeface="Arial" panose="020B0604020202020204" pitchFamily="34" charset="0"/>
                <a:cs typeface="Arial" panose="020B0604020202020204" pitchFamily="34" charset="0"/>
              </a:rPr>
              <a:t>B header example </a:t>
            </a:r>
          </a:p>
          <a:p>
            <a:pPr lvl="0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DB6BD9D-2368-F95A-3732-D4CFA15F6A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6600" y="1321593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19E04738-3A55-BC3E-0931-624650433E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6600" y="1871271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C53142AB-0A8B-3B59-0A74-9804A9602E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080" y="2400210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348E7422-1497-B337-4C00-2131634FA8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6600" y="2912798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8422D088-E4D9-CE1F-C76E-38D9077CAA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080" y="3460382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5EC16DF8-9515-3866-3D01-2D8C53B223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6600" y="3986361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32F9D4DE-CB25-5990-CB2E-597DB18C4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91EC1A33-6E64-C65A-4967-0C82C6159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3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rinciples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937FE9-469B-2F2E-9907-16E219BAC7D1}"/>
              </a:ext>
            </a:extLst>
          </p:cNvPr>
          <p:cNvSpPr txBox="1"/>
          <p:nvPr userDrawn="1"/>
        </p:nvSpPr>
        <p:spPr>
          <a:xfrm>
            <a:off x="4645893" y="3251200"/>
            <a:ext cx="4082473" cy="8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9A9EBCD-F6BD-5F92-089B-DE173A6F27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800" y="1153473"/>
            <a:ext cx="2814610" cy="16816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0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veniam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nostrud</a:t>
            </a:r>
            <a:r>
              <a:rPr lang="en-GB" dirty="0">
                <a:effectLst/>
                <a:latin typeface="Helvetica Neue" panose="02000503000000020004" pitchFamily="2" charset="0"/>
              </a:rPr>
              <a:t> exercitation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ullamco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laboris</a:t>
            </a:r>
            <a:r>
              <a:rPr lang="en-GB" dirty="0">
                <a:effectLst/>
                <a:latin typeface="Helvetica Neue" panose="02000503000000020004" pitchFamily="2" charset="0"/>
              </a:rPr>
              <a:t> nisi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aliquip</a:t>
            </a:r>
            <a:r>
              <a:rPr lang="en-GB" dirty="0">
                <a:effectLst/>
                <a:latin typeface="Helvetica Neue" panose="02000503000000020004" pitchFamily="2" charset="0"/>
              </a:rPr>
              <a:t> ex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commodo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consequat</a:t>
            </a:r>
            <a:r>
              <a:rPr lang="en-GB" dirty="0">
                <a:effectLst/>
                <a:latin typeface="Helvetica Neue" panose="02000503000000020004" pitchFamily="2" charset="0"/>
              </a:rPr>
              <a:t>. Duis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aute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irure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reprehenderit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voluptate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esse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cillum</a:t>
            </a:r>
            <a:r>
              <a:rPr lang="en-GB" dirty="0">
                <a:effectLst/>
                <a:latin typeface="Helvetica Neue" panose="02000503000000020004" pitchFamily="2" charset="0"/>
              </a:rPr>
              <a:t> dolore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eu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fugiat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nulla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pariatur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Excepteur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sint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occaecat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cupidatat</a:t>
            </a:r>
            <a:r>
              <a:rPr lang="en-GB" dirty="0">
                <a:effectLst/>
                <a:latin typeface="Helvetica Neue" panose="02000503000000020004" pitchFamily="2" charset="0"/>
              </a:rPr>
              <a:t>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proident</a:t>
            </a:r>
            <a:r>
              <a:rPr lang="en-GB" dirty="0">
                <a:effectLst/>
                <a:latin typeface="Helvetica Neue" panose="02000503000000020004" pitchFamily="2" charset="0"/>
              </a:rPr>
              <a:t>, sunt in culpa qui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officia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deserunt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mollit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anim</a:t>
            </a:r>
            <a:r>
              <a:rPr lang="en-GB" dirty="0">
                <a:effectLst/>
                <a:latin typeface="Helvetica Neue" panose="02000503000000020004" pitchFamily="2" charset="0"/>
              </a:rPr>
              <a:t> id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laborum</a:t>
            </a:r>
            <a:r>
              <a:rPr lang="en-GB" dirty="0">
                <a:effectLst/>
                <a:latin typeface="Helvetica Neue" panose="02000503000000020004" pitchFamily="2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892E7B-14E2-6F23-0FB5-D7C4B7609A6A}"/>
              </a:ext>
            </a:extLst>
          </p:cNvPr>
          <p:cNvSpPr txBox="1"/>
          <p:nvPr userDrawn="1"/>
        </p:nvSpPr>
        <p:spPr>
          <a:xfrm>
            <a:off x="3598952" y="1142851"/>
            <a:ext cx="1507525" cy="345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1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2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3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4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5</a:t>
            </a:r>
          </a:p>
          <a:p>
            <a:pPr>
              <a:spcBef>
                <a:spcPts val="600"/>
              </a:spcBef>
            </a:pPr>
            <a:r>
              <a:rPr lang="en-US" sz="3000" b="1" i="0" kern="2300" spc="0" baseline="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</a:rPr>
              <a:t>6</a:t>
            </a:r>
          </a:p>
          <a:p>
            <a:endParaRPr lang="en-US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E6F9BFD-2AC3-0AF5-6CC5-3DB22AACF7F7}"/>
              </a:ext>
            </a:extLst>
          </p:cNvPr>
          <p:cNvSpPr/>
          <p:nvPr userDrawn="1"/>
        </p:nvSpPr>
        <p:spPr>
          <a:xfrm>
            <a:off x="3965536" y="1244580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0F5225F7-F27D-1C2E-6BDD-EF851E4D3884}"/>
              </a:ext>
            </a:extLst>
          </p:cNvPr>
          <p:cNvSpPr/>
          <p:nvPr userDrawn="1"/>
        </p:nvSpPr>
        <p:spPr>
          <a:xfrm>
            <a:off x="3965536" y="1791878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F3B8BEEE-AB3A-35DD-8ECC-8DF4AEFC5196}"/>
              </a:ext>
            </a:extLst>
          </p:cNvPr>
          <p:cNvSpPr/>
          <p:nvPr userDrawn="1"/>
        </p:nvSpPr>
        <p:spPr>
          <a:xfrm>
            <a:off x="3965536" y="2323197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7">
            <a:extLst>
              <a:ext uri="{FF2B5EF4-FFF2-40B4-BE49-F238E27FC236}">
                <a16:creationId xmlns:a16="http://schemas.microsoft.com/office/drawing/2014/main" id="{972AC936-1279-1EC9-4B1B-5BFFAC8CDF93}"/>
              </a:ext>
            </a:extLst>
          </p:cNvPr>
          <p:cNvSpPr/>
          <p:nvPr userDrawn="1"/>
        </p:nvSpPr>
        <p:spPr>
          <a:xfrm>
            <a:off x="3965536" y="2837868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7A1A0C9D-70D4-F7FF-ABB2-82558E66C45B}"/>
              </a:ext>
            </a:extLst>
          </p:cNvPr>
          <p:cNvSpPr/>
          <p:nvPr userDrawn="1"/>
        </p:nvSpPr>
        <p:spPr>
          <a:xfrm>
            <a:off x="3965536" y="3378022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2F0F9FB2-956F-0D92-BEC2-DA278C1184B0}"/>
              </a:ext>
            </a:extLst>
          </p:cNvPr>
          <p:cNvSpPr/>
          <p:nvPr userDrawn="1"/>
        </p:nvSpPr>
        <p:spPr>
          <a:xfrm>
            <a:off x="3965536" y="3909341"/>
            <a:ext cx="2281881" cy="373097"/>
          </a:xfrm>
          <a:custGeom>
            <a:avLst/>
            <a:gdLst>
              <a:gd name="connsiteX0" fmla="*/ 0 w 2281881"/>
              <a:gd name="connsiteY0" fmla="*/ 0 h 362465"/>
              <a:gd name="connsiteX1" fmla="*/ 2281881 w 2281881"/>
              <a:gd name="connsiteY1" fmla="*/ 0 h 362465"/>
              <a:gd name="connsiteX2" fmla="*/ 2281881 w 2281881"/>
              <a:gd name="connsiteY2" fmla="*/ 362465 h 362465"/>
              <a:gd name="connsiteX3" fmla="*/ 0 w 2281881"/>
              <a:gd name="connsiteY3" fmla="*/ 362465 h 362465"/>
              <a:gd name="connsiteX4" fmla="*/ 0 w 2281881"/>
              <a:gd name="connsiteY4" fmla="*/ 0 h 362465"/>
              <a:gd name="connsiteX0" fmla="*/ 0 w 2281881"/>
              <a:gd name="connsiteY0" fmla="*/ 0 h 373097"/>
              <a:gd name="connsiteX1" fmla="*/ 2281881 w 2281881"/>
              <a:gd name="connsiteY1" fmla="*/ 0 h 373097"/>
              <a:gd name="connsiteX2" fmla="*/ 2196820 w 2281881"/>
              <a:gd name="connsiteY2" fmla="*/ 373097 h 373097"/>
              <a:gd name="connsiteX3" fmla="*/ 0 w 2281881"/>
              <a:gd name="connsiteY3" fmla="*/ 362465 h 373097"/>
              <a:gd name="connsiteX4" fmla="*/ 0 w 2281881"/>
              <a:gd name="connsiteY4" fmla="*/ 0 h 3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1881" h="373097">
                <a:moveTo>
                  <a:pt x="0" y="0"/>
                </a:moveTo>
                <a:lnTo>
                  <a:pt x="2281881" y="0"/>
                </a:lnTo>
                <a:lnTo>
                  <a:pt x="2196820" y="373097"/>
                </a:lnTo>
                <a:lnTo>
                  <a:pt x="0" y="3624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EB443038-BFEA-DD02-D45B-5F3C55485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8952" y="855107"/>
            <a:ext cx="2966154" cy="310373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b="1" i="0" dirty="0">
                <a:latin typeface="Arial" panose="020B0604020202020204" pitchFamily="34" charset="0"/>
                <a:cs typeface="Arial" panose="020B0604020202020204" pitchFamily="34" charset="0"/>
              </a:rPr>
              <a:t>B header example </a:t>
            </a:r>
          </a:p>
          <a:p>
            <a:pPr lvl="0"/>
            <a:endParaRPr lang="en-US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B269A6F8-EA34-E902-05FF-3C1A6469BF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4752" y="1307305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FBEDDC1B-E9C4-1A5E-F535-BEEE11D672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4752" y="1856983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E3CF893F-07BA-63F7-0E38-DB44785272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3232" y="2385922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E696D582-DDC2-9DA4-EA7B-77C67CD46B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4752" y="2898510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09F7F4E1-2626-9312-3574-CADC5F5BB2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73232" y="3446094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45BC72DE-948D-3290-7FB8-E90814EDCD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4752" y="3972073"/>
            <a:ext cx="2178050" cy="310372"/>
          </a:xfrm>
        </p:spPr>
        <p:txBody>
          <a:bodyPr>
            <a:noAutofit/>
          </a:bodyPr>
          <a:lstStyle>
            <a:lvl1pPr marL="0" indent="0"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Point example</a:t>
            </a:r>
            <a:endParaRPr lang="en-US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986C563-BCAB-EC13-8AAB-9F27CE8571A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0800" y="858912"/>
            <a:ext cx="2966154" cy="310373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b="1" i="0" dirty="0">
                <a:latin typeface="Arial" panose="020B0604020202020204" pitchFamily="34" charset="0"/>
                <a:cs typeface="Arial" panose="020B0604020202020204" pitchFamily="34" charset="0"/>
              </a:rPr>
              <a:t>B header example </a:t>
            </a:r>
          </a:p>
          <a:p>
            <a:pPr lvl="0"/>
            <a:endParaRPr lang="en-US" dirty="0"/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1FA56469-479C-E934-6B60-3D192FFBA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A7FAD16D-5C76-18ED-9C54-334E3D796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8E63E6F-CA0A-6D81-0890-DA39C02D0BAA}"/>
              </a:ext>
            </a:extLst>
          </p:cNvPr>
          <p:cNvSpPr/>
          <p:nvPr userDrawn="1"/>
        </p:nvSpPr>
        <p:spPr>
          <a:xfrm>
            <a:off x="6389455" y="502508"/>
            <a:ext cx="2754833" cy="4127157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8437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799" y="1642606"/>
            <a:ext cx="2677201" cy="16816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AAA6C60-46D1-1127-3D5F-7FA1388D3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1170246"/>
            <a:ext cx="2676525" cy="4723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 b="1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B header example, can be one or two lines</a:t>
            </a:r>
            <a:endParaRPr lang="en-U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C7D0DED1-97D1-E845-F8DA-0966A47D33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3399" y="1170246"/>
            <a:ext cx="2676525" cy="4723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 b="1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B header example</a:t>
            </a:r>
            <a:endParaRPr lang="en-US" dirty="0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CB458717-C43E-9AB8-8678-5E3719A94C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335" y="1170245"/>
            <a:ext cx="2676525" cy="4723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 b="1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B header example</a:t>
            </a:r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FE1803B-C9B4-3CFC-4490-F01BFA485D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3738" y="1643063"/>
            <a:ext cx="2676525" cy="1681162"/>
          </a:xfrm>
        </p:spPr>
        <p:txBody>
          <a:bodyPr>
            <a:normAutofit/>
          </a:bodyPr>
          <a:lstStyle>
            <a:lvl1pPr>
              <a:defRPr sz="1350" b="0" i="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0AFDC5FC-D81B-D27D-BED0-DE237290E0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336" y="1642604"/>
            <a:ext cx="2676525" cy="1681162"/>
          </a:xfrm>
        </p:spPr>
        <p:txBody>
          <a:bodyPr>
            <a:normAutofit/>
          </a:bodyPr>
          <a:lstStyle>
            <a:lvl1pPr>
              <a:defRPr sz="1350" b="0" i="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D7C9473-AF6D-AAEC-2C0C-1792E7228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A499132-1886-F1DE-349D-292E47069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82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799" y="1642606"/>
            <a:ext cx="1975237" cy="19625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00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endParaRPr lang="en-GB" dirty="0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5548E545-9E67-5BC0-7866-3CAA0A0F2B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1170246"/>
            <a:ext cx="1974561" cy="4723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 b="1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B header example, can be one/two lines</a:t>
            </a:r>
            <a:endParaRPr lang="en-US" dirty="0"/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F26E517A-5131-440D-3CF9-8252F0BBAC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6251" y="1170246"/>
            <a:ext cx="1974561" cy="4723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 b="1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B header example, can be one/two lines</a:t>
            </a:r>
            <a:endParaRPr lang="en-U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504DFDE-66DA-EBCE-8574-4151B2781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40351" y="1170246"/>
            <a:ext cx="1974561" cy="4723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 b="1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B header example, can be one/two lines</a:t>
            </a:r>
            <a:endParaRPr lang="en-US" dirty="0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5B74C346-F387-2869-EA15-C8E013135E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24451" y="1170246"/>
            <a:ext cx="1974561" cy="4723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 b="1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B header example, can be one/two lines</a:t>
            </a:r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94D3D24-F4B4-DA79-D5FE-8B2EA4300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55875" y="1643063"/>
            <a:ext cx="1974850" cy="1962150"/>
          </a:xfrm>
        </p:spPr>
        <p:txBody>
          <a:bodyPr>
            <a:normAutofit/>
          </a:bodyPr>
          <a:lstStyle>
            <a:lvl1pPr>
              <a:defRPr sz="100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C2B71A19-7412-A5DD-26B4-414CBE46F3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0062" y="1642982"/>
            <a:ext cx="1974850" cy="1962150"/>
          </a:xfrm>
        </p:spPr>
        <p:txBody>
          <a:bodyPr>
            <a:normAutofit/>
          </a:bodyPr>
          <a:lstStyle>
            <a:lvl1pPr>
              <a:defRPr sz="100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926BE4C2-1F9A-0E2E-F7A5-C1D74B3652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24306" y="1642605"/>
            <a:ext cx="1974850" cy="1962150"/>
          </a:xfrm>
        </p:spPr>
        <p:txBody>
          <a:bodyPr>
            <a:normAutofit/>
          </a:bodyPr>
          <a:lstStyle>
            <a:lvl1pPr>
              <a:defRPr sz="100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EDBB858-B107-580C-64FA-591068196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17A9448-EFB9-5025-1437-681B4964B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22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FF30AD49-FC24-2B34-3E4D-4F2EE842861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8640695"/>
              </p:ext>
            </p:extLst>
          </p:nvPr>
        </p:nvGraphicFramePr>
        <p:xfrm>
          <a:off x="370800" y="856735"/>
          <a:ext cx="8422220" cy="2372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05555">
                  <a:extLst>
                    <a:ext uri="{9D8B030D-6E8A-4147-A177-3AD203B41FA5}">
                      <a16:colId xmlns:a16="http://schemas.microsoft.com/office/drawing/2014/main" val="884316891"/>
                    </a:ext>
                  </a:extLst>
                </a:gridCol>
                <a:gridCol w="2105555">
                  <a:extLst>
                    <a:ext uri="{9D8B030D-6E8A-4147-A177-3AD203B41FA5}">
                      <a16:colId xmlns:a16="http://schemas.microsoft.com/office/drawing/2014/main" val="1804603265"/>
                    </a:ext>
                  </a:extLst>
                </a:gridCol>
                <a:gridCol w="2105555">
                  <a:extLst>
                    <a:ext uri="{9D8B030D-6E8A-4147-A177-3AD203B41FA5}">
                      <a16:colId xmlns:a16="http://schemas.microsoft.com/office/drawing/2014/main" val="3955150374"/>
                    </a:ext>
                  </a:extLst>
                </a:gridCol>
                <a:gridCol w="2105555">
                  <a:extLst>
                    <a:ext uri="{9D8B030D-6E8A-4147-A177-3AD203B41FA5}">
                      <a16:colId xmlns:a16="http://schemas.microsoft.com/office/drawing/2014/main" val="485050367"/>
                    </a:ext>
                  </a:extLst>
                </a:gridCol>
              </a:tblGrid>
              <a:tr h="321276">
                <a:tc>
                  <a:txBody>
                    <a:bodyPr/>
                    <a:lstStyle/>
                    <a:p>
                      <a:r>
                        <a:rPr lang="en-US" dirty="0"/>
                        <a:t>Table example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88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aseline="0" dirty="0"/>
                        <a:t>To edit this table, please edit the table in the ‘Slide Master’ function, or copy the table in this slide in Slide Master and paste into your presentation.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0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aseline="0" dirty="0"/>
                        <a:t>Table copy examples</a:t>
                      </a:r>
                    </a:p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7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39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baseline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307939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1937FE9-469B-2F2E-9907-16E219BAC7D1}"/>
              </a:ext>
            </a:extLst>
          </p:cNvPr>
          <p:cNvSpPr txBox="1"/>
          <p:nvPr userDrawn="1"/>
        </p:nvSpPr>
        <p:spPr>
          <a:xfrm>
            <a:off x="4645893" y="3251200"/>
            <a:ext cx="4082473" cy="8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A031B77F-B9CC-DDF7-DEA0-4079B87DEEF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15634" y="3725111"/>
            <a:ext cx="4111625" cy="972496"/>
          </a:xfrm>
        </p:spPr>
        <p:txBody>
          <a:bodyPr/>
          <a:lstStyle>
            <a:lvl1pPr marL="0" indent="0">
              <a:buFontTx/>
              <a:buNone/>
              <a:defRPr sz="80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lang="en-GB" sz="800" baseline="0" dirty="0">
                <a:effectLst/>
                <a:latin typeface="Helvetica Neue" panose="02000503000000020004" pitchFamily="2" charset="0"/>
              </a:rPr>
              <a:t>Table explainer example. Lorem ipsum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do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veniam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nostrud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exercitatio</a:t>
            </a:r>
            <a:endParaRPr lang="en-US" sz="800" baseline="0" dirty="0"/>
          </a:p>
          <a:p>
            <a:pPr lvl="0"/>
            <a:endParaRPr lang="en-US" dirty="0"/>
          </a:p>
        </p:txBody>
      </p:sp>
      <p:sp>
        <p:nvSpPr>
          <p:cNvPr id="38" name="Content Placeholder 34">
            <a:extLst>
              <a:ext uri="{FF2B5EF4-FFF2-40B4-BE49-F238E27FC236}">
                <a16:creationId xmlns:a16="http://schemas.microsoft.com/office/drawing/2014/main" id="{ACF270AE-C85B-3386-9DAE-66CBB46812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61574" y="3714835"/>
            <a:ext cx="4111625" cy="972496"/>
          </a:xfrm>
        </p:spPr>
        <p:txBody>
          <a:bodyPr/>
          <a:lstStyle>
            <a:lvl1pPr marL="0" indent="0">
              <a:buFontTx/>
              <a:buNone/>
              <a:defRPr sz="800" baseline="0">
                <a:latin typeface="Arial" panose="020B0604020202020204" pitchFamily="34" charset="0"/>
              </a:defRPr>
            </a:lvl1pPr>
          </a:lstStyle>
          <a:p>
            <a:pPr marL="1714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800" baseline="0" dirty="0">
                <a:effectLst/>
                <a:latin typeface="Helvetica Neue" panose="02000503000000020004" pitchFamily="2" charset="0"/>
              </a:rPr>
              <a:t> Bullet point table explainer example. Lorem ipsum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do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labore et dolore magna. Ut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veniam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nostrud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exercitation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do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,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do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sz="800" baseline="0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sz="800" baseline="0" dirty="0">
                <a:effectLst/>
                <a:latin typeface="Helvetica Neue" panose="02000503000000020004" pitchFamily="2" charset="0"/>
              </a:rPr>
              <a:t>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800" baseline="0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E928784-26C7-0F50-1E72-6B4E346BD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31CCCBD-EC37-4C38-21BD-3EAC4292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96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FF30AD49-FC24-2B34-3E4D-4F2EE842861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88197997"/>
              </p:ext>
            </p:extLst>
          </p:nvPr>
        </p:nvGraphicFramePr>
        <p:xfrm>
          <a:off x="370799" y="1117599"/>
          <a:ext cx="8488388" cy="21261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44194">
                  <a:extLst>
                    <a:ext uri="{9D8B030D-6E8A-4147-A177-3AD203B41FA5}">
                      <a16:colId xmlns:a16="http://schemas.microsoft.com/office/drawing/2014/main" val="884316891"/>
                    </a:ext>
                  </a:extLst>
                </a:gridCol>
                <a:gridCol w="4244194">
                  <a:extLst>
                    <a:ext uri="{9D8B030D-6E8A-4147-A177-3AD203B41FA5}">
                      <a16:colId xmlns:a16="http://schemas.microsoft.com/office/drawing/2014/main" val="1804603265"/>
                    </a:ext>
                  </a:extLst>
                </a:gridCol>
              </a:tblGrid>
              <a:tr h="389433">
                <a:tc>
                  <a:txBody>
                    <a:bodyPr/>
                    <a:lstStyle/>
                    <a:p>
                      <a:r>
                        <a:rPr lang="en-US" b="0" i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 objective</a:t>
                      </a:r>
                      <a:endParaRPr lang="en-US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 Goal</a:t>
                      </a:r>
                      <a:endParaRPr lang="en-US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881207"/>
                  </a:ext>
                </a:extLst>
              </a:tr>
              <a:tr h="411466">
                <a:tc>
                  <a:txBody>
                    <a:bodyPr/>
                    <a:lstStyle/>
                    <a:p>
                      <a:r>
                        <a:rPr lang="en-US" sz="1000" baseline="0" dirty="0"/>
                        <a:t>To edit this table, please edit the table in the ‘Slide Master’ function, or copy the table in this slide in Slide Master and paste into your presentation.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/>
                        <a:t>Table copy examples</a:t>
                      </a:r>
                    </a:p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05757"/>
                  </a:ext>
                </a:extLst>
              </a:tr>
              <a:tr h="4565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/>
                        <a:t>Table copy examples</a:t>
                      </a:r>
                    </a:p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/>
                        <a:t>Table copy examples</a:t>
                      </a:r>
                    </a:p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78025"/>
                  </a:ext>
                </a:extLst>
              </a:tr>
              <a:tr h="41146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/>
                        <a:t>Table copy examples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/>
                        <a:t>Table copy examples</a:t>
                      </a:r>
                    </a:p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395459"/>
                  </a:ext>
                </a:extLst>
              </a:tr>
              <a:tr h="41146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/>
                        <a:t>Table copy examples</a:t>
                      </a:r>
                    </a:p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Table copy examples</a:t>
                      </a:r>
                    </a:p>
                    <a:p>
                      <a:endParaRPr lang="en-US" sz="1100" baseline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307939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1937FE9-469B-2F2E-9907-16E219BAC7D1}"/>
              </a:ext>
            </a:extLst>
          </p:cNvPr>
          <p:cNvSpPr txBox="1"/>
          <p:nvPr userDrawn="1"/>
        </p:nvSpPr>
        <p:spPr>
          <a:xfrm>
            <a:off x="4645893" y="3251200"/>
            <a:ext cx="4082473" cy="8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18352B-A3AE-D422-E792-D9094E8E596A}"/>
              </a:ext>
            </a:extLst>
          </p:cNvPr>
          <p:cNvCxnSpPr>
            <a:cxnSpLocks/>
            <a:endCxn id="16" idx="2"/>
          </p:cNvCxnSpPr>
          <p:nvPr userDrawn="1"/>
        </p:nvCxnSpPr>
        <p:spPr>
          <a:xfrm>
            <a:off x="4611623" y="1516689"/>
            <a:ext cx="3370" cy="1727062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DF0CD1B-078B-6C96-56D3-2807E4023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FFD8157-9105-4592-9FB0-E5B13ADB9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98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937FE9-469B-2F2E-9907-16E219BAC7D1}"/>
              </a:ext>
            </a:extLst>
          </p:cNvPr>
          <p:cNvSpPr txBox="1"/>
          <p:nvPr userDrawn="1"/>
        </p:nvSpPr>
        <p:spPr>
          <a:xfrm>
            <a:off x="4645893" y="3251200"/>
            <a:ext cx="4082473" cy="8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B345232-C7E2-F593-B534-36F8ECB3F0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00375" y="1038225"/>
            <a:ext cx="5508625" cy="331959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5pPr>
              <a:defRPr sz="1400"/>
            </a:lvl5pPr>
          </a:lstStyle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lang="en-GB" sz="1400" baseline="0" dirty="0">
                <a:effectLst/>
                <a:latin typeface="Arial" panose="020B0604020202020204" pitchFamily="34" charset="0"/>
              </a:rPr>
              <a:t>Bullet list example. Lorem ipsum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dolor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sit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amet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,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consectetur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a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lang="en-GB" sz="1400" baseline="0" dirty="0" err="1">
                <a:effectLst/>
                <a:latin typeface="Arial" panose="020B0604020202020204" pitchFamily="34" charset="0"/>
              </a:rPr>
              <a:t>dipiscing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elit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,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sed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do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eiusmod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tempor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incididunt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ut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labore et dolore magna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aliqua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lang="en-GB" sz="1400" baseline="0" dirty="0">
                <a:effectLst/>
                <a:latin typeface="Arial" panose="020B0604020202020204" pitchFamily="34" charset="0"/>
              </a:rPr>
              <a:t>Ut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enima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ad minim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veniam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,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quis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nostrud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exercitation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ullamco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laboris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nisi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ut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aliquip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ex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ea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commodo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consequat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. 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lang="en-GB" sz="1400" baseline="0" dirty="0">
                <a:effectLst/>
                <a:latin typeface="Arial" panose="020B0604020202020204" pitchFamily="34" charset="0"/>
              </a:rPr>
              <a:t>Duis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aute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irure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dolor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in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reprehenderit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in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voluptate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velit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esse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cillum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dolore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eu</a:t>
            </a:r>
            <a:r>
              <a:rPr lang="en-GB" sz="1400" baseline="0" dirty="0">
                <a:effectLst/>
                <a:latin typeface="Arial" panose="020B0604020202020204" pitchFamily="34" charset="0"/>
              </a:rPr>
              <a:t> </a:t>
            </a:r>
            <a:r>
              <a:rPr lang="en-GB" sz="1400" baseline="0" dirty="0" err="1">
                <a:effectLst/>
                <a:latin typeface="Arial" panose="020B0604020202020204" pitchFamily="34" charset="0"/>
              </a:rPr>
              <a:t>fugiat</a:t>
            </a:r>
            <a:endParaRPr lang="en-GB" sz="1400" baseline="0" dirty="0">
              <a:latin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25F9D31-694D-90E2-9F80-E52602B0D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571DD06-7129-0431-DCF6-5CAA172F7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613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937FE9-469B-2F2E-9907-16E219BAC7D1}"/>
              </a:ext>
            </a:extLst>
          </p:cNvPr>
          <p:cNvSpPr txBox="1"/>
          <p:nvPr userDrawn="1"/>
        </p:nvSpPr>
        <p:spPr>
          <a:xfrm>
            <a:off x="4645893" y="3251200"/>
            <a:ext cx="4082473" cy="8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9290D4D-1225-71C7-A4F6-B44CD9022E0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78088673"/>
              </p:ext>
            </p:extLst>
          </p:nvPr>
        </p:nvGraphicFramePr>
        <p:xfrm>
          <a:off x="370800" y="1007780"/>
          <a:ext cx="3048000" cy="3053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9946679-5016-FF55-94BD-9209C929CAAD}"/>
              </a:ext>
            </a:extLst>
          </p:cNvPr>
          <p:cNvSpPr txBox="1"/>
          <p:nvPr userDrawn="1"/>
        </p:nvSpPr>
        <p:spPr>
          <a:xfrm>
            <a:off x="3877217" y="1130504"/>
            <a:ext cx="4572000" cy="279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b="1" i="0" dirty="0">
                <a:latin typeface="Arial" panose="020B0604020202020204" pitchFamily="34" charset="0"/>
                <a:cs typeface="Arial" panose="020B0604020202020204" pitchFamily="34" charset="0"/>
              </a:rPr>
              <a:t>B header example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8EB6CEE-D3E6-B82A-1762-CB618DE0CC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84400" y="1466109"/>
            <a:ext cx="4502218" cy="16816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US" sz="1400" baseline="0" dirty="0"/>
              <a:t>To edit this chart, please edit the chart in the ‘Slide Master’ function, or copy the chart in this slide in Slide Master and paste into your presentation.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veniam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nostrud</a:t>
            </a:r>
            <a:r>
              <a:rPr lang="en-GB" dirty="0">
                <a:effectLst/>
                <a:latin typeface="Helvetica Neue" panose="02000503000000020004" pitchFamily="2" charset="0"/>
              </a:rPr>
              <a:t> exercitation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ullamco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laboris</a:t>
            </a:r>
            <a:r>
              <a:rPr lang="en-GB" dirty="0">
                <a:effectLst/>
                <a:latin typeface="Helvetica Neue" panose="02000503000000020004" pitchFamily="2" charset="0"/>
              </a:rPr>
              <a:t> nisi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aliquip</a:t>
            </a:r>
            <a:r>
              <a:rPr lang="en-GB" dirty="0">
                <a:effectLst/>
                <a:latin typeface="Helvetica Neue" panose="02000503000000020004" pitchFamily="2" charset="0"/>
              </a:rPr>
              <a:t> ex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commodo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consequat</a:t>
            </a:r>
            <a:r>
              <a:rPr lang="en-GB" dirty="0">
                <a:effectLst/>
                <a:latin typeface="Helvetica Neue" panose="02000503000000020004" pitchFamily="2" charset="0"/>
              </a:rPr>
              <a:t>. Duis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aute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irure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reprehenderit</a:t>
            </a:r>
            <a:r>
              <a:rPr lang="en-GB" dirty="0">
                <a:effectLst/>
                <a:latin typeface="Helvetica Neue" panose="02000503000000020004" pitchFamily="2" charset="0"/>
              </a:rPr>
              <a:t> in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voluptate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esse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cillum</a:t>
            </a:r>
            <a:r>
              <a:rPr lang="en-GB" dirty="0">
                <a:effectLst/>
                <a:latin typeface="Helvetica Neue" panose="02000503000000020004" pitchFamily="2" charset="0"/>
              </a:rPr>
              <a:t> dolore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eu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fugiat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nulla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pariatur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Excepteur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sint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occaecat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cupidatat</a:t>
            </a:r>
            <a:r>
              <a:rPr lang="en-GB" dirty="0">
                <a:effectLst/>
                <a:latin typeface="Helvetica Neue" panose="02000503000000020004" pitchFamily="2" charset="0"/>
              </a:rPr>
              <a:t>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proident</a:t>
            </a:r>
            <a:r>
              <a:rPr lang="en-GB" dirty="0">
                <a:effectLst/>
                <a:latin typeface="Helvetica Neue" panose="02000503000000020004" pitchFamily="2" charset="0"/>
              </a:rPr>
              <a:t>, sunt in culpa qui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officia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deserunt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mollit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anim</a:t>
            </a:r>
            <a:r>
              <a:rPr lang="en-GB" dirty="0">
                <a:effectLst/>
                <a:latin typeface="Helvetica Neue" panose="02000503000000020004" pitchFamily="2" charset="0"/>
              </a:rPr>
              <a:t> id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est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laborum</a:t>
            </a:r>
            <a:r>
              <a:rPr lang="en-GB" dirty="0">
                <a:effectLst/>
                <a:latin typeface="Helvetica Neue" panose="02000503000000020004" pitchFamily="2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0183C9F-5E1B-C6AD-2C4E-3733323572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FFE2A83-BC5F-62E6-E57D-E4BC7A406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54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body copy with ch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800" y="295563"/>
            <a:ext cx="5259600" cy="354903"/>
          </a:xfrm>
          <a:prstGeom prst="rect">
            <a:avLst/>
          </a:prstGeom>
        </p:spPr>
        <p:txBody>
          <a:bodyPr anchor="b"/>
          <a:lstStyle>
            <a:lvl1pPr algn="l">
              <a:defRPr sz="2200" cap="none" baseline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dirty="0"/>
              <a:t>Title of slide to go here 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5EC2277-3944-10FA-18A6-1D747BABC2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0799" y="923079"/>
            <a:ext cx="1975237" cy="3528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00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r>
              <a:rPr lang="en-GB" dirty="0">
                <a:effectLst/>
                <a:latin typeface="+mn-lt"/>
              </a:rPr>
              <a:t> </a:t>
            </a:r>
            <a:r>
              <a:rPr lang="en-GB" dirty="0">
                <a:effectLst/>
                <a:latin typeface="Helvetica Neue" panose="02000503000000020004" pitchFamily="2" charset="0"/>
              </a:rPr>
              <a:t>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 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 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.</a:t>
            </a: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endParaRPr lang="en-GB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0C149AB-4699-CB81-96AA-7EFD91F8F0E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940574327"/>
              </p:ext>
            </p:extLst>
          </p:nvPr>
        </p:nvGraphicFramePr>
        <p:xfrm>
          <a:off x="4794423" y="826872"/>
          <a:ext cx="3591696" cy="1191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B51B2A5-BDA8-C2F6-786B-695A96D4E8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24125" y="922338"/>
            <a:ext cx="1974850" cy="3528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r>
              <a:rPr lang="en-GB" dirty="0">
                <a:effectLst/>
                <a:latin typeface="+mn-lt"/>
              </a:rPr>
              <a:t> </a:t>
            </a:r>
            <a:r>
              <a:rPr lang="en-GB" dirty="0">
                <a:effectLst/>
                <a:latin typeface="Helvetica Neue" panose="02000503000000020004" pitchFamily="2" charset="0"/>
              </a:rPr>
              <a:t>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 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endParaRPr lang="en-GB" dirty="0"/>
          </a:p>
          <a:p>
            <a:pPr lvl="0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9A56E0E-9D59-F4D6-BA11-97A12F1D16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7064" y="2114550"/>
            <a:ext cx="1974850" cy="23367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r>
              <a:rPr lang="en-GB" dirty="0">
                <a:effectLst/>
                <a:latin typeface="+mn-lt"/>
              </a:rPr>
              <a:t> </a:t>
            </a:r>
            <a:r>
              <a:rPr lang="en-GB" dirty="0">
                <a:effectLst/>
                <a:latin typeface="Helvetica Neue" panose="02000503000000020004" pitchFamily="2" charset="0"/>
              </a:rPr>
              <a:t>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endParaRPr lang="en-GB" dirty="0"/>
          </a:p>
          <a:p>
            <a:pPr lvl="0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1AD8E8-0E50-98C6-790B-3AC9D27E90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9355" y="2114550"/>
            <a:ext cx="1974850" cy="23367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 baseline="0">
                <a:latin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lang="en-GB" dirty="0">
                <a:effectLst/>
                <a:latin typeface="Helvetica Neue" panose="02000503000000020004" pitchFamily="2" charset="0"/>
              </a:rPr>
              <a:t>Body copy example.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GB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GB" dirty="0">
                <a:effectLst/>
                <a:latin typeface="Helvetica Neue" panose="02000503000000020004" pitchFamily="2" charset="0"/>
              </a:rPr>
              <a:t>. Ut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GB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magna.</a:t>
            </a:r>
            <a:r>
              <a:rPr lang="en-GB" dirty="0">
                <a:effectLst/>
                <a:latin typeface="+mn-lt"/>
              </a:rPr>
              <a:t> </a:t>
            </a:r>
            <a:r>
              <a:rPr lang="en-GB" dirty="0">
                <a:effectLst/>
                <a:latin typeface="Helvetica Neue" panose="02000503000000020004" pitchFamily="2" charset="0"/>
              </a:rPr>
              <a:t>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sed</a:t>
            </a:r>
            <a:r>
              <a:rPr lang="en-GB" dirty="0">
                <a:effectLst/>
                <a:latin typeface="Helvetica Neue" panose="02000503000000020004" pitchFamily="2" charset="0"/>
              </a:rPr>
              <a:t> do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tempor</a:t>
            </a: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85000"/>
              <a:buFont typeface="Wingdings" panose="05000000000000000000" pitchFamily="2" charset="2"/>
              <a:buNone/>
              <a:tabLst/>
              <a:defRPr/>
            </a:pPr>
            <a:endParaRPr lang="en-GB" dirty="0"/>
          </a:p>
          <a:p>
            <a:pPr lvl="0"/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3AA47E0-E996-2CB8-5153-CDD076DDEC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AB6231C-F0F1-D0C5-ECCD-AA5DD0226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5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F6BF5-1365-D94B-55C8-C4D9C5529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8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C5AA6-CF9B-4C53-73CE-B44FEC941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6FFDA2C-46C2-C774-A700-F4E4E345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2B6E0CB-EF03-F742-8CCF-E9A157FF1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800" y="1369219"/>
            <a:ext cx="8402400" cy="2894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588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96" r:id="rId2"/>
    <p:sldLayoutId id="2147483695" r:id="rId3"/>
    <p:sldLayoutId id="2147483707" r:id="rId4"/>
    <p:sldLayoutId id="2147483727" r:id="rId5"/>
    <p:sldLayoutId id="2147483728" r:id="rId6"/>
    <p:sldLayoutId id="2147483706" r:id="rId7"/>
    <p:sldLayoutId id="2147483697" r:id="rId8"/>
    <p:sldLayoutId id="2147483703" r:id="rId9"/>
    <p:sldLayoutId id="2147483704" r:id="rId10"/>
    <p:sldLayoutId id="2147483705" r:id="rId11"/>
    <p:sldLayoutId id="2147483698" r:id="rId12"/>
    <p:sldLayoutId id="2147483708" r:id="rId13"/>
    <p:sldLayoutId id="2147483700" r:id="rId14"/>
    <p:sldLayoutId id="2147483725" r:id="rId15"/>
    <p:sldLayoutId id="2147483701" r:id="rId16"/>
    <p:sldLayoutId id="2147483702" r:id="rId17"/>
    <p:sldLayoutId id="2147483726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 baseline="0">
          <a:solidFill>
            <a:schemeClr val="tx1"/>
          </a:solidFill>
          <a:latin typeface="Arial Black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Relationship Id="rId4" Type="http://schemas.openxmlformats.org/officeDocument/2006/relationships/image" Target="file:////var/folders/9_/1f8mnl4d4dz6lp9595lj54tw0000gn/T/com.microsoft.Word/WebArchiveCopyPasteTempFiles/8DGdtHBkRFReUAAAAASUVORK5CYII=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3DC6-9884-AB52-538B-8C5CCF55B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799" y="921316"/>
            <a:ext cx="6482761" cy="1101600"/>
          </a:xfrm>
        </p:spPr>
        <p:txBody>
          <a:bodyPr/>
          <a:lstStyle/>
          <a:p>
            <a:r>
              <a:rPr lang="en-GB" sz="3000" b="1" dirty="0">
                <a:latin typeface="Avenir Book" panose="02000503020000020003" pitchFamily="2" charset="0"/>
              </a:rPr>
              <a:t>Unrecognisable? Gambling, content marketing, social media and children. A worrying combination.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8239E-E84E-6F64-36B6-123F88213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3288" y="4123991"/>
            <a:ext cx="5259600" cy="1314000"/>
          </a:xfrm>
        </p:spPr>
        <p:txBody>
          <a:bodyPr>
            <a:normAutofit/>
          </a:bodyPr>
          <a:lstStyle/>
          <a:p>
            <a:pPr marL="432000"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 Raffaello Rossi </a:t>
            </a:r>
          </a:p>
          <a:p>
            <a:pPr marL="432000"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en-US" sz="1000" dirty="0"/>
              <a:t>raffaello.rossi@bristol.ac.uk </a:t>
            </a:r>
          </a:p>
          <a:p>
            <a:pPr marL="432000">
              <a:lnSpc>
                <a:spcPct val="150000"/>
              </a:lnSpc>
              <a:spcBef>
                <a:spcPts val="0"/>
              </a:spcBef>
            </a:pPr>
            <a:r>
              <a:rPr lang="en-US" sz="1000" dirty="0"/>
              <a:t>        @Raffaello_Ro</a:t>
            </a:r>
          </a:p>
          <a:p>
            <a:endParaRPr lang="en-US" dirty="0"/>
          </a:p>
        </p:txBody>
      </p:sp>
      <p:pic>
        <p:nvPicPr>
          <p:cNvPr id="5" name="Graphic 4" descr="Envelope with solid fill">
            <a:extLst>
              <a:ext uri="{FF2B5EF4-FFF2-40B4-BE49-F238E27FC236}">
                <a16:creationId xmlns:a16="http://schemas.microsoft.com/office/drawing/2014/main" id="{AA4BD3A2-8C2D-0C6D-F7B0-B1534E76E2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2245" y="4386472"/>
            <a:ext cx="229143" cy="229143"/>
          </a:xfrm>
          <a:prstGeom prst="rect">
            <a:avLst/>
          </a:prstGeom>
        </p:spPr>
      </p:pic>
      <p:pic>
        <p:nvPicPr>
          <p:cNvPr id="7" name="Picture 6" descr="A blue bird with wings&#10;&#10;Description automatically generated with medium confidence">
            <a:extLst>
              <a:ext uri="{FF2B5EF4-FFF2-40B4-BE49-F238E27FC236}">
                <a16:creationId xmlns:a16="http://schemas.microsoft.com/office/drawing/2014/main" id="{72897642-CF36-CD58-9C17-A7CDBF9AAE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765" y="4600647"/>
            <a:ext cx="284104" cy="284104"/>
          </a:xfrm>
          <a:prstGeom prst="rect">
            <a:avLst/>
          </a:prstGeom>
        </p:spPr>
      </p:pic>
      <p:pic>
        <p:nvPicPr>
          <p:cNvPr id="11" name="Picture 10" descr="A group of people standing in a line&#10;&#10;Description automatically generated">
            <a:extLst>
              <a:ext uri="{FF2B5EF4-FFF2-40B4-BE49-F238E27FC236}">
                <a16:creationId xmlns:a16="http://schemas.microsoft.com/office/drawing/2014/main" id="{0C3D1728-9841-80B9-A3E2-57DFF69B5F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857" y="2467074"/>
            <a:ext cx="6289288" cy="1475240"/>
          </a:xfrm>
          <a:prstGeom prst="rect">
            <a:avLst/>
          </a:prstGeom>
        </p:spPr>
      </p:pic>
      <p:sp>
        <p:nvSpPr>
          <p:cNvPr id="12" name="Triangle 11">
            <a:extLst>
              <a:ext uri="{FF2B5EF4-FFF2-40B4-BE49-F238E27FC236}">
                <a16:creationId xmlns:a16="http://schemas.microsoft.com/office/drawing/2014/main" id="{41D8DDA3-D78B-060C-0BE1-D8336DC4FB9F}"/>
              </a:ext>
            </a:extLst>
          </p:cNvPr>
          <p:cNvSpPr/>
          <p:nvPr/>
        </p:nvSpPr>
        <p:spPr>
          <a:xfrm>
            <a:off x="6375665" y="2467074"/>
            <a:ext cx="670961" cy="14752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49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8F08-C45D-ACE7-8D82-2F2017702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292813"/>
            <a:ext cx="5259600" cy="354903"/>
          </a:xfrm>
        </p:spPr>
        <p:txBody>
          <a:bodyPr/>
          <a:lstStyle/>
          <a:p>
            <a:r>
              <a:rPr lang="en-US" dirty="0"/>
              <a:t>Financial Disclosure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74B2E-0EAB-5FC1-3571-AE392DEF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E439DB-1126-7794-C933-8BA873376896}"/>
              </a:ext>
            </a:extLst>
          </p:cNvPr>
          <p:cNvSpPr txBox="1"/>
          <p:nvPr/>
        </p:nvSpPr>
        <p:spPr>
          <a:xfrm>
            <a:off x="1689247" y="2453574"/>
            <a:ext cx="57655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not received any funding for this study. Participants were paid through my personal research budget provided by the University of Bristol.</a:t>
            </a:r>
          </a:p>
        </p:txBody>
      </p:sp>
    </p:spTree>
    <p:extLst>
      <p:ext uri="{BB962C8B-B14F-4D97-AF65-F5344CB8AC3E}">
        <p14:creationId xmlns:p14="http://schemas.microsoft.com/office/powerpoint/2010/main" val="997653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5CB2-C000-8526-E417-96E6E0ADF6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800" dirty="0"/>
              <a:t>1. BACKGROUND</a:t>
            </a:r>
          </a:p>
        </p:txBody>
      </p:sp>
    </p:spTree>
    <p:extLst>
      <p:ext uri="{BB962C8B-B14F-4D97-AF65-F5344CB8AC3E}">
        <p14:creationId xmlns:p14="http://schemas.microsoft.com/office/powerpoint/2010/main" val="2233243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17AC3C2-297E-68CB-D89C-4F49630A9475}"/>
              </a:ext>
            </a:extLst>
          </p:cNvPr>
          <p:cNvSpPr/>
          <p:nvPr/>
        </p:nvSpPr>
        <p:spPr>
          <a:xfrm>
            <a:off x="3991087" y="301214"/>
            <a:ext cx="1075765" cy="310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8F08-C45D-ACE7-8D82-2F2017702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292813"/>
            <a:ext cx="5259600" cy="354903"/>
          </a:xfrm>
        </p:spPr>
        <p:txBody>
          <a:bodyPr/>
          <a:lstStyle/>
          <a:p>
            <a:r>
              <a:rPr lang="en-US" dirty="0"/>
              <a:t>Gambling Ads are Ubiquitous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74B2E-0EAB-5FC1-3571-AE392DEF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 descr="A collage of different sports uniforms&#10;&#10;Description automatically generated with low confidence">
            <a:extLst>
              <a:ext uri="{FF2B5EF4-FFF2-40B4-BE49-F238E27FC236}">
                <a16:creationId xmlns:a16="http://schemas.microsoft.com/office/drawing/2014/main" id="{A08B685A-4B6A-1F5F-D889-66333B21AD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7" y="811980"/>
            <a:ext cx="3188372" cy="1916114"/>
          </a:xfrm>
          <a:prstGeom prst="rect">
            <a:avLst/>
          </a:prstGeom>
        </p:spPr>
      </p:pic>
      <p:pic>
        <p:nvPicPr>
          <p:cNvPr id="10" name="Picture 9" descr="A group of football players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1E3F4EE4-D9C2-710E-92F9-9BDC23E592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7" y="2772209"/>
            <a:ext cx="3202255" cy="1801269"/>
          </a:xfrm>
          <a:prstGeom prst="rect">
            <a:avLst/>
          </a:prstGeom>
        </p:spPr>
      </p:pic>
      <p:pic>
        <p:nvPicPr>
          <p:cNvPr id="19" name="Picture 18" descr="A screenshot of a news article&#10;&#10;Description automatically generated with low confidence">
            <a:extLst>
              <a:ext uri="{FF2B5EF4-FFF2-40B4-BE49-F238E27FC236}">
                <a16:creationId xmlns:a16="http://schemas.microsoft.com/office/drawing/2014/main" id="{40FC2229-187A-6D3D-C3F4-E405B3C389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397" y="1340942"/>
            <a:ext cx="3340492" cy="2368231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6" name="Picture 15" descr="A person in a suit holding a phone&#10;&#10;Description automatically generated with medium confidence">
            <a:extLst>
              <a:ext uri="{FF2B5EF4-FFF2-40B4-BE49-F238E27FC236}">
                <a16:creationId xmlns:a16="http://schemas.microsoft.com/office/drawing/2014/main" id="{6E30EFFB-21C8-C3E0-1342-50BFEBC0217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7" y="805894"/>
            <a:ext cx="6910517" cy="3880085"/>
          </a:xfrm>
          <a:prstGeom prst="rect">
            <a:avLst/>
          </a:prstGeom>
        </p:spPr>
      </p:pic>
      <p:pic>
        <p:nvPicPr>
          <p:cNvPr id="14" name="Picture 13" descr="A picture containing grass, person, outdoor, sport venue&#10;&#10;Description automatically generated">
            <a:extLst>
              <a:ext uri="{FF2B5EF4-FFF2-40B4-BE49-F238E27FC236}">
                <a16:creationId xmlns:a16="http://schemas.microsoft.com/office/drawing/2014/main" id="{BC02CE8A-1ECC-ECF5-1265-3884CEACA31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81" y="805894"/>
            <a:ext cx="7772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17AC3C2-297E-68CB-D89C-4F49630A9475}"/>
              </a:ext>
            </a:extLst>
          </p:cNvPr>
          <p:cNvSpPr/>
          <p:nvPr/>
        </p:nvSpPr>
        <p:spPr>
          <a:xfrm>
            <a:off x="3991087" y="301214"/>
            <a:ext cx="1075765" cy="310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8F08-C45D-ACE7-8D82-2F2017702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292813"/>
            <a:ext cx="5259600" cy="354903"/>
          </a:xfrm>
        </p:spPr>
        <p:txBody>
          <a:bodyPr/>
          <a:lstStyle/>
          <a:p>
            <a:r>
              <a:rPr lang="en-US"/>
              <a:t>Gambling Ads are Ubiquitous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74B2E-0EAB-5FC1-3571-AE392DEF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A058D3A9-9C7A-5D83-28BE-4758E6D07B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45" y="3386520"/>
            <a:ext cx="3560942" cy="1286670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229B5119-293D-C123-D606-FF8C4238F6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47" y="2038715"/>
            <a:ext cx="3560940" cy="1328497"/>
          </a:xfrm>
          <a:prstGeom prst="rect">
            <a:avLst/>
          </a:prstGeom>
        </p:spPr>
      </p:pic>
      <p:pic>
        <p:nvPicPr>
          <p:cNvPr id="32" name="Picture 31" descr="A picture containing text, font, screenshot, logo&#10;&#10;Description automatically generated">
            <a:extLst>
              <a:ext uri="{FF2B5EF4-FFF2-40B4-BE49-F238E27FC236}">
                <a16:creationId xmlns:a16="http://schemas.microsoft.com/office/drawing/2014/main" id="{2EFB643A-BE32-B660-7A4F-323F61975B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46" y="714535"/>
            <a:ext cx="3560941" cy="1302195"/>
          </a:xfrm>
          <a:prstGeom prst="rect">
            <a:avLst/>
          </a:prstGeom>
        </p:spPr>
      </p:pic>
      <p:pic>
        <p:nvPicPr>
          <p:cNvPr id="81" name="Picture 80" descr="A pink card with white text and a teddy bear&#10;&#10;Description automatically generated with low confidence">
            <a:extLst>
              <a:ext uri="{FF2B5EF4-FFF2-40B4-BE49-F238E27FC236}">
                <a16:creationId xmlns:a16="http://schemas.microsoft.com/office/drawing/2014/main" id="{FA1358E1-AD57-C280-9EE4-21218F44A2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329" y="2056805"/>
            <a:ext cx="3560940" cy="14673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C214D9-6E75-D3B6-E79C-0C86ED370A7A}"/>
              </a:ext>
            </a:extLst>
          </p:cNvPr>
          <p:cNvSpPr txBox="1"/>
          <p:nvPr/>
        </p:nvSpPr>
        <p:spPr>
          <a:xfrm>
            <a:off x="5468578" y="4673190"/>
            <a:ext cx="1059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Rossi et al., 2021</a:t>
            </a:r>
          </a:p>
        </p:txBody>
      </p:sp>
      <p:pic>
        <p:nvPicPr>
          <p:cNvPr id="33" name="Picture 32" descr="A picture containing text, bicycle, font, screenshot&#10;&#10;Description automatically generated">
            <a:extLst>
              <a:ext uri="{FF2B5EF4-FFF2-40B4-BE49-F238E27FC236}">
                <a16:creationId xmlns:a16="http://schemas.microsoft.com/office/drawing/2014/main" id="{9A1CB3D2-3555-012B-5DAE-3431259AED3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328" y="716803"/>
            <a:ext cx="3560941" cy="1321912"/>
          </a:xfrm>
          <a:prstGeom prst="rect">
            <a:avLst/>
          </a:prstGeom>
        </p:spPr>
      </p:pic>
      <p:pic>
        <p:nvPicPr>
          <p:cNvPr id="34" name="Picture 33" descr="A picture containing clothing, mobile phone, portable communications device, mobile device&#10;&#10;Description automatically generated">
            <a:extLst>
              <a:ext uri="{FF2B5EF4-FFF2-40B4-BE49-F238E27FC236}">
                <a16:creationId xmlns:a16="http://schemas.microsoft.com/office/drawing/2014/main" id="{5072D1F0-B2A4-2C8C-EB4A-6BFBA3CB9F4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469" y="671672"/>
            <a:ext cx="1994449" cy="4027070"/>
          </a:xfrm>
          <a:prstGeom prst="rect">
            <a:avLst/>
          </a:prstGeom>
        </p:spPr>
      </p:pic>
      <p:pic>
        <p:nvPicPr>
          <p:cNvPr id="35" name="Picture 34" descr="A person wearing a hat&#10;&#10;Description automatically generated with medium confidence">
            <a:extLst>
              <a:ext uri="{FF2B5EF4-FFF2-40B4-BE49-F238E27FC236}">
                <a16:creationId xmlns:a16="http://schemas.microsoft.com/office/drawing/2014/main" id="{7739C3D0-E028-97F2-39E2-E8774E04E3F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13" y="1429737"/>
            <a:ext cx="1705547" cy="194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8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CF13F-08D9-664F-9A5E-7037DE265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469557"/>
            <a:ext cx="6345000" cy="1553359"/>
          </a:xfrm>
        </p:spPr>
        <p:txBody>
          <a:bodyPr/>
          <a:lstStyle/>
          <a:p>
            <a:pPr fontAlgn="b"/>
            <a:r>
              <a:rPr lang="en-GB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Content marketing is about </a:t>
            </a:r>
            <a:br>
              <a:rPr lang="en-GB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</a:br>
            <a:r>
              <a:rPr lang="en-GB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“developing stories that inform and entertain and compel customers to act – without actually telling them to”.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0A259C-E51B-0D24-FC66-BBC34483B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476678"/>
            <a:ext cx="5259600" cy="2058252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A</a:t>
            </a:r>
            <a:r>
              <a:rPr lang="en-GB" sz="1800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ims at eliciting emotions and does not have a call to action. </a:t>
            </a:r>
          </a:p>
          <a:p>
            <a:pPr marL="285750" indent="-285750">
              <a:buFontTx/>
              <a:buChar char="-"/>
            </a:pPr>
            <a:r>
              <a:rPr lang="en-GB" sz="1800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A distinguishing feature of social media content marketing is </a:t>
            </a:r>
            <a:r>
              <a:rPr lang="en-GB" sz="1800" i="1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shareability.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Usually, no clear link or relationship to the brand, product or service. </a:t>
            </a:r>
            <a:endParaRPr lang="en-GB" dirty="0">
              <a:effectLst/>
            </a:endParaRPr>
          </a:p>
          <a:p>
            <a:pPr marL="285750" indent="-285750">
              <a:buFontTx/>
              <a:buChar char="-"/>
            </a:pPr>
            <a:endParaRPr lang="en-GB" dirty="0">
              <a:effectLst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8C980-615B-FC92-C235-A8D59D1CC0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5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8F08-C45D-ACE7-8D82-2F2017702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292813"/>
            <a:ext cx="5259600" cy="354903"/>
          </a:xfrm>
        </p:spPr>
        <p:txBody>
          <a:bodyPr/>
          <a:lstStyle/>
          <a:p>
            <a:r>
              <a:rPr lang="en-US" dirty="0"/>
              <a:t>Content Marketing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74B2E-0EAB-5FC1-3571-AE392DEF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 descr="A picture containing text, human face, person, screenshot&#10;&#10;Description automatically generated">
            <a:extLst>
              <a:ext uri="{FF2B5EF4-FFF2-40B4-BE49-F238E27FC236}">
                <a16:creationId xmlns:a16="http://schemas.microsoft.com/office/drawing/2014/main" id="{BF7B060B-42C7-F79D-90D4-9C93C17B32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3" y="1067074"/>
            <a:ext cx="3786179" cy="3241635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10" name="Picture 9" descr="A picture containing text, screenshot, human face, font&#10;&#10;Description automatically generated">
            <a:extLst>
              <a:ext uri="{FF2B5EF4-FFF2-40B4-BE49-F238E27FC236}">
                <a16:creationId xmlns:a16="http://schemas.microsoft.com/office/drawing/2014/main" id="{B9946AA3-0CE8-4986-9BA1-38770C494E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350" y="1152848"/>
            <a:ext cx="3983850" cy="3155861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14" name="Picture 13" descr="A picture containing text, screenshot, person, posing&#10;&#10;Description automatically generated">
            <a:extLst>
              <a:ext uri="{FF2B5EF4-FFF2-40B4-BE49-F238E27FC236}">
                <a16:creationId xmlns:a16="http://schemas.microsoft.com/office/drawing/2014/main" id="{83C9BD15-5E76-C298-E216-F709C5765A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6442" y="873531"/>
            <a:ext cx="4006758" cy="370504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EC190C1D-A9E8-F7D4-8F45-91580555B5D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3" y="894715"/>
            <a:ext cx="4006758" cy="368385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1680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CF13F-08D9-664F-9A5E-7037DE265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469557"/>
            <a:ext cx="6345000" cy="1553359"/>
          </a:xfrm>
        </p:spPr>
        <p:txBody>
          <a:bodyPr/>
          <a:lstStyle/>
          <a:p>
            <a:pPr fontAlgn="b"/>
            <a:r>
              <a:rPr lang="en-GB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So, what’s the problem?  </a:t>
            </a:r>
            <a:br>
              <a:rPr lang="en-GB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</a:br>
            <a:r>
              <a:rPr lang="en-GB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Isn’t it just contemporary advertising?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0A259C-E51B-0D24-FC66-BBC34483B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799" y="2476678"/>
            <a:ext cx="5494741" cy="2058252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No </a:t>
            </a:r>
            <a:r>
              <a:rPr lang="en-GB" sz="1800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specific advertising regulations</a:t>
            </a:r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GB" sz="1800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Can </a:t>
            </a:r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further </a:t>
            </a:r>
            <a:r>
              <a:rPr lang="en-GB" sz="1800" dirty="0">
                <a:solidFill>
                  <a:srgbClr val="282B2D"/>
                </a:solidFill>
                <a:effectLst/>
                <a:latin typeface="Avenir" panose="02000503020000020003" pitchFamily="2" charset="0"/>
              </a:rPr>
              <a:t>normalise gambling</a:t>
            </a:r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Are highly emotionally appealing.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Potentially breach a key advertising regulation. 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rgbClr val="282B2D"/>
                </a:solidFill>
                <a:latin typeface="Avenir" panose="02000503020000020003" pitchFamily="2" charset="0"/>
              </a:rPr>
              <a:t>They potentially bypass advertising protections.</a:t>
            </a:r>
          </a:p>
          <a:p>
            <a:pPr marL="285750" indent="-285750">
              <a:buFontTx/>
              <a:buChar char="-"/>
            </a:pPr>
            <a:endParaRPr lang="en-GB" sz="1800" dirty="0">
              <a:solidFill>
                <a:srgbClr val="282B2D"/>
              </a:solidFill>
              <a:effectLst/>
              <a:latin typeface="Avenir" panose="02000503020000020003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8C980-615B-FC92-C235-A8D59D1CC0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 descr="A screenshot of a website&#10;&#10;Description automatically generated with low confidence">
            <a:extLst>
              <a:ext uri="{FF2B5EF4-FFF2-40B4-BE49-F238E27FC236}">
                <a16:creationId xmlns:a16="http://schemas.microsoft.com/office/drawing/2014/main" id="{4E96A7EF-3091-62CC-1769-B983F51569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30" y="122780"/>
            <a:ext cx="6846768" cy="4897940"/>
          </a:xfrm>
          <a:prstGeom prst="rect">
            <a:avLst/>
          </a:prstGeom>
        </p:spPr>
      </p:pic>
      <p:pic>
        <p:nvPicPr>
          <p:cNvPr id="4" name="Picture 3" descr="Chart, waterfall chart&#10;&#10;Description automatically generated">
            <a:extLst>
              <a:ext uri="{FF2B5EF4-FFF2-40B4-BE49-F238E27FC236}">
                <a16:creationId xmlns:a16="http://schemas.microsoft.com/office/drawing/2014/main" id="{D521E994-DA33-749D-AB1E-B34788991C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850" y="311884"/>
            <a:ext cx="5711948" cy="4519731"/>
          </a:xfrm>
          <a:prstGeom prst="rect">
            <a:avLst/>
          </a:prstGeom>
        </p:spPr>
      </p:pic>
      <p:pic>
        <p:nvPicPr>
          <p:cNvPr id="6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FF475852-A89C-1E8E-7F7E-89AEB56EB5DE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8" y="459413"/>
            <a:ext cx="5605930" cy="4615098"/>
          </a:xfrm>
          <a:prstGeom prst="rect">
            <a:avLst/>
          </a:prstGeom>
        </p:spPr>
      </p:pic>
      <p:pic>
        <p:nvPicPr>
          <p:cNvPr id="10" name="Picture 9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B8D38476-7934-3F7A-0406-89CE0FF9C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" y="1102648"/>
            <a:ext cx="8085990" cy="205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9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439F-F1CA-6A23-6BCF-B41C35E95A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Advertising Literacy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3668C-2F11-86EB-1ED9-27F8D6EAC7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64905" y="1038225"/>
            <a:ext cx="6044096" cy="3319591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Increasing advertising literacy is seen as part of the solution for reducing susceptibility to advertising (e.g. An &amp; Stern, 2011)</a:t>
            </a:r>
          </a:p>
          <a:p>
            <a:pPr marL="285750" indent="-285750">
              <a:buFontTx/>
              <a:buChar char="-"/>
            </a:pPr>
            <a:r>
              <a:rPr lang="en-US" dirty="0"/>
              <a:t>Includes a broad range of knowledge, attitudes, and skills needed to critically process advertising messages (Wright, </a:t>
            </a:r>
            <a:r>
              <a:rPr lang="en-US" dirty="0" err="1"/>
              <a:t>Friestad</a:t>
            </a:r>
            <a:r>
              <a:rPr lang="en-US" dirty="0"/>
              <a:t>, and </a:t>
            </a:r>
            <a:r>
              <a:rPr lang="en-US" dirty="0" err="1"/>
              <a:t>Boush</a:t>
            </a:r>
            <a:r>
              <a:rPr lang="en-US" dirty="0"/>
              <a:t> 2005; </a:t>
            </a:r>
            <a:r>
              <a:rPr lang="en-US" dirty="0" err="1"/>
              <a:t>Brucks</a:t>
            </a:r>
            <a:r>
              <a:rPr lang="en-US" dirty="0"/>
              <a:t>, Armstrong, and Goldberg 1988).</a:t>
            </a:r>
          </a:p>
          <a:p>
            <a:pPr marL="285750" indent="-285750">
              <a:buFontTx/>
              <a:buChar char="-"/>
            </a:pPr>
            <a:r>
              <a:rPr lang="en-US" dirty="0"/>
              <a:t>Changing advertising landscape reduces ability to </a:t>
            </a:r>
            <a:r>
              <a:rPr lang="en-US" b="1" dirty="0"/>
              <a:t>activate </a:t>
            </a:r>
            <a:r>
              <a:rPr lang="en-US" dirty="0"/>
              <a:t>advertising literacy (Livingstone and </a:t>
            </a:r>
            <a:r>
              <a:rPr lang="en-US" dirty="0" err="1"/>
              <a:t>Helsper</a:t>
            </a:r>
            <a:r>
              <a:rPr lang="en-US" dirty="0"/>
              <a:t>, 2006; </a:t>
            </a:r>
            <a:r>
              <a:rPr lang="en-US" dirty="0" err="1"/>
              <a:t>Nairn</a:t>
            </a:r>
            <a:r>
              <a:rPr lang="en-US" dirty="0"/>
              <a:t> and Fine, 2008)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B6EA0-6666-303C-1BE2-CDC0F4245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BC0A61-41F8-7E24-BFFC-925AA3347A8E}"/>
              </a:ext>
            </a:extLst>
          </p:cNvPr>
          <p:cNvSpPr txBox="1"/>
          <p:nvPr/>
        </p:nvSpPr>
        <p:spPr>
          <a:xfrm>
            <a:off x="781878" y="3472958"/>
            <a:ext cx="7580243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/>
              <a:t>-&gt; Advertising literacy only works if its being activated – </a:t>
            </a:r>
            <a:r>
              <a:rPr lang="en-US" sz="1900" b="1" dirty="0" err="1"/>
              <a:t>ie</a:t>
            </a:r>
            <a:r>
              <a:rPr lang="en-US" sz="1900" b="1" dirty="0"/>
              <a:t> ads are </a:t>
            </a:r>
            <a:r>
              <a:rPr lang="en-US" sz="1900" b="1" dirty="0" err="1"/>
              <a:t>recognised</a:t>
            </a:r>
            <a:r>
              <a:rPr lang="en-US" sz="1900" b="1" dirty="0"/>
              <a:t> as such</a:t>
            </a:r>
          </a:p>
          <a:p>
            <a:endParaRPr lang="en-US" dirty="0"/>
          </a:p>
        </p:txBody>
      </p:sp>
      <p:pic>
        <p:nvPicPr>
          <p:cNvPr id="10" name="Picture 9" descr="A picture containing text, screenshot, person, posing&#10;&#10;Description automatically generated">
            <a:extLst>
              <a:ext uri="{FF2B5EF4-FFF2-40B4-BE49-F238E27FC236}">
                <a16:creationId xmlns:a16="http://schemas.microsoft.com/office/drawing/2014/main" id="{E1AD0D2B-75D3-3AC6-0A76-5DA6EC487A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2125" y="1038225"/>
            <a:ext cx="4006758" cy="370504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B20F45B5-D19D-3BF9-9A9A-F7C4900B28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0" y="1024102"/>
            <a:ext cx="4006758" cy="368385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4" name="Picture 3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700C7F41-EDB2-BAC8-0B6E-C95225811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48" y="985114"/>
            <a:ext cx="8368553" cy="213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4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CF13F-08D9-664F-9A5E-7037DE265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469557"/>
            <a:ext cx="6345000" cy="1553359"/>
          </a:xfrm>
        </p:spPr>
        <p:txBody>
          <a:bodyPr/>
          <a:lstStyle/>
          <a:p>
            <a:pPr fontAlgn="b"/>
            <a:r>
              <a:rPr lang="en-GB" dirty="0">
                <a:solidFill>
                  <a:srgbClr val="282B2D"/>
                </a:solidFill>
                <a:latin typeface="Avenir" panose="02000503020000020003" pitchFamily="2" charset="0"/>
              </a:rPr>
              <a:t>Do social media users recognise gambling content marketing as advertising?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8C980-615B-FC92-C235-A8D59D1CC0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08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5CB2-C000-8526-E417-96E6E0ADF6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800" dirty="0"/>
              <a:t>2. METHODS</a:t>
            </a:r>
          </a:p>
        </p:txBody>
      </p:sp>
    </p:spTree>
    <p:extLst>
      <p:ext uri="{BB962C8B-B14F-4D97-AF65-F5344CB8AC3E}">
        <p14:creationId xmlns:p14="http://schemas.microsoft.com/office/powerpoint/2010/main" val="3702006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AE31B-EE5E-B03F-3640-8612EDA2C4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EC8B7-C4B5-6C7D-2905-FCEB6FF54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- Online experiment with 650 participants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7B91F-8BB5-D427-F2A0-C7EEAC8DD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12</a:t>
            </a:fld>
            <a:endParaRPr lang="en-US"/>
          </a:p>
        </p:txBody>
      </p:sp>
      <p:pic>
        <p:nvPicPr>
          <p:cNvPr id="20" name="Picture 19" descr="A group of people holding hands&#10;&#10;Description automatically generated with low confidence">
            <a:extLst>
              <a:ext uri="{FF2B5EF4-FFF2-40B4-BE49-F238E27FC236}">
                <a16:creationId xmlns:a16="http://schemas.microsoft.com/office/drawing/2014/main" id="{8960E3A9-A8F8-0A49-4EDD-624A36C28B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34" y="916233"/>
            <a:ext cx="7772400" cy="385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0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AE31B-EE5E-B03F-3640-8612EDA2C4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EC8B7-C4B5-6C7D-2905-FCEB6FF54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Online experiment with 650 participants</a:t>
            </a:r>
          </a:p>
          <a:p>
            <a:pPr marL="285750" indent="-285750">
              <a:buFontTx/>
              <a:buChar char="-"/>
            </a:pPr>
            <a:r>
              <a:rPr lang="en-US" dirty="0"/>
              <a:t>Recruitment via secondary schools in England (for u18)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7B91F-8BB5-D427-F2A0-C7EEAC8DD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 descr="A picture containing text, screenshot, font, white&#10;&#10;Description automatically generated">
            <a:extLst>
              <a:ext uri="{FF2B5EF4-FFF2-40B4-BE49-F238E27FC236}">
                <a16:creationId xmlns:a16="http://schemas.microsoft.com/office/drawing/2014/main" id="{4F06058F-8201-EB51-F9C1-96DFABDDC5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16" y="962314"/>
            <a:ext cx="6861746" cy="263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1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AE31B-EE5E-B03F-3640-8612EDA2C4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EC8B7-C4B5-6C7D-2905-FCEB6FF54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Online experiment with 650 participants</a:t>
            </a:r>
          </a:p>
          <a:p>
            <a:pPr marL="285750" indent="-285750">
              <a:buFontTx/>
              <a:buChar char="-"/>
            </a:pPr>
            <a:r>
              <a:rPr lang="en-US" dirty="0"/>
              <a:t>Recruitment via secondary schools in England (for u18)</a:t>
            </a:r>
          </a:p>
          <a:p>
            <a:pPr marL="285750" indent="-285750">
              <a:buFontTx/>
              <a:buChar char="-"/>
            </a:pPr>
            <a:r>
              <a:rPr lang="en-US" dirty="0"/>
              <a:t>For &gt;18-year-olds, recruitment via Prolific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7B91F-8BB5-D427-F2A0-C7EEAC8DD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 descr="A picture containing text, font, screenshot, number&#10;&#10;Description automatically generated">
            <a:extLst>
              <a:ext uri="{FF2B5EF4-FFF2-40B4-BE49-F238E27FC236}">
                <a16:creationId xmlns:a16="http://schemas.microsoft.com/office/drawing/2014/main" id="{CDF876AE-4674-4424-2650-E16763BAA0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345" y="1076582"/>
            <a:ext cx="5999369" cy="26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51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B40ED1D3-8878-D2DD-720F-E752C71256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3850" y="1701209"/>
            <a:ext cx="5609620" cy="31066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C11593-D629-BFAE-B555-EC5444DA2A19}"/>
              </a:ext>
            </a:extLst>
          </p:cNvPr>
          <p:cNvSpPr txBox="1"/>
          <p:nvPr/>
        </p:nvSpPr>
        <p:spPr>
          <a:xfrm>
            <a:off x="2139363" y="720779"/>
            <a:ext cx="5384107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the following task you will see a variety of screenshots taken from social media.</a:t>
            </a:r>
          </a:p>
          <a:p>
            <a:pPr algn="ctr"/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Your task is to decide whether the post is 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“Advertising”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 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“Not Advertising”.</a:t>
            </a:r>
          </a:p>
          <a:p>
            <a:pPr algn="ctr"/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04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 descr="A picture containing text, screenshot, font, algebra&#10;&#10;Description automatically generated">
            <a:extLst>
              <a:ext uri="{FF2B5EF4-FFF2-40B4-BE49-F238E27FC236}">
                <a16:creationId xmlns:a16="http://schemas.microsoft.com/office/drawing/2014/main" id="{19568B29-6A43-1130-8490-ECC75F85DC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50127"/>
            <a:ext cx="7772400" cy="27567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E4C5CA-4AE7-9BC8-FE4B-74E2CBB3FCC0}"/>
              </a:ext>
            </a:extLst>
          </p:cNvPr>
          <p:cNvSpPr txBox="1"/>
          <p:nvPr/>
        </p:nvSpPr>
        <p:spPr>
          <a:xfrm>
            <a:off x="1063255" y="3082913"/>
            <a:ext cx="701748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only have 6 seconds to make your decision before the screenshot disappears.</a:t>
            </a:r>
            <a:endParaRPr lang="en-US"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519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 descr="A screenshot of a person smiling&#10;&#10;Description automatically generated with low confidence">
            <a:extLst>
              <a:ext uri="{FF2B5EF4-FFF2-40B4-BE49-F238E27FC236}">
                <a16:creationId xmlns:a16="http://schemas.microsoft.com/office/drawing/2014/main" id="{EECD128A-8AFC-3FF6-1763-23067AC970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51" y="823539"/>
            <a:ext cx="5259600" cy="38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44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6D2567F-7E2E-E702-FBEF-4C3F456BA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797244"/>
              </p:ext>
            </p:extLst>
          </p:nvPr>
        </p:nvGraphicFramePr>
        <p:xfrm>
          <a:off x="946297" y="1020727"/>
          <a:ext cx="7304567" cy="2961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705">
                  <a:extLst>
                    <a:ext uri="{9D8B030D-6E8A-4147-A177-3AD203B41FA5}">
                      <a16:colId xmlns:a16="http://schemas.microsoft.com/office/drawing/2014/main" val="127112568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233609024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834557861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527173977"/>
                    </a:ext>
                  </a:extLst>
                </a:gridCol>
              </a:tblGrid>
              <a:tr h="7868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Gambling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Insurance (control group)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Private Social Media Posts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6055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Content Marketing 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posts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393578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Conventional Advertising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895461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C7A32E3-64C1-7101-2515-08654ACD63A9}"/>
              </a:ext>
            </a:extLst>
          </p:cNvPr>
          <p:cNvSpPr/>
          <p:nvPr/>
        </p:nvSpPr>
        <p:spPr>
          <a:xfrm>
            <a:off x="4933507" y="765544"/>
            <a:ext cx="1658679" cy="34343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0F581A-CCDD-DDEA-1E2A-60806F549693}"/>
              </a:ext>
            </a:extLst>
          </p:cNvPr>
          <p:cNvSpPr/>
          <p:nvPr/>
        </p:nvSpPr>
        <p:spPr>
          <a:xfrm>
            <a:off x="6592186" y="765544"/>
            <a:ext cx="1658679" cy="34343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F32F69-D1A8-68E3-40D3-7F54FBEF6C5B}"/>
              </a:ext>
            </a:extLst>
          </p:cNvPr>
          <p:cNvSpPr/>
          <p:nvPr/>
        </p:nvSpPr>
        <p:spPr>
          <a:xfrm>
            <a:off x="370801" y="2897578"/>
            <a:ext cx="6373786" cy="14546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051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19</a:t>
            </a:fld>
            <a:endParaRPr lang="en-US"/>
          </a:p>
        </p:txBody>
      </p:sp>
      <p:pic>
        <p:nvPicPr>
          <p:cNvPr id="4" name="Picture 3" descr="A picture containing text, screenshot, person, human face&#10;&#10;Description automatically generated">
            <a:extLst>
              <a:ext uri="{FF2B5EF4-FFF2-40B4-BE49-F238E27FC236}">
                <a16:creationId xmlns:a16="http://schemas.microsoft.com/office/drawing/2014/main" id="{448807AB-6222-9BBB-FE0B-3CBD161BAA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136" y="657946"/>
            <a:ext cx="5603727" cy="382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13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6D2567F-7E2E-E702-FBEF-4C3F456BA95B}"/>
              </a:ext>
            </a:extLst>
          </p:cNvPr>
          <p:cNvGraphicFramePr>
            <a:graphicFrameLocks noGrp="1"/>
          </p:cNvGraphicFramePr>
          <p:nvPr/>
        </p:nvGraphicFramePr>
        <p:xfrm>
          <a:off x="946297" y="1020727"/>
          <a:ext cx="7304567" cy="2961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705">
                  <a:extLst>
                    <a:ext uri="{9D8B030D-6E8A-4147-A177-3AD203B41FA5}">
                      <a16:colId xmlns:a16="http://schemas.microsoft.com/office/drawing/2014/main" val="127112568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233609024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834557861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527173977"/>
                    </a:ext>
                  </a:extLst>
                </a:gridCol>
              </a:tblGrid>
              <a:tr h="7868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Gambling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Insurance (control group)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Private Social Media Posts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6055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Content Marketing 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posts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393578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Conventional Advertising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895461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C7A32E3-64C1-7101-2515-08654ACD63A9}"/>
              </a:ext>
            </a:extLst>
          </p:cNvPr>
          <p:cNvSpPr/>
          <p:nvPr/>
        </p:nvSpPr>
        <p:spPr>
          <a:xfrm>
            <a:off x="4933507" y="765544"/>
            <a:ext cx="1658679" cy="34343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0F581A-CCDD-DDEA-1E2A-60806F549693}"/>
              </a:ext>
            </a:extLst>
          </p:cNvPr>
          <p:cNvSpPr/>
          <p:nvPr/>
        </p:nvSpPr>
        <p:spPr>
          <a:xfrm>
            <a:off x="6592186" y="765544"/>
            <a:ext cx="1658679" cy="34343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897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 descr="A picture containing text, screenshot, web page, website&#10;&#10;Description automatically generated">
            <a:extLst>
              <a:ext uri="{FF2B5EF4-FFF2-40B4-BE49-F238E27FC236}">
                <a16:creationId xmlns:a16="http://schemas.microsoft.com/office/drawing/2014/main" id="{75DE70B3-F961-5826-1CE6-F025F6FFC0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443" y="721800"/>
            <a:ext cx="4733113" cy="397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40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6D2567F-7E2E-E702-FBEF-4C3F456BA95B}"/>
              </a:ext>
            </a:extLst>
          </p:cNvPr>
          <p:cNvGraphicFramePr>
            <a:graphicFrameLocks noGrp="1"/>
          </p:cNvGraphicFramePr>
          <p:nvPr/>
        </p:nvGraphicFramePr>
        <p:xfrm>
          <a:off x="946297" y="1020727"/>
          <a:ext cx="7304567" cy="2961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705">
                  <a:extLst>
                    <a:ext uri="{9D8B030D-6E8A-4147-A177-3AD203B41FA5}">
                      <a16:colId xmlns:a16="http://schemas.microsoft.com/office/drawing/2014/main" val="127112568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233609024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834557861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527173977"/>
                    </a:ext>
                  </a:extLst>
                </a:gridCol>
              </a:tblGrid>
              <a:tr h="7868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Gambling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Insurance (control group)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Private Social Media Posts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6055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Content Marketing 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posts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393578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Conventional Advertising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895461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C0F581A-CCDD-DDEA-1E2A-60806F549693}"/>
              </a:ext>
            </a:extLst>
          </p:cNvPr>
          <p:cNvSpPr/>
          <p:nvPr/>
        </p:nvSpPr>
        <p:spPr>
          <a:xfrm>
            <a:off x="6592186" y="765544"/>
            <a:ext cx="1658679" cy="34343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A9B5F6-E170-5663-54A6-FC80C994D1D2}"/>
              </a:ext>
            </a:extLst>
          </p:cNvPr>
          <p:cNvSpPr/>
          <p:nvPr/>
        </p:nvSpPr>
        <p:spPr>
          <a:xfrm>
            <a:off x="4928261" y="2877714"/>
            <a:ext cx="3525042" cy="14309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10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23</a:t>
            </a:fld>
            <a:endParaRPr lang="en-US"/>
          </a:p>
        </p:txBody>
      </p:sp>
      <p:pic>
        <p:nvPicPr>
          <p:cNvPr id="8" name="Picture 7" descr="A screenshot of a social media post&#10;&#10;Description automatically generated with medium confidence">
            <a:extLst>
              <a:ext uri="{FF2B5EF4-FFF2-40B4-BE49-F238E27FC236}">
                <a16:creationId xmlns:a16="http://schemas.microsoft.com/office/drawing/2014/main" id="{3E0B1EEF-3323-2D2D-D425-C7A4E968E6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694532"/>
            <a:ext cx="48768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4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6D2567F-7E2E-E702-FBEF-4C3F456BA95B}"/>
              </a:ext>
            </a:extLst>
          </p:cNvPr>
          <p:cNvGraphicFramePr>
            <a:graphicFrameLocks noGrp="1"/>
          </p:cNvGraphicFramePr>
          <p:nvPr/>
        </p:nvGraphicFramePr>
        <p:xfrm>
          <a:off x="946297" y="1020727"/>
          <a:ext cx="7304567" cy="2961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705">
                  <a:extLst>
                    <a:ext uri="{9D8B030D-6E8A-4147-A177-3AD203B41FA5}">
                      <a16:colId xmlns:a16="http://schemas.microsoft.com/office/drawing/2014/main" val="127112568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233609024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834557861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527173977"/>
                    </a:ext>
                  </a:extLst>
                </a:gridCol>
              </a:tblGrid>
              <a:tr h="7868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Gambling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Insurance (control group)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Private Social Media Posts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6055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Content Marketing 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posts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393578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Conventional Advertising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895461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C0F581A-CCDD-DDEA-1E2A-60806F549693}"/>
              </a:ext>
            </a:extLst>
          </p:cNvPr>
          <p:cNvSpPr/>
          <p:nvPr/>
        </p:nvSpPr>
        <p:spPr>
          <a:xfrm>
            <a:off x="6592186" y="765544"/>
            <a:ext cx="1658679" cy="34343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185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61AB9049-8394-B289-5B0C-DEC91544F0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158" y="516563"/>
            <a:ext cx="3811683" cy="454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39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6D2567F-7E2E-E702-FBEF-4C3F456BA95B}"/>
              </a:ext>
            </a:extLst>
          </p:cNvPr>
          <p:cNvGraphicFramePr>
            <a:graphicFrameLocks noGrp="1"/>
          </p:cNvGraphicFramePr>
          <p:nvPr/>
        </p:nvGraphicFramePr>
        <p:xfrm>
          <a:off x="946297" y="1020727"/>
          <a:ext cx="7304567" cy="2961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705">
                  <a:extLst>
                    <a:ext uri="{9D8B030D-6E8A-4147-A177-3AD203B41FA5}">
                      <a16:colId xmlns:a16="http://schemas.microsoft.com/office/drawing/2014/main" val="127112568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233609024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834557861"/>
                    </a:ext>
                  </a:extLst>
                </a:gridCol>
                <a:gridCol w="1665954">
                  <a:extLst>
                    <a:ext uri="{9D8B030D-6E8A-4147-A177-3AD203B41FA5}">
                      <a16:colId xmlns:a16="http://schemas.microsoft.com/office/drawing/2014/main" val="2527173977"/>
                    </a:ext>
                  </a:extLst>
                </a:gridCol>
              </a:tblGrid>
              <a:tr h="7868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Gambling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Insurance (control group)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Private Social Media Posts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6055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Content Marketing 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posts</a:t>
                      </a:r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393578"/>
                  </a:ext>
                </a:extLst>
              </a:tr>
              <a:tr h="108737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Conventional Advertising</a:t>
                      </a:r>
                    </a:p>
                  </a:txBody>
                  <a:tcPr anchor="ctr">
                    <a:solidFill>
                      <a:srgbClr val="A83D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ads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A46364">
                        <a:alpha val="36552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8954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563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 descr="A screenshot of a social media post&#10;&#10;Description automatically generated with medium confidence">
            <a:extLst>
              <a:ext uri="{FF2B5EF4-FFF2-40B4-BE49-F238E27FC236}">
                <a16:creationId xmlns:a16="http://schemas.microsoft.com/office/drawing/2014/main" id="{41F18A64-AB69-9122-D0A1-FACFF47F46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753064"/>
            <a:ext cx="48387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76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73A0-02A1-0B55-7C2E-58EE878D4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F11EC-977C-A45E-C419-A8B7E3739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 with medium confidence">
            <a:extLst>
              <a:ext uri="{FF2B5EF4-FFF2-40B4-BE49-F238E27FC236}">
                <a16:creationId xmlns:a16="http://schemas.microsoft.com/office/drawing/2014/main" id="{852F6BE7-7F15-EED4-7766-F02D7E7880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162" y="723990"/>
            <a:ext cx="5433676" cy="396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42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5CB2-C000-8526-E417-96E6E0ADF6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800" dirty="0"/>
              <a:t>3. RESULTS</a:t>
            </a:r>
          </a:p>
        </p:txBody>
      </p:sp>
    </p:spTree>
    <p:extLst>
      <p:ext uri="{BB962C8B-B14F-4D97-AF65-F5344CB8AC3E}">
        <p14:creationId xmlns:p14="http://schemas.microsoft.com/office/powerpoint/2010/main" val="1165288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2DFE-EEA2-C894-B2FB-74BA51708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203E-207F-005A-70F0-16177042CA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 Gambling Content Marketing is very hard to </a:t>
            </a:r>
            <a:r>
              <a:rPr lang="en-US" dirty="0" err="1"/>
              <a:t>recognise</a:t>
            </a:r>
            <a:r>
              <a:rPr lang="en-US" dirty="0"/>
              <a:t> as advertising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DB70B-5138-7C33-96E5-29044CD29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30</a:t>
            </a:fld>
            <a:endParaRPr lang="en-US"/>
          </a:p>
        </p:txBody>
      </p:sp>
      <p:pic>
        <p:nvPicPr>
          <p:cNvPr id="13" name="Picture 12" descr="A picture containing text, screenshot, number, font&#10;&#10;Description automatically generated">
            <a:extLst>
              <a:ext uri="{FF2B5EF4-FFF2-40B4-BE49-F238E27FC236}">
                <a16:creationId xmlns:a16="http://schemas.microsoft.com/office/drawing/2014/main" id="{9B8F9198-32FB-FD27-F2D1-FB4A16D378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5133" y="789935"/>
            <a:ext cx="5900207" cy="356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1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2DFE-EEA2-C894-B2FB-74BA51708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203E-207F-005A-70F0-16177042CA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dirty="0"/>
              <a:t>Gambling Content Marketing is very hard to </a:t>
            </a:r>
            <a:r>
              <a:rPr lang="en-US" dirty="0" err="1"/>
              <a:t>recognise</a:t>
            </a:r>
            <a:r>
              <a:rPr lang="en-US" dirty="0"/>
              <a:t> as advertising – for all age groups.</a:t>
            </a:r>
          </a:p>
          <a:p>
            <a:pPr marL="342900" indent="-342900">
              <a:buAutoNum type="arabicPeriod"/>
            </a:pPr>
            <a:r>
              <a:rPr lang="en-US" dirty="0"/>
              <a:t>Insurance Content Marketing is also hard to </a:t>
            </a:r>
            <a:r>
              <a:rPr lang="en-US" dirty="0" err="1"/>
              <a:t>recognise</a:t>
            </a:r>
            <a:r>
              <a:rPr lang="en-US" dirty="0"/>
              <a:t> – but participants were much better here – especially children.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DB70B-5138-7C33-96E5-29044CD29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31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EB69B28-95F6-58D7-9622-1A7610423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 descr="A picture containing text, screenshot, number, font&#10;&#10;Description automatically generated">
            <a:extLst>
              <a:ext uri="{FF2B5EF4-FFF2-40B4-BE49-F238E27FC236}">
                <a16:creationId xmlns:a16="http://schemas.microsoft.com/office/drawing/2014/main" id="{147FB580-23DF-879C-0689-B5BCA0B9F9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3561" y="939801"/>
            <a:ext cx="5990639" cy="357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9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2DFE-EEA2-C894-B2FB-74BA51708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203E-207F-005A-70F0-16177042CA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dirty="0"/>
              <a:t>Gambling Content Marketing is very hard to </a:t>
            </a:r>
            <a:r>
              <a:rPr lang="en-US" dirty="0" err="1"/>
              <a:t>recognise</a:t>
            </a:r>
            <a:r>
              <a:rPr lang="en-US" dirty="0"/>
              <a:t> as advertising – for all age groups.</a:t>
            </a:r>
          </a:p>
          <a:p>
            <a:pPr marL="342900" indent="-342900">
              <a:buAutoNum type="arabicPeriod"/>
            </a:pPr>
            <a:r>
              <a:rPr lang="en-US" dirty="0"/>
              <a:t>Insurance Content Marketing is also hard to </a:t>
            </a:r>
            <a:r>
              <a:rPr lang="en-US" dirty="0" err="1"/>
              <a:t>recognise</a:t>
            </a:r>
            <a:r>
              <a:rPr lang="en-US" dirty="0"/>
              <a:t> – but participants were much better here – especially children. </a:t>
            </a:r>
          </a:p>
          <a:p>
            <a:pPr marL="342900" indent="-342900">
              <a:buAutoNum type="arabicPeriod"/>
            </a:pPr>
            <a:r>
              <a:rPr lang="en-US" dirty="0"/>
              <a:t>Content marketing was much harder to spot than conventional advertising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DB70B-5138-7C33-96E5-29044CD29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32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EB69B28-95F6-58D7-9622-1A7610423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A picture containing text, screenshot, diagram, number&#10;&#10;Description automatically generated">
            <a:extLst>
              <a:ext uri="{FF2B5EF4-FFF2-40B4-BE49-F238E27FC236}">
                <a16:creationId xmlns:a16="http://schemas.microsoft.com/office/drawing/2014/main" id="{72CA48F3-80D4-09EC-5BBC-77157D1C93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63" y="836923"/>
            <a:ext cx="6663939" cy="3930337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15D4087F-CD16-5B6A-B13B-0606794FF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199" y="612278"/>
            <a:ext cx="11701870" cy="4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070262E4-4B98-FF86-D519-4F036296A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198" y="612279"/>
            <a:ext cx="6338513" cy="419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04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2DFE-EEA2-C894-B2FB-74BA51708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203E-207F-005A-70F0-16177042CA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dirty="0"/>
              <a:t>Gambling Content Marketing is very hard to </a:t>
            </a:r>
            <a:r>
              <a:rPr lang="en-US" dirty="0" err="1"/>
              <a:t>recognise</a:t>
            </a:r>
            <a:r>
              <a:rPr lang="en-US" dirty="0"/>
              <a:t> as advertising – for all age groups.</a:t>
            </a:r>
          </a:p>
          <a:p>
            <a:pPr marL="342900" indent="-342900">
              <a:buAutoNum type="arabicPeriod"/>
            </a:pPr>
            <a:r>
              <a:rPr lang="en-US" dirty="0"/>
              <a:t>Insurance Content Marketing is also hard to </a:t>
            </a:r>
            <a:r>
              <a:rPr lang="en-US" dirty="0" err="1"/>
              <a:t>recognise</a:t>
            </a:r>
            <a:r>
              <a:rPr lang="en-US" dirty="0"/>
              <a:t> – but participants were much better here – especially children. </a:t>
            </a:r>
          </a:p>
          <a:p>
            <a:pPr marL="342900" indent="-342900">
              <a:buAutoNum type="arabicPeriod"/>
            </a:pPr>
            <a:r>
              <a:rPr lang="en-US" dirty="0"/>
              <a:t>Content marketing was much harder to spot than conventional advertising</a:t>
            </a:r>
          </a:p>
          <a:p>
            <a:pPr marL="342900" indent="-342900">
              <a:buAutoNum type="arabicPeriod"/>
            </a:pPr>
            <a:r>
              <a:rPr lang="en-US" dirty="0"/>
              <a:t>Children and young persons are similarly bad at recognizing content marketing as advertising</a:t>
            </a:r>
          </a:p>
          <a:p>
            <a:r>
              <a:rPr lang="en-US" dirty="0"/>
              <a:t>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DB70B-5138-7C33-96E5-29044CD29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EB69B28-95F6-58D7-9622-1A7610423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5D4087F-CD16-5B6A-B13B-0606794FF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199" y="612278"/>
            <a:ext cx="11701870" cy="4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A picture containing text, screenshot, number, font&#10;&#10;Description automatically generated">
            <a:extLst>
              <a:ext uri="{FF2B5EF4-FFF2-40B4-BE49-F238E27FC236}">
                <a16:creationId xmlns:a16="http://schemas.microsoft.com/office/drawing/2014/main" id="{93D6EC2D-2870-25CE-6BE8-D6BF97A7B7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0296" y="658845"/>
            <a:ext cx="5900207" cy="356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5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2DFE-EEA2-C894-B2FB-74BA51708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203E-207F-005A-70F0-16177042CA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dirty="0"/>
              <a:t>Gambling Content Marketing is very hard to </a:t>
            </a:r>
            <a:r>
              <a:rPr lang="en-US" dirty="0" err="1"/>
              <a:t>recognise</a:t>
            </a:r>
            <a:r>
              <a:rPr lang="en-US" dirty="0"/>
              <a:t> as advertising – for all age groups.</a:t>
            </a:r>
          </a:p>
          <a:p>
            <a:pPr marL="342900" indent="-342900">
              <a:buAutoNum type="arabicPeriod"/>
            </a:pPr>
            <a:r>
              <a:rPr lang="en-US" dirty="0"/>
              <a:t>Insurance Content Marketing is also hard to </a:t>
            </a:r>
            <a:r>
              <a:rPr lang="en-US" dirty="0" err="1"/>
              <a:t>recognise</a:t>
            </a:r>
            <a:r>
              <a:rPr lang="en-US" dirty="0"/>
              <a:t> – but participants were much better here – especially children. </a:t>
            </a:r>
          </a:p>
          <a:p>
            <a:pPr marL="342900" indent="-342900">
              <a:buAutoNum type="arabicPeriod"/>
            </a:pPr>
            <a:r>
              <a:rPr lang="en-US" dirty="0"/>
              <a:t>Content marketing was much harder to spot than conventional advertising</a:t>
            </a:r>
          </a:p>
          <a:p>
            <a:pPr marL="342900" indent="-342900">
              <a:buAutoNum type="arabicPeriod"/>
            </a:pPr>
            <a:r>
              <a:rPr lang="en-US" dirty="0"/>
              <a:t>Children and young persons are similarly bad at recognizing content marketing as advertising</a:t>
            </a:r>
          </a:p>
          <a:p>
            <a:r>
              <a:rPr lang="en-US" dirty="0"/>
              <a:t>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DB70B-5138-7C33-96E5-29044CD29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34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EB69B28-95F6-58D7-9622-1A7610423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5D4087F-CD16-5B6A-B13B-0606794FF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199" y="612278"/>
            <a:ext cx="11701870" cy="4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17D4E4-0069-29E5-FF16-1D352D7959FA}"/>
              </a:ext>
            </a:extLst>
          </p:cNvPr>
          <p:cNvSpPr txBox="1"/>
          <p:nvPr/>
        </p:nvSpPr>
        <p:spPr>
          <a:xfrm>
            <a:off x="1133856" y="3523488"/>
            <a:ext cx="68762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Content Marketing is really hard to </a:t>
            </a:r>
            <a:r>
              <a:rPr lang="en-US" sz="1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recognise</a:t>
            </a:r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advertising – meaning that advertising literacy protections may not be activated.</a:t>
            </a:r>
          </a:p>
          <a:p>
            <a:endParaRPr 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E6D037-0FF1-451D-3DA3-394C4F9A2BBF}"/>
              </a:ext>
            </a:extLst>
          </p:cNvPr>
          <p:cNvSpPr txBox="1"/>
          <p:nvPr/>
        </p:nvSpPr>
        <p:spPr>
          <a:xfrm>
            <a:off x="1146048" y="4263096"/>
            <a:ext cx="68640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 might hit them fully unprotected. </a:t>
            </a:r>
          </a:p>
        </p:txBody>
      </p:sp>
    </p:spTree>
    <p:extLst>
      <p:ext uri="{BB962C8B-B14F-4D97-AF65-F5344CB8AC3E}">
        <p14:creationId xmlns:p14="http://schemas.microsoft.com/office/powerpoint/2010/main" val="70008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5CB2-C000-8526-E417-96E6E0ADF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6" y="88453"/>
            <a:ext cx="5944566" cy="1101600"/>
          </a:xfrm>
        </p:spPr>
        <p:txBody>
          <a:bodyPr/>
          <a:lstStyle/>
          <a:p>
            <a:r>
              <a:rPr lang="en-US" sz="3500" dirty="0"/>
              <a:t>4. IMPLICATIONS &amp;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070964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0226-B4CF-8D9A-84FB-7D5DECFDA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85FF6-AE55-3CCB-49FD-474CECC9E6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4" y="985838"/>
            <a:ext cx="6017133" cy="2562034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dirty="0"/>
              <a:t>Content marketing bypasses protections, making them incredibly dangerous.</a:t>
            </a:r>
          </a:p>
          <a:p>
            <a:pPr marL="342900" indent="-342900">
              <a:buAutoNum type="arabicPeriod"/>
            </a:pPr>
            <a:r>
              <a:rPr lang="en-US" dirty="0"/>
              <a:t>Around 40% of all gambling ads on social media (</a:t>
            </a:r>
            <a:r>
              <a:rPr lang="en-US" dirty="0" err="1"/>
              <a:t>ie</a:t>
            </a:r>
            <a:r>
              <a:rPr lang="en-US" dirty="0"/>
              <a:t> content marketing) seems to be in breach of CAP code 2.1.</a:t>
            </a:r>
          </a:p>
          <a:p>
            <a:pPr marL="342900" indent="-342900">
              <a:buAutoNum type="arabicPeriod"/>
            </a:pPr>
            <a:r>
              <a:rPr lang="en-US" dirty="0"/>
              <a:t>Potential explanation why content marketing is highly appealing to all age groups.</a:t>
            </a:r>
          </a:p>
          <a:p>
            <a:pPr marL="342900" indent="-342900">
              <a:buAutoNum type="arabicPeriod"/>
            </a:pPr>
            <a:r>
              <a:rPr lang="en-US" dirty="0"/>
              <a:t>Most self-reported exposure data might substantially underreport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D4E4F-892D-EDB7-910C-B25BCDC6C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36</a:t>
            </a:fld>
            <a:endParaRPr lang="en-US"/>
          </a:p>
        </p:txBody>
      </p:sp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5D571228-2AC4-D89B-0327-1293FDA9E1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01" y="3010012"/>
            <a:ext cx="3776777" cy="18379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B5CA0C-4806-D835-E850-30F638810619}"/>
              </a:ext>
            </a:extLst>
          </p:cNvPr>
          <p:cNvSpPr txBox="1"/>
          <p:nvPr/>
        </p:nvSpPr>
        <p:spPr>
          <a:xfrm>
            <a:off x="2517677" y="4735869"/>
            <a:ext cx="32717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i="1" dirty="0"/>
              <a:t>Source: Rossi &amp; </a:t>
            </a:r>
            <a:r>
              <a:rPr lang="en-US" sz="700" i="1" dirty="0" err="1"/>
              <a:t>Nairn</a:t>
            </a:r>
            <a:r>
              <a:rPr lang="en-US" sz="700" i="1" dirty="0"/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33713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A473B-94FD-4A48-5374-1E0F2BF108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40F54-B0EE-29FD-33F5-7299981920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4" y="985837"/>
            <a:ext cx="4785741" cy="2433223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dirty="0"/>
              <a:t>Ban gambling content marketing.</a:t>
            </a:r>
          </a:p>
          <a:p>
            <a:pPr marL="342900" indent="-342900">
              <a:buAutoNum type="arabicPeriod"/>
            </a:pPr>
            <a:r>
              <a:rPr lang="en-US" dirty="0"/>
              <a:t>Include an advertising labeling (</a:t>
            </a:r>
            <a:r>
              <a:rPr lang="en-US" dirty="0" err="1"/>
              <a:t>eg</a:t>
            </a:r>
            <a:r>
              <a:rPr lang="en-US" dirty="0"/>
              <a:t> “This is advertising”</a:t>
            </a:r>
          </a:p>
          <a:p>
            <a:pPr marL="342900" indent="-342900">
              <a:buAutoNum type="arabicPeriod"/>
            </a:pPr>
            <a:r>
              <a:rPr lang="en-US" dirty="0"/>
              <a:t>Extend advertising protections to 18-24-year-olds.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6EA77-80FA-66A4-AE90-305006DCA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9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3DC6-9884-AB52-538B-8C5CCF55B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799" y="921316"/>
            <a:ext cx="6482761" cy="1101600"/>
          </a:xfrm>
        </p:spPr>
        <p:txBody>
          <a:bodyPr/>
          <a:lstStyle/>
          <a:p>
            <a:r>
              <a:rPr lang="en-GB" sz="3000" b="1" dirty="0">
                <a:latin typeface="Avenir Book" panose="02000503020000020003" pitchFamily="2" charset="0"/>
              </a:rPr>
              <a:t>Thank you for your attention.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8239E-E84E-6F64-36B6-123F88213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3288" y="4123991"/>
            <a:ext cx="5259600" cy="1314000"/>
          </a:xfrm>
        </p:spPr>
        <p:txBody>
          <a:bodyPr>
            <a:normAutofit/>
          </a:bodyPr>
          <a:lstStyle/>
          <a:p>
            <a:pPr marL="432000"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 Raffaello Rossi </a:t>
            </a:r>
          </a:p>
          <a:p>
            <a:pPr marL="432000"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en-US" sz="1000" dirty="0"/>
              <a:t>raffaello.rossi@bristol.ac.uk </a:t>
            </a:r>
          </a:p>
          <a:p>
            <a:pPr marL="432000">
              <a:lnSpc>
                <a:spcPct val="150000"/>
              </a:lnSpc>
              <a:spcBef>
                <a:spcPts val="0"/>
              </a:spcBef>
            </a:pPr>
            <a:r>
              <a:rPr lang="en-US" sz="1000" dirty="0"/>
              <a:t>        @Raffaello_Ro</a:t>
            </a:r>
          </a:p>
          <a:p>
            <a:endParaRPr lang="en-US" dirty="0"/>
          </a:p>
        </p:txBody>
      </p:sp>
      <p:pic>
        <p:nvPicPr>
          <p:cNvPr id="5" name="Graphic 4" descr="Envelope with solid fill">
            <a:extLst>
              <a:ext uri="{FF2B5EF4-FFF2-40B4-BE49-F238E27FC236}">
                <a16:creationId xmlns:a16="http://schemas.microsoft.com/office/drawing/2014/main" id="{AA4BD3A2-8C2D-0C6D-F7B0-B1534E76E2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2245" y="4386472"/>
            <a:ext cx="229143" cy="229143"/>
          </a:xfrm>
          <a:prstGeom prst="rect">
            <a:avLst/>
          </a:prstGeom>
        </p:spPr>
      </p:pic>
      <p:pic>
        <p:nvPicPr>
          <p:cNvPr id="7" name="Picture 6" descr="A blue bird with wings&#10;&#10;Description automatically generated with medium confidence">
            <a:extLst>
              <a:ext uri="{FF2B5EF4-FFF2-40B4-BE49-F238E27FC236}">
                <a16:creationId xmlns:a16="http://schemas.microsoft.com/office/drawing/2014/main" id="{72897642-CF36-CD58-9C17-A7CDBF9AAE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765" y="4600647"/>
            <a:ext cx="284104" cy="284104"/>
          </a:xfrm>
          <a:prstGeom prst="rect">
            <a:avLst/>
          </a:prstGeom>
        </p:spPr>
      </p:pic>
      <p:pic>
        <p:nvPicPr>
          <p:cNvPr id="11" name="Picture 10" descr="A group of people standing in a line&#10;&#10;Description automatically generated">
            <a:extLst>
              <a:ext uri="{FF2B5EF4-FFF2-40B4-BE49-F238E27FC236}">
                <a16:creationId xmlns:a16="http://schemas.microsoft.com/office/drawing/2014/main" id="{0C3D1728-9841-80B9-A3E2-57DFF69B5F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857" y="2467074"/>
            <a:ext cx="6289288" cy="1475240"/>
          </a:xfrm>
          <a:prstGeom prst="rect">
            <a:avLst/>
          </a:prstGeom>
        </p:spPr>
      </p:pic>
      <p:sp>
        <p:nvSpPr>
          <p:cNvPr id="12" name="Triangle 11">
            <a:extLst>
              <a:ext uri="{FF2B5EF4-FFF2-40B4-BE49-F238E27FC236}">
                <a16:creationId xmlns:a16="http://schemas.microsoft.com/office/drawing/2014/main" id="{41D8DDA3-D78B-060C-0BE1-D8336DC4FB9F}"/>
              </a:ext>
            </a:extLst>
          </p:cNvPr>
          <p:cNvSpPr/>
          <p:nvPr/>
        </p:nvSpPr>
        <p:spPr>
          <a:xfrm>
            <a:off x="6375665" y="2467074"/>
            <a:ext cx="670961" cy="14752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95910"/>
      </p:ext>
    </p:extLst>
  </p:cSld>
  <p:clrMapOvr>
    <a:masterClrMapping/>
  </p:clrMapOvr>
</p:sld>
</file>

<file path=ppt/theme/theme1.xml><?xml version="1.0" encoding="utf-8"?>
<a:theme xmlns:a="http://schemas.openxmlformats.org/drawingml/2006/main" name="hello">
  <a:themeElements>
    <a:clrScheme name="R0 G47 B95 dark blue">
      <a:dk1>
        <a:srgbClr val="000000"/>
      </a:dk1>
      <a:lt1>
        <a:srgbClr val="FFFFFF"/>
      </a:lt1>
      <a:dk2>
        <a:srgbClr val="AB1F2D"/>
      </a:dk2>
      <a:lt2>
        <a:srgbClr val="E3E6E5"/>
      </a:lt2>
      <a:accent1>
        <a:srgbClr val="00C0B5"/>
      </a:accent1>
      <a:accent2>
        <a:srgbClr val="0CC6DE"/>
      </a:accent2>
      <a:accent3>
        <a:srgbClr val="EE7219"/>
      </a:accent3>
      <a:accent4>
        <a:srgbClr val="9278D1"/>
      </a:accent4>
      <a:accent5>
        <a:srgbClr val="E0249A"/>
      </a:accent5>
      <a:accent6>
        <a:srgbClr val="BED6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111b57-c25c-4645-899b-a9eaa73c20ee" xsi:nil="true"/>
    <lcf76f155ced4ddcb4097134ff3c332f xmlns="8da71b85-4c8c-4657-a57a-6d5e2fe39d1e">
      <Terms xmlns="http://schemas.microsoft.com/office/infopath/2007/PartnerControls"/>
    </lcf76f155ced4ddcb4097134ff3c332f>
    <SharedWithUsers xmlns="a8111b57-c25c-4645-899b-a9eaa73c20ee">
      <UserInfo>
        <DisplayName/>
        <AccountId xsi:nil="true"/>
        <AccountType/>
      </UserInfo>
    </SharedWithUsers>
    <MediaLengthInSeconds xmlns="8da71b85-4c8c-4657-a57a-6d5e2fe39d1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2F03E88383E44291CC16C31469B4C1" ma:contentTypeVersion="13" ma:contentTypeDescription="Create a new document." ma:contentTypeScope="" ma:versionID="08317b77fb54413f8240de5ada70c2e9">
  <xsd:schema xmlns:xsd="http://www.w3.org/2001/XMLSchema" xmlns:xs="http://www.w3.org/2001/XMLSchema" xmlns:p="http://schemas.microsoft.com/office/2006/metadata/properties" xmlns:ns2="8da71b85-4c8c-4657-a57a-6d5e2fe39d1e" xmlns:ns3="a8111b57-c25c-4645-899b-a9eaa73c20ee" targetNamespace="http://schemas.microsoft.com/office/2006/metadata/properties" ma:root="true" ma:fieldsID="b51a4ebabf8f23a1ad55fd25730c6223" ns2:_="" ns3:_="">
    <xsd:import namespace="8da71b85-4c8c-4657-a57a-6d5e2fe39d1e"/>
    <xsd:import namespace="a8111b57-c25c-4645-899b-a9eaa73c2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a71b85-4c8c-4657-a57a-6d5e2fe39d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d084387-097e-4aef-8f33-0dee7b0eb5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111b57-c25c-4645-899b-a9eaa73c20e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b924474-08eb-41cd-986b-643e85dd2425}" ma:internalName="TaxCatchAll" ma:showField="CatchAllData" ma:web="a8111b57-c25c-4645-899b-a9eaa73c2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5C19B3-D7D8-495A-88C5-377D76EAA8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95E7E0-977E-4737-BC4D-16290C39C7F2}">
  <ds:schemaRefs>
    <ds:schemaRef ds:uri="http://schemas.microsoft.com/office/2006/documentManagement/types"/>
    <ds:schemaRef ds:uri="a8111b57-c25c-4645-899b-a9eaa73c20ee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8da71b85-4c8c-4657-a57a-6d5e2fe39d1e"/>
  </ds:schemaRefs>
</ds:datastoreItem>
</file>

<file path=customXml/itemProps3.xml><?xml version="1.0" encoding="utf-8"?>
<ds:datastoreItem xmlns:ds="http://schemas.openxmlformats.org/officeDocument/2006/customXml" ds:itemID="{B762CE8F-5D22-4A52-81F3-8EC9095F38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a71b85-4c8c-4657-a57a-6d5e2fe39d1e"/>
    <ds:schemaRef ds:uri="a8111b57-c25c-4645-899b-a9eaa73c20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University of Bristol (Main URL)</Template>
  <TotalTime>0</TotalTime>
  <Words>919</Words>
  <Application>Microsoft Office PowerPoint</Application>
  <PresentationFormat>On-screen Show (16:9)</PresentationFormat>
  <Paragraphs>182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Arial Black</vt:lpstr>
      <vt:lpstr>Avenir</vt:lpstr>
      <vt:lpstr>Avenir Book</vt:lpstr>
      <vt:lpstr>Calibri</vt:lpstr>
      <vt:lpstr>Helvetica Neue</vt:lpstr>
      <vt:lpstr>Wingdings</vt:lpstr>
      <vt:lpstr>hello</vt:lpstr>
      <vt:lpstr>Unrecognisable? Gambling, content marketing, social media and children. A worrying combination.</vt:lpstr>
      <vt:lpstr>Financial Disclosure </vt:lpstr>
      <vt:lpstr>1. BACKGROUND</vt:lpstr>
      <vt:lpstr>Gambling Ads are Ubiquitous</vt:lpstr>
      <vt:lpstr>Gambling Ads are Ubiquitous</vt:lpstr>
      <vt:lpstr>Content marketing is about  “developing stories that inform and entertain and compel customers to act – without actually telling them to”. </vt:lpstr>
      <vt:lpstr>Content Marketing</vt:lpstr>
      <vt:lpstr>So, what’s the problem?   Isn’t it just contemporary advertising?</vt:lpstr>
      <vt:lpstr>Advertising Literacy</vt:lpstr>
      <vt:lpstr>Do social media users recognise gambling content marketing as advertising?</vt:lpstr>
      <vt:lpstr>2. METHODS</vt:lpstr>
      <vt:lpstr>Methodology</vt:lpstr>
      <vt:lpstr>Methodology</vt:lpstr>
      <vt:lpstr>Methodology</vt:lpstr>
      <vt:lpstr>Procedure</vt:lpstr>
      <vt:lpstr>Procedure</vt:lpstr>
      <vt:lpstr>Procedure</vt:lpstr>
      <vt:lpstr>Materials</vt:lpstr>
      <vt:lpstr>Procedure</vt:lpstr>
      <vt:lpstr>Materials</vt:lpstr>
      <vt:lpstr>Procedure</vt:lpstr>
      <vt:lpstr>Materials</vt:lpstr>
      <vt:lpstr>Materials</vt:lpstr>
      <vt:lpstr>Materials</vt:lpstr>
      <vt:lpstr>Materials</vt:lpstr>
      <vt:lpstr>Materials</vt:lpstr>
      <vt:lpstr>Materials</vt:lpstr>
      <vt:lpstr>Materials</vt:lpstr>
      <vt:lpstr>3. RESULTS</vt:lpstr>
      <vt:lpstr>Results</vt:lpstr>
      <vt:lpstr>Results</vt:lpstr>
      <vt:lpstr>Results</vt:lpstr>
      <vt:lpstr>Results</vt:lpstr>
      <vt:lpstr>Results</vt:lpstr>
      <vt:lpstr>4. IMPLICATIONS &amp; RECOMMENDATIONS</vt:lpstr>
      <vt:lpstr>Implications</vt:lpstr>
      <vt:lpstr>Recommendations</vt:lpstr>
      <vt:lpstr>Thank you for your attention.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Lee-Warren</dc:creator>
  <cp:lastModifiedBy>Stephen Sharman</cp:lastModifiedBy>
  <cp:revision>115</cp:revision>
  <dcterms:created xsi:type="dcterms:W3CDTF">2022-10-18T14:37:12Z</dcterms:created>
  <dcterms:modified xsi:type="dcterms:W3CDTF">2023-09-25T13:36:01Z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0x010100DC2F03E88383E44291CC16C31469B4C1</vt:lpwstr>
  </property>
  <property fmtid="{D5CDD505-2E9C-101B-9397-08002B2CF9AE}" pid="3" name="Order">
    <vt:r8>5345300</vt:r8>
  </property>
  <property fmtid="{D5CDD505-2E9C-101B-9397-08002B2CF9AE}" pid="4" name="_ExtendedDescription">
    <vt:lpwstr/>
  </property>
  <property fmtid="{D5CDD505-2E9C-101B-9397-08002B2CF9AE}" pid="5" name="_ColorTag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_ColorHex">
    <vt:lpwstr/>
  </property>
  <property fmtid="{D5CDD505-2E9C-101B-9397-08002B2CF9AE}" pid="10" name="_Emoji">
    <vt:lpwstr/>
  </property>
  <property fmtid="{D5CDD505-2E9C-101B-9397-08002B2CF9AE}" pid="11" name="ComplianceAssetId">
    <vt:lpwstr/>
  </property>
  <property fmtid="{D5CDD505-2E9C-101B-9397-08002B2CF9AE}" pid="12" name="MediaServiceImageTags">
    <vt:lpwstr/>
  </property>
</Properties>
</file>