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10" r:id="rId2"/>
  </p:sldMasterIdLst>
  <p:notesMasterIdLst>
    <p:notesMasterId r:id="rId18"/>
  </p:notesMasterIdLst>
  <p:handoutMasterIdLst>
    <p:handoutMasterId r:id="rId19"/>
  </p:handoutMasterIdLst>
  <p:sldIdLst>
    <p:sldId id="256" r:id="rId3"/>
    <p:sldId id="637" r:id="rId4"/>
    <p:sldId id="638" r:id="rId5"/>
    <p:sldId id="639" r:id="rId6"/>
    <p:sldId id="648" r:id="rId7"/>
    <p:sldId id="646" r:id="rId8"/>
    <p:sldId id="640" r:id="rId9"/>
    <p:sldId id="642" r:id="rId10"/>
    <p:sldId id="647" r:id="rId11"/>
    <p:sldId id="650" r:id="rId12"/>
    <p:sldId id="649" r:id="rId13"/>
    <p:sldId id="643" r:id="rId14"/>
    <p:sldId id="651" r:id="rId15"/>
    <p:sldId id="644" r:id="rId16"/>
    <p:sldId id="652" r:id="rId17"/>
  </p:sldIdLst>
  <p:sldSz cx="9144000" cy="6858000" type="screen4x3"/>
  <p:notesSz cx="6797675" cy="9926638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B14BC1C6-42DC-4C5E-B796-23AF269E8463}">
          <p14:sldIdLst>
            <p14:sldId id="256"/>
            <p14:sldId id="637"/>
            <p14:sldId id="638"/>
            <p14:sldId id="639"/>
            <p14:sldId id="648"/>
            <p14:sldId id="646"/>
            <p14:sldId id="640"/>
            <p14:sldId id="642"/>
            <p14:sldId id="647"/>
            <p14:sldId id="650"/>
            <p14:sldId id="649"/>
            <p14:sldId id="643"/>
            <p14:sldId id="651"/>
            <p14:sldId id="644"/>
            <p14:sldId id="65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94">
          <p15:clr>
            <a:srgbClr val="A4A3A4"/>
          </p15:clr>
        </p15:guide>
        <p15:guide id="2" pos="56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ED4C557-A9CB-31A7-2C46-1116770D0466}" name="Bieke Zaman" initials="BZ" userId="S::bieke.zaman@kuleuven.be::35995330-9501-4ce6-a331-f503fe46a78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AFE7"/>
    <a:srgbClr val="FC2000"/>
    <a:srgbClr val="0080AF"/>
    <a:srgbClr val="F2F2F2"/>
    <a:srgbClr val="FFE700"/>
    <a:srgbClr val="2E4D5C"/>
    <a:srgbClr val="116E8A"/>
    <a:srgbClr val="1983A3"/>
    <a:srgbClr val="BFBFBF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686"/>
    <p:restoredTop sz="93206"/>
  </p:normalViewPr>
  <p:slideViewPr>
    <p:cSldViewPr snapToGrid="0">
      <p:cViewPr varScale="1">
        <p:scale>
          <a:sx n="62" d="100"/>
          <a:sy n="62" d="100"/>
        </p:scale>
        <p:origin x="860" y="48"/>
      </p:cViewPr>
      <p:guideLst>
        <p:guide orient="horz" pos="3294"/>
        <p:guide pos="5602"/>
      </p:guideLst>
    </p:cSldViewPr>
  </p:slideViewPr>
  <p:outlineViewPr>
    <p:cViewPr>
      <p:scale>
        <a:sx n="33" d="100"/>
        <a:sy n="33" d="100"/>
      </p:scale>
      <p:origin x="0" y="-21056"/>
    </p:cViewPr>
  </p:outlineViewPr>
  <p:notesTextViewPr>
    <p:cViewPr>
      <p:scale>
        <a:sx n="110" d="100"/>
        <a:sy n="110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kuleuven-my.sharepoint.com/personal/niels_bibert_kuleuven_be/Documents/Deliverables/Push%20notifications%20paper/Datasets/Niels/BookNot%20-%20Dataset%20-%204.%20Sports%20and%20competition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034908701077801E-2"/>
          <c:y val="0.16171869325530233"/>
          <c:w val="0.88069673901268575"/>
          <c:h val="0.4332126345755489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Blad1!$H$5</c:f>
              <c:strCache>
                <c:ptCount val="1"/>
                <c:pt idx="0">
                  <c:v>1.     Voetbal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Blad1!$I$1</c:f>
              <c:strCache>
                <c:ptCount val="1"/>
                <c:pt idx="0">
                  <c:v>Sports</c:v>
                </c:pt>
              </c:strCache>
            </c:strRef>
          </c:cat>
          <c:val>
            <c:numRef>
              <c:f>Blad1!$I$5</c:f>
              <c:numCache>
                <c:formatCode>General</c:formatCode>
                <c:ptCount val="1"/>
                <c:pt idx="0">
                  <c:v>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D3-814D-A3FA-43DDFFA13C84}"/>
            </c:ext>
          </c:extLst>
        </c:ser>
        <c:ser>
          <c:idx val="1"/>
          <c:order val="1"/>
          <c:tx>
            <c:strRef>
              <c:f>Blad1!$H$6</c:f>
              <c:strCache>
                <c:ptCount val="1"/>
                <c:pt idx="0">
                  <c:v>2.     Tennis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Blad1!$I$1</c:f>
              <c:strCache>
                <c:ptCount val="1"/>
                <c:pt idx="0">
                  <c:v>Sports</c:v>
                </c:pt>
              </c:strCache>
            </c:strRef>
          </c:cat>
          <c:val>
            <c:numRef>
              <c:f>Blad1!$I$6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D3-814D-A3FA-43DDFFA13C84}"/>
            </c:ext>
          </c:extLst>
        </c:ser>
        <c:ser>
          <c:idx val="2"/>
          <c:order val="2"/>
          <c:tx>
            <c:strRef>
              <c:f>Blad1!$H$7</c:f>
              <c:strCache>
                <c:ptCount val="1"/>
                <c:pt idx="0">
                  <c:v>3.     Wielrennen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Blad1!$I$1</c:f>
              <c:strCache>
                <c:ptCount val="1"/>
                <c:pt idx="0">
                  <c:v>Sports</c:v>
                </c:pt>
              </c:strCache>
            </c:strRef>
          </c:cat>
          <c:val>
            <c:numRef>
              <c:f>Blad1!$I$7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D3-814D-A3FA-43DDFFA13C84}"/>
            </c:ext>
          </c:extLst>
        </c:ser>
        <c:ser>
          <c:idx val="3"/>
          <c:order val="3"/>
          <c:tx>
            <c:strRef>
              <c:f>Blad1!$H$8</c:f>
              <c:strCache>
                <c:ptCount val="1"/>
                <c:pt idx="0">
                  <c:v>4.     American Football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Blad1!$I$1</c:f>
              <c:strCache>
                <c:ptCount val="1"/>
                <c:pt idx="0">
                  <c:v>Sports</c:v>
                </c:pt>
              </c:strCache>
            </c:strRef>
          </c:cat>
          <c:val>
            <c:numRef>
              <c:f>Blad1!$I$8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D3-814D-A3FA-43DDFFA13C84}"/>
            </c:ext>
          </c:extLst>
        </c:ser>
        <c:ser>
          <c:idx val="4"/>
          <c:order val="4"/>
          <c:tx>
            <c:strRef>
              <c:f>Blad1!$H$9</c:f>
              <c:strCache>
                <c:ptCount val="1"/>
                <c:pt idx="0">
                  <c:v>6.     Basketbal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Blad1!$I$1</c:f>
              <c:strCache>
                <c:ptCount val="1"/>
                <c:pt idx="0">
                  <c:v>Sports</c:v>
                </c:pt>
              </c:strCache>
            </c:strRef>
          </c:cat>
          <c:val>
            <c:numRef>
              <c:f>Blad1!$I$9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D3-814D-A3FA-43DDFFA13C84}"/>
            </c:ext>
          </c:extLst>
        </c:ser>
        <c:ser>
          <c:idx val="5"/>
          <c:order val="5"/>
          <c:tx>
            <c:strRef>
              <c:f>Blad1!$H$10</c:f>
              <c:strCache>
                <c:ptCount val="1"/>
                <c:pt idx="0">
                  <c:v>7.     Darts 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Blad1!$I$1</c:f>
              <c:strCache>
                <c:ptCount val="1"/>
                <c:pt idx="0">
                  <c:v>Sports</c:v>
                </c:pt>
              </c:strCache>
            </c:strRef>
          </c:cat>
          <c:val>
            <c:numRef>
              <c:f>Blad1!$I$10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4D3-814D-A3FA-43DDFFA13C84}"/>
            </c:ext>
          </c:extLst>
        </c:ser>
        <c:ser>
          <c:idx val="6"/>
          <c:order val="6"/>
          <c:tx>
            <c:strRef>
              <c:f>Blad1!$H$11</c:f>
              <c:strCache>
                <c:ptCount val="1"/>
                <c:pt idx="0">
                  <c:v>8.     Formule1 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Blad1!$I$1</c:f>
              <c:strCache>
                <c:ptCount val="1"/>
                <c:pt idx="0">
                  <c:v>Sports</c:v>
                </c:pt>
              </c:strCache>
            </c:strRef>
          </c:cat>
          <c:val>
            <c:numRef>
              <c:f>Blad1!$I$11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4D3-814D-A3FA-43DDFFA13C84}"/>
            </c:ext>
          </c:extLst>
        </c:ser>
        <c:ser>
          <c:idx val="7"/>
          <c:order val="7"/>
          <c:tx>
            <c:strRef>
              <c:f>Blad1!$H$12</c:f>
              <c:strCache>
                <c:ptCount val="1"/>
                <c:pt idx="0">
                  <c:v>9.     Paarden-rennen 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Blad1!$I$1</c:f>
              <c:strCache>
                <c:ptCount val="1"/>
                <c:pt idx="0">
                  <c:v>Sports</c:v>
                </c:pt>
              </c:strCache>
            </c:strRef>
          </c:cat>
          <c:val>
            <c:numRef>
              <c:f>Blad1!$I$12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4D3-814D-A3FA-43DDFFA13C84}"/>
            </c:ext>
          </c:extLst>
        </c:ser>
        <c:ser>
          <c:idx val="8"/>
          <c:order val="8"/>
          <c:tx>
            <c:strRef>
              <c:f>Blad1!$H$13</c:f>
              <c:strCache>
                <c:ptCount val="1"/>
                <c:pt idx="0">
                  <c:v>11.  VirtualSports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Blad1!$I$1</c:f>
              <c:strCache>
                <c:ptCount val="1"/>
                <c:pt idx="0">
                  <c:v>Sports</c:v>
                </c:pt>
              </c:strCache>
            </c:strRef>
          </c:cat>
          <c:val>
            <c:numRef>
              <c:f>Blad1!$I$13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D3-814D-A3FA-43DDFFA13C84}"/>
            </c:ext>
          </c:extLst>
        </c:ser>
        <c:ser>
          <c:idx val="9"/>
          <c:order val="9"/>
          <c:tx>
            <c:strRef>
              <c:f>Blad1!$H$14</c:f>
              <c:strCache>
                <c:ptCount val="1"/>
                <c:pt idx="0">
                  <c:v>12. Hockey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Blad1!$I$1</c:f>
              <c:strCache>
                <c:ptCount val="1"/>
                <c:pt idx="0">
                  <c:v>Sports</c:v>
                </c:pt>
              </c:strCache>
            </c:strRef>
          </c:cat>
          <c:val>
            <c:numRef>
              <c:f>Blad1!$I$14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4D3-814D-A3FA-43DDFFA13C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050153391"/>
        <c:axId val="1049667135"/>
      </c:barChart>
      <c:catAx>
        <c:axId val="105015339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49667135"/>
        <c:crosses val="autoZero"/>
        <c:auto val="1"/>
        <c:lblAlgn val="ctr"/>
        <c:lblOffset val="100"/>
        <c:noMultiLvlLbl val="0"/>
      </c:catAx>
      <c:valAx>
        <c:axId val="1049667135"/>
        <c:scaling>
          <c:orientation val="minMax"/>
          <c:max val="7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0153391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6">
          <a:lumMod val="20000"/>
          <a:lumOff val="80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85198-F140-406E-8F04-DE9D809B9791}" type="datetimeFigureOut">
              <a:rPr lang="nl-BE" sz="1000" smtClean="0">
                <a:latin typeface="Arial" pitchFamily="34" charset="0"/>
                <a:cs typeface="Arial" pitchFamily="34" charset="0"/>
              </a:rPr>
              <a:pPr/>
              <a:t>25/09/2023</a:t>
            </a:fld>
            <a:endParaRPr lang="nl-BE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24B3E-C6E9-4CB0-843C-3CD5676655AA}" type="slidenum">
              <a:rPr lang="nl-BE" sz="1000" smtClean="0"/>
              <a:pPr/>
              <a:t>‹#›</a:t>
            </a:fld>
            <a:endParaRPr lang="nl-BE" sz="1000"/>
          </a:p>
        </p:txBody>
      </p:sp>
    </p:spTree>
    <p:extLst>
      <p:ext uri="{BB962C8B-B14F-4D97-AF65-F5344CB8AC3E}">
        <p14:creationId xmlns:p14="http://schemas.microsoft.com/office/powerpoint/2010/main" val="397321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fld id="{7AF0A2F9-EF49-41B3-9E69-7CDBDC14786A}" type="datetimeFigureOut">
              <a:rPr lang="nl-BE" smtClean="0"/>
              <a:pPr/>
              <a:t>25/09/2023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535250" y="4689750"/>
            <a:ext cx="5709333" cy="449434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fld id="{17C257C2-8D60-4760-88CB-024AF3EEC641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94757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nl-BE" sz="66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99344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03861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09864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48810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06624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26252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648000"/>
            <a:ext cx="9144000" cy="6228000"/>
          </a:xfrm>
          <a:prstGeom prst="rect">
            <a:avLst/>
          </a:prstGeom>
          <a:gradFill flip="none" rotWithShape="1">
            <a:gsLst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77E9D"/>
              </a:gs>
              <a:gs pos="100000">
                <a:srgbClr val="116E8A"/>
              </a:gs>
              <a:gs pos="100000">
                <a:schemeClr val="accent1">
                  <a:tint val="44500"/>
                  <a:satMod val="160000"/>
                </a:schemeClr>
              </a:gs>
              <a:gs pos="0">
                <a:srgbClr val="1D8DB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3096000" y="2088000"/>
            <a:ext cx="5580000" cy="18000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en typ de titel van de presentatie</a:t>
            </a:r>
            <a:endParaRPr lang="nl-BE"/>
          </a:p>
        </p:txBody>
      </p:sp>
      <p:sp>
        <p:nvSpPr>
          <p:cNvPr id="10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3096000" y="4193675"/>
            <a:ext cx="5580000" cy="108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en typ de subtitel van de presentatie</a:t>
            </a:r>
            <a:endParaRPr lang="nl-BE"/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1800000"/>
            <a:ext cx="1840048" cy="4294442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283600" y="5706000"/>
            <a:ext cx="428400" cy="720000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014732" cy="71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92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rgbClr val="52BDEC"/>
                </a:solidFill>
              </a:defRPr>
            </a:lvl1pPr>
          </a:lstStyle>
          <a:p>
            <a:r>
              <a:rPr lang="nl-NL"/>
              <a:t>Klik en typ de titel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25/09/2023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6" name="Tijdelijke aanduiding voor tekst 2"/>
          <p:cNvSpPr>
            <a:spLocks noGrp="1"/>
          </p:cNvSpPr>
          <p:nvPr>
            <p:ph idx="1" hasCustomPrompt="1"/>
          </p:nvPr>
        </p:nvSpPr>
        <p:spPr>
          <a:xfrm>
            <a:off x="540000" y="1349999"/>
            <a:ext cx="8334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/>
            </a:lvl1pPr>
          </a:lstStyle>
          <a:p>
            <a:pPr lvl="0"/>
            <a:r>
              <a:rPr lang="nl-NL"/>
              <a:t>Klik en typ de tekst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16900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0"/>
            <a:ext cx="9144000" cy="6372000"/>
          </a:xfrm>
          <a:prstGeom prst="rect">
            <a:avLst/>
          </a:prstGeom>
          <a:gradFill flip="none" rotWithShape="1">
            <a:gsLst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77E9D"/>
              </a:gs>
              <a:gs pos="100000">
                <a:srgbClr val="116E8A"/>
              </a:gs>
              <a:gs pos="100000">
                <a:schemeClr val="accent1">
                  <a:tint val="44500"/>
                  <a:satMod val="160000"/>
                </a:schemeClr>
              </a:gs>
              <a:gs pos="0">
                <a:srgbClr val="1D8DB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3780000" y="2304000"/>
            <a:ext cx="5094000" cy="18002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en typ de titel van de sectie</a:t>
            </a:r>
            <a:endParaRPr lang="nl-BE"/>
          </a:p>
        </p:txBody>
      </p:sp>
      <p:sp>
        <p:nvSpPr>
          <p:cNvPr id="10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3780000" y="4419108"/>
            <a:ext cx="5094000" cy="108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en typ de subtitel van de sectie</a:t>
            </a:r>
            <a:endParaRPr lang="nl-BE"/>
          </a:p>
        </p:txBody>
      </p:sp>
      <p:pic>
        <p:nvPicPr>
          <p:cNvPr id="17" name="Afbeelding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000" y="6048000"/>
            <a:ext cx="1512458" cy="540000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50000"/>
            <a:ext cx="3300991" cy="320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196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rgbClr val="52BDEC"/>
                </a:solidFill>
              </a:defRPr>
            </a:lvl1pPr>
          </a:lstStyle>
          <a:p>
            <a:r>
              <a:rPr lang="nl-NL"/>
              <a:t>Klik en typ de titel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540000" y="1350000"/>
            <a:ext cx="4038600" cy="4428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 marL="1435100" indent="-228600">
              <a:buFont typeface="Arial" pitchFamily="34" charset="0"/>
              <a:buChar char="-"/>
              <a:defRPr sz="1600">
                <a:solidFill>
                  <a:srgbClr val="00407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en typ de tekst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835400" y="1350000"/>
            <a:ext cx="4038600" cy="4428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 marL="1435100" indent="-228600">
              <a:buFont typeface="Arial" pitchFamily="34" charset="0"/>
              <a:buChar char="-"/>
              <a:defRPr sz="1600">
                <a:solidFill>
                  <a:srgbClr val="00407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en typ de tekst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25/09/2023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98030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en typ de titel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540000" y="1350000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407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en typ de tekst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540000" y="1991922"/>
            <a:ext cx="4040188" cy="379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 marL="1435100" indent="-180000">
              <a:buFont typeface="Arial" pitchFamily="34" charset="0"/>
              <a:buChar char="-"/>
              <a:defRPr sz="1600">
                <a:solidFill>
                  <a:srgbClr val="00407A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en typ de tekst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824000" y="1350000"/>
            <a:ext cx="4039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en typ de tekst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4824000" y="1991922"/>
            <a:ext cx="4039200" cy="379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 marL="1584325" indent="-285750">
              <a:buFont typeface="Arial" pitchFamily="34" charset="0"/>
              <a:buChar char="-"/>
              <a:defRPr lang="nl-BE" sz="1600" kern="1200" dirty="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en typ de tekst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25/09/2023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7820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en typ de titel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25/09/2023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61822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25/09/2023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89059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40000" y="540000"/>
            <a:ext cx="3008313" cy="895100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nl-NL"/>
              <a:t>Klik en typ de titel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3761909" y="540000"/>
            <a:ext cx="5105139" cy="5256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 marL="1435100" indent="-228600">
              <a:buFont typeface="Arial" pitchFamily="34" charset="0"/>
              <a:buChar char="-"/>
              <a:tabLst/>
              <a:defRPr sz="1600">
                <a:solidFill>
                  <a:srgbClr val="00407A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en typ de tekst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539552" y="1435101"/>
            <a:ext cx="3008313" cy="4356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en typ de tekst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25/09/2023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06352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40000" y="4788000"/>
            <a:ext cx="8334000" cy="540000"/>
          </a:xfrm>
        </p:spPr>
        <p:txBody>
          <a:bodyPr anchor="t" anchorCtr="0">
            <a:noAutofit/>
          </a:bodyPr>
          <a:lstStyle>
            <a:lvl1pPr algn="l">
              <a:defRPr sz="2000" b="1"/>
            </a:lvl1pPr>
          </a:lstStyle>
          <a:p>
            <a:r>
              <a:rPr lang="nl-NL"/>
              <a:t>Klik en typ de tekst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40000" y="540000"/>
            <a:ext cx="83340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540000" y="5445224"/>
            <a:ext cx="8334000" cy="360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en typ de tekst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540000" y="6048000"/>
            <a:ext cx="936000" cy="288000"/>
          </a:xfrm>
        </p:spPr>
        <p:txBody>
          <a:bodyPr/>
          <a:lstStyle/>
          <a:p>
            <a:fld id="{C4DDCD72-59EE-436D-B435-201699A5BB49}" type="datetimeFigureOut">
              <a:rPr lang="nl-BE" smtClean="0"/>
              <a:pPr/>
              <a:t>25/09/2023</a:t>
            </a:fld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566000" y="6048000"/>
            <a:ext cx="1980000" cy="288000"/>
          </a:xfr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24263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648000"/>
            <a:ext cx="9144000" cy="6228000"/>
          </a:xfrm>
          <a:prstGeom prst="rect">
            <a:avLst/>
          </a:prstGeom>
          <a:gradFill flip="none" rotWithShape="1">
            <a:gsLst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77E9D"/>
              </a:gs>
              <a:gs pos="100000">
                <a:srgbClr val="116E8A"/>
              </a:gs>
              <a:gs pos="100000">
                <a:schemeClr val="accent1">
                  <a:tint val="44500"/>
                  <a:satMod val="160000"/>
                </a:schemeClr>
              </a:gs>
              <a:gs pos="0">
                <a:srgbClr val="1D8DB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3096000" y="2088000"/>
            <a:ext cx="5580000" cy="18000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en typ de titel van de presentatie</a:t>
            </a:r>
            <a:endParaRPr lang="nl-BE"/>
          </a:p>
        </p:txBody>
      </p:sp>
      <p:sp>
        <p:nvSpPr>
          <p:cNvPr id="10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3096000" y="4193675"/>
            <a:ext cx="5580000" cy="108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en typ de subtitel van de presentatie</a:t>
            </a:r>
            <a:endParaRPr lang="nl-BE"/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1800000"/>
            <a:ext cx="1840048" cy="4294442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283600" y="5706000"/>
            <a:ext cx="428400" cy="720000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014732" cy="71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046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rgbClr val="52BDEC"/>
                </a:solidFill>
              </a:defRPr>
            </a:lvl1pPr>
          </a:lstStyle>
          <a:p>
            <a:r>
              <a:rPr lang="nl-NL"/>
              <a:t>Klik en typ de titel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25/09/2023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6" name="Tijdelijke aanduiding voor tekst 2"/>
          <p:cNvSpPr>
            <a:spLocks noGrp="1"/>
          </p:cNvSpPr>
          <p:nvPr>
            <p:ph idx="1" hasCustomPrompt="1"/>
          </p:nvPr>
        </p:nvSpPr>
        <p:spPr>
          <a:xfrm>
            <a:off x="540000" y="1349999"/>
            <a:ext cx="8334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/>
            </a:lvl1pPr>
          </a:lstStyle>
          <a:p>
            <a:pPr lvl="0"/>
            <a:r>
              <a:rPr lang="nl-NL"/>
              <a:t>Klik en typ de tekst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536699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0"/>
            <a:ext cx="9144000" cy="6372000"/>
          </a:xfrm>
          <a:prstGeom prst="rect">
            <a:avLst/>
          </a:prstGeom>
          <a:gradFill flip="none" rotWithShape="1">
            <a:gsLst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77E9D"/>
              </a:gs>
              <a:gs pos="100000">
                <a:srgbClr val="116E8A"/>
              </a:gs>
              <a:gs pos="100000">
                <a:schemeClr val="accent1">
                  <a:tint val="44500"/>
                  <a:satMod val="160000"/>
                </a:schemeClr>
              </a:gs>
              <a:gs pos="0">
                <a:srgbClr val="1D8DB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3780000" y="2304000"/>
            <a:ext cx="5094000" cy="18002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en typ de titel van de sectie</a:t>
            </a:r>
            <a:endParaRPr lang="nl-BE"/>
          </a:p>
        </p:txBody>
      </p:sp>
      <p:sp>
        <p:nvSpPr>
          <p:cNvPr id="10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3780000" y="4419108"/>
            <a:ext cx="5094000" cy="108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en typ de subtitel van de sectie</a:t>
            </a:r>
            <a:endParaRPr lang="nl-BE"/>
          </a:p>
        </p:txBody>
      </p:sp>
      <p:pic>
        <p:nvPicPr>
          <p:cNvPr id="17" name="Afbeelding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000" y="6048000"/>
            <a:ext cx="1512458" cy="540000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50000"/>
            <a:ext cx="3300991" cy="320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590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en typ de titel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540000" y="1350000"/>
            <a:ext cx="4038600" cy="4428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 marL="1435100" indent="-228600">
              <a:buFont typeface="Arial" pitchFamily="34" charset="0"/>
              <a:buChar char="-"/>
              <a:defRPr sz="1600">
                <a:solidFill>
                  <a:srgbClr val="00407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en typ de tekst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835400" y="1350000"/>
            <a:ext cx="4038600" cy="4428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 marL="1435100" indent="-228600">
              <a:buFont typeface="Arial" pitchFamily="34" charset="0"/>
              <a:buChar char="-"/>
              <a:defRPr sz="1600">
                <a:solidFill>
                  <a:srgbClr val="00407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en typ de tekst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25/09/2023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25954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en typ de titel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540000" y="1350000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407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en typ de tekst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540000" y="1991922"/>
            <a:ext cx="4040188" cy="379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 marL="1435100" indent="-180000">
              <a:buFont typeface="Arial" pitchFamily="34" charset="0"/>
              <a:buChar char="-"/>
              <a:defRPr sz="1600">
                <a:solidFill>
                  <a:srgbClr val="00407A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en typ de tekst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824000" y="1350000"/>
            <a:ext cx="4039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en typ de tekst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4824000" y="1991922"/>
            <a:ext cx="4039200" cy="379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 marL="1584325" indent="-285750">
              <a:buFont typeface="Arial" pitchFamily="34" charset="0"/>
              <a:buChar char="-"/>
              <a:defRPr lang="nl-BE" sz="1600" kern="1200" dirty="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en typ de tekst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25/09/2023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32639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en typ de titel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25/09/2023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0134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25/09/2023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81974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40000" y="540000"/>
            <a:ext cx="3008313" cy="895100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nl-NL"/>
              <a:t>Klik en typ de titel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3761909" y="540000"/>
            <a:ext cx="5105139" cy="5256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 marL="1435100" indent="-228600">
              <a:buFont typeface="Arial" pitchFamily="34" charset="0"/>
              <a:buChar char="-"/>
              <a:tabLst/>
              <a:defRPr sz="1600">
                <a:solidFill>
                  <a:srgbClr val="00407A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en typ de tekst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539552" y="1435101"/>
            <a:ext cx="3008313" cy="4356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en typ de tekst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25/09/2023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5346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40000" y="4788000"/>
            <a:ext cx="8334000" cy="540000"/>
          </a:xfrm>
        </p:spPr>
        <p:txBody>
          <a:bodyPr anchor="t" anchorCtr="0">
            <a:noAutofit/>
          </a:bodyPr>
          <a:lstStyle>
            <a:lvl1pPr algn="l">
              <a:defRPr sz="2000" b="1"/>
            </a:lvl1pPr>
          </a:lstStyle>
          <a:p>
            <a:r>
              <a:rPr lang="nl-NL"/>
              <a:t>Klik en typ de tekst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40000" y="540000"/>
            <a:ext cx="83340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540000" y="5445224"/>
            <a:ext cx="8334000" cy="360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en typ de tekst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566000" y="6048000"/>
            <a:ext cx="1980000" cy="288000"/>
          </a:xfrm>
        </p:spPr>
        <p:txBody>
          <a:bodyPr/>
          <a:lstStyle/>
          <a:p>
            <a:endParaRPr lang="nl-BE"/>
          </a:p>
        </p:txBody>
      </p:sp>
      <p:sp>
        <p:nvSpPr>
          <p:cNvPr id="9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540000" y="6048000"/>
            <a:ext cx="936000" cy="288000"/>
          </a:xfrm>
        </p:spPr>
        <p:txBody>
          <a:bodyPr/>
          <a:lstStyle/>
          <a:p>
            <a:fld id="{C4DDCD72-59EE-436D-B435-201699A5BB49}" type="datetimeFigureOut">
              <a:rPr lang="nl-BE" smtClean="0"/>
              <a:pPr/>
              <a:t>25/09/2023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73489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334000" cy="9000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l-NL"/>
              <a:t>Klik en typ de titel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40000" y="1349999"/>
            <a:ext cx="8334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/>
              <a:t>Klik en typ de tekst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539552" y="6048000"/>
            <a:ext cx="936000" cy="28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rgbClr val="00407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C4DDCD72-59EE-436D-B435-201699A5BB49}" type="datetimeFigureOut">
              <a:rPr lang="nl-BE" smtClean="0"/>
              <a:pPr/>
              <a:t>25/09/2023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566000" y="6048000"/>
            <a:ext cx="1980000" cy="28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000">
                <a:solidFill>
                  <a:srgbClr val="00407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636000" y="6048000"/>
            <a:ext cx="936000" cy="28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rgbClr val="00407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0" y="6372000"/>
            <a:ext cx="9144000" cy="486000"/>
          </a:xfrm>
          <a:prstGeom prst="rect">
            <a:avLst/>
          </a:prstGeom>
          <a:gradFill flip="none" rotWithShape="1">
            <a:gsLst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77E9D"/>
              </a:gs>
              <a:gs pos="100000">
                <a:srgbClr val="116E8A"/>
              </a:gs>
              <a:gs pos="100000">
                <a:schemeClr val="accent1">
                  <a:tint val="44500"/>
                  <a:satMod val="160000"/>
                </a:schemeClr>
              </a:gs>
              <a:gs pos="0">
                <a:srgbClr val="1D8DB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000" y="6048000"/>
            <a:ext cx="151245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215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9" r:id="rId2"/>
    <p:sldLayoutId id="2147483698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baseline="0">
          <a:solidFill>
            <a:srgbClr val="52BDEC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60000" indent="-360000" algn="l" defTabSz="914400" rtl="0" eaLnBrk="1" latinLnBrk="0" hangingPunct="1">
        <a:spcBef>
          <a:spcPts val="580"/>
        </a:spcBef>
        <a:buSzPct val="110000"/>
        <a:buFont typeface="Arial" pitchFamily="34" charset="0"/>
        <a:buChar char="•"/>
        <a:defRPr sz="24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1pPr>
      <a:lvl2pPr marL="720000" indent="-360363" algn="l" defTabSz="914400" rtl="0" eaLnBrk="1" latinLnBrk="0" hangingPunct="1">
        <a:spcBef>
          <a:spcPts val="580"/>
        </a:spcBef>
        <a:buSzPct val="75000"/>
        <a:buFont typeface="Courier New" pitchFamily="49" charset="0"/>
        <a:buChar char="o"/>
        <a:defRPr sz="24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2pPr>
      <a:lvl3pPr marL="990000" indent="-2700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3pPr>
      <a:lvl4pPr marL="1168400" indent="-180000" algn="l" defTabSz="914400" rtl="0" eaLnBrk="1" latinLnBrk="0" hangingPunct="1">
        <a:spcBef>
          <a:spcPts val="380"/>
        </a:spcBef>
        <a:buSzPct val="80000"/>
        <a:buFont typeface="Arial" pitchFamily="34" charset="0"/>
        <a:buChar char="•"/>
        <a:defRPr sz="16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4pPr>
      <a:lvl5pPr marL="1338263" indent="-179388" algn="l" defTabSz="914400" rtl="0" eaLnBrk="1" latinLnBrk="0" hangingPunct="1">
        <a:spcBef>
          <a:spcPts val="380"/>
        </a:spcBef>
        <a:buFont typeface="Arial" pitchFamily="34" charset="0"/>
        <a:buChar char="-"/>
        <a:defRPr lang="nl-BE" sz="1600" kern="1200" dirty="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44000"/>
            <a:ext cx="3240000" cy="2668236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334000" cy="9000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l-NL"/>
              <a:t>Klik en typ de titel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40000" y="1349999"/>
            <a:ext cx="8334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/>
              <a:t>Klik en typ de tekst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539552" y="6048000"/>
            <a:ext cx="936000" cy="28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rgbClr val="00407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C4DDCD72-59EE-436D-B435-201699A5BB49}" type="datetimeFigureOut">
              <a:rPr lang="nl-BE" smtClean="0"/>
              <a:pPr/>
              <a:t>25/09/2023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566000" y="6048000"/>
            <a:ext cx="1980000" cy="28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000">
                <a:solidFill>
                  <a:srgbClr val="00407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636000" y="6048000"/>
            <a:ext cx="936000" cy="28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rgbClr val="00407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0" y="6372000"/>
            <a:ext cx="9144000" cy="486000"/>
          </a:xfrm>
          <a:prstGeom prst="rect">
            <a:avLst/>
          </a:prstGeom>
          <a:gradFill flip="none" rotWithShape="1">
            <a:gsLst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77E9D"/>
              </a:gs>
              <a:gs pos="100000">
                <a:srgbClr val="116E8A"/>
              </a:gs>
              <a:gs pos="100000">
                <a:schemeClr val="accent1">
                  <a:tint val="44500"/>
                  <a:satMod val="160000"/>
                </a:schemeClr>
              </a:gs>
              <a:gs pos="0">
                <a:srgbClr val="1D8DB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000" y="6048000"/>
            <a:ext cx="151245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45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baseline="0">
          <a:solidFill>
            <a:srgbClr val="52BDEC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60000" indent="-360000" algn="l" defTabSz="914400" rtl="0" eaLnBrk="1" latinLnBrk="0" hangingPunct="1">
        <a:spcBef>
          <a:spcPts val="580"/>
        </a:spcBef>
        <a:buSzPct val="110000"/>
        <a:buFont typeface="Arial" pitchFamily="34" charset="0"/>
        <a:buChar char="•"/>
        <a:defRPr sz="24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1pPr>
      <a:lvl2pPr marL="720000" indent="-360363" algn="l" defTabSz="914400" rtl="0" eaLnBrk="1" latinLnBrk="0" hangingPunct="1">
        <a:spcBef>
          <a:spcPts val="580"/>
        </a:spcBef>
        <a:buSzPct val="75000"/>
        <a:buFont typeface="Courier New" pitchFamily="49" charset="0"/>
        <a:buChar char="o"/>
        <a:defRPr sz="24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2pPr>
      <a:lvl3pPr marL="990000" indent="-2700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3pPr>
      <a:lvl4pPr marL="1168400" indent="-180000" algn="l" defTabSz="914400" rtl="0" eaLnBrk="1" latinLnBrk="0" hangingPunct="1">
        <a:spcBef>
          <a:spcPts val="380"/>
        </a:spcBef>
        <a:buSzPct val="80000"/>
        <a:buFont typeface="Arial" pitchFamily="34" charset="0"/>
        <a:buChar char="•"/>
        <a:defRPr sz="16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4pPr>
      <a:lvl5pPr marL="1338263" indent="-179388" algn="l" defTabSz="914400" rtl="0" eaLnBrk="1" latinLnBrk="0" hangingPunct="1">
        <a:spcBef>
          <a:spcPts val="380"/>
        </a:spcBef>
        <a:buFont typeface="Arial" pitchFamily="34" charset="0"/>
        <a:buChar char="-"/>
        <a:defRPr lang="nl-BE" sz="1600" kern="1200" dirty="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715525" y="1629000"/>
            <a:ext cx="6383503" cy="1800000"/>
          </a:xfrm>
        </p:spPr>
        <p:txBody>
          <a:bodyPr/>
          <a:lstStyle/>
          <a:p>
            <a:r>
              <a:rPr lang="nl-BE" sz="3200" b="1" dirty="0">
                <a:latin typeface="Open Sans"/>
                <a:cs typeface="Open Sans"/>
              </a:rPr>
              <a:t>Mobile push-notifications by the Belgian betting industry: </a:t>
            </a:r>
            <a:br>
              <a:rPr lang="nl-BE" sz="3200" b="1" dirty="0">
                <a:latin typeface="Open Sans"/>
                <a:cs typeface="Open Sans"/>
              </a:rPr>
            </a:br>
            <a:r>
              <a:rPr lang="nl-BE" sz="3200" b="1" dirty="0">
                <a:latin typeface="Open Sans"/>
                <a:cs typeface="Open Sans"/>
              </a:rPr>
              <a:t>a content analysis</a:t>
            </a:r>
            <a:endParaRPr lang="nl-BE" sz="2400" b="1" dirty="0">
              <a:latin typeface="Open Sans"/>
              <a:cs typeface="Open Sans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C02434D-90C8-9B15-0278-40F5D79123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15525" y="3826464"/>
            <a:ext cx="5900855" cy="1418850"/>
          </a:xfrm>
        </p:spPr>
        <p:txBody>
          <a:bodyPr/>
          <a:lstStyle/>
          <a:p>
            <a:r>
              <a:rPr lang="fr-FR" b="1" u="sng" dirty="0"/>
              <a:t>Niels </a:t>
            </a:r>
            <a:r>
              <a:rPr lang="fr-FR" b="1" u="sng" dirty="0" err="1"/>
              <a:t>Bibert</a:t>
            </a:r>
            <a:r>
              <a:rPr lang="fr-FR" b="1" dirty="0"/>
              <a:t>, </a:t>
            </a:r>
            <a:r>
              <a:rPr lang="fr-FR" dirty="0"/>
              <a:t>Eva </a:t>
            </a:r>
            <a:r>
              <a:rPr lang="fr-FR" dirty="0" err="1"/>
              <a:t>Grosemans</a:t>
            </a:r>
            <a:r>
              <a:rPr lang="fr-FR" dirty="0"/>
              <a:t>, </a:t>
            </a:r>
            <a:br>
              <a:rPr lang="fr-FR" dirty="0"/>
            </a:br>
            <a:r>
              <a:rPr lang="fr-FR" dirty="0" err="1"/>
              <a:t>Bieke</a:t>
            </a:r>
            <a:r>
              <a:rPr lang="fr-FR" dirty="0"/>
              <a:t> Zaman, </a:t>
            </a:r>
            <a:r>
              <a:rPr lang="fr-FR" dirty="0" err="1"/>
              <a:t>Rozane</a:t>
            </a:r>
            <a:r>
              <a:rPr lang="fr-FR" dirty="0"/>
              <a:t> De </a:t>
            </a:r>
            <a:r>
              <a:rPr lang="fr-FR" dirty="0" err="1"/>
              <a:t>Cock</a:t>
            </a:r>
            <a:br>
              <a:rPr lang="fr-FR" dirty="0"/>
            </a:br>
            <a:br>
              <a:rPr lang="en-BE"/>
            </a:br>
            <a:r>
              <a:rPr lang="fr-FR" dirty="0"/>
              <a:t>Institute for Media </a:t>
            </a:r>
            <a:r>
              <a:rPr lang="fr-FR" dirty="0" err="1"/>
              <a:t>Studies</a:t>
            </a:r>
            <a:r>
              <a:rPr lang="fr-FR" dirty="0"/>
              <a:t> (IMS)</a:t>
            </a:r>
          </a:p>
          <a:p>
            <a:r>
              <a:rPr lang="en-BE"/>
              <a:t>KU </a:t>
            </a:r>
            <a:r>
              <a:rPr lang="en-BE" dirty="0"/>
              <a:t>Leuven</a:t>
            </a:r>
            <a:r>
              <a:rPr lang="en-BE"/>
              <a:t>, </a:t>
            </a:r>
            <a:r>
              <a:rPr lang="fr-FR" dirty="0"/>
              <a:t>Leuven (</a:t>
            </a:r>
            <a:r>
              <a:rPr lang="en-BE"/>
              <a:t>Belgium</a:t>
            </a:r>
            <a:r>
              <a:rPr lang="fr-FR" dirty="0"/>
              <a:t>)</a:t>
            </a:r>
            <a:endParaRPr lang="en-BE" dirty="0"/>
          </a:p>
          <a:p>
            <a:r>
              <a:rPr lang="fr-FR" dirty="0" err="1"/>
              <a:t>niels.bibert@kuleuven.be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169410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F463A6-E2F1-3648-7A65-0C1AE52C8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Problem statement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AA6F82-0E6E-3437-F0CE-B8C5C90CF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230924"/>
            <a:ext cx="8334000" cy="4888522"/>
          </a:xfrm>
        </p:spPr>
        <p:txBody>
          <a:bodyPr/>
          <a:lstStyle/>
          <a:p>
            <a:r>
              <a:rPr lang="nl-BE" dirty="0"/>
              <a:t>The </a:t>
            </a:r>
            <a:r>
              <a:rPr lang="nl-BE" b="1" dirty="0"/>
              <a:t>“Mediatization of Communication” </a:t>
            </a:r>
            <a:r>
              <a:rPr lang="nl-BE" sz="2000" dirty="0"/>
              <a:t>(Lundby, 2014, Hepp, 2020) </a:t>
            </a:r>
            <a:r>
              <a:rPr lang="nl-BE" dirty="0"/>
              <a:t>means new possibilities for gambling companies to promote their products and ideas</a:t>
            </a:r>
          </a:p>
          <a:p>
            <a:r>
              <a:rPr lang="nl-BE" dirty="0"/>
              <a:t>The worldwide emergence of betting apps has brought new forms of gambling marketing to the fore, such as </a:t>
            </a:r>
            <a:r>
              <a:rPr lang="nl-BE" b="1" dirty="0"/>
              <a:t>mobile push-notifications </a:t>
            </a:r>
            <a:r>
              <a:rPr lang="nl-BE" sz="2000" dirty="0"/>
              <a:t>(Rawat et al., 2020)</a:t>
            </a:r>
            <a:r>
              <a:rPr lang="nl-BE" dirty="0"/>
              <a:t>. </a:t>
            </a:r>
          </a:p>
          <a:p>
            <a:r>
              <a:rPr lang="nl-BE" dirty="0"/>
              <a:t>Most </a:t>
            </a:r>
            <a:r>
              <a:rPr lang="nl-BE" b="1" dirty="0"/>
              <a:t>sports betting marketing </a:t>
            </a:r>
            <a:r>
              <a:rPr lang="nl-BE" dirty="0"/>
              <a:t>research has </a:t>
            </a:r>
            <a:r>
              <a:rPr lang="nl-BE" b="1" dirty="0"/>
              <a:t>overlooked </a:t>
            </a:r>
            <a:r>
              <a:rPr lang="nl-BE" dirty="0"/>
              <a:t>this type of direct marketing, despite its known / assumed influence on app re-use, overspending, riskier and impulsive betting </a:t>
            </a:r>
            <a:r>
              <a:rPr lang="nl-BE" sz="2000" dirty="0"/>
              <a:t>(Killick &amp; Griffiths, 2022; Rawat et al., 2020; McGrane et al., 2023)</a:t>
            </a:r>
            <a:r>
              <a:rPr lang="nl-BE" dirty="0"/>
              <a:t>.</a:t>
            </a:r>
          </a:p>
          <a:p>
            <a:r>
              <a:rPr lang="nl-BE" dirty="0"/>
              <a:t>If available, research is </a:t>
            </a:r>
            <a:r>
              <a:rPr lang="nl-BE" b="1" dirty="0"/>
              <a:t>Anglo-Saxon</a:t>
            </a:r>
            <a:r>
              <a:rPr lang="nl-BE" dirty="0"/>
              <a:t> in nature and deploys a relatively </a:t>
            </a:r>
            <a:r>
              <a:rPr lang="nl-BE" b="1" dirty="0"/>
              <a:t>short study timeframe</a:t>
            </a:r>
            <a:r>
              <a:rPr lang="nl-B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9474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5954A0-187E-5733-081C-5FA2A51E8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Objectives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75944701-792C-FEB2-E06B-E7D60D982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230924"/>
            <a:ext cx="8078290" cy="5322276"/>
          </a:xfrm>
        </p:spPr>
        <p:txBody>
          <a:bodyPr/>
          <a:lstStyle/>
          <a:p>
            <a:r>
              <a:rPr lang="nl-BE" b="1" dirty="0"/>
              <a:t>Exploring</a:t>
            </a:r>
            <a:r>
              <a:rPr lang="nl-BE" dirty="0"/>
              <a:t> the production of mobile push-notifications</a:t>
            </a:r>
            <a:br>
              <a:rPr lang="nl-BE" dirty="0"/>
            </a:br>
            <a:r>
              <a:rPr lang="nl-BE" dirty="0"/>
              <a:t> by bookmakers licensed </a:t>
            </a:r>
            <a:r>
              <a:rPr lang="nl-BE" b="1" dirty="0"/>
              <a:t>in Belgium</a:t>
            </a:r>
            <a:r>
              <a:rPr lang="nl-BE" dirty="0"/>
              <a:t>.</a:t>
            </a:r>
          </a:p>
          <a:p>
            <a:pPr lvl="1"/>
            <a:r>
              <a:rPr lang="nl-BE" sz="2000" dirty="0"/>
              <a:t>RQ 1: Bookmaker provenance</a:t>
            </a:r>
          </a:p>
          <a:p>
            <a:pPr lvl="1"/>
            <a:r>
              <a:rPr lang="nl-BE" sz="2000" dirty="0"/>
              <a:t>RQ 2: Targets (&amp;</a:t>
            </a:r>
            <a:r>
              <a:rPr lang="nl-BE" sz="2000" b="1" dirty="0"/>
              <a:t> </a:t>
            </a:r>
            <a:r>
              <a:rPr lang="nl-BE" sz="2000" dirty="0"/>
              <a:t>volume)</a:t>
            </a:r>
          </a:p>
          <a:p>
            <a:pPr lvl="1"/>
            <a:r>
              <a:rPr lang="nl-BE" sz="2000" dirty="0"/>
              <a:t>RQ 3: Promotional</a:t>
            </a:r>
            <a:r>
              <a:rPr lang="nl-BE" sz="2000" b="1" dirty="0"/>
              <a:t> </a:t>
            </a:r>
            <a:r>
              <a:rPr lang="nl-BE" sz="2000" dirty="0"/>
              <a:t>strategies</a:t>
            </a:r>
          </a:p>
          <a:p>
            <a:r>
              <a:rPr lang="nl-BE" b="1" dirty="0"/>
              <a:t>Evaluating a grounded theory</a:t>
            </a:r>
            <a:r>
              <a:rPr lang="nl-BE" dirty="0"/>
              <a:t> of sports betting advertising</a:t>
            </a:r>
            <a:r>
              <a:rPr lang="nl-BE" b="1" dirty="0"/>
              <a:t> </a:t>
            </a:r>
            <a:r>
              <a:rPr lang="nl-BE" sz="2000" dirty="0"/>
              <a:t>(Lopez-Gonzalez et al., 2018) </a:t>
            </a:r>
            <a:endParaRPr lang="nl-BE" dirty="0"/>
          </a:p>
          <a:p>
            <a:pPr lvl="1"/>
            <a:r>
              <a:rPr lang="nl-BE" sz="2000" dirty="0"/>
              <a:t>Control versus risk balance hypothesis</a:t>
            </a:r>
          </a:p>
          <a:p>
            <a:pPr lvl="1"/>
            <a:r>
              <a:rPr lang="nl-BE" sz="2000" dirty="0"/>
              <a:t>UK-oriented, focus on television advertisements</a:t>
            </a:r>
          </a:p>
          <a:p>
            <a:pPr marL="359637" lvl="1" indent="0">
              <a:buNone/>
            </a:pPr>
            <a:endParaRPr lang="nl-BE" dirty="0">
              <a:sym typeface="Wingdings" pitchFamily="2" charset="2"/>
            </a:endParaRPr>
          </a:p>
        </p:txBody>
      </p:sp>
      <p:sp>
        <p:nvSpPr>
          <p:cNvPr id="7" name="Gebogen pijl omhoog 6">
            <a:extLst>
              <a:ext uri="{FF2B5EF4-FFF2-40B4-BE49-F238E27FC236}">
                <a16:creationId xmlns:a16="http://schemas.microsoft.com/office/drawing/2014/main" id="{A9819BC5-B21C-1AB1-138B-30FB58CF4AC7}"/>
              </a:ext>
            </a:extLst>
          </p:cNvPr>
          <p:cNvSpPr/>
          <p:nvPr/>
        </p:nvSpPr>
        <p:spPr>
          <a:xfrm rot="10800000">
            <a:off x="525710" y="2970912"/>
            <a:ext cx="331538" cy="307127"/>
          </a:xfrm>
          <a:prstGeom prst="bentUpArrow">
            <a:avLst>
              <a:gd name="adj1" fmla="val 9106"/>
              <a:gd name="adj2" fmla="val 25000"/>
              <a:gd name="adj3" fmla="val 3804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1D4BC3B6-B90C-FE03-AEB5-FD032131541C}"/>
              </a:ext>
            </a:extLst>
          </p:cNvPr>
          <p:cNvSpPr txBox="1"/>
          <p:nvPr/>
        </p:nvSpPr>
        <p:spPr>
          <a:xfrm>
            <a:off x="857249" y="4921814"/>
            <a:ext cx="5935437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l-BE" sz="2000" b="1" dirty="0"/>
              <a:t>Anticipated contributions</a:t>
            </a:r>
            <a:endParaRPr lang="nl-BE" sz="2000" dirty="0"/>
          </a:p>
          <a:p>
            <a:pPr marL="285750" indent="-285750">
              <a:buFont typeface="Wingdings" pitchFamily="2" charset="2"/>
              <a:buChar char="ü"/>
            </a:pPr>
            <a:r>
              <a:rPr lang="nl-BE" sz="2000" dirty="0"/>
              <a:t>Insight in ‘Belgian’ gambling marketing efforts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nl-BE" sz="2000" dirty="0"/>
              <a:t>Informing gambling policy at local level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nl-BE" sz="2000" dirty="0"/>
              <a:t>Advancing theory development</a:t>
            </a:r>
          </a:p>
        </p:txBody>
      </p:sp>
      <p:sp>
        <p:nvSpPr>
          <p:cNvPr id="13" name="Vierkante haak links 12">
            <a:extLst>
              <a:ext uri="{FF2B5EF4-FFF2-40B4-BE49-F238E27FC236}">
                <a16:creationId xmlns:a16="http://schemas.microsoft.com/office/drawing/2014/main" id="{9974D787-412D-CC36-9EE7-012D4ED89A7C}"/>
              </a:ext>
            </a:extLst>
          </p:cNvPr>
          <p:cNvSpPr/>
          <p:nvPr/>
        </p:nvSpPr>
        <p:spPr>
          <a:xfrm flipH="1">
            <a:off x="8272462" y="1436914"/>
            <a:ext cx="131309" cy="1992086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16" name="Rechte verbindingslijn met pijl 15">
            <a:extLst>
              <a:ext uri="{FF2B5EF4-FFF2-40B4-BE49-F238E27FC236}">
                <a16:creationId xmlns:a16="http://schemas.microsoft.com/office/drawing/2014/main" id="{E025D078-A170-B821-C1F0-0475BDDB0FDC}"/>
              </a:ext>
            </a:extLst>
          </p:cNvPr>
          <p:cNvCxnSpPr>
            <a:cxnSpLocks/>
          </p:cNvCxnSpPr>
          <p:nvPr/>
        </p:nvCxnSpPr>
        <p:spPr>
          <a:xfrm flipH="1">
            <a:off x="7075714" y="5094515"/>
            <a:ext cx="15425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D2C05CCF-B1CA-60AB-4CF8-2D78CB5C4A0F}"/>
              </a:ext>
            </a:extLst>
          </p:cNvPr>
          <p:cNvCxnSpPr>
            <a:cxnSpLocks/>
          </p:cNvCxnSpPr>
          <p:nvPr/>
        </p:nvCxnSpPr>
        <p:spPr>
          <a:xfrm flipV="1">
            <a:off x="8618290" y="2432957"/>
            <a:ext cx="0" cy="26615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21">
            <a:extLst>
              <a:ext uri="{FF2B5EF4-FFF2-40B4-BE49-F238E27FC236}">
                <a16:creationId xmlns:a16="http://schemas.microsoft.com/office/drawing/2014/main" id="{0AEF6961-BFD9-97C6-627E-9A7A24024592}"/>
              </a:ext>
            </a:extLst>
          </p:cNvPr>
          <p:cNvCxnSpPr>
            <a:cxnSpLocks/>
            <a:endCxn id="13" idx="1"/>
          </p:cNvCxnSpPr>
          <p:nvPr/>
        </p:nvCxnSpPr>
        <p:spPr>
          <a:xfrm flipH="1">
            <a:off x="8403771" y="2432957"/>
            <a:ext cx="2145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50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72E6F6-01BE-9649-5D51-79D44240D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180000"/>
            <a:ext cx="8334000" cy="900000"/>
          </a:xfrm>
        </p:spPr>
        <p:txBody>
          <a:bodyPr anchor="b">
            <a:normAutofit/>
          </a:bodyPr>
          <a:lstStyle/>
          <a:p>
            <a:r>
              <a:rPr lang="nl-BE" dirty="0"/>
              <a:t>Methodology (1)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DE4C40EE-52D9-A8DF-BC48-BBF8095BC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999" y="1263734"/>
            <a:ext cx="4698428" cy="50817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sz="2600" b="1" dirty="0"/>
              <a:t>PREPARATIONS (July 2021)</a:t>
            </a:r>
          </a:p>
          <a:p>
            <a:r>
              <a:rPr lang="nl-BE" dirty="0"/>
              <a:t>Create an </a:t>
            </a:r>
            <a:r>
              <a:rPr lang="nl-BE" b="1" dirty="0"/>
              <a:t>account</a:t>
            </a:r>
            <a:r>
              <a:rPr lang="nl-BE" dirty="0"/>
              <a:t> on all licensed online betting </a:t>
            </a:r>
            <a:br>
              <a:rPr lang="nl-BE" dirty="0"/>
            </a:br>
            <a:r>
              <a:rPr lang="nl-BE" dirty="0"/>
              <a:t>plaforms in Belgium (N = 24) </a:t>
            </a:r>
          </a:p>
          <a:p>
            <a:r>
              <a:rPr lang="nl-BE" dirty="0"/>
              <a:t>Add </a:t>
            </a:r>
            <a:r>
              <a:rPr lang="nl-BE" b="1" dirty="0"/>
              <a:t>money</a:t>
            </a:r>
            <a:r>
              <a:rPr lang="nl-BE" dirty="0"/>
              <a:t> to your accounts</a:t>
            </a:r>
            <a:br>
              <a:rPr lang="nl-BE" dirty="0"/>
            </a:br>
            <a:r>
              <a:rPr lang="nl-BE" dirty="0"/>
              <a:t>to make them appear ‘real’.</a:t>
            </a:r>
          </a:p>
          <a:p>
            <a:r>
              <a:rPr lang="nl-BE" dirty="0"/>
              <a:t>Search for the bookmaker’s app, install, log in and </a:t>
            </a:r>
            <a:r>
              <a:rPr lang="nl-BE" b="1" dirty="0"/>
              <a:t>opt-in </a:t>
            </a:r>
            <a:br>
              <a:rPr lang="nl-BE" b="1" dirty="0"/>
            </a:br>
            <a:r>
              <a:rPr lang="nl-BE" dirty="0"/>
              <a:t>to</a:t>
            </a:r>
            <a:r>
              <a:rPr lang="nl-BE" b="1" dirty="0"/>
              <a:t> </a:t>
            </a:r>
            <a:r>
              <a:rPr lang="nl-BE" dirty="0"/>
              <a:t>all promotions (N = 15)</a:t>
            </a:r>
          </a:p>
          <a:p>
            <a:r>
              <a:rPr lang="nl-BE" dirty="0"/>
              <a:t>Install </a:t>
            </a:r>
            <a:r>
              <a:rPr lang="nl-BE" b="1" dirty="0"/>
              <a:t>Notification Log </a:t>
            </a:r>
            <a:r>
              <a:rPr lang="nl-BE" dirty="0"/>
              <a:t>to </a:t>
            </a:r>
            <a:br>
              <a:rPr lang="nl-BE" dirty="0"/>
            </a:br>
            <a:r>
              <a:rPr lang="nl-BE" dirty="0"/>
              <a:t>track mobile notifications </a:t>
            </a:r>
            <a:br>
              <a:rPr lang="nl-BE" dirty="0"/>
            </a:br>
            <a:r>
              <a:rPr lang="nl-BE" dirty="0"/>
              <a:t>(only for Android)</a:t>
            </a:r>
          </a:p>
        </p:txBody>
      </p:sp>
      <p:pic>
        <p:nvPicPr>
          <p:cNvPr id="15" name="Betway registration.mp4">
            <a:hlinkClick r:id="" action="ppaction://media"/>
            <a:extLst>
              <a:ext uri="{FF2B5EF4-FFF2-40B4-BE49-F238E27FC236}">
                <a16:creationId xmlns:a16="http://schemas.microsoft.com/office/drawing/2014/main" id="{053C3706-ED51-CC6B-1A3C-ACF841692F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14440" y="2045776"/>
            <a:ext cx="3790556" cy="3275952"/>
          </a:xfrm>
          <a:prstGeom prst="rect">
            <a:avLst/>
          </a:prstGeom>
          <a:noFill/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9679CCFF-1DB3-B8B6-A8C7-26216447E3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46" r="6334"/>
          <a:stretch/>
        </p:blipFill>
        <p:spPr>
          <a:xfrm>
            <a:off x="5073953" y="2311879"/>
            <a:ext cx="3962113" cy="283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61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60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72E6F6-01BE-9649-5D51-79D44240D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Methodology (2)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DE4C40EE-52D9-A8DF-BC48-BBF8095BC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1" y="1230924"/>
            <a:ext cx="4817446" cy="5322276"/>
          </a:xfrm>
        </p:spPr>
        <p:txBody>
          <a:bodyPr/>
          <a:lstStyle/>
          <a:p>
            <a:pPr marL="0" indent="0">
              <a:buNone/>
            </a:pPr>
            <a:r>
              <a:rPr lang="nl-BE" b="1" dirty="0"/>
              <a:t>DATA COLLECTION</a:t>
            </a:r>
            <a:br>
              <a:rPr lang="nl-BE" b="1" dirty="0"/>
            </a:br>
            <a:r>
              <a:rPr lang="nl-BE" b="1" dirty="0"/>
              <a:t>(July 2021-December 2022)</a:t>
            </a:r>
          </a:p>
          <a:p>
            <a:r>
              <a:rPr lang="nl-BE" dirty="0"/>
              <a:t>Keep your phone </a:t>
            </a:r>
            <a:r>
              <a:rPr lang="nl-BE" b="1" dirty="0"/>
              <a:t>charged</a:t>
            </a:r>
            <a:r>
              <a:rPr lang="nl-BE" dirty="0"/>
              <a:t> and connected to the internet at all times (as much as possible) </a:t>
            </a:r>
          </a:p>
          <a:p>
            <a:r>
              <a:rPr lang="nl-BE" b="1" dirty="0"/>
              <a:t>Don’t gamble</a:t>
            </a:r>
            <a:r>
              <a:rPr lang="nl-BE" dirty="0"/>
              <a:t>, see what happens, but visit the app regularly (e.g., monthly basis)</a:t>
            </a:r>
          </a:p>
          <a:p>
            <a:r>
              <a:rPr lang="nl-BE" dirty="0"/>
              <a:t>Although the Notification Log tool tracks everything, </a:t>
            </a:r>
            <a:br>
              <a:rPr lang="nl-BE" dirty="0"/>
            </a:br>
            <a:r>
              <a:rPr lang="nl-BE" dirty="0"/>
              <a:t>take some </a:t>
            </a:r>
            <a:r>
              <a:rPr lang="nl-BE" b="1" dirty="0"/>
              <a:t>screenshots</a:t>
            </a:r>
            <a:r>
              <a:rPr lang="nl-BE" dirty="0"/>
              <a:t> too.</a:t>
            </a:r>
          </a:p>
          <a:p>
            <a:r>
              <a:rPr lang="nl-BE" b="1" dirty="0"/>
              <a:t>Export</a:t>
            </a:r>
            <a:r>
              <a:rPr lang="nl-BE" dirty="0"/>
              <a:t> the data soon enough, in order to avoid big JSON-files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23E0C07D-08F5-1540-042C-0FE7AC0719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16"/>
          <a:stretch/>
        </p:blipFill>
        <p:spPr>
          <a:xfrm>
            <a:off x="5852033" y="1711372"/>
            <a:ext cx="2510523" cy="4620171"/>
          </a:xfrm>
          <a:prstGeom prst="rect">
            <a:avLst/>
          </a:prstGeom>
          <a:noFill/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743D983-42B0-19BA-1806-C8CDD151D9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16"/>
          <a:stretch/>
        </p:blipFill>
        <p:spPr>
          <a:xfrm>
            <a:off x="5852033" y="1711372"/>
            <a:ext cx="2510523" cy="4620171"/>
          </a:xfrm>
          <a:prstGeom prst="rect">
            <a:avLst/>
          </a:prstGeom>
          <a:noFill/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4AAFC1F-38BC-BF63-2941-57521BC8D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0" y="2103371"/>
            <a:ext cx="6413500" cy="417830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17CFD75-BF6A-6098-293D-3E929F63C6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999" y="2054189"/>
            <a:ext cx="7772400" cy="4550770"/>
          </a:xfrm>
          <a:prstGeom prst="rect">
            <a:avLst/>
          </a:prstGeom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70A0858A-DD10-B871-A895-047DB2FC67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9900" y="705668"/>
            <a:ext cx="2714787" cy="5882038"/>
          </a:xfrm>
          <a:prstGeom prst="rect">
            <a:avLst/>
          </a:prstGeom>
        </p:spPr>
      </p:pic>
      <p:sp>
        <p:nvSpPr>
          <p:cNvPr id="13" name="Ovaal 12">
            <a:extLst>
              <a:ext uri="{FF2B5EF4-FFF2-40B4-BE49-F238E27FC236}">
                <a16:creationId xmlns:a16="http://schemas.microsoft.com/office/drawing/2014/main" id="{B860AADD-9CDE-B53E-1404-02F7EE5409C3}"/>
              </a:ext>
            </a:extLst>
          </p:cNvPr>
          <p:cNvSpPr/>
          <p:nvPr/>
        </p:nvSpPr>
        <p:spPr>
          <a:xfrm>
            <a:off x="5596107" y="4192521"/>
            <a:ext cx="1003476" cy="6776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4308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26A362-5342-C6AC-34C8-2F718748A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Methodology (3)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732B07CA-6F56-0E7D-75B0-F18ED287E2D5}"/>
              </a:ext>
            </a:extLst>
          </p:cNvPr>
          <p:cNvSpPr txBox="1">
            <a:spLocks/>
          </p:cNvSpPr>
          <p:nvPr/>
        </p:nvSpPr>
        <p:spPr>
          <a:xfrm>
            <a:off x="540000" y="1230924"/>
            <a:ext cx="7556250" cy="48885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0000" indent="-360000" algn="l" defTabSz="914400" rtl="0" eaLnBrk="1" latinLnBrk="0" hangingPunct="1">
              <a:spcBef>
                <a:spcPts val="580"/>
              </a:spcBef>
              <a:buSzPct val="110000"/>
              <a:buFont typeface="Arial" pitchFamily="34" charset="0"/>
              <a:buChar char="•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360363" algn="l" defTabSz="914400" rtl="0" eaLnBrk="1" latinLnBrk="0" hangingPunct="1">
              <a:spcBef>
                <a:spcPts val="580"/>
              </a:spcBef>
              <a:buSzPct val="75000"/>
              <a:buFont typeface="Courier New" pitchFamily="49" charset="0"/>
              <a:buChar char="o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90000" indent="-2700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168400" indent="-180000" algn="l" defTabSz="914400" rtl="0" eaLnBrk="1" latinLnBrk="0" hangingPunct="1">
              <a:spcBef>
                <a:spcPts val="380"/>
              </a:spcBef>
              <a:buSzPct val="80000"/>
              <a:buFont typeface="Arial" pitchFamily="34" charset="0"/>
              <a:buChar char="•"/>
              <a:defRPr sz="16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38263" indent="-179388" algn="l" defTabSz="914400" rtl="0" eaLnBrk="1" latinLnBrk="0" hangingPunct="1">
              <a:spcBef>
                <a:spcPts val="380"/>
              </a:spcBef>
              <a:buFont typeface="Arial" pitchFamily="34" charset="0"/>
              <a:buChar char="-"/>
              <a:defRPr lang="nl-BE" sz="1600" kern="1200" dirty="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nl-BE" b="1" dirty="0"/>
              <a:t>DATA ANALYSIS</a:t>
            </a:r>
            <a:br>
              <a:rPr lang="nl-BE" b="1" dirty="0"/>
            </a:br>
            <a:r>
              <a:rPr lang="nl-BE" b="1" dirty="0"/>
              <a:t>(February-July 2023)</a:t>
            </a:r>
          </a:p>
          <a:p>
            <a:r>
              <a:rPr lang="nl-BE" dirty="0"/>
              <a:t>Data cleaning with Excel </a:t>
            </a:r>
            <a:br>
              <a:rPr lang="nl-BE" dirty="0"/>
            </a:br>
            <a:r>
              <a:rPr lang="nl-BE" dirty="0"/>
              <a:t>(takes time), described in </a:t>
            </a:r>
            <a:br>
              <a:rPr lang="nl-BE" dirty="0"/>
            </a:br>
            <a:r>
              <a:rPr lang="nl-BE" dirty="0"/>
              <a:t>a step-by-step </a:t>
            </a:r>
            <a:r>
              <a:rPr lang="nl-BE" b="1" dirty="0"/>
              <a:t>logbook</a:t>
            </a:r>
          </a:p>
          <a:p>
            <a:r>
              <a:rPr lang="nl-BE" dirty="0"/>
              <a:t>Develop a detailed data </a:t>
            </a:r>
            <a:br>
              <a:rPr lang="nl-BE" dirty="0"/>
            </a:br>
            <a:r>
              <a:rPr lang="nl-BE" dirty="0"/>
              <a:t>analysis </a:t>
            </a:r>
            <a:r>
              <a:rPr lang="nl-BE" b="1" dirty="0"/>
              <a:t>protocol</a:t>
            </a:r>
            <a:r>
              <a:rPr lang="nl-BE" dirty="0"/>
              <a:t> per RQ</a:t>
            </a:r>
          </a:p>
          <a:p>
            <a:pPr lvl="1"/>
            <a:r>
              <a:rPr lang="nl-BE" dirty="0"/>
              <a:t>1. Provenance </a:t>
            </a:r>
            <a:r>
              <a:rPr lang="nl-BE" sz="2000" dirty="0"/>
              <a:t>(= name)</a:t>
            </a:r>
          </a:p>
          <a:p>
            <a:pPr lvl="1"/>
            <a:r>
              <a:rPr lang="nl-BE" dirty="0"/>
              <a:t>2. Targets</a:t>
            </a:r>
            <a:br>
              <a:rPr lang="nl-BE" dirty="0"/>
            </a:br>
            <a:r>
              <a:rPr lang="nl-BE" sz="2000" dirty="0"/>
              <a:t>(time &amp; date, sports &amp; bet type)</a:t>
            </a:r>
          </a:p>
          <a:p>
            <a:pPr lvl="1"/>
            <a:r>
              <a:rPr lang="nl-BE" dirty="0"/>
              <a:t>3. Strategies</a:t>
            </a:r>
            <a:br>
              <a:rPr lang="nl-BE" dirty="0"/>
            </a:br>
            <a:r>
              <a:rPr lang="nl-BE" sz="2000" dirty="0"/>
              <a:t>(gambling encouragement)</a:t>
            </a:r>
            <a:endParaRPr lang="nl-BE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AA1B9A54-2C51-8D11-50D1-12873AB3E9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147"/>
          <a:stretch/>
        </p:blipFill>
        <p:spPr>
          <a:xfrm>
            <a:off x="4795062" y="1118100"/>
            <a:ext cx="4087764" cy="2181042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42DEA10A-2CAE-CE1B-03D5-9F1F44C97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2562" y="3429000"/>
            <a:ext cx="2792116" cy="2898263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8FFC13F-4453-95B0-9AFD-851417762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5062" y="4050712"/>
            <a:ext cx="2933575" cy="1689188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AEA9F2C2-AA6F-323B-4F20-EA928489BC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5062" y="630000"/>
            <a:ext cx="4157327" cy="588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36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21EDC1-CA16-B0F9-1ED2-0E0D8B670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Results – RQ1: Provenance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FD25EBBE-7EAD-1BBA-DDFF-F971B87C9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229186"/>
            <a:ext cx="8334000" cy="5322276"/>
          </a:xfrm>
        </p:spPr>
        <p:txBody>
          <a:bodyPr/>
          <a:lstStyle/>
          <a:p>
            <a:pPr marL="0" indent="0">
              <a:buNone/>
            </a:pPr>
            <a:r>
              <a:rPr lang="nl-BE" b="1" dirty="0"/>
              <a:t>DIFFERENT PRIORITIES?</a:t>
            </a:r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8BA3F857-E343-4AB7-D978-A90614C2F5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123089"/>
              </p:ext>
            </p:extLst>
          </p:nvPr>
        </p:nvGraphicFramePr>
        <p:xfrm>
          <a:off x="540001" y="1718235"/>
          <a:ext cx="4722112" cy="2346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82500">
                  <a:extLst>
                    <a:ext uri="{9D8B030D-6E8A-4147-A177-3AD203B41FA5}">
                      <a16:colId xmlns:a16="http://schemas.microsoft.com/office/drawing/2014/main" val="169645163"/>
                    </a:ext>
                  </a:extLst>
                </a:gridCol>
                <a:gridCol w="1571068">
                  <a:extLst>
                    <a:ext uri="{9D8B030D-6E8A-4147-A177-3AD203B41FA5}">
                      <a16:colId xmlns:a16="http://schemas.microsoft.com/office/drawing/2014/main" val="2351809234"/>
                    </a:ext>
                  </a:extLst>
                </a:gridCol>
                <a:gridCol w="1668544">
                  <a:extLst>
                    <a:ext uri="{9D8B030D-6E8A-4147-A177-3AD203B41FA5}">
                      <a16:colId xmlns:a16="http://schemas.microsoft.com/office/drawing/2014/main" val="4121761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nl-NL" sz="1400" b="1" dirty="0">
                          <a:effectLst/>
                        </a:rPr>
                        <a:t>App-</a:t>
                      </a:r>
                      <a:r>
                        <a:rPr lang="nl-NL" sz="1400" b="1" dirty="0" err="1">
                          <a:effectLst/>
                        </a:rPr>
                        <a:t>supported</a:t>
                      </a:r>
                      <a:r>
                        <a:rPr lang="nl-NL" sz="1400" b="1" dirty="0">
                          <a:effectLst/>
                        </a:rPr>
                        <a:t> </a:t>
                      </a:r>
                      <a:r>
                        <a:rPr lang="nl-NL" sz="1400" b="1" dirty="0" err="1">
                          <a:effectLst/>
                        </a:rPr>
                        <a:t>notifications</a:t>
                      </a:r>
                      <a:endParaRPr lang="nl-BE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nl-NL" sz="1400" b="1" dirty="0">
                          <a:effectLst/>
                        </a:rPr>
                        <a:t>App, but no </a:t>
                      </a:r>
                      <a:r>
                        <a:rPr lang="nl-NL" sz="1400" b="1" dirty="0" err="1">
                          <a:effectLst/>
                        </a:rPr>
                        <a:t>notifications</a:t>
                      </a:r>
                      <a:endParaRPr lang="nl-BE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nl-NL" sz="1400" b="1" dirty="0">
                          <a:effectLst/>
                        </a:rPr>
                        <a:t>License, but </a:t>
                      </a:r>
                      <a:br>
                        <a:rPr lang="nl-NL" sz="1400" b="1" dirty="0">
                          <a:effectLst/>
                        </a:rPr>
                      </a:br>
                      <a:r>
                        <a:rPr lang="nl-NL" sz="1400" b="1" dirty="0">
                          <a:effectLst/>
                        </a:rPr>
                        <a:t>no app</a:t>
                      </a:r>
                      <a:endParaRPr lang="nl-BE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3291130"/>
                  </a:ext>
                </a:extLst>
              </a:tr>
              <a:tr h="534035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</a:rPr>
                        <a:t>Napoleon Games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</a:rPr>
                        <a:t>Unibet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</a:rPr>
                        <a:t>Bwin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</a:rPr>
                        <a:t>Circus Sport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</a:rPr>
                        <a:t>betFIRST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</a:rPr>
                        <a:t>Betcenter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</a:rPr>
                        <a:t>Ladbrokes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</a:rPr>
                        <a:t>Meridianbet</a:t>
                      </a:r>
                      <a:endParaRPr lang="nl-B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</a:rPr>
                        <a:t>ZEbet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</a:rPr>
                        <a:t>Blitz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</a:rPr>
                        <a:t>Bet777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</a:rPr>
                        <a:t>Betway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</a:rPr>
                        <a:t>Stanleybet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</a:rPr>
                        <a:t>Magic Betting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</a:rPr>
                        <a:t>Scooore </a:t>
                      </a:r>
                      <a:br>
                        <a:rPr lang="nl-BE" sz="1400" dirty="0">
                          <a:effectLst/>
                        </a:rPr>
                      </a:br>
                      <a:r>
                        <a:rPr lang="nl-BE" sz="1200" dirty="0">
                          <a:effectLst/>
                        </a:rPr>
                        <a:t>(app since Dec 2022)</a:t>
                      </a:r>
                      <a:endParaRPr lang="nl-BE" sz="14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Eurotiercé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ZEbet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Starcasino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Golden Palace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Bingoal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FootFoot 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Vivatbet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Golden Vegas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nl-BE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Family Sports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9101472"/>
                  </a:ext>
                </a:extLst>
              </a:tr>
            </a:tbl>
          </a:graphicData>
        </a:graphic>
      </p:graphicFrame>
      <p:pic>
        <p:nvPicPr>
          <p:cNvPr id="8" name="Afbeelding 7">
            <a:extLst>
              <a:ext uri="{FF2B5EF4-FFF2-40B4-BE49-F238E27FC236}">
                <a16:creationId xmlns:a16="http://schemas.microsoft.com/office/drawing/2014/main" id="{B59FE683-4FF5-7468-B48F-DCAD5D9A10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4" r="29160"/>
          <a:stretch/>
        </p:blipFill>
        <p:spPr>
          <a:xfrm>
            <a:off x="5835265" y="1600906"/>
            <a:ext cx="2847777" cy="26784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ED84290-545A-D63B-7DD8-EC8E66413A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39" r="15817" b="93180"/>
          <a:stretch/>
        </p:blipFill>
        <p:spPr>
          <a:xfrm>
            <a:off x="5484740" y="1614262"/>
            <a:ext cx="392704" cy="18266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25D05F88-D6E5-A032-CF07-9F76930A3B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67" b="9211"/>
          <a:stretch/>
        </p:blipFill>
        <p:spPr>
          <a:xfrm>
            <a:off x="2134784" y="4490820"/>
            <a:ext cx="6626344" cy="14815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E542CCFD-9B62-7FFE-099C-AEF77D4D94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33" t="7262" r="15817" b="64756"/>
          <a:stretch/>
        </p:blipFill>
        <p:spPr>
          <a:xfrm>
            <a:off x="5573193" y="1836353"/>
            <a:ext cx="215799" cy="749476"/>
          </a:xfrm>
          <a:prstGeom prst="rect">
            <a:avLst/>
          </a:prstGeom>
        </p:spPr>
      </p:pic>
      <p:sp>
        <p:nvSpPr>
          <p:cNvPr id="12" name="Gebogen pijl omhoog 11">
            <a:extLst>
              <a:ext uri="{FF2B5EF4-FFF2-40B4-BE49-F238E27FC236}">
                <a16:creationId xmlns:a16="http://schemas.microsoft.com/office/drawing/2014/main" id="{ABD4D3BE-5D39-C4D7-DA41-3CFF856E87D7}"/>
              </a:ext>
            </a:extLst>
          </p:cNvPr>
          <p:cNvSpPr/>
          <p:nvPr/>
        </p:nvSpPr>
        <p:spPr>
          <a:xfrm rot="5400000">
            <a:off x="694016" y="4848487"/>
            <a:ext cx="1062213" cy="307127"/>
          </a:xfrm>
          <a:prstGeom prst="bentUpArrow">
            <a:avLst>
              <a:gd name="adj1" fmla="val 9106"/>
              <a:gd name="adj2" fmla="val 25000"/>
              <a:gd name="adj3" fmla="val 3804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CD17B0C5-3538-9372-5A6D-32251B9146EE}"/>
              </a:ext>
            </a:extLst>
          </p:cNvPr>
          <p:cNvSpPr txBox="1"/>
          <p:nvPr/>
        </p:nvSpPr>
        <p:spPr>
          <a:xfrm>
            <a:off x="270000" y="559811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First notification</a:t>
            </a:r>
          </a:p>
        </p:txBody>
      </p:sp>
    </p:spTree>
    <p:extLst>
      <p:ext uri="{BB962C8B-B14F-4D97-AF65-F5344CB8AC3E}">
        <p14:creationId xmlns:p14="http://schemas.microsoft.com/office/powerpoint/2010/main" val="1812303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9DE66A-70B5-17A7-D0CF-B2D544BF0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Results – RQ 2: Targets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9093217B-0191-A4EF-C692-796C172BE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999" y="1196114"/>
            <a:ext cx="8334000" cy="5322276"/>
          </a:xfrm>
        </p:spPr>
        <p:txBody>
          <a:bodyPr/>
          <a:lstStyle/>
          <a:p>
            <a:pPr marL="0" indent="0">
              <a:buNone/>
            </a:pPr>
            <a:r>
              <a:rPr lang="nl-BE" b="1" dirty="0"/>
              <a:t>TIME AND DATE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2D7FE7C-11D6-2C12-A7C0-9CF8E6ED29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78"/>
          <a:stretch/>
        </p:blipFill>
        <p:spPr>
          <a:xfrm>
            <a:off x="4446271" y="1697815"/>
            <a:ext cx="4427729" cy="2449643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2C21C12B-525A-7027-9C7D-6C6A6D053B0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76"/>
          <a:stretch/>
        </p:blipFill>
        <p:spPr>
          <a:xfrm>
            <a:off x="540000" y="1678765"/>
            <a:ext cx="3740151" cy="2468693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CD467201-6BA9-7F05-F64A-EA315E1A69A6}"/>
              </a:ext>
            </a:extLst>
          </p:cNvPr>
          <p:cNvSpPr txBox="1"/>
          <p:nvPr/>
        </p:nvSpPr>
        <p:spPr>
          <a:xfrm>
            <a:off x="539999" y="4282750"/>
            <a:ext cx="3740151" cy="16619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nl-BE" b="1" dirty="0"/>
              <a:t>Time patterns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Evening peaks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+/- 1-2h before the start of </a:t>
            </a:r>
            <a:br>
              <a:rPr lang="nl-BE" dirty="0"/>
            </a:br>
            <a:r>
              <a:rPr lang="nl-BE" dirty="0"/>
              <a:t>one or more sports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Day before an event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FCF42396-F4C2-C326-F375-04810A8ED3C0}"/>
              </a:ext>
            </a:extLst>
          </p:cNvPr>
          <p:cNvSpPr txBox="1"/>
          <p:nvPr/>
        </p:nvSpPr>
        <p:spPr>
          <a:xfrm>
            <a:off x="4446271" y="4286658"/>
            <a:ext cx="4427730" cy="16619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b="1" dirty="0"/>
              <a:t>March-May 2022</a:t>
            </a:r>
            <a:r>
              <a:rPr lang="nl-BE" dirty="0"/>
              <a:t>: </a:t>
            </a:r>
            <a:r>
              <a:rPr lang="nl-BE" sz="1600" dirty="0"/>
              <a:t>UEFA cups KO stage; </a:t>
            </a:r>
            <a:br>
              <a:rPr lang="nl-BE" sz="1600" dirty="0"/>
            </a:br>
            <a:r>
              <a:rPr lang="nl-BE" sz="1600" dirty="0"/>
              <a:t>Belgian PO; Africa Cup; Flanders classics; Formula 1 &amp; Darts PL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b="1" dirty="0"/>
              <a:t>June 2022 </a:t>
            </a:r>
            <a:r>
              <a:rPr lang="nl-BE" dirty="0"/>
              <a:t>: </a:t>
            </a:r>
            <a:r>
              <a:rPr lang="nl-BE" sz="1600" dirty="0"/>
              <a:t>Nations League, WC Darts, Tennis RL, Basketball 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b="1" dirty="0"/>
              <a:t>Nov-Dec 2022</a:t>
            </a:r>
            <a:r>
              <a:rPr lang="nl-BE" dirty="0"/>
              <a:t>: </a:t>
            </a:r>
            <a:r>
              <a:rPr lang="nl-BE" sz="1600" dirty="0"/>
              <a:t>WC Soccer 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56234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9DE66A-70B5-17A7-D0CF-B2D544BF0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Results – RQ 2: Targets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9093217B-0191-A4EF-C692-796C172BE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277257"/>
            <a:ext cx="4565400" cy="5322276"/>
          </a:xfrm>
        </p:spPr>
        <p:txBody>
          <a:bodyPr/>
          <a:lstStyle/>
          <a:p>
            <a:pPr marL="0" indent="0">
              <a:buNone/>
            </a:pPr>
            <a:r>
              <a:rPr lang="nl-BE" b="1" dirty="0"/>
              <a:t>SPORTS EVENTS</a:t>
            </a:r>
          </a:p>
          <a:p>
            <a:pPr algn="just"/>
            <a:r>
              <a:rPr lang="en-GB" dirty="0">
                <a:ea typeface="Calibri" panose="020F0502020204030204" pitchFamily="34" charset="0"/>
              </a:rPr>
              <a:t>11 different sports</a:t>
            </a:r>
          </a:p>
          <a:p>
            <a:pPr lvl="1"/>
            <a:r>
              <a:rPr lang="en-GB" sz="2000" dirty="0">
                <a:ea typeface="Calibri" panose="020F0502020204030204" pitchFamily="34" charset="0"/>
              </a:rPr>
              <a:t>Soccer (77.7%), Tennis (5.8%)</a:t>
            </a:r>
          </a:p>
          <a:p>
            <a:pPr lvl="1"/>
            <a:r>
              <a:rPr lang="en-GB" sz="2000" dirty="0">
                <a:ea typeface="Calibri" panose="020F0502020204030204" pitchFamily="34" charset="0"/>
              </a:rPr>
              <a:t>Cycling (4.2%), Basketball (2.5%)</a:t>
            </a:r>
          </a:p>
          <a:p>
            <a:pPr lvl="1"/>
            <a:r>
              <a:rPr lang="en-GB" sz="2000" dirty="0">
                <a:ea typeface="Calibri" panose="020F0502020204030204" pitchFamily="34" charset="0"/>
              </a:rPr>
              <a:t>American Football, Darts, F1, Horseracing, V-sports, Hockey</a:t>
            </a:r>
            <a:endParaRPr lang="en-GB" dirty="0">
              <a:ea typeface="Calibri" panose="020F0502020204030204" pitchFamily="34" charset="0"/>
            </a:endParaRPr>
          </a:p>
          <a:p>
            <a:pPr algn="just"/>
            <a:r>
              <a:rPr lang="en-GB" dirty="0">
                <a:ea typeface="Calibri" panose="020F0502020204030204" pitchFamily="34" charset="0"/>
              </a:rPr>
              <a:t>Mostly about:</a:t>
            </a:r>
          </a:p>
          <a:p>
            <a:pPr lvl="1"/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most </a:t>
            </a:r>
            <a:r>
              <a:rPr lang="en-GB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prestigious 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competition(s) </a:t>
            </a:r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(e.g., Tour De France, Tennis Grand Slams)</a:t>
            </a:r>
            <a:endParaRPr lang="en-GB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GB" dirty="0">
                <a:ea typeface="Calibri" panose="020F0502020204030204" pitchFamily="34" charset="0"/>
              </a:rPr>
              <a:t>B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est-performing</a:t>
            </a:r>
            <a:r>
              <a:rPr lang="en-GB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players </a:t>
            </a:r>
            <a:br>
              <a:rPr lang="en-GB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 teams</a:t>
            </a:r>
            <a:r>
              <a:rPr lang="en-GB" b="1" dirty="0">
                <a:ea typeface="Calibri" panose="020F0502020204030204" pitchFamily="34" charset="0"/>
              </a:rPr>
              <a:t> 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 participating </a:t>
            </a:r>
            <a:r>
              <a:rPr lang="en-GB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Belgians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D51C7AA-F992-72EC-D950-5244E3730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0014" y="5186543"/>
            <a:ext cx="3553985" cy="1002371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graphicFrame>
        <p:nvGraphicFramePr>
          <p:cNvPr id="7" name="Grafiek 6">
            <a:extLst>
              <a:ext uri="{FF2B5EF4-FFF2-40B4-BE49-F238E27FC236}">
                <a16:creationId xmlns:a16="http://schemas.microsoft.com/office/drawing/2014/main" id="{826E940F-9EA5-0DE8-F72F-FC06AEC236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4163680"/>
              </p:ext>
            </p:extLst>
          </p:nvPr>
        </p:nvGraphicFramePr>
        <p:xfrm>
          <a:off x="5320015" y="1878724"/>
          <a:ext cx="3553985" cy="1776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Afbeelding 9">
            <a:extLst>
              <a:ext uri="{FF2B5EF4-FFF2-40B4-BE49-F238E27FC236}">
                <a16:creationId xmlns:a16="http://schemas.microsoft.com/office/drawing/2014/main" id="{E19036B2-13B7-820E-B0CC-DBDA7DD95D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0015" y="4123558"/>
            <a:ext cx="3553985" cy="933042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26619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9DE66A-70B5-17A7-D0CF-B2D544BF0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Results – RQ 2: Targets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9093217B-0191-A4EF-C692-796C172BE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999" y="1230924"/>
            <a:ext cx="4302457" cy="5322276"/>
          </a:xfrm>
        </p:spPr>
        <p:txBody>
          <a:bodyPr/>
          <a:lstStyle/>
          <a:p>
            <a:pPr marL="0" indent="0">
              <a:buNone/>
            </a:pPr>
            <a:r>
              <a:rPr lang="en-GB" b="1" dirty="0">
                <a:ea typeface="Calibri" panose="020F0502020204030204" pitchFamily="34" charset="0"/>
              </a:rPr>
              <a:t>SOCCER EVENTS</a:t>
            </a:r>
          </a:p>
          <a:p>
            <a:r>
              <a:rPr lang="en-GB" dirty="0">
                <a:ea typeface="Calibri" panose="020F0502020204030204" pitchFamily="34" charset="0"/>
              </a:rPr>
              <a:t>Promoted </a:t>
            </a:r>
            <a:r>
              <a:rPr lang="en-GB" b="1" dirty="0">
                <a:ea typeface="Calibri" panose="020F0502020204030204" pitchFamily="34" charset="0"/>
              </a:rPr>
              <a:t>most</a:t>
            </a:r>
            <a:r>
              <a:rPr lang="en-GB" dirty="0">
                <a:ea typeface="Calibri" panose="020F0502020204030204" pitchFamily="34" charset="0"/>
              </a:rPr>
              <a:t> </a:t>
            </a:r>
            <a:r>
              <a:rPr lang="en-GB" sz="2000" dirty="0">
                <a:ea typeface="Calibri" panose="020F0502020204030204" pitchFamily="34" charset="0"/>
              </a:rPr>
              <a:t>(77.7% of total)</a:t>
            </a:r>
          </a:p>
          <a:p>
            <a:r>
              <a:rPr lang="en-GB" dirty="0">
                <a:ea typeface="Calibri" panose="020F0502020204030204" pitchFamily="34" charset="0"/>
              </a:rPr>
              <a:t>In </a:t>
            </a:r>
            <a:r>
              <a:rPr lang="en-GB" b="1" dirty="0">
                <a:ea typeface="Calibri" panose="020F0502020204030204" pitchFamily="34" charset="0"/>
              </a:rPr>
              <a:t>most</a:t>
            </a:r>
            <a:r>
              <a:rPr lang="en-GB" dirty="0">
                <a:ea typeface="Calibri" panose="020F0502020204030204" pitchFamily="34" charset="0"/>
              </a:rPr>
              <a:t> </a:t>
            </a:r>
            <a:r>
              <a:rPr lang="en-GB" b="1" dirty="0">
                <a:ea typeface="Calibri" panose="020F0502020204030204" pitchFamily="34" charset="0"/>
              </a:rPr>
              <a:t>diverse</a:t>
            </a:r>
            <a:r>
              <a:rPr lang="en-GB" dirty="0">
                <a:ea typeface="Calibri" panose="020F0502020204030204" pitchFamily="34" charset="0"/>
              </a:rPr>
              <a:t> ways</a:t>
            </a:r>
          </a:p>
          <a:p>
            <a:pPr lvl="1"/>
            <a:r>
              <a:rPr lang="en-GB" sz="2000" dirty="0">
                <a:ea typeface="Calibri" panose="020F0502020204030204" pitchFamily="34" charset="0"/>
              </a:rPr>
              <a:t>national and international</a:t>
            </a:r>
          </a:p>
          <a:p>
            <a:pPr lvl="1"/>
            <a:r>
              <a:rPr lang="en-GB" sz="2000" dirty="0">
                <a:ea typeface="Calibri" panose="020F0502020204030204" pitchFamily="34" charset="0"/>
              </a:rPr>
              <a:t>club- and country-level  </a:t>
            </a:r>
          </a:p>
          <a:p>
            <a:r>
              <a:rPr lang="en-GB" dirty="0">
                <a:ea typeface="Calibri" panose="020F0502020204030204" pitchFamily="34" charset="0"/>
              </a:rPr>
              <a:t>Club-national and UEFA-organized tournaments </a:t>
            </a:r>
          </a:p>
          <a:p>
            <a:r>
              <a:rPr lang="en-GB" dirty="0">
                <a:ea typeface="Calibri" panose="020F0502020204030204" pitchFamily="34" charset="0"/>
              </a:rPr>
              <a:t>Primarily focused on </a:t>
            </a:r>
          </a:p>
          <a:p>
            <a:pPr lvl="1"/>
            <a:r>
              <a:rPr lang="en-GB" sz="2000" dirty="0">
                <a:ea typeface="Calibri" panose="020F0502020204030204" pitchFamily="34" charset="0"/>
              </a:rPr>
              <a:t>male-only games </a:t>
            </a:r>
          </a:p>
          <a:p>
            <a:pPr lvl="1"/>
            <a:r>
              <a:rPr lang="en-GB" sz="2000" dirty="0">
                <a:ea typeface="Calibri" panose="020F0502020204030204" pitchFamily="34" charset="0"/>
              </a:rPr>
              <a:t>(rival) Belgian, English teams</a:t>
            </a:r>
          </a:p>
          <a:p>
            <a:pPr lvl="1"/>
            <a:r>
              <a:rPr lang="en-GB" sz="2000" dirty="0">
                <a:ea typeface="Calibri" panose="020F0502020204030204" pitchFamily="34" charset="0"/>
              </a:rPr>
              <a:t>clubs from well-known (Belgian) players </a:t>
            </a:r>
            <a:br>
              <a:rPr lang="en-GB" sz="2000" dirty="0">
                <a:ea typeface="Calibri" panose="020F0502020204030204" pitchFamily="34" charset="0"/>
              </a:rPr>
            </a:br>
            <a:r>
              <a:rPr lang="en-GB" sz="1600" dirty="0">
                <a:ea typeface="Calibri" panose="020F0502020204030204" pitchFamily="34" charset="0"/>
              </a:rPr>
              <a:t>(De Bruyne, Messi, …)</a:t>
            </a:r>
            <a:endParaRPr lang="en-GB" dirty="0">
              <a:ea typeface="Calibri" panose="020F050202020403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34282F2-F318-1D0C-ACC6-61E8B486F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7942" y="3888291"/>
            <a:ext cx="4050469" cy="96793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249FE56-31DA-8146-33B8-D3E67895B6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3531" y="5167873"/>
            <a:ext cx="4050468" cy="89322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5049B4B2-C08A-79D1-4A77-D2A5C4B4CC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2357" y="2269458"/>
            <a:ext cx="4081641" cy="45150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86F7D8E1-F10D-7260-E14D-AFA6BE6834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2356" y="3067912"/>
            <a:ext cx="4081642" cy="47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677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9DE66A-70B5-17A7-D0CF-B2D544BF0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Results – RQ 2: Targets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9093217B-0191-A4EF-C692-796C172BE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212786"/>
            <a:ext cx="4921000" cy="5322276"/>
          </a:xfrm>
        </p:spPr>
        <p:txBody>
          <a:bodyPr/>
          <a:lstStyle/>
          <a:p>
            <a:pPr marL="0" indent="0">
              <a:buNone/>
            </a:pPr>
            <a:r>
              <a:rPr lang="nl-BE" b="1" dirty="0"/>
              <a:t> </a:t>
            </a:r>
            <a:endParaRPr lang="nl-BE" dirty="0"/>
          </a:p>
          <a:p>
            <a:r>
              <a:rPr lang="nl-BE" b="1" dirty="0"/>
              <a:t>Encouragement </a:t>
            </a:r>
            <a:r>
              <a:rPr lang="nl-BE" sz="2000" b="1" dirty="0"/>
              <a:t>(99.5%)</a:t>
            </a:r>
            <a:br>
              <a:rPr lang="nl-BE" b="1" dirty="0"/>
            </a:br>
            <a:r>
              <a:rPr lang="nl-BE" sz="2000" dirty="0"/>
              <a:t>vs. Responsible Gambling. </a:t>
            </a:r>
            <a:r>
              <a:rPr lang="nl-BE" sz="1800" dirty="0"/>
              <a:t>(&lt; 0.5%)</a:t>
            </a:r>
            <a:endParaRPr lang="nl-BE" sz="2000" dirty="0"/>
          </a:p>
          <a:p>
            <a:r>
              <a:rPr lang="nl-BE" b="1" dirty="0"/>
              <a:t>Pre-game bets </a:t>
            </a:r>
            <a:r>
              <a:rPr lang="nl-BE" sz="2000" b="1" dirty="0"/>
              <a:t>(78.1%)</a:t>
            </a:r>
            <a:br>
              <a:rPr lang="nl-BE" dirty="0"/>
            </a:br>
            <a:r>
              <a:rPr lang="nl-BE" sz="2000" dirty="0"/>
              <a:t>vs. Live betting </a:t>
            </a:r>
            <a:r>
              <a:rPr lang="nl-BE" sz="1800" dirty="0"/>
              <a:t>(19.1%)</a:t>
            </a:r>
            <a:br>
              <a:rPr lang="nl-BE" sz="2000" dirty="0"/>
            </a:br>
            <a:r>
              <a:rPr lang="nl-BE" sz="2000" dirty="0"/>
              <a:t>vs. Both </a:t>
            </a:r>
            <a:r>
              <a:rPr lang="nl-BE" sz="1800" dirty="0"/>
              <a:t>(2.8%)</a:t>
            </a:r>
            <a:endParaRPr lang="nl-BE" dirty="0"/>
          </a:p>
          <a:p>
            <a:r>
              <a:rPr lang="nl-BE" b="1" dirty="0"/>
              <a:t>Combo </a:t>
            </a:r>
            <a:r>
              <a:rPr lang="nl-BE" sz="2000" b="1" dirty="0"/>
              <a:t>(47,5%) </a:t>
            </a:r>
            <a:br>
              <a:rPr lang="nl-BE" dirty="0"/>
            </a:br>
            <a:r>
              <a:rPr lang="nl-BE" sz="1800" dirty="0"/>
              <a:t>vs. </a:t>
            </a:r>
            <a:r>
              <a:rPr lang="nl-BE" sz="2000" dirty="0"/>
              <a:t>Single</a:t>
            </a:r>
            <a:r>
              <a:rPr lang="nl-BE" sz="1800" dirty="0"/>
              <a:t> (30%) </a:t>
            </a:r>
            <a:br>
              <a:rPr lang="nl-BE" sz="1800" dirty="0"/>
            </a:br>
            <a:r>
              <a:rPr lang="nl-BE" sz="1800" dirty="0"/>
              <a:t>vs. </a:t>
            </a:r>
            <a:r>
              <a:rPr lang="nl-BE" sz="2000" dirty="0"/>
              <a:t>Not specified </a:t>
            </a:r>
            <a:r>
              <a:rPr lang="nl-BE" sz="1800" dirty="0"/>
              <a:t>(22,5%)</a:t>
            </a:r>
            <a:endParaRPr lang="nl-BE" sz="2000" dirty="0"/>
          </a:p>
          <a:p>
            <a:r>
              <a:rPr lang="nl-BE" b="1" dirty="0"/>
              <a:t>Game-level </a:t>
            </a:r>
            <a:r>
              <a:rPr lang="nl-BE" sz="2000" b="1" dirty="0"/>
              <a:t>(64.2%) </a:t>
            </a:r>
            <a:br>
              <a:rPr lang="nl-BE" sz="2000" dirty="0"/>
            </a:br>
            <a:r>
              <a:rPr lang="nl-BE" sz="1800" dirty="0"/>
              <a:t>vs. </a:t>
            </a:r>
            <a:r>
              <a:rPr lang="nl-BE" sz="2000" dirty="0"/>
              <a:t>Competition </a:t>
            </a:r>
            <a:r>
              <a:rPr lang="nl-BE" sz="1800" dirty="0"/>
              <a:t>(27.2%) </a:t>
            </a:r>
            <a:br>
              <a:rPr lang="nl-BE" sz="1800" dirty="0"/>
            </a:br>
            <a:r>
              <a:rPr lang="nl-BE" sz="1800" dirty="0"/>
              <a:t>vs. </a:t>
            </a:r>
            <a:r>
              <a:rPr lang="nl-BE" sz="2000" dirty="0"/>
              <a:t>‘Betting in general’ </a:t>
            </a:r>
            <a:r>
              <a:rPr lang="nl-BE" sz="1800" dirty="0"/>
              <a:t>(2.7%)</a:t>
            </a:r>
            <a:endParaRPr lang="nl-BE" sz="2000" dirty="0"/>
          </a:p>
          <a:p>
            <a:r>
              <a:rPr lang="nl-BE" b="1" dirty="0"/>
              <a:t>No odds </a:t>
            </a:r>
            <a:r>
              <a:rPr lang="nl-BE" sz="2000" b="1" dirty="0"/>
              <a:t>(72.8%) </a:t>
            </a:r>
            <a:r>
              <a:rPr lang="nl-BE" sz="1800" dirty="0"/>
              <a:t>vs.</a:t>
            </a:r>
            <a:r>
              <a:rPr lang="nl-BE" sz="1800" b="1" dirty="0"/>
              <a:t> </a:t>
            </a:r>
            <a:r>
              <a:rPr lang="nl-BE" sz="2000" dirty="0"/>
              <a:t>Odds</a:t>
            </a:r>
            <a:r>
              <a:rPr lang="nl-BE" sz="1800" dirty="0"/>
              <a:t> (27.2%)</a:t>
            </a:r>
            <a:endParaRPr lang="nl-BE" b="1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6A0457BC-6B8B-4D7C-65D8-05FB91D261FC}"/>
              </a:ext>
            </a:extLst>
          </p:cNvPr>
          <p:cNvSpPr/>
          <p:nvPr/>
        </p:nvSpPr>
        <p:spPr>
          <a:xfrm>
            <a:off x="540000" y="1640000"/>
            <a:ext cx="8334000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11C7B7C-8A4F-CD49-262C-3501A1AC5247}"/>
              </a:ext>
            </a:extLst>
          </p:cNvPr>
          <p:cNvSpPr/>
          <p:nvPr/>
        </p:nvSpPr>
        <p:spPr>
          <a:xfrm>
            <a:off x="540000" y="2540000"/>
            <a:ext cx="8334000" cy="1041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DCFB179B-FC81-EDD3-1603-8759E86A6F3E}"/>
              </a:ext>
            </a:extLst>
          </p:cNvPr>
          <p:cNvSpPr/>
          <p:nvPr/>
        </p:nvSpPr>
        <p:spPr>
          <a:xfrm>
            <a:off x="540000" y="3581400"/>
            <a:ext cx="8334000" cy="1193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2C9B06DA-3422-3201-5E9B-AE344F5C463E}"/>
              </a:ext>
            </a:extLst>
          </p:cNvPr>
          <p:cNvSpPr/>
          <p:nvPr/>
        </p:nvSpPr>
        <p:spPr>
          <a:xfrm>
            <a:off x="540000" y="4775200"/>
            <a:ext cx="8334000" cy="1193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722A5F63-66B3-083E-9ABB-08539A669A99}"/>
              </a:ext>
            </a:extLst>
          </p:cNvPr>
          <p:cNvSpPr txBox="1">
            <a:spLocks/>
          </p:cNvSpPr>
          <p:nvPr/>
        </p:nvSpPr>
        <p:spPr>
          <a:xfrm>
            <a:off x="574506" y="1198152"/>
            <a:ext cx="4921000" cy="53222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0000" indent="-360000" algn="l" defTabSz="914400" rtl="0" eaLnBrk="1" latinLnBrk="0" hangingPunct="1">
              <a:spcBef>
                <a:spcPts val="580"/>
              </a:spcBef>
              <a:buSzPct val="110000"/>
              <a:buFont typeface="Arial" pitchFamily="34" charset="0"/>
              <a:buChar char="•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360363" algn="l" defTabSz="914400" rtl="0" eaLnBrk="1" latinLnBrk="0" hangingPunct="1">
              <a:spcBef>
                <a:spcPts val="580"/>
              </a:spcBef>
              <a:buSzPct val="75000"/>
              <a:buFont typeface="Courier New" pitchFamily="49" charset="0"/>
              <a:buChar char="o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90000" indent="-2700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168400" indent="-180000" algn="l" defTabSz="914400" rtl="0" eaLnBrk="1" latinLnBrk="0" hangingPunct="1">
              <a:spcBef>
                <a:spcPts val="380"/>
              </a:spcBef>
              <a:buSzPct val="80000"/>
              <a:buFont typeface="Arial" pitchFamily="34" charset="0"/>
              <a:buChar char="•"/>
              <a:defRPr sz="16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38263" indent="-179388" algn="l" defTabSz="914400" rtl="0" eaLnBrk="1" latinLnBrk="0" hangingPunct="1">
              <a:spcBef>
                <a:spcPts val="380"/>
              </a:spcBef>
              <a:buFont typeface="Arial" pitchFamily="34" charset="0"/>
              <a:buChar char="-"/>
              <a:defRPr lang="nl-BE" sz="1600" kern="1200" dirty="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nl-BE" b="1" dirty="0"/>
              <a:t>BET TYPES</a:t>
            </a:r>
            <a:endParaRPr lang="nl-BE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2244EFB8-59DF-94EC-78FF-13CE563AE5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58" b="18006"/>
          <a:stretch/>
        </p:blipFill>
        <p:spPr>
          <a:xfrm>
            <a:off x="5629232" y="2471596"/>
            <a:ext cx="3076536" cy="3497404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8A9A9690-2659-5C60-1036-4496D092583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55" b="47804"/>
          <a:stretch/>
        </p:blipFill>
        <p:spPr>
          <a:xfrm>
            <a:off x="5629232" y="1430196"/>
            <a:ext cx="3076536" cy="1093132"/>
          </a:xfrm>
          <a:prstGeom prst="rect">
            <a:avLst/>
          </a:prstGeom>
          <a:ln>
            <a:noFill/>
          </a:ln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104D393C-62C4-EE91-AE9E-5A47B6F0EA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0387" b="18314"/>
          <a:stretch/>
        </p:blipFill>
        <p:spPr>
          <a:xfrm>
            <a:off x="8102355" y="1443131"/>
            <a:ext cx="603413" cy="45539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92715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B9B283-642B-6920-EF24-22AE3515B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Results – RQ 3: Strategies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1BB0E69C-D6E1-223F-80F9-608EC7CF7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480" y="1246164"/>
            <a:ext cx="8334000" cy="5082790"/>
          </a:xfrm>
        </p:spPr>
        <p:txBody>
          <a:bodyPr/>
          <a:lstStyle/>
          <a:p>
            <a:pPr marL="0" indent="0">
              <a:buNone/>
            </a:pPr>
            <a:r>
              <a:rPr lang="nl-BE" b="1" dirty="0"/>
              <a:t>RISK-REDUCING (R)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A2D36759-1B5F-0AE2-AB59-BC1B8FF72B06}"/>
              </a:ext>
            </a:extLst>
          </p:cNvPr>
          <p:cNvSpPr txBox="1"/>
          <p:nvPr/>
        </p:nvSpPr>
        <p:spPr>
          <a:xfrm>
            <a:off x="4328906" y="1825832"/>
            <a:ext cx="4931160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Financial incentives / nudges</a:t>
            </a:r>
            <a:b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GB" sz="20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(odds boosts, FREE bets / gifts, </a:t>
            </a:r>
            <a:br>
              <a:rPr lang="en-GB" sz="20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GB" sz="20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FREE betting competitions)</a:t>
            </a:r>
            <a:endParaRPr lang="en-GB" sz="2000" i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ea typeface="Calibri" panose="020F0502020204030204" pitchFamily="34" charset="0"/>
              </a:rPr>
              <a:t>B</a:t>
            </a:r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etting </a:t>
            </a:r>
            <a:r>
              <a:rPr lang="en-GB" sz="2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glamorization</a:t>
            </a:r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20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(status, amusement, excitement, jackpots)</a:t>
            </a:r>
            <a:endParaRPr lang="en-GB" sz="2000" i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ea typeface="Calibri" panose="020F0502020204030204" pitchFamily="34" charset="0"/>
              </a:rPr>
              <a:t>Betting </a:t>
            </a:r>
            <a:r>
              <a:rPr lang="en-GB" sz="2200" b="1" dirty="0">
                <a:latin typeface="Arial" panose="020B0604020202020204" pitchFamily="34" charset="0"/>
                <a:ea typeface="Calibri" panose="020F0502020204030204" pitchFamily="34" charset="0"/>
              </a:rPr>
              <a:t>normalization</a:t>
            </a:r>
            <a:r>
              <a:rPr lang="en-GB" sz="22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br>
              <a:rPr lang="en-GB" sz="2000" dirty="0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GB" sz="2000" i="1" dirty="0">
                <a:latin typeface="Arial" panose="020B0604020202020204" pitchFamily="34" charset="0"/>
                <a:ea typeface="Calibri" panose="020F0502020204030204" pitchFamily="34" charset="0"/>
              </a:rPr>
              <a:t>(stressing sentimental bonds with, </a:t>
            </a:r>
            <a:br>
              <a:rPr lang="en-GB" sz="2000" i="1" dirty="0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GB" sz="2000" i="1" dirty="0">
                <a:latin typeface="Arial" panose="020B0604020202020204" pitchFamily="34" charset="0"/>
                <a:ea typeface="Calibri" panose="020F0502020204030204" pitchFamily="34" charset="0"/>
              </a:rPr>
              <a:t>or love for: others, sport, bookmaker)</a:t>
            </a:r>
          </a:p>
          <a:p>
            <a:endParaRPr lang="nl-BE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Winning</a:t>
            </a:r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overestimations </a:t>
            </a:r>
            <a:r>
              <a:rPr lang="en-GB" sz="20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(winning guaranteed, easy to win, being lucky)</a:t>
            </a:r>
            <a:endParaRPr lang="en-GB" sz="2000" i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>
                <a:latin typeface="Arial" panose="020B0604020202020204" pitchFamily="34" charset="0"/>
                <a:ea typeface="Calibri" panose="020F0502020204030204" pitchFamily="34" charset="0"/>
              </a:rPr>
              <a:t>E</a:t>
            </a:r>
            <a:r>
              <a:rPr lang="en-GB" sz="2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ndorsements</a:t>
            </a:r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20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(sports personality)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>
                <a:latin typeface="Arial" panose="020B0604020202020204" pitchFamily="34" charset="0"/>
                <a:ea typeface="Calibri" panose="020F0502020204030204" pitchFamily="34" charset="0"/>
              </a:rPr>
              <a:t>H</a:t>
            </a:r>
            <a:r>
              <a:rPr lang="en-GB" sz="2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umour</a:t>
            </a:r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20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(satire, parody) </a:t>
            </a:r>
            <a:endParaRPr lang="en-GB" sz="2200" i="1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1DF650B6-C0AD-4B41-C5D0-4341A3799540}"/>
              </a:ext>
            </a:extLst>
          </p:cNvPr>
          <p:cNvCxnSpPr>
            <a:cxnSpLocks/>
          </p:cNvCxnSpPr>
          <p:nvPr/>
        </p:nvCxnSpPr>
        <p:spPr>
          <a:xfrm flipH="1">
            <a:off x="4061408" y="2050754"/>
            <a:ext cx="396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chte verbindingslijn 32">
            <a:extLst>
              <a:ext uri="{FF2B5EF4-FFF2-40B4-BE49-F238E27FC236}">
                <a16:creationId xmlns:a16="http://schemas.microsoft.com/office/drawing/2014/main" id="{8016D0C8-8A21-CCDC-34E1-06A54C9A9FDA}"/>
              </a:ext>
            </a:extLst>
          </p:cNvPr>
          <p:cNvCxnSpPr>
            <a:cxnSpLocks/>
          </p:cNvCxnSpPr>
          <p:nvPr/>
        </p:nvCxnSpPr>
        <p:spPr>
          <a:xfrm flipH="1">
            <a:off x="4061408" y="2987160"/>
            <a:ext cx="396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chte verbindingslijn 33">
            <a:extLst>
              <a:ext uri="{FF2B5EF4-FFF2-40B4-BE49-F238E27FC236}">
                <a16:creationId xmlns:a16="http://schemas.microsoft.com/office/drawing/2014/main" id="{958ACEFB-EA4D-136D-6FD7-4D6160CD1FF2}"/>
              </a:ext>
            </a:extLst>
          </p:cNvPr>
          <p:cNvCxnSpPr>
            <a:cxnSpLocks/>
          </p:cNvCxnSpPr>
          <p:nvPr/>
        </p:nvCxnSpPr>
        <p:spPr>
          <a:xfrm flipH="1">
            <a:off x="4085813" y="3631745"/>
            <a:ext cx="396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chte verbindingslijn 34">
            <a:extLst>
              <a:ext uri="{FF2B5EF4-FFF2-40B4-BE49-F238E27FC236}">
                <a16:creationId xmlns:a16="http://schemas.microsoft.com/office/drawing/2014/main" id="{2BEA887E-D574-8AD8-863D-03A9C903B49A}"/>
              </a:ext>
            </a:extLst>
          </p:cNvPr>
          <p:cNvCxnSpPr>
            <a:cxnSpLocks/>
          </p:cNvCxnSpPr>
          <p:nvPr/>
        </p:nvCxnSpPr>
        <p:spPr>
          <a:xfrm flipH="1">
            <a:off x="4061408" y="4854281"/>
            <a:ext cx="396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chte verbindingslijn 39">
            <a:extLst>
              <a:ext uri="{FF2B5EF4-FFF2-40B4-BE49-F238E27FC236}">
                <a16:creationId xmlns:a16="http://schemas.microsoft.com/office/drawing/2014/main" id="{F5BEF52D-7D19-BE9A-A8F3-D72AC09B2994}"/>
              </a:ext>
            </a:extLst>
          </p:cNvPr>
          <p:cNvCxnSpPr>
            <a:cxnSpLocks/>
          </p:cNvCxnSpPr>
          <p:nvPr/>
        </p:nvCxnSpPr>
        <p:spPr>
          <a:xfrm flipH="1">
            <a:off x="4074108" y="5498274"/>
            <a:ext cx="396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chte verbindingslijn 40">
            <a:extLst>
              <a:ext uri="{FF2B5EF4-FFF2-40B4-BE49-F238E27FC236}">
                <a16:creationId xmlns:a16="http://schemas.microsoft.com/office/drawing/2014/main" id="{9159DDB9-B412-8044-6DC7-AC545B67C723}"/>
              </a:ext>
            </a:extLst>
          </p:cNvPr>
          <p:cNvCxnSpPr>
            <a:cxnSpLocks/>
          </p:cNvCxnSpPr>
          <p:nvPr/>
        </p:nvCxnSpPr>
        <p:spPr>
          <a:xfrm flipH="1">
            <a:off x="4074108" y="5834889"/>
            <a:ext cx="396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Afbeelding 42">
            <a:extLst>
              <a:ext uri="{FF2B5EF4-FFF2-40B4-BE49-F238E27FC236}">
                <a16:creationId xmlns:a16="http://schemas.microsoft.com/office/drawing/2014/main" id="{49036131-3931-B01B-D99A-EB7933392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8" y="1788223"/>
            <a:ext cx="3526972" cy="709177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pic>
        <p:nvPicPr>
          <p:cNvPr id="44" name="Afbeelding 43">
            <a:extLst>
              <a:ext uri="{FF2B5EF4-FFF2-40B4-BE49-F238E27FC236}">
                <a16:creationId xmlns:a16="http://schemas.microsoft.com/office/drawing/2014/main" id="{CC03E274-47D9-062E-607A-63616B686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8" y="2674450"/>
            <a:ext cx="3508950" cy="692556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pic>
        <p:nvPicPr>
          <p:cNvPr id="45" name="Afbeelding 44">
            <a:extLst>
              <a:ext uri="{FF2B5EF4-FFF2-40B4-BE49-F238E27FC236}">
                <a16:creationId xmlns:a16="http://schemas.microsoft.com/office/drawing/2014/main" id="{398013CB-EA20-6237-CFA5-0CE7101EED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480" y="3517441"/>
            <a:ext cx="3490928" cy="69453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pic>
        <p:nvPicPr>
          <p:cNvPr id="47" name="Afbeelding 46">
            <a:extLst>
              <a:ext uri="{FF2B5EF4-FFF2-40B4-BE49-F238E27FC236}">
                <a16:creationId xmlns:a16="http://schemas.microsoft.com/office/drawing/2014/main" id="{65DF382B-7019-90B0-BB17-4D95008E4C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480" y="4360988"/>
            <a:ext cx="3490928" cy="818966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pic>
        <p:nvPicPr>
          <p:cNvPr id="48" name="Afbeelding 47">
            <a:extLst>
              <a:ext uri="{FF2B5EF4-FFF2-40B4-BE49-F238E27FC236}">
                <a16:creationId xmlns:a16="http://schemas.microsoft.com/office/drawing/2014/main" id="{27CC1B13-0B70-2C90-0ABD-6B10C597F2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459" y="5335175"/>
            <a:ext cx="3530600" cy="330200"/>
          </a:xfrm>
          <a:prstGeom prst="rect">
            <a:avLst/>
          </a:prstGeom>
        </p:spPr>
      </p:pic>
      <p:pic>
        <p:nvPicPr>
          <p:cNvPr id="49" name="Afbeelding 48">
            <a:extLst>
              <a:ext uri="{FF2B5EF4-FFF2-40B4-BE49-F238E27FC236}">
                <a16:creationId xmlns:a16="http://schemas.microsoft.com/office/drawing/2014/main" id="{5E833B7F-8CB6-F43B-4B1F-5CCD05D847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271" y="5650352"/>
            <a:ext cx="3535788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004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B9B283-642B-6920-EF24-22AE3515B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Results – RQ 3: Strategies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1BB0E69C-D6E1-223F-80F9-608EC7CF7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050" y="1230924"/>
            <a:ext cx="8334000" cy="5082790"/>
          </a:xfrm>
        </p:spPr>
        <p:txBody>
          <a:bodyPr/>
          <a:lstStyle/>
          <a:p>
            <a:pPr marL="0" indent="0">
              <a:buNone/>
            </a:pPr>
            <a:r>
              <a:rPr lang="nl-BE" b="1" dirty="0"/>
              <a:t>CONTROL-ENHANCING (C)</a:t>
            </a:r>
          </a:p>
          <a:p>
            <a:pPr marL="0" indent="0">
              <a:buNone/>
            </a:pPr>
            <a:endParaRPr lang="nl-BE" sz="2000" b="1" dirty="0"/>
          </a:p>
          <a:p>
            <a:pPr marL="0" indent="0">
              <a:buNone/>
            </a:pPr>
            <a:endParaRPr lang="nl-BE" b="1" dirty="0"/>
          </a:p>
          <a:p>
            <a:pPr marL="0" indent="0">
              <a:buNone/>
            </a:pPr>
            <a:endParaRPr lang="nl-BE" b="1" dirty="0"/>
          </a:p>
          <a:p>
            <a:pPr marL="0" indent="0">
              <a:buNone/>
            </a:pPr>
            <a:endParaRPr lang="nl-BE" b="1" dirty="0"/>
          </a:p>
          <a:p>
            <a:pPr marL="0" indent="0">
              <a:buNone/>
            </a:pPr>
            <a:endParaRPr lang="nl-BE" sz="500" b="1" dirty="0"/>
          </a:p>
          <a:p>
            <a:pPr marL="0" indent="0">
              <a:buNone/>
            </a:pPr>
            <a:endParaRPr lang="nl-BE" sz="500" b="1" dirty="0"/>
          </a:p>
          <a:p>
            <a:pPr marL="0" indent="0">
              <a:buNone/>
            </a:pPr>
            <a:endParaRPr lang="nl-BE" sz="500" b="1" dirty="0"/>
          </a:p>
          <a:p>
            <a:pPr marL="0" indent="0">
              <a:buNone/>
            </a:pPr>
            <a:r>
              <a:rPr lang="nl-BE" b="1" dirty="0"/>
              <a:t>SENSE OF URGENCY (U)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537CE91-A5F8-FA4B-9DD1-FF8D493E28CD}"/>
              </a:ext>
            </a:extLst>
          </p:cNvPr>
          <p:cNvSpPr txBox="1"/>
          <p:nvPr/>
        </p:nvSpPr>
        <p:spPr>
          <a:xfrm>
            <a:off x="4796238" y="1612863"/>
            <a:ext cx="407775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Platform </a:t>
            </a:r>
            <a:r>
              <a:rPr lang="en-GB" sz="2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usability </a:t>
            </a:r>
            <a:b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GB" sz="20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(ease of use, superiority)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ea typeface="Calibri" panose="020F0502020204030204" pitchFamily="34" charset="0"/>
              </a:rPr>
              <a:t>B</a:t>
            </a:r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etting </a:t>
            </a:r>
            <a:r>
              <a:rPr lang="en-GB" sz="2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assistance</a:t>
            </a:r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20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(odds &amp; stats, betting tips, sports news) </a:t>
            </a:r>
            <a:endParaRPr lang="en-GB" sz="2200" i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Gender </a:t>
            </a:r>
            <a:r>
              <a:rPr lang="en-GB" sz="2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stereotypes</a:t>
            </a:r>
            <a:r>
              <a:rPr lang="nl-BE" sz="2200" dirty="0">
                <a:effectLst/>
              </a:rPr>
              <a:t> </a:t>
            </a:r>
            <a:br>
              <a:rPr lang="nl-BE" sz="2200" dirty="0">
                <a:effectLst/>
              </a:rPr>
            </a:br>
            <a:r>
              <a:rPr lang="nl-BE" sz="2000" i="1" dirty="0">
                <a:effectLst/>
              </a:rPr>
              <a:t>(“Last Man Standing”)</a:t>
            </a:r>
            <a:endParaRPr lang="nl-BE" sz="2000" i="1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7BE6935B-66D9-F293-EDDF-EB4226E0FC82}"/>
              </a:ext>
            </a:extLst>
          </p:cNvPr>
          <p:cNvSpPr txBox="1"/>
          <p:nvPr/>
        </p:nvSpPr>
        <p:spPr>
          <a:xfrm>
            <a:off x="534184" y="4282389"/>
            <a:ext cx="366951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Scarcity</a:t>
            </a:r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of betting time </a:t>
            </a:r>
            <a:b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GB" sz="20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(bet NOW!)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Game-start </a:t>
            </a:r>
            <a:r>
              <a:rPr lang="en-GB" sz="2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reminders</a:t>
            </a:r>
            <a:br>
              <a:rPr lang="en-GB" sz="2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>
                <a:latin typeface="Arial" panose="020B0604020202020204" pitchFamily="34" charset="0"/>
                <a:ea typeface="Calibri" panose="020F0502020204030204" pitchFamily="34" charset="0"/>
              </a:rPr>
              <a:t>Exclusiveness</a:t>
            </a:r>
            <a:r>
              <a:rPr lang="en-GB" sz="22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br>
              <a:rPr lang="en-GB" sz="2200" dirty="0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GB" sz="2000" i="1" dirty="0">
                <a:latin typeface="Arial" panose="020B0604020202020204" pitchFamily="34" charset="0"/>
                <a:ea typeface="Calibri" panose="020F0502020204030204" pitchFamily="34" charset="0"/>
              </a:rPr>
              <a:t>(top topicals, </a:t>
            </a:r>
            <a:r>
              <a:rPr lang="en-GB" sz="20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one-time bets)</a:t>
            </a:r>
            <a:endParaRPr lang="nl-BE" sz="2200" i="1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033DCEF-AE07-188E-F022-0C252AFDC7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332" y="2973315"/>
            <a:ext cx="3551631" cy="724905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sp>
        <p:nvSpPr>
          <p:cNvPr id="13" name="Rechthoek 12">
            <a:extLst>
              <a:ext uri="{FF2B5EF4-FFF2-40B4-BE49-F238E27FC236}">
                <a16:creationId xmlns:a16="http://schemas.microsoft.com/office/drawing/2014/main" id="{6172106E-0DED-1CA2-C371-3812C5E32A13}"/>
              </a:ext>
            </a:extLst>
          </p:cNvPr>
          <p:cNvSpPr/>
          <p:nvPr/>
        </p:nvSpPr>
        <p:spPr>
          <a:xfrm>
            <a:off x="4852373" y="5699586"/>
            <a:ext cx="3545815" cy="8011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2F5E52F2-6389-0796-3990-A99FFDDC1ECC}"/>
              </a:ext>
            </a:extLst>
          </p:cNvPr>
          <p:cNvCxnSpPr>
            <a:cxnSpLocks/>
          </p:cNvCxnSpPr>
          <p:nvPr/>
        </p:nvCxnSpPr>
        <p:spPr>
          <a:xfrm flipH="1">
            <a:off x="4085815" y="3107394"/>
            <a:ext cx="828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DA127C95-E9B4-CA8D-2C1E-584625B10068}"/>
              </a:ext>
            </a:extLst>
          </p:cNvPr>
          <p:cNvCxnSpPr>
            <a:cxnSpLocks/>
          </p:cNvCxnSpPr>
          <p:nvPr/>
        </p:nvCxnSpPr>
        <p:spPr>
          <a:xfrm flipH="1">
            <a:off x="4087804" y="4531924"/>
            <a:ext cx="756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AF7EFF25-F5BD-3117-B3D6-91F3E41F31ED}"/>
              </a:ext>
            </a:extLst>
          </p:cNvPr>
          <p:cNvCxnSpPr>
            <a:cxnSpLocks/>
          </p:cNvCxnSpPr>
          <p:nvPr/>
        </p:nvCxnSpPr>
        <p:spPr>
          <a:xfrm flipH="1">
            <a:off x="4087804" y="5152094"/>
            <a:ext cx="756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961427AC-E5D5-BF17-54EF-B0306E98F22D}"/>
              </a:ext>
            </a:extLst>
          </p:cNvPr>
          <p:cNvCxnSpPr>
            <a:cxnSpLocks/>
          </p:cNvCxnSpPr>
          <p:nvPr/>
        </p:nvCxnSpPr>
        <p:spPr>
          <a:xfrm flipH="1">
            <a:off x="4087804" y="5803215"/>
            <a:ext cx="756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al 16">
            <a:extLst>
              <a:ext uri="{FF2B5EF4-FFF2-40B4-BE49-F238E27FC236}">
                <a16:creationId xmlns:a16="http://schemas.microsoft.com/office/drawing/2014/main" id="{B198D727-5966-B228-4ACD-39DD67C0EBD3}"/>
              </a:ext>
            </a:extLst>
          </p:cNvPr>
          <p:cNvSpPr>
            <a:spLocks noChangeAspect="1"/>
          </p:cNvSpPr>
          <p:nvPr/>
        </p:nvSpPr>
        <p:spPr>
          <a:xfrm>
            <a:off x="4051655" y="4495924"/>
            <a:ext cx="72293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E9AA88B2-0560-231B-5A6E-FBA4A393ABFE}"/>
              </a:ext>
            </a:extLst>
          </p:cNvPr>
          <p:cNvSpPr>
            <a:spLocks noChangeAspect="1"/>
          </p:cNvSpPr>
          <p:nvPr/>
        </p:nvSpPr>
        <p:spPr>
          <a:xfrm>
            <a:off x="4051655" y="5116094"/>
            <a:ext cx="72293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Ovaal 18">
            <a:extLst>
              <a:ext uri="{FF2B5EF4-FFF2-40B4-BE49-F238E27FC236}">
                <a16:creationId xmlns:a16="http://schemas.microsoft.com/office/drawing/2014/main" id="{F2B5CF10-7D88-D466-3A11-27839CB6682C}"/>
              </a:ext>
            </a:extLst>
          </p:cNvPr>
          <p:cNvSpPr>
            <a:spLocks noChangeAspect="1"/>
          </p:cNvSpPr>
          <p:nvPr/>
        </p:nvSpPr>
        <p:spPr>
          <a:xfrm>
            <a:off x="4046742" y="5768289"/>
            <a:ext cx="72293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9D95063B-231E-A04E-99E6-1082BE9D1D52}"/>
              </a:ext>
            </a:extLst>
          </p:cNvPr>
          <p:cNvCxnSpPr>
            <a:cxnSpLocks/>
          </p:cNvCxnSpPr>
          <p:nvPr/>
        </p:nvCxnSpPr>
        <p:spPr>
          <a:xfrm flipH="1">
            <a:off x="4085815" y="2474347"/>
            <a:ext cx="828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B32730D0-1658-4DDF-B95D-6E3EA6DC9AB2}"/>
              </a:ext>
            </a:extLst>
          </p:cNvPr>
          <p:cNvCxnSpPr>
            <a:cxnSpLocks/>
          </p:cNvCxnSpPr>
          <p:nvPr/>
        </p:nvCxnSpPr>
        <p:spPr>
          <a:xfrm flipH="1">
            <a:off x="4085815" y="1817855"/>
            <a:ext cx="828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697CD6D7-90E8-FAA5-B0E8-919A08C347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404" y="1653039"/>
            <a:ext cx="3551631" cy="293434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6F8BE8E2-250B-00ED-532F-998E89A11A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404" y="1902347"/>
            <a:ext cx="3551631" cy="397067"/>
          </a:xfrm>
          <a:prstGeom prst="rect">
            <a:avLst/>
          </a:prstGeom>
        </p:spPr>
      </p:pic>
      <p:pic>
        <p:nvPicPr>
          <p:cNvPr id="27" name="Afbeelding 26">
            <a:extLst>
              <a:ext uri="{FF2B5EF4-FFF2-40B4-BE49-F238E27FC236}">
                <a16:creationId xmlns:a16="http://schemas.microsoft.com/office/drawing/2014/main" id="{6567F7FA-D3AE-AFC0-B05B-E4B85811AE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404" y="2375063"/>
            <a:ext cx="3518411" cy="486924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sp>
        <p:nvSpPr>
          <p:cNvPr id="32" name="Rechthoek 31">
            <a:extLst>
              <a:ext uri="{FF2B5EF4-FFF2-40B4-BE49-F238E27FC236}">
                <a16:creationId xmlns:a16="http://schemas.microsoft.com/office/drawing/2014/main" id="{99D5B34B-5FB0-0EFB-3523-2237A34DB71D}"/>
              </a:ext>
            </a:extLst>
          </p:cNvPr>
          <p:cNvSpPr/>
          <p:nvPr/>
        </p:nvSpPr>
        <p:spPr>
          <a:xfrm>
            <a:off x="4835235" y="5627075"/>
            <a:ext cx="3554384" cy="937191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813DC504-AE65-314F-AAC5-102490D90BE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7326" b="18074"/>
          <a:stretch/>
        </p:blipFill>
        <p:spPr>
          <a:xfrm>
            <a:off x="4850522" y="5677883"/>
            <a:ext cx="3092207" cy="204884"/>
          </a:xfrm>
          <a:prstGeom prst="rect">
            <a:avLst/>
          </a:prstGeom>
        </p:spPr>
      </p:pic>
      <p:pic>
        <p:nvPicPr>
          <p:cNvPr id="31" name="Afbeelding 30">
            <a:extLst>
              <a:ext uri="{FF2B5EF4-FFF2-40B4-BE49-F238E27FC236}">
                <a16:creationId xmlns:a16="http://schemas.microsoft.com/office/drawing/2014/main" id="{CE089ADE-9EE0-17CD-9E5E-DB742BB029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3804" y="5904580"/>
            <a:ext cx="3545815" cy="659687"/>
          </a:xfrm>
          <a:prstGeom prst="rect">
            <a:avLst/>
          </a:prstGeom>
        </p:spPr>
      </p:pic>
      <p:pic>
        <p:nvPicPr>
          <p:cNvPr id="33" name="Afbeelding 32">
            <a:extLst>
              <a:ext uri="{FF2B5EF4-FFF2-40B4-BE49-F238E27FC236}">
                <a16:creationId xmlns:a16="http://schemas.microsoft.com/office/drawing/2014/main" id="{30C1609B-0E88-9005-EFA5-C64D249588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4839" y="3779002"/>
            <a:ext cx="3509666" cy="898819"/>
          </a:xfrm>
          <a:prstGeom prst="rect">
            <a:avLst/>
          </a:prstGeom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2D8F4E46-E69D-4B7F-D331-B962CF30AB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4838" y="4776105"/>
            <a:ext cx="3509876" cy="75960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44088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ECF79-EF17-A3AB-F4E6-305F733D8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Discussion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5ABE5E4D-54FE-92EE-E420-0F1A1BFB9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180124"/>
            <a:ext cx="8334000" cy="5322276"/>
          </a:xfrm>
        </p:spPr>
        <p:txBody>
          <a:bodyPr/>
          <a:lstStyle/>
          <a:p>
            <a:r>
              <a:rPr lang="nl-BE" b="1" dirty="0"/>
              <a:t>Differential adoption and nature </a:t>
            </a:r>
            <a:r>
              <a:rPr lang="nl-BE" dirty="0"/>
              <a:t>of mobile push-notifications within the Belgian betting industry</a:t>
            </a:r>
          </a:p>
          <a:p>
            <a:r>
              <a:rPr lang="nl-BE" dirty="0"/>
              <a:t>Extending the </a:t>
            </a:r>
            <a:r>
              <a:rPr lang="nl-BE" b="1" dirty="0"/>
              <a:t>grounded theory (?)</a:t>
            </a:r>
          </a:p>
          <a:p>
            <a:endParaRPr lang="nl-BE" dirty="0"/>
          </a:p>
          <a:p>
            <a:pPr marL="0" indent="0">
              <a:buNone/>
            </a:pPr>
            <a:br>
              <a:rPr lang="nl-BE" dirty="0"/>
            </a:br>
            <a:endParaRPr lang="nl-BE" dirty="0"/>
          </a:p>
          <a:p>
            <a:pPr marL="0" indent="0">
              <a:buNone/>
            </a:pPr>
            <a:endParaRPr lang="nl-BE" b="1" dirty="0"/>
          </a:p>
          <a:p>
            <a:pPr marL="0" indent="0">
              <a:buNone/>
            </a:pPr>
            <a:r>
              <a:rPr lang="nl-BE" b="1" dirty="0"/>
              <a:t>Limitations </a:t>
            </a:r>
          </a:p>
          <a:p>
            <a:r>
              <a:rPr lang="nl-BE" dirty="0"/>
              <a:t>Opted-in vs. ‘pushed’</a:t>
            </a:r>
          </a:p>
          <a:p>
            <a:r>
              <a:rPr lang="nl-BE" dirty="0"/>
              <a:t>Only one researcher </a:t>
            </a:r>
            <a:br>
              <a:rPr lang="nl-BE" dirty="0"/>
            </a:br>
            <a:r>
              <a:rPr lang="nl-BE" sz="1600" dirty="0"/>
              <a:t>(Android phone)</a:t>
            </a:r>
          </a:p>
          <a:p>
            <a:r>
              <a:rPr lang="nl-BE" dirty="0"/>
              <a:t>No platform-interaction 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6F6E0181-4951-426A-0911-BB7D055E740D}"/>
              </a:ext>
            </a:extLst>
          </p:cNvPr>
          <p:cNvSpPr txBox="1"/>
          <p:nvPr/>
        </p:nvSpPr>
        <p:spPr>
          <a:xfrm>
            <a:off x="539684" y="2695667"/>
            <a:ext cx="29049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b="1" dirty="0"/>
              <a:t>Removing barriers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92EC367-6FFA-C009-7C8A-BBB19A93D4A4}"/>
              </a:ext>
            </a:extLst>
          </p:cNvPr>
          <p:cNvSpPr txBox="1"/>
          <p:nvPr/>
        </p:nvSpPr>
        <p:spPr>
          <a:xfrm>
            <a:off x="4901468" y="2793017"/>
            <a:ext cx="3110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b="1" dirty="0"/>
              <a:t>Increasing pressure</a:t>
            </a:r>
          </a:p>
        </p:txBody>
      </p:sp>
      <p:sp>
        <p:nvSpPr>
          <p:cNvPr id="6" name="Pijl omlaag 5">
            <a:extLst>
              <a:ext uri="{FF2B5EF4-FFF2-40B4-BE49-F238E27FC236}">
                <a16:creationId xmlns:a16="http://schemas.microsoft.com/office/drawing/2014/main" id="{97543B9B-8269-C30B-C6F7-90B41249E682}"/>
              </a:ext>
            </a:extLst>
          </p:cNvPr>
          <p:cNvSpPr/>
          <p:nvPr/>
        </p:nvSpPr>
        <p:spPr>
          <a:xfrm rot="16200000">
            <a:off x="4251137" y="2967081"/>
            <a:ext cx="336040" cy="506959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F602C442-B362-A9EE-895D-47FFC942E14C}"/>
              </a:ext>
            </a:extLst>
          </p:cNvPr>
          <p:cNvSpPr/>
          <p:nvPr/>
        </p:nvSpPr>
        <p:spPr>
          <a:xfrm>
            <a:off x="570742" y="2708594"/>
            <a:ext cx="3401890" cy="10239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1C3BB651-471E-F342-D538-C92498C0FE99}"/>
              </a:ext>
            </a:extLst>
          </p:cNvPr>
          <p:cNvSpPr txBox="1"/>
          <p:nvPr/>
        </p:nvSpPr>
        <p:spPr>
          <a:xfrm>
            <a:off x="86199" y="3070853"/>
            <a:ext cx="3940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nl-BE" dirty="0"/>
              <a:t>(R) Don’t worry! (Be happy)</a:t>
            </a:r>
          </a:p>
          <a:p>
            <a:pPr lvl="1"/>
            <a:r>
              <a:rPr lang="nl-BE" dirty="0"/>
              <a:t>(C) You can do it! (Yes, you can)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E0656C94-C8E8-8268-DEC0-F1C3580CBCA3}"/>
              </a:ext>
            </a:extLst>
          </p:cNvPr>
          <p:cNvSpPr txBox="1"/>
          <p:nvPr/>
        </p:nvSpPr>
        <p:spPr>
          <a:xfrm>
            <a:off x="4429295" y="316942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nl-BE" dirty="0"/>
              <a:t>(U) Do it quick! (Before you regret)</a:t>
            </a: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E26D062D-CD85-B364-06A0-5158B6720B73}"/>
              </a:ext>
            </a:extLst>
          </p:cNvPr>
          <p:cNvSpPr/>
          <p:nvPr/>
        </p:nvSpPr>
        <p:spPr>
          <a:xfrm>
            <a:off x="4881233" y="2699565"/>
            <a:ext cx="3692025" cy="10329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7" name="Tijdelijke aanduiding voor inhoud 2">
            <a:extLst>
              <a:ext uri="{FF2B5EF4-FFF2-40B4-BE49-F238E27FC236}">
                <a16:creationId xmlns:a16="http://schemas.microsoft.com/office/drawing/2014/main" id="{CED4F534-EDEF-B4FA-85CB-678787885C77}"/>
              </a:ext>
            </a:extLst>
          </p:cNvPr>
          <p:cNvSpPr txBox="1">
            <a:spLocks/>
          </p:cNvSpPr>
          <p:nvPr/>
        </p:nvSpPr>
        <p:spPr>
          <a:xfrm>
            <a:off x="4869945" y="4149406"/>
            <a:ext cx="4197100" cy="20899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0000" indent="-360000" algn="l" defTabSz="914400" rtl="0" eaLnBrk="1" latinLnBrk="0" hangingPunct="1">
              <a:spcBef>
                <a:spcPts val="580"/>
              </a:spcBef>
              <a:buSzPct val="110000"/>
              <a:buFont typeface="Arial" pitchFamily="34" charset="0"/>
              <a:buChar char="•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360363" algn="l" defTabSz="914400" rtl="0" eaLnBrk="1" latinLnBrk="0" hangingPunct="1">
              <a:spcBef>
                <a:spcPts val="580"/>
              </a:spcBef>
              <a:buSzPct val="75000"/>
              <a:buFont typeface="Courier New" pitchFamily="49" charset="0"/>
              <a:buChar char="o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90000" indent="-2700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168400" indent="-180000" algn="l" defTabSz="914400" rtl="0" eaLnBrk="1" latinLnBrk="0" hangingPunct="1">
              <a:spcBef>
                <a:spcPts val="380"/>
              </a:spcBef>
              <a:buSzPct val="80000"/>
              <a:buFont typeface="Arial" pitchFamily="34" charset="0"/>
              <a:buChar char="•"/>
              <a:defRPr sz="16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38263" indent="-179388" algn="l" defTabSz="914400" rtl="0" eaLnBrk="1" latinLnBrk="0" hangingPunct="1">
              <a:spcBef>
                <a:spcPts val="380"/>
              </a:spcBef>
              <a:buFont typeface="Arial" pitchFamily="34" charset="0"/>
              <a:buChar char="-"/>
              <a:defRPr lang="nl-BE" sz="1600" kern="1200" dirty="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b="1" dirty="0"/>
              <a:t>Future research</a:t>
            </a:r>
          </a:p>
          <a:p>
            <a:r>
              <a:rPr lang="nl-BE" dirty="0">
                <a:solidFill>
                  <a:schemeClr val="tx1"/>
                </a:solidFill>
              </a:rPr>
              <a:t>Audience studies</a:t>
            </a:r>
          </a:p>
          <a:p>
            <a:r>
              <a:rPr lang="nl-BE" dirty="0"/>
              <a:t>Mobile vs. TV vs. Billboard</a:t>
            </a:r>
          </a:p>
          <a:p>
            <a:pPr marL="0" indent="0">
              <a:buNone/>
            </a:pPr>
            <a:endParaRPr lang="nl-BE" sz="1200" dirty="0"/>
          </a:p>
          <a:p>
            <a:r>
              <a:rPr lang="nl-BE" dirty="0">
                <a:solidFill>
                  <a:schemeClr val="tx1"/>
                </a:solidFill>
              </a:rPr>
              <a:t>Placing bets (funding?)</a:t>
            </a:r>
          </a:p>
        </p:txBody>
      </p:sp>
    </p:spTree>
    <p:extLst>
      <p:ext uri="{BB962C8B-B14F-4D97-AF65-F5344CB8AC3E}">
        <p14:creationId xmlns:p14="http://schemas.microsoft.com/office/powerpoint/2010/main" val="985140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3324A0-1075-68FA-7B65-6447BA37F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180000"/>
            <a:ext cx="8334000" cy="900000"/>
          </a:xfrm>
        </p:spPr>
        <p:txBody>
          <a:bodyPr anchor="b">
            <a:normAutofit/>
          </a:bodyPr>
          <a:lstStyle/>
          <a:p>
            <a:r>
              <a:rPr lang="nl-BE" dirty="0"/>
              <a:t>Any questions?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D584D6E-E23A-1869-6A0A-91ACFD4FB1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350000"/>
            <a:ext cx="4295400" cy="44280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nl-BE" sz="2200" dirty="0"/>
          </a:p>
          <a:p>
            <a:r>
              <a:rPr lang="nl-BE" sz="2600" dirty="0"/>
              <a:t>Niels Bibert</a:t>
            </a:r>
          </a:p>
          <a:p>
            <a:r>
              <a:rPr lang="nl-BE" sz="2600" dirty="0"/>
              <a:t>PhD Candidate, KU Leuven</a:t>
            </a:r>
            <a:br>
              <a:rPr lang="nl-BE" sz="2600" dirty="0"/>
            </a:br>
            <a:r>
              <a:rPr lang="nl-BE" sz="2600" dirty="0"/>
              <a:t>Teaching Assistant, UHasselt</a:t>
            </a:r>
          </a:p>
          <a:p>
            <a:r>
              <a:rPr lang="nl-BE" sz="2600" dirty="0"/>
              <a:t>niels.bibert@kuleuven.be</a:t>
            </a:r>
          </a:p>
          <a:p>
            <a:endParaRPr lang="nl-BE" sz="2200" dirty="0"/>
          </a:p>
          <a:p>
            <a:pPr marL="0" indent="0">
              <a:buNone/>
            </a:pPr>
            <a:r>
              <a:rPr lang="nl-BE" sz="2600" dirty="0"/>
              <a:t>Funded by KU Leuven,</a:t>
            </a:r>
            <a:br>
              <a:rPr lang="nl-BE" sz="2600" dirty="0"/>
            </a:br>
            <a:r>
              <a:rPr lang="nl-BE" sz="2600" dirty="0"/>
              <a:t>Faculty of Social Sciences</a:t>
            </a:r>
          </a:p>
          <a:p>
            <a:pPr marL="0" indent="0">
              <a:buNone/>
            </a:pPr>
            <a:endParaRPr lang="nl-BE" sz="2200" dirty="0"/>
          </a:p>
          <a:p>
            <a:pPr marL="0" indent="0">
              <a:buNone/>
            </a:pPr>
            <a:r>
              <a:rPr lang="nl-BE" sz="2600" dirty="0"/>
              <a:t>No conflicts of interests</a:t>
            </a:r>
            <a:br>
              <a:rPr lang="nl-BE" sz="2200" dirty="0"/>
            </a:br>
            <a:endParaRPr lang="nl-BE" sz="2200" dirty="0"/>
          </a:p>
        </p:txBody>
      </p:sp>
      <p:pic>
        <p:nvPicPr>
          <p:cNvPr id="4" name="Picture 2" descr="Faculty of Social Sciences - KU Leuven Walking Tours">
            <a:extLst>
              <a:ext uri="{FF2B5EF4-FFF2-40B4-BE49-F238E27FC236}">
                <a16:creationId xmlns:a16="http://schemas.microsoft.com/office/drawing/2014/main" id="{531BF8CF-2036-DFFB-03F8-63F639680D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7" r="23222" b="-2"/>
          <a:stretch/>
        </p:blipFill>
        <p:spPr bwMode="auto">
          <a:xfrm>
            <a:off x="5364958" y="1640309"/>
            <a:ext cx="3509042" cy="3847382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728294188"/>
      </p:ext>
    </p:extLst>
  </p:cSld>
  <p:clrMapOvr>
    <a:masterClrMapping/>
  </p:clrMapOvr>
</p:sld>
</file>

<file path=ppt/theme/theme1.xml><?xml version="1.0" encoding="utf-8"?>
<a:theme xmlns:a="http://schemas.openxmlformats.org/drawingml/2006/main" name="Corporate-KU Leuven-Liggend-Achtergrond Wit">
  <a:themeElements>
    <a:clrScheme name="KULeuven-Themakleuren">
      <a:dk1>
        <a:srgbClr val="00407A"/>
      </a:dk1>
      <a:lt1>
        <a:srgbClr val="FFFFFF"/>
      </a:lt1>
      <a:dk2>
        <a:srgbClr val="00407A"/>
      </a:dk2>
      <a:lt2>
        <a:srgbClr val="FFFFFF"/>
      </a:lt2>
      <a:accent1>
        <a:srgbClr val="1D8DB0"/>
      </a:accent1>
      <a:accent2>
        <a:srgbClr val="116E8A"/>
      </a:accent2>
      <a:accent3>
        <a:srgbClr val="52BDEC"/>
      </a:accent3>
      <a:accent4>
        <a:srgbClr val="00407A"/>
      </a:accent4>
      <a:accent5>
        <a:srgbClr val="7F7F7F"/>
      </a:accent5>
      <a:accent6>
        <a:srgbClr val="595959"/>
      </a:accent6>
      <a:hlink>
        <a:srgbClr val="1D8DB0"/>
      </a:hlink>
      <a:folHlink>
        <a:srgbClr val="00407A"/>
      </a:folHlink>
    </a:clrScheme>
    <a:fontScheme name="KULeuv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16E8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Corporate-KU Leuven-Liggend-Achtergrond Wit en Watermerk">
  <a:themeElements>
    <a:clrScheme name="KULeuven-Themakleuren">
      <a:dk1>
        <a:srgbClr val="00407A"/>
      </a:dk1>
      <a:lt1>
        <a:srgbClr val="FFFFFF"/>
      </a:lt1>
      <a:dk2>
        <a:srgbClr val="00407A"/>
      </a:dk2>
      <a:lt2>
        <a:srgbClr val="FFFFFF"/>
      </a:lt2>
      <a:accent1>
        <a:srgbClr val="1D8DB0"/>
      </a:accent1>
      <a:accent2>
        <a:srgbClr val="116E8A"/>
      </a:accent2>
      <a:accent3>
        <a:srgbClr val="86BCE5"/>
      </a:accent3>
      <a:accent4>
        <a:srgbClr val="00407A"/>
      </a:accent4>
      <a:accent5>
        <a:srgbClr val="7F7F7F"/>
      </a:accent5>
      <a:accent6>
        <a:srgbClr val="595959"/>
      </a:accent6>
      <a:hlink>
        <a:srgbClr val="009999"/>
      </a:hlink>
      <a:folHlink>
        <a:srgbClr val="800080"/>
      </a:folHlink>
    </a:clrScheme>
    <a:fontScheme name="KULeuv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16E8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corporate-KULeuven</Template>
  <TotalTime>0</TotalTime>
  <Words>1100</Words>
  <Application>Microsoft Office PowerPoint</Application>
  <PresentationFormat>On-screen Show (4:3)</PresentationFormat>
  <Paragraphs>167</Paragraphs>
  <Slides>15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Courier New</vt:lpstr>
      <vt:lpstr>Open Sans</vt:lpstr>
      <vt:lpstr>Times New Roman</vt:lpstr>
      <vt:lpstr>Wingdings</vt:lpstr>
      <vt:lpstr>Corporate-KU Leuven-Liggend-Achtergrond Wit</vt:lpstr>
      <vt:lpstr>Corporate-KU Leuven-Liggend-Achtergrond Wit en Watermerk</vt:lpstr>
      <vt:lpstr>Mobile push-notifications by the Belgian betting industry:  a content analysis</vt:lpstr>
      <vt:lpstr>Problem statement</vt:lpstr>
      <vt:lpstr>Objectives</vt:lpstr>
      <vt:lpstr>Methodology (1)</vt:lpstr>
      <vt:lpstr>Methodology (2)</vt:lpstr>
      <vt:lpstr>Methodology (3)</vt:lpstr>
      <vt:lpstr>Results – RQ1: Provenance</vt:lpstr>
      <vt:lpstr>Results – RQ 2: Targets</vt:lpstr>
      <vt:lpstr>Results – RQ 2: Targets</vt:lpstr>
      <vt:lpstr>Results – RQ 2: Targets</vt:lpstr>
      <vt:lpstr>Results – RQ 2: Targets</vt:lpstr>
      <vt:lpstr>Results – RQ 3: Strategies</vt:lpstr>
      <vt:lpstr>Results – RQ 3: Strategies</vt:lpstr>
      <vt:lpstr>Discussion</vt:lpstr>
      <vt:lpstr>Any questions?</vt:lpstr>
    </vt:vector>
  </TitlesOfParts>
  <Company>KULeuven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ICTS | Communicatie, Servicepunt en Opleiding</dc:creator>
  <dc:description>Huisstijl KU Leuven - versie 24 juli 2012</dc:description>
  <cp:lastModifiedBy>Stephen Sharman</cp:lastModifiedBy>
  <cp:revision>76</cp:revision>
  <cp:lastPrinted>2022-08-30T15:08:51Z</cp:lastPrinted>
  <dcterms:created xsi:type="dcterms:W3CDTF">2012-07-10T07:57:57Z</dcterms:created>
  <dcterms:modified xsi:type="dcterms:W3CDTF">2023-09-25T13:32:41Z</dcterms:modified>
</cp:coreProperties>
</file>