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50" r:id="rId2"/>
    <p:sldId id="304" r:id="rId3"/>
    <p:sldId id="300" r:id="rId4"/>
    <p:sldId id="351" r:id="rId5"/>
    <p:sldId id="349" r:id="rId6"/>
    <p:sldId id="344" r:id="rId7"/>
    <p:sldId id="345" r:id="rId8"/>
    <p:sldId id="346" r:id="rId9"/>
    <p:sldId id="347" r:id="rId10"/>
    <p:sldId id="348" r:id="rId11"/>
    <p:sldId id="343" r:id="rId12"/>
    <p:sldId id="29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094"/>
    <p:restoredTop sz="73028"/>
  </p:normalViewPr>
  <p:slideViewPr>
    <p:cSldViewPr snapToGrid="0" snapToObjects="1">
      <p:cViewPr varScale="1">
        <p:scale>
          <a:sx n="49" d="100"/>
          <a:sy n="49" d="100"/>
        </p:scale>
        <p:origin x="3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7462B-0D9D-5E40-B06B-229461A4CEC1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69AF1-A377-5646-B6A8-3CEABF2D1D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95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81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898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149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479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967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677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407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794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04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278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841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69AF1-A377-5646-B6A8-3CEABF2D1DD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51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4F3BB-130D-904C-A19F-8855633EE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5703D-8DB0-0840-BE66-534D8C4F3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FAA11-B3B5-664D-B2F1-9ED08068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5C9C7-E8A8-9941-9287-AA4D83582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45CFC-42C8-1C42-810D-92280206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1869C-ED74-9448-8C94-3B54C47E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0FF0C-F5FD-4A4D-A6F3-ABDEEAF86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097A0-18C3-224F-A840-D82702E3B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B75EF-C4C9-FC42-A6DC-004FA3C2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FDEF1-9FC8-9948-ACDF-5F606949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4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0625-E718-2C4D-856E-EC04F8702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34502-F93E-1440-A561-9AB90F2BE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17184-FAD2-1147-918E-7B836F76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11C4-8448-E94A-B63A-5F754421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2A33C-ED68-2F40-AC43-6E4E3979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1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795A-AF2F-A348-A02F-C94A8D4F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BC62B-646D-1B4F-A8BA-6B44BBF53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5A289-F624-EC4C-BE31-74577D12A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8367D-F3B0-6A4B-A13F-8B5282CB3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21B08-D298-B04E-96E9-09FED6CC9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5FC1-188F-114A-A7B7-DEF55986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7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3A91A-A70C-954D-87D4-4CC5907CC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55C46-4BD3-D24E-B7BB-2A4237510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4C47F-20B6-A34E-A274-205D5111C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C71959-C68E-0D44-96A1-E9871DFB0A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88318-FF71-EA4E-B3DA-90F64294FB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642F29-CCD9-144F-BBF7-777C5B95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49E2B2-A4E5-B34D-930E-C648C5128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D42B1-56FA-984B-B850-39611933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E8A2-FE14-1F47-9C42-247F0DB6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FFACB7-1C28-E944-ABB3-E746F173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835F6-0756-BB47-9D67-4E27BDCC3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20F86-C2DF-6445-B7CC-B27F4DF79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4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016129-6EA5-FD41-A89B-4C84A9F5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ACAE51-57AF-BC49-9990-7BDE2FB2D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E08D6-93E6-BA40-BC7C-56374A68F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4B9B-0A41-374A-8C3B-7A98F0596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2C2F3-2A65-7544-A4C0-57A3D354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D1211-81DF-2B4B-849D-3D12A6C10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1B90B-7FC5-3B4F-9585-A34F200C5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58109-36DE-434B-8FE7-316B697A4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97486-A019-334F-A2FB-0E1D319E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B5C4-1DC4-9643-A000-66E8D0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20EB1-A241-A34D-846A-E25F9EE15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A93DD-87C6-0745-A81A-0CC821BB1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6D7B0-863E-784D-8514-3BFC3965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C7CBD-513E-E649-B1E3-01FFF170D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4C850-73BA-3E41-BEAD-85E45B782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4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9F66-DD0B-ED46-A124-FA7838668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384FC-0F7E-6240-9848-0FC1DF0D7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F7A87-87C0-A542-9362-30133E4E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BE2DF-C073-4A40-B4C8-F9E3040EC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CE78-71F4-4746-8493-E60BA5CD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5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B53FA3-A19E-AB4D-8E81-A02647551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E914B-A0B9-0941-B360-490441347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4F0DE-9135-4346-8659-5CFF14BF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26AF6-4100-3640-B1EA-3C44D292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34AA0-839C-8741-9FF4-470065F9B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0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780DD6-491F-C344-A754-B5CE4C1B5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892B4-5F08-7747-A50C-309D44AB1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FB063-9B90-3648-9B9B-516AB87E0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EFB3E-E56F-914D-A162-4217975DEA8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DE6B0-2E89-2849-B156-C4804479C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7A89B-DDAA-3642-BFDB-EB9BEB110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2EAFD-CDB7-FD42-9CCD-A95EDDC0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3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11/add.14041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doi.org/10.1016/j.chc.2010.03.01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7/a0016441" TargetMode="External"/><Relationship Id="rId5" Type="http://schemas.openxmlformats.org/officeDocument/2006/relationships/hyperlink" Target="https://doi.org/10.1037/a0025424" TargetMode="External"/><Relationship Id="rId10" Type="http://schemas.openxmlformats.org/officeDocument/2006/relationships/hyperlink" Target="https://doi.org/10.1177/10901981221116795" TargetMode="External"/><Relationship Id="rId4" Type="http://schemas.openxmlformats.org/officeDocument/2006/relationships/hyperlink" Target="https://doi.org/10.1037/0033-2909.129.5.674" TargetMode="External"/><Relationship Id="rId9" Type="http://schemas.openxmlformats.org/officeDocument/2006/relationships/hyperlink" Target="https://doi.org/10.1007/s10899-019-09838-z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ECC414BF-2666-FD47-A87D-C65680BD0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79" y="740418"/>
            <a:ext cx="1398911" cy="14545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FAEA467-C238-7249-91B1-6AC715F68BA5}"/>
              </a:ext>
            </a:extLst>
          </p:cNvPr>
          <p:cNvSpPr txBox="1">
            <a:spLocks/>
          </p:cNvSpPr>
          <p:nvPr/>
        </p:nvSpPr>
        <p:spPr>
          <a:xfrm>
            <a:off x="1729334" y="21126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Examining gambling and gambling-related harms in the LGBTQ+ community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C434648-8D48-4243-8240-78E1064D4B58}"/>
              </a:ext>
            </a:extLst>
          </p:cNvPr>
          <p:cNvSpPr txBox="1">
            <a:spLocks/>
          </p:cNvSpPr>
          <p:nvPr/>
        </p:nvSpPr>
        <p:spPr>
          <a:xfrm>
            <a:off x="2424922" y="4663246"/>
            <a:ext cx="8093161" cy="145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/>
          </a:p>
          <a:p>
            <a:pPr algn="ctr"/>
            <a:r>
              <a:rPr lang="en-US" sz="2400" dirty="0"/>
              <a:t>Dr Reece Bush-Evans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err="1"/>
              <a:t>reecebushevans</a:t>
            </a: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31CBDF-A781-3518-CF8C-43D73B54A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524" y="5743982"/>
            <a:ext cx="644651" cy="361005"/>
          </a:xfrm>
          <a:prstGeom prst="rect">
            <a:avLst/>
          </a:prstGeom>
        </p:spPr>
      </p:pic>
      <p:pic>
        <p:nvPicPr>
          <p:cNvPr id="3" name="Picture 2" descr="A yellow and green circles&#10;&#10;Description automatically generated with medium confidence">
            <a:extLst>
              <a:ext uri="{FF2B5EF4-FFF2-40B4-BE49-F238E27FC236}">
                <a16:creationId xmlns:a16="http://schemas.microsoft.com/office/drawing/2014/main" id="{6A15C66B-622C-842C-BBAE-7BC7D82CA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727" y="3831894"/>
            <a:ext cx="4537405" cy="80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2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014" y="398014"/>
            <a:ext cx="7886700" cy="188570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Declaration of Interest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26A64E-D8FF-41C2-A338-5ECA02C99ED1}"/>
              </a:ext>
            </a:extLst>
          </p:cNvPr>
          <p:cNvSpPr txBox="1"/>
          <p:nvPr/>
        </p:nvSpPr>
        <p:spPr>
          <a:xfrm>
            <a:off x="700936" y="1968204"/>
            <a:ext cx="101723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This pilot study was funded by QR funding at Bournemouth University (March 2023)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The findings presented are currently unpublished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006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lose-up of a casino table&#10;&#10;Description automatically generated with medium confidence">
            <a:extLst>
              <a:ext uri="{FF2B5EF4-FFF2-40B4-BE49-F238E27FC236}">
                <a16:creationId xmlns:a16="http://schemas.microsoft.com/office/drawing/2014/main" id="{E102DEED-B92F-E3E9-6CC4-8A02C53AEF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4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3" name="Picture 2" descr="A picture containing logo, symbol, graphics, font&#10;&#10;Description automatically generated">
            <a:extLst>
              <a:ext uri="{FF2B5EF4-FFF2-40B4-BE49-F238E27FC236}">
                <a16:creationId xmlns:a16="http://schemas.microsoft.com/office/drawing/2014/main" id="{DFC624C3-4EE2-1B4A-4A8A-41FD54718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250" y="1164566"/>
            <a:ext cx="4635500" cy="405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207D05A1-5EF1-7391-B78F-5093FBE63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1005" y="0"/>
            <a:ext cx="6869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0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014" y="398014"/>
            <a:ext cx="7886700" cy="188570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Theoretical Perspectives</a:t>
            </a:r>
            <a:br>
              <a:rPr lang="en-GB" sz="3200" i="1" dirty="0"/>
            </a:br>
            <a:br>
              <a:rPr lang="en-GB" sz="3200" i="1" dirty="0"/>
            </a:br>
            <a:endParaRPr lang="en-GB" sz="3200" dirty="0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26A64E-D8FF-41C2-A338-5ECA02C99ED1}"/>
              </a:ext>
            </a:extLst>
          </p:cNvPr>
          <p:cNvSpPr txBox="1"/>
          <p:nvPr/>
        </p:nvSpPr>
        <p:spPr>
          <a:xfrm>
            <a:off x="700936" y="1968204"/>
            <a:ext cx="51490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Minority stress framework</a:t>
            </a:r>
            <a:r>
              <a:rPr lang="en-GB" baseline="30000" dirty="0"/>
              <a:t>1</a:t>
            </a:r>
            <a:r>
              <a:rPr lang="en-GB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Individuals from marginalised populations are at greater risk of discrimination and mental health issues, which are linked to greater engagement in risky behaviours</a:t>
            </a:r>
            <a:r>
              <a:rPr lang="en-GB" baseline="30000" dirty="0"/>
              <a:t>2,3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Discrimination is associated with drinking and/or drug use</a:t>
            </a:r>
            <a:r>
              <a:rPr lang="en-GB" baseline="30000" dirty="0"/>
              <a:t>4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Similar deficits in coping processes are also found in those with gambling problems</a:t>
            </a:r>
            <a:r>
              <a:rPr lang="en-GB" baseline="30000" dirty="0"/>
              <a:t>5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 </a:t>
            </a:r>
            <a:br>
              <a:rPr lang="en-GB" baseline="30000" dirty="0"/>
            </a:br>
            <a:endParaRPr lang="en-GB" baseline="30000" dirty="0"/>
          </a:p>
          <a:p>
            <a:r>
              <a:rPr lang="en-GB" dirty="0"/>
              <a:t>Many of the mental health problems associated with problem gambling are also more prevalent among LGBTQ+ populations</a:t>
            </a:r>
            <a:r>
              <a:rPr lang="en-GB" baseline="30000" dirty="0"/>
              <a:t>6</a:t>
            </a:r>
            <a:endParaRPr lang="en-GB" dirty="0"/>
          </a:p>
        </p:txBody>
      </p:sp>
      <p:pic>
        <p:nvPicPr>
          <p:cNvPr id="3" name="Picture 2" descr="A picture containing graphics, text, font, colorfulness&#10;&#10;Description automatically generated">
            <a:extLst>
              <a:ext uri="{FF2B5EF4-FFF2-40B4-BE49-F238E27FC236}">
                <a16:creationId xmlns:a16="http://schemas.microsoft.com/office/drawing/2014/main" id="{B40C1934-FD08-04DA-E781-3B44BBF07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708" y="1093346"/>
            <a:ext cx="3155372" cy="892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B987F2-9118-2733-09D5-25F67B61A4CB}"/>
              </a:ext>
            </a:extLst>
          </p:cNvPr>
          <p:cNvSpPr txBox="1"/>
          <p:nvPr/>
        </p:nvSpPr>
        <p:spPr>
          <a:xfrm>
            <a:off x="6342041" y="1968204"/>
            <a:ext cx="51490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Pathways model</a:t>
            </a:r>
            <a:r>
              <a:rPr lang="en-GB" baseline="30000" dirty="0"/>
              <a:t>7</a:t>
            </a:r>
            <a:r>
              <a:rPr lang="en-GB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There may be specific subtypes of gamblers with unique predisposing factors.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Some gamblers present comorbid depression and other vulnerabilities and turn to gambling to modulate their affective state / alleviate stress</a:t>
            </a:r>
            <a:r>
              <a:rPr lang="en-GB" baseline="30000" dirty="0"/>
              <a:t>8</a:t>
            </a:r>
            <a:endParaRPr lang="en-GB" dirty="0"/>
          </a:p>
          <a:p>
            <a:pPr lvl="1"/>
            <a:r>
              <a:rPr lang="en-GB" dirty="0"/>
              <a:t> </a:t>
            </a:r>
            <a:br>
              <a:rPr lang="en-GB" baseline="30000" dirty="0"/>
            </a:br>
            <a:endParaRPr lang="en-GB" baseline="30000" dirty="0"/>
          </a:p>
          <a:p>
            <a:r>
              <a:rPr lang="en-GB" dirty="0"/>
              <a:t>LGBTQ+ individuals experience higher levels of stressors due to discrimination, stigma, and marginalisation than cisgendered heterosexual individuals</a:t>
            </a:r>
            <a:r>
              <a:rPr lang="en-GB" baseline="30000" dirty="0"/>
              <a:t>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109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014" y="398014"/>
            <a:ext cx="7886700" cy="188570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Gambling Harms and LGBTQ+ Communities</a:t>
            </a:r>
            <a:br>
              <a:rPr lang="en-GB" sz="3200" i="1" dirty="0"/>
            </a:br>
            <a:br>
              <a:rPr lang="en-GB" sz="3200" i="1" dirty="0"/>
            </a:br>
            <a:endParaRPr lang="en-GB" sz="3200" dirty="0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26A64E-D8FF-41C2-A338-5ECA02C99ED1}"/>
              </a:ext>
            </a:extLst>
          </p:cNvPr>
          <p:cNvSpPr txBox="1"/>
          <p:nvPr/>
        </p:nvSpPr>
        <p:spPr>
          <a:xfrm>
            <a:off x="700936" y="1968204"/>
            <a:ext cx="514902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Very limited empirical evidence thus far…</a:t>
            </a:r>
          </a:p>
          <a:p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Gay/lesbian and bisexual women report ‘disordered gambling’ scores 2.57 times higher than heterosexual women</a:t>
            </a:r>
            <a:r>
              <a:rPr lang="en-GB" baseline="30000" dirty="0"/>
              <a:t>1</a:t>
            </a: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Gay and bisexual men are 7 times more likely to experience the most severe forms of gambling harms than heterosexual men</a:t>
            </a:r>
            <a:r>
              <a:rPr lang="en-GB" baseline="30000" dirty="0"/>
              <a:t>8</a:t>
            </a:r>
          </a:p>
          <a:p>
            <a:pPr marL="285750" indent="-285750">
              <a:buFontTx/>
              <a:buChar char="-"/>
            </a:pPr>
            <a:r>
              <a:rPr lang="en-GB" dirty="0"/>
              <a:t>Grey literature – support services / quotes</a:t>
            </a:r>
          </a:p>
          <a:p>
            <a:br>
              <a:rPr lang="en-GB" baseline="30000" dirty="0"/>
            </a:br>
            <a:endParaRPr lang="en-GB" baseline="30000" dirty="0"/>
          </a:p>
          <a:p>
            <a:r>
              <a:rPr lang="en-GB" dirty="0"/>
              <a:t>Yet, despite these findings, research on the impact of gambling and gambling-related harms among LGBTQ+ communities remains limited and without a clear picture of the causes of those harms.</a:t>
            </a:r>
          </a:p>
        </p:txBody>
      </p:sp>
      <p:pic>
        <p:nvPicPr>
          <p:cNvPr id="4" name="Picture 3" descr="A picture containing graphics, colorfulness, screenshot, graphic design&#10;&#10;Description automatically generated">
            <a:extLst>
              <a:ext uri="{FF2B5EF4-FFF2-40B4-BE49-F238E27FC236}">
                <a16:creationId xmlns:a16="http://schemas.microsoft.com/office/drawing/2014/main" id="{7E0F7C1E-5AE1-EB91-5586-25D25F1D6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454" y="2147403"/>
            <a:ext cx="5532338" cy="323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8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04374F-E6ED-88F2-C8E6-6BA48889B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44" y="0"/>
            <a:ext cx="6828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25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014" y="398014"/>
            <a:ext cx="7886700" cy="188570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Method</a:t>
            </a:r>
            <a:br>
              <a:rPr lang="en-GB" sz="3200" i="1" dirty="0"/>
            </a:br>
            <a:br>
              <a:rPr lang="en-GB" sz="3200" i="1" dirty="0"/>
            </a:br>
            <a:endParaRPr lang="en-GB" sz="3200" dirty="0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3" name="Picture 2" descr="A picture containing text, font, cartoon, graphics&#10;&#10;Description automatically generated">
            <a:extLst>
              <a:ext uri="{FF2B5EF4-FFF2-40B4-BE49-F238E27FC236}">
                <a16:creationId xmlns:a16="http://schemas.microsoft.com/office/drawing/2014/main" id="{0D1FB273-3C97-B873-C5EB-93CB56F15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717" y="1172357"/>
            <a:ext cx="6355293" cy="5006508"/>
          </a:xfrm>
          <a:prstGeom prst="rect">
            <a:avLst/>
          </a:prstGeom>
        </p:spPr>
      </p:pic>
      <p:pic>
        <p:nvPicPr>
          <p:cNvPr id="7" name="Picture 6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D2E6A617-821B-6C28-216E-62CE39ABC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200" y="1141970"/>
            <a:ext cx="7509810" cy="5067282"/>
          </a:xfrm>
          <a:prstGeom prst="rect">
            <a:avLst/>
          </a:prstGeom>
        </p:spPr>
      </p:pic>
      <p:pic>
        <p:nvPicPr>
          <p:cNvPr id="9" name="Picture 8" descr="A green chair with wooden legs&#10;&#10;Description automatically generated with low confidence">
            <a:extLst>
              <a:ext uri="{FF2B5EF4-FFF2-40B4-BE49-F238E27FC236}">
                <a16:creationId xmlns:a16="http://schemas.microsoft.com/office/drawing/2014/main" id="{0E69ADC7-0609-7E49-3D01-E42C77BED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735" y="543150"/>
            <a:ext cx="558706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0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6" name="Picture 5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53F3F49E-F983-4D1B-9C0E-19075FC27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246" y="177060"/>
            <a:ext cx="9235738" cy="6503879"/>
          </a:xfrm>
          <a:prstGeom prst="rect">
            <a:avLst/>
          </a:prstGeom>
        </p:spPr>
      </p:pic>
      <p:pic>
        <p:nvPicPr>
          <p:cNvPr id="10" name="Picture 9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B79DECB0-F796-9288-AC13-53F988AAB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05" y="781802"/>
            <a:ext cx="10315115" cy="3853859"/>
          </a:xfrm>
          <a:prstGeom prst="rect">
            <a:avLst/>
          </a:prstGeom>
        </p:spPr>
      </p:pic>
      <p:pic>
        <p:nvPicPr>
          <p:cNvPr id="14" name="Picture 13" descr="A picture containing text, font, circle, screenshot&#10;&#10;Description automatically generated">
            <a:extLst>
              <a:ext uri="{FF2B5EF4-FFF2-40B4-BE49-F238E27FC236}">
                <a16:creationId xmlns:a16="http://schemas.microsoft.com/office/drawing/2014/main" id="{4A400D0C-AA16-19B9-7BB6-974AFFDFB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277" y="1910761"/>
            <a:ext cx="11668401" cy="3443381"/>
          </a:xfrm>
          <a:prstGeom prst="rect">
            <a:avLst/>
          </a:prstGeom>
        </p:spPr>
      </p:pic>
      <p:pic>
        <p:nvPicPr>
          <p:cNvPr id="16" name="Picture 15" descr="A picture containing text, screenshot, font, line&#10;&#10;Description automatically generated">
            <a:extLst>
              <a:ext uri="{FF2B5EF4-FFF2-40B4-BE49-F238E27FC236}">
                <a16:creationId xmlns:a16="http://schemas.microsoft.com/office/drawing/2014/main" id="{D00C9E12-4E13-7BBC-D840-D4939E6089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277" y="1962534"/>
            <a:ext cx="11585129" cy="455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3" name="Picture 2" descr="A picture containing text, font, white, line&#10;&#10;Description automatically generated">
            <a:extLst>
              <a:ext uri="{FF2B5EF4-FFF2-40B4-BE49-F238E27FC236}">
                <a16:creationId xmlns:a16="http://schemas.microsoft.com/office/drawing/2014/main" id="{C54B0F9F-49AC-10A1-4FCB-2448C3787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36" y="1713934"/>
            <a:ext cx="11245328" cy="3780170"/>
          </a:xfrm>
          <a:prstGeom prst="rect">
            <a:avLst/>
          </a:prstGeom>
        </p:spPr>
      </p:pic>
      <p:pic>
        <p:nvPicPr>
          <p:cNvPr id="5" name="Picture 4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0F5D66F4-1823-0F8B-E820-013AD6584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12" y="1363896"/>
            <a:ext cx="11868352" cy="4248245"/>
          </a:xfrm>
          <a:prstGeom prst="rect">
            <a:avLst/>
          </a:prstGeom>
        </p:spPr>
      </p:pic>
      <p:pic>
        <p:nvPicPr>
          <p:cNvPr id="8" name="Picture 7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71C1BEF5-03FB-4E7E-B149-8EE7DEE5A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066" y="44170"/>
            <a:ext cx="9563078" cy="704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1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37" y="377860"/>
            <a:ext cx="7886700" cy="2085121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Next Steps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pic>
        <p:nvPicPr>
          <p:cNvPr id="4" name="Picture 3" descr="A group of rainbow flags in the air&#10;&#10;Description automatically generated with low confidence">
            <a:extLst>
              <a:ext uri="{FF2B5EF4-FFF2-40B4-BE49-F238E27FC236}">
                <a16:creationId xmlns:a16="http://schemas.microsoft.com/office/drawing/2014/main" id="{7F3A73D2-6C6B-79C8-1E42-9A146E9CD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81" y="1812147"/>
            <a:ext cx="6321246" cy="4040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B770608E-0BF4-0682-08EC-E3E94CE3B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494" y="1873446"/>
            <a:ext cx="5001869" cy="23078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DA716B-AF10-9FC2-ABC7-D4878A521179}"/>
              </a:ext>
            </a:extLst>
          </p:cNvPr>
          <p:cNvSpPr txBox="1"/>
          <p:nvPr/>
        </p:nvSpPr>
        <p:spPr>
          <a:xfrm>
            <a:off x="6782235" y="4365482"/>
            <a:ext cx="50665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LGBTQ+ Events – Public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Future steps: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LGBTQ+ Youth and gambling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Transgender and gambling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Tailored and inclusive interventions/support</a:t>
            </a:r>
          </a:p>
        </p:txBody>
      </p:sp>
    </p:spTree>
    <p:extLst>
      <p:ext uri="{BB962C8B-B14F-4D97-AF65-F5344CB8AC3E}">
        <p14:creationId xmlns:p14="http://schemas.microsoft.com/office/powerpoint/2010/main" val="167831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847838-1D14-754F-B122-6FCA6E6B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37" y="377860"/>
            <a:ext cx="7886700" cy="2085121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References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0BD6CF3A-26B0-AFEE-BF47-6E9186EF6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" y="44170"/>
            <a:ext cx="693730" cy="721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8E582B-3708-584C-F524-D8081F1ABA4E}"/>
              </a:ext>
            </a:extLst>
          </p:cNvPr>
          <p:cNvSpPr txBox="1"/>
          <p:nvPr/>
        </p:nvSpPr>
        <p:spPr>
          <a:xfrm>
            <a:off x="757980" y="1842052"/>
            <a:ext cx="97907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Meyer, I. H. (2003). Prejudice, social stress, and mental health in lesbian, gay, and bisexual populations: Conceptual issues and research evidence. </a:t>
            </a:r>
            <a:r>
              <a:rPr lang="en-GB" sz="1000" b="0" i="1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Psychological Bulletin, 129</a:t>
            </a:r>
            <a:r>
              <a:rPr lang="en-GB" sz="1000" b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(5), 674-697. </a:t>
            </a:r>
            <a:r>
              <a:rPr lang="en-GB" sz="1000" b="0" u="none" strike="noStrike" dirty="0">
                <a:solidFill>
                  <a:srgbClr val="1D3354"/>
                </a:solidFill>
                <a:effectLst/>
                <a:latin typeface="Work Sans" pitchFamily="2" charset="77"/>
                <a:hlinkClick r:id="rId4"/>
              </a:rPr>
              <a:t>https://doi.org/10.1037/0033-2909.129.5.674</a:t>
            </a:r>
            <a:endParaRPr lang="en-GB" sz="1000" b="0" u="none" strike="noStrike" dirty="0">
              <a:solidFill>
                <a:srgbClr val="1D3354"/>
              </a:solidFill>
              <a:effectLst/>
              <a:latin typeface="Work Sans" pitchFamily="2" charset="77"/>
            </a:endParaRPr>
          </a:p>
          <a:p>
            <a:pPr marL="228600" indent="-228600">
              <a:buFontTx/>
              <a:buAutoNum type="arabicPeriod"/>
            </a:pPr>
            <a:r>
              <a:rPr lang="en-GB" sz="1000" i="0" dirty="0">
                <a:solidFill>
                  <a:srgbClr val="1D3354"/>
                </a:solidFill>
                <a:latin typeface="Work Sans" pitchFamily="2" charset="77"/>
              </a:rPr>
              <a:t>Green, K. E., &amp; Feinstein, B. A. 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(2012). Substance use in lesbian, gay, and bisexual populations: An update on empirical research and implications for treatment.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Psychology of Addictive Behaviors, 26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(2), 265-278. </a:t>
            </a:r>
            <a:r>
              <a:rPr lang="en-GB" sz="1000" dirty="0">
                <a:hlinkClick r:id="rId5"/>
              </a:rPr>
              <a:t>https://doi.org/10.1037/a0025424</a:t>
            </a:r>
            <a:r>
              <a:rPr lang="en-GB" sz="1000" dirty="0"/>
              <a:t> </a:t>
            </a:r>
          </a:p>
          <a:p>
            <a:pPr marL="228600" indent="-228600">
              <a:buFontTx/>
              <a:buAutoNum type="arabicPeriod"/>
            </a:pP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Newcomb, M. E., Heinz, A. J., &amp; </a:t>
            </a:r>
            <a:r>
              <a:rPr lang="en-GB" sz="1000" b="0" i="0" u="none" strike="noStrike" dirty="0" err="1">
                <a:solidFill>
                  <a:srgbClr val="1D3354"/>
                </a:solidFill>
                <a:effectLst/>
                <a:latin typeface="Work Sans" pitchFamily="2" charset="77"/>
              </a:rPr>
              <a:t>Mustanski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, B. (2012). Examining risk and protective factors for alcohol use in lesbian, gay, bisexual, and transgender youth: A longitudinal multilevel analysis. </a:t>
            </a:r>
            <a:r>
              <a:rPr lang="en-GB" sz="1000" b="0" i="1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Journal of Studies on Alcohol and Drugs, 73</a:t>
            </a:r>
            <a:r>
              <a:rPr lang="en-GB" sz="1000" b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(5), 783.</a:t>
            </a:r>
          </a:p>
          <a:p>
            <a:pPr marL="228600" indent="-228600">
              <a:buFontTx/>
              <a:buAutoNum type="arabicPeriod"/>
            </a:pPr>
            <a:r>
              <a:rPr lang="en-GB" sz="1000" i="0" dirty="0" err="1">
                <a:solidFill>
                  <a:srgbClr val="1D3354"/>
                </a:solidFill>
                <a:latin typeface="Work Sans" pitchFamily="2" charset="77"/>
              </a:rPr>
              <a:t>Hatzen</a:t>
            </a:r>
            <a:r>
              <a:rPr lang="en-GB" sz="1000" dirty="0" err="1">
                <a:solidFill>
                  <a:srgbClr val="1D3354"/>
                </a:solidFill>
                <a:latin typeface="Work Sans" pitchFamily="2" charset="77"/>
              </a:rPr>
              <a:t>Buehler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, M. L. (2009). How does sexual stigma ‘get under the skin’? A psychological mediation framework.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Psychological Bulletin, 135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(5), 707-730. </a:t>
            </a:r>
            <a:r>
              <a:rPr lang="en-GB" sz="1000" dirty="0">
                <a:hlinkClick r:id="rId6"/>
              </a:rPr>
              <a:t>https://doi.org/10.1037/a0016441</a:t>
            </a:r>
            <a:endParaRPr lang="en-GB" sz="1000" dirty="0"/>
          </a:p>
          <a:p>
            <a:pPr marL="228600" indent="-228600">
              <a:buFontTx/>
              <a:buAutoNum type="arabicPeriod"/>
            </a:pPr>
            <a:r>
              <a:rPr lang="en-GB" sz="1000" b="0" i="0" u="none" strike="noStrike" dirty="0" err="1">
                <a:solidFill>
                  <a:srgbClr val="1D3354"/>
                </a:solidFill>
                <a:effectLst/>
                <a:latin typeface="Work Sans" pitchFamily="2" charset="77"/>
              </a:rPr>
              <a:t>Brezing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,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 C., </a:t>
            </a:r>
            <a:r>
              <a:rPr lang="en-GB" sz="1000" dirty="0" err="1">
                <a:solidFill>
                  <a:srgbClr val="1D3354"/>
                </a:solidFill>
                <a:latin typeface="Work Sans" pitchFamily="2" charset="77"/>
              </a:rPr>
              <a:t>Derevensky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, J. L., &amp; Potenza, M. N. (2010). Non-substance-addictive behaviors in youth: Pathological gambling and problematic internet use.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Child and Adolescent Psychiatric Clinics of North America, 19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(3), 625-641. </a:t>
            </a:r>
            <a:r>
              <a:rPr lang="en-GB" sz="1000" dirty="0">
                <a:hlinkClick r:id="rId7"/>
              </a:rPr>
              <a:t>https://doi.org/10.1016/j.chc.2010.03.012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 </a:t>
            </a:r>
          </a:p>
          <a:p>
            <a:pPr marL="228600" indent="-228600">
              <a:buFontTx/>
              <a:buAutoNum type="arabicPeriod"/>
            </a:pP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Fish, J. N., Hughes, T. 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L., &amp; Russell, S. T. (2018). Sexual identity differences in high-intensity binge drinking: Findings from a US national sample.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Addiction, 113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(4), 749-758. 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  <a:hlinkClick r:id="rId8"/>
              </a:rPr>
              <a:t>https://doi.org/10.1111/add.14041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.</a:t>
            </a:r>
          </a:p>
          <a:p>
            <a:pPr marL="228600" indent="-228600">
              <a:buFontTx/>
              <a:buAutoNum type="arabicPeriod"/>
            </a:pPr>
            <a:r>
              <a:rPr lang="en-GB" sz="1000" b="0" i="0" u="none" strike="noStrike" dirty="0" err="1">
                <a:solidFill>
                  <a:srgbClr val="1D3354"/>
                </a:solidFill>
                <a:effectLst/>
                <a:latin typeface="Work Sans" pitchFamily="2" charset="77"/>
              </a:rPr>
              <a:t>Blaszczynski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, A., </a:t>
            </a:r>
            <a:r>
              <a:rPr lang="en-GB" sz="1000" b="0" i="0" u="none" strike="noStrike" dirty="0" err="1">
                <a:solidFill>
                  <a:srgbClr val="1D3354"/>
                </a:solidFill>
                <a:effectLst/>
                <a:latin typeface="Work Sans" pitchFamily="2" charset="77"/>
              </a:rPr>
              <a:t>Nower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, L. (2002). A pathways model of problem and 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pathological gambling.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Addiction, 97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(5), 487-499.</a:t>
            </a:r>
          </a:p>
          <a:p>
            <a:pPr marL="228600" indent="-228600">
              <a:buFontTx/>
              <a:buAutoNum type="arabicPeriod"/>
            </a:pP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anose="020F0502020204030204" pitchFamily="34" charset="0"/>
              </a:rPr>
              <a:t>Richard, J., Martin-Storey, A., &amp;  </a:t>
            </a:r>
            <a:r>
              <a:rPr lang="en-GB" sz="1000" b="0" i="0" u="none" strike="noStrike" dirty="0" err="1">
                <a:solidFill>
                  <a:srgbClr val="1D3354"/>
                </a:solidFill>
                <a:effectLst/>
                <a:latin typeface="Work Sans" panose="020F0502020204030204" pitchFamily="34" charset="0"/>
              </a:rPr>
              <a:t>Wilkie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anose="020F0502020204030204" pitchFamily="34" charset="0"/>
              </a:rPr>
              <a:t>, E. (2019) Variations in gambling disorder symptomatology across sexual identity among college student-athletes, </a:t>
            </a:r>
            <a:r>
              <a:rPr lang="en-GB" sz="1000" b="0" i="1" u="none" strike="noStrike" dirty="0">
                <a:solidFill>
                  <a:srgbClr val="1D3354"/>
                </a:solidFill>
                <a:effectLst/>
                <a:latin typeface="Work Sans" panose="020F0502020204030204" pitchFamily="34" charset="0"/>
              </a:rPr>
              <a:t>Journal of Gambling Studies, 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anose="020F0502020204030204" pitchFamily="34" charset="0"/>
              </a:rPr>
              <a:t>35, 1303-1316. </a:t>
            </a:r>
            <a:r>
              <a:rPr lang="en-GB" sz="1000" b="0" i="0" u="sng" dirty="0">
                <a:solidFill>
                  <a:srgbClr val="0066CC"/>
                </a:solidFill>
                <a:effectLst/>
                <a:latin typeface="Work Sans" panose="020F0502020204030204" pitchFamily="34" charset="0"/>
                <a:hlinkClick r:id="rId9"/>
              </a:rPr>
              <a:t>https://doi.org/10.1007/s10899-019-09838-z</a:t>
            </a:r>
            <a:endParaRPr lang="en-GB" sz="1000" b="0" i="0" u="sng" dirty="0">
              <a:solidFill>
                <a:srgbClr val="0066CC"/>
              </a:solidFill>
              <a:effectLst/>
              <a:latin typeface="Work Sans" panose="020F0502020204030204" pitchFamily="34" charset="0"/>
            </a:endParaRPr>
          </a:p>
          <a:p>
            <a:pPr marL="228600" indent="-228600">
              <a:buFontTx/>
              <a:buAutoNum type="arabicPeriod"/>
            </a:pP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Veldhuis, C. B. (2022). Doubly marginalized: Addressing the minority stressors experienced by LGBTQ+ researchers who do LGBTQ+ research. </a:t>
            </a:r>
            <a:r>
              <a:rPr lang="en-GB" sz="1000" i="1" dirty="0">
                <a:solidFill>
                  <a:srgbClr val="1D3354"/>
                </a:solidFill>
                <a:latin typeface="Work Sans" pitchFamily="2" charset="77"/>
              </a:rPr>
              <a:t>Health Education &amp; Behaviour, 49</a:t>
            </a:r>
            <a:r>
              <a:rPr lang="en-GB" sz="1000" dirty="0">
                <a:solidFill>
                  <a:srgbClr val="1D3354"/>
                </a:solidFill>
                <a:latin typeface="Work Sans" pitchFamily="2" charset="77"/>
              </a:rPr>
              <a:t>(6), 960-974. </a:t>
            </a:r>
            <a:r>
              <a:rPr lang="en-GB" sz="1000" b="0" i="0" u="none" strike="noStrike" dirty="0">
                <a:effectLst/>
                <a:latin typeface="Open Sans" panose="020B0606030504020204" pitchFamily="34" charset="0"/>
                <a:hlinkClick r:id="rId10"/>
              </a:rPr>
              <a:t>https://doi.org/10.1177/10901981221116795</a:t>
            </a:r>
            <a:endParaRPr lang="en-GB" sz="1000" b="0" i="0" u="none" strike="noStrike" dirty="0">
              <a:solidFill>
                <a:srgbClr val="1D3354"/>
              </a:solidFill>
              <a:effectLst/>
              <a:latin typeface="Work Sans" pitchFamily="2" charset="77"/>
            </a:endParaRPr>
          </a:p>
          <a:p>
            <a:pPr marL="228600" indent="-228600">
              <a:buAutoNum type="arabicPeriod"/>
            </a:pP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Grant, J. E., &amp; Potenza, M. N. (2006) Sexual orientation of men with pathological gambling: prevalence and psychiatric comorbidity in a treatment-seeking sample, </a:t>
            </a:r>
            <a:r>
              <a:rPr lang="en-GB" sz="1000" b="0" i="1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Comparative Psychiatry</a:t>
            </a:r>
            <a:r>
              <a:rPr lang="en-GB" sz="1000" b="0" i="0" u="none" strike="noStrike" dirty="0">
                <a:solidFill>
                  <a:srgbClr val="1D3354"/>
                </a:solidFill>
                <a:effectLst/>
                <a:latin typeface="Work Sans" pitchFamily="2" charset="77"/>
              </a:rPr>
              <a:t> 47(6), 515–518.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86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ECC414BF-2666-FD47-A87D-C65680BD0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531" y="740418"/>
            <a:ext cx="1398911" cy="14545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FAEA467-C238-7249-91B1-6AC715F68BA5}"/>
              </a:ext>
            </a:extLst>
          </p:cNvPr>
          <p:cNvSpPr txBox="1">
            <a:spLocks/>
          </p:cNvSpPr>
          <p:nvPr/>
        </p:nvSpPr>
        <p:spPr>
          <a:xfrm>
            <a:off x="1423986" y="216023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Any Questions?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C434648-8D48-4243-8240-78E1064D4B58}"/>
              </a:ext>
            </a:extLst>
          </p:cNvPr>
          <p:cNvSpPr txBox="1">
            <a:spLocks/>
          </p:cNvSpPr>
          <p:nvPr/>
        </p:nvSpPr>
        <p:spPr>
          <a:xfrm>
            <a:off x="1807940" y="3922168"/>
            <a:ext cx="8093161" cy="145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Dr Reece Bush-Evans</a:t>
            </a:r>
          </a:p>
          <a:p>
            <a:pPr algn="ctr"/>
            <a:r>
              <a:rPr lang="en-US" sz="2000" dirty="0"/>
              <a:t>rbush@bournemouth.ac.uk</a:t>
            </a:r>
          </a:p>
        </p:txBody>
      </p:sp>
    </p:spTree>
    <p:extLst>
      <p:ext uri="{BB962C8B-B14F-4D97-AF65-F5344CB8AC3E}">
        <p14:creationId xmlns:p14="http://schemas.microsoft.com/office/powerpoint/2010/main" val="923642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</Words>
  <Application>Microsoft Office PowerPoint</Application>
  <PresentationFormat>Widescreen</PresentationFormat>
  <Paragraphs>64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Open Sans</vt:lpstr>
      <vt:lpstr>Work Sans</vt:lpstr>
      <vt:lpstr>Office Theme</vt:lpstr>
      <vt:lpstr>PowerPoint Presentation</vt:lpstr>
      <vt:lpstr>Declaration of Interest</vt:lpstr>
      <vt:lpstr>PowerPoint Presentation</vt:lpstr>
      <vt:lpstr>Theoretical Perspectives  </vt:lpstr>
      <vt:lpstr>Gambling Harms and LGBTQ+ Communities  </vt:lpstr>
      <vt:lpstr>PowerPoint Presentation</vt:lpstr>
      <vt:lpstr>Method  </vt:lpstr>
      <vt:lpstr>PowerPoint Presentation</vt:lpstr>
      <vt:lpstr>PowerPoint Presentation</vt:lpstr>
      <vt:lpstr>Next Steps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Reece Bush-Evans</dc:creator>
  <cp:lastModifiedBy>Stephen Sharman</cp:lastModifiedBy>
  <cp:revision>127</cp:revision>
  <cp:lastPrinted>2021-10-31T21:55:23Z</cp:lastPrinted>
  <dcterms:created xsi:type="dcterms:W3CDTF">2021-10-29T13:36:14Z</dcterms:created>
  <dcterms:modified xsi:type="dcterms:W3CDTF">2023-09-25T15:55:37Z</dcterms:modified>
</cp:coreProperties>
</file>