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458" r:id="rId2"/>
    <p:sldId id="470" r:id="rId3"/>
    <p:sldId id="638" r:id="rId4"/>
    <p:sldId id="604" r:id="rId5"/>
    <p:sldId id="629" r:id="rId6"/>
    <p:sldId id="607" r:id="rId7"/>
    <p:sldId id="608" r:id="rId8"/>
    <p:sldId id="631" r:id="rId9"/>
    <p:sldId id="632" r:id="rId10"/>
    <p:sldId id="633" r:id="rId11"/>
    <p:sldId id="610" r:id="rId12"/>
    <p:sldId id="611" r:id="rId13"/>
    <p:sldId id="612" r:id="rId14"/>
    <p:sldId id="261" r:id="rId15"/>
    <p:sldId id="641" r:id="rId16"/>
    <p:sldId id="642" r:id="rId17"/>
    <p:sldId id="643" r:id="rId18"/>
    <p:sldId id="500" r:id="rId19"/>
    <p:sldId id="644" r:id="rId20"/>
    <p:sldId id="645" r:id="rId21"/>
    <p:sldId id="646" r:id="rId22"/>
    <p:sldId id="613" r:id="rId23"/>
    <p:sldId id="640" r:id="rId24"/>
    <p:sldId id="637" r:id="rId25"/>
    <p:sldId id="499" r:id="rId26"/>
    <p:sldId id="635" r:id="rId27"/>
    <p:sldId id="625" r:id="rId28"/>
    <p:sldId id="627" r:id="rId29"/>
    <p:sldId id="62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84A4"/>
    <a:srgbClr val="606060"/>
    <a:srgbClr val="EEF4F7"/>
    <a:srgbClr val="224162"/>
    <a:srgbClr val="1F4B61"/>
    <a:srgbClr val="FFFFFF"/>
    <a:srgbClr val="E0EDFE"/>
    <a:srgbClr val="60807B"/>
    <a:srgbClr val="871122"/>
    <a:srgbClr val="B89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EFBF9B-36D3-8D42-B6A9-1246F583B41E}" v="663" dt="2023-06-25T10:58:12.0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30" autoAdjust="0"/>
    <p:restoredTop sz="73381" autoAdjust="0"/>
  </p:normalViewPr>
  <p:slideViewPr>
    <p:cSldViewPr snapToGrid="0" snapToObjects="1">
      <p:cViewPr varScale="1">
        <p:scale>
          <a:sx n="49" d="100"/>
          <a:sy n="49" d="100"/>
        </p:scale>
        <p:origin x="97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08E1C-A968-2440-8B6B-0E9BD61127D8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2E742-65E2-984D-B805-C25DCA589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130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E003-8567-4B94-BBB5-6AA116761C19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3960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E003-8567-4B94-BBB5-6AA116761C19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2943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E003-8567-4B94-BBB5-6AA116761C19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74720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2E742-65E2-984D-B805-C25DCA5890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313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2E742-65E2-984D-B805-C25DCA58902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813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2E742-65E2-984D-B805-C25DCA5890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025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2E742-65E2-984D-B805-C25DCA58902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7388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2E742-65E2-984D-B805-C25DCA5890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766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2E742-65E2-984D-B805-C25DCA5890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9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2E742-65E2-984D-B805-C25DCA5890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3675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2E742-65E2-984D-B805-C25DCA5890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3494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2E742-65E2-984D-B805-C25DCA5890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397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2E742-65E2-984D-B805-C25DCA5890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5106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2E742-65E2-984D-B805-C25DCA58902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1362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2E742-65E2-984D-B805-C25DCA58902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3513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2E742-65E2-984D-B805-C25DCA58902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077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E003-8567-4B94-BBB5-6AA116761C19}" type="slidenum">
              <a:rPr lang="en-AU" smtClean="0"/>
              <a:t>25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599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2E742-65E2-984D-B805-C25DCA58902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0757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2E742-65E2-984D-B805-C25DCA58902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5175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2E742-65E2-984D-B805-C25DCA58902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621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2E742-65E2-984D-B805-C25DCA58902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484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0D161-6D3A-4048-A387-0DBD433C94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A240C9-D17F-D446-9EC1-1424FB7AB5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721DF-E352-B841-920B-B5B05C4B7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8382-92D4-7A49-B02F-DA0E9B3F519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0A982-27E1-2147-A26E-3BEF26E0E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7ECAD-9632-B644-B6CD-7D211C487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35D6-406D-8741-A22D-0F395950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18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C48C1-0839-B544-8755-C50C73F21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85558-0CAF-084F-882D-C8BA20D5E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B0316-9854-A546-90A8-FBF3D43DB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8382-92D4-7A49-B02F-DA0E9B3F519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3D849-4649-D840-AB39-E74CA19EC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EF4CB-E706-924E-A3DF-A063B18D1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35D6-406D-8741-A22D-0F395950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341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40B9E-33AD-B34D-85B9-C0B3E3372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5D8163-A75F-064A-AD93-E69CF8161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E7D0C-253C-A34C-8A61-49EBD0D10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8382-92D4-7A49-B02F-DA0E9B3F519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5AF43-C916-364D-B0C4-57D82EBC4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126C7-7CD0-AD4B-B165-AE6EEC4A9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35D6-406D-8741-A22D-0F395950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115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ED9C7-9B84-5E44-86ED-DEC4E441F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30B64-91AD-C544-BB4B-CB79709048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CE7480-2FC5-684F-A392-D1804C285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738334-0520-5844-A5E0-DADEE000A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8382-92D4-7A49-B02F-DA0E9B3F519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631CE9-E700-0244-8345-BCAD8E5A5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7BE5B0-6DAB-EA40-8956-81A11733D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35D6-406D-8741-A22D-0F395950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305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54BD4-A9DA-C344-A300-6F50DA50B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DE0469-AC43-734D-AE4B-2D83E6806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128181-35F3-854C-827E-20C50B72F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4941A7-B3E9-B847-BA44-928921EFC3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C50151-7AC8-7D44-A51E-BA567CC58D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EBF73E-D75B-FC4A-AE19-835A0C7BF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8382-92D4-7A49-B02F-DA0E9B3F519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C4E7BE-840B-3B4E-83EC-2A3636C1B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E0E905-4826-2F41-BF27-17A56A204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35D6-406D-8741-A22D-0F395950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440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A7B0A-23B1-4A41-8885-200AB81E1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DE3C3F-C1F1-7442-B9F8-E0268C15F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8382-92D4-7A49-B02F-DA0E9B3F519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0543B9-A344-4540-9106-66E805A40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F1986A-9070-C64D-9CE0-DEB49470F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35D6-406D-8741-A22D-0F395950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792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C6FA27-02CA-1743-9EBA-E3DD5D300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8382-92D4-7A49-B02F-DA0E9B3F519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245546-ED12-9246-8FBC-22B4FED2F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FDD5B-6BDF-AD4D-B768-F183B04BD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35D6-406D-8741-A22D-0F395950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05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861EE-229A-E749-84A5-DE0B2197C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FADEA-BFE8-034E-B98C-61B6BEDCF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A8480-300E-224C-B565-FA211C560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B4AE03-CCF1-A249-B204-5A4D8B689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8382-92D4-7A49-B02F-DA0E9B3F519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41F5CD-764E-2C4A-962A-BE752BC69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AD2192-F7CE-B140-86EB-A7E2D24E1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35D6-406D-8741-A22D-0F395950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17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5149B-45FE-1743-A787-1DE5FF648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11633D-97B2-CB4D-90F1-B6F431901D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36234-A7F5-D544-8905-71377D3DC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771621-81F8-5A42-AC12-8092B2D20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8382-92D4-7A49-B02F-DA0E9B3F519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F25EDA-BC42-D54A-8228-0F483AE98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549A87-CCDF-FC48-9FE9-6850C57F9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35D6-406D-8741-A22D-0F395950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97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A4EB-717A-764F-88ED-F52997DB8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BAAA78-F11F-6B41-ADD9-785E6837B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F20DC-9813-6D4C-983F-FF5D10368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8382-92D4-7A49-B02F-DA0E9B3F519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16BF7-F778-2243-9FA0-F6B8EEF1B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AA568-9925-7649-850B-B46F3D68F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35D6-406D-8741-A22D-0F395950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93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D3E514-F9D4-ED4E-A539-A5D62FD822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FF108E-16FF-2042-AE38-A1FE8F0A46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8B9EBE-1243-FB4D-81BC-BB354E1F2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8382-92D4-7A49-B02F-DA0E9B3F519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5CC5D-BF8A-A348-85EE-229071FCF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8FAD0-1ECA-2741-BD4C-959912B8B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35D6-406D-8741-A22D-0F395950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634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6DFA7F-C475-2B4E-9401-D40F9FDCA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DA163-79AE-BB42-AB2F-6DC59C616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A5B0E-EFBD-FD45-8145-A38141E36D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B8382-92D4-7A49-B02F-DA0E9B3F519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5C775-470E-C042-9EB2-4087B39533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59BC0-C58B-5742-B471-4688EA2B4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335D6-406D-8741-A22D-0F395950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419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daniel.bennett@monash.edu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6697B48-DE6F-4ED8-B2CA-F0C60D47CDD8}"/>
              </a:ext>
            </a:extLst>
          </p:cNvPr>
          <p:cNvSpPr txBox="1"/>
          <p:nvPr/>
        </p:nvSpPr>
        <p:spPr>
          <a:xfrm>
            <a:off x="120650" y="1621488"/>
            <a:ext cx="7794157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>
              <a:solidFill>
                <a:schemeClr val="tx1">
                  <a:lumMod val="50000"/>
                  <a:lumOff val="50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r>
              <a:rPr lang="en-AU" dirty="0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Current Advances in Gambling Research conference</a:t>
            </a:r>
          </a:p>
          <a:p>
            <a:r>
              <a:rPr lang="en-AU" dirty="0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June 29, 2023</a:t>
            </a:r>
            <a:endParaRPr lang="en-GB" sz="2400" dirty="0">
              <a:solidFill>
                <a:srgbClr val="5384A4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endParaRPr lang="en-AU" dirty="0">
              <a:solidFill>
                <a:schemeClr val="tx1">
                  <a:lumMod val="50000"/>
                  <a:lumOff val="50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spcBef>
                <a:spcPts val="1800"/>
              </a:spcBef>
            </a:pPr>
            <a:r>
              <a:rPr lang="en-US" sz="2200" b="1" dirty="0">
                <a:solidFill>
                  <a:srgbClr val="5384A4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The availability of a ‘cash-out’ option increases wager amounts in an experimental gambling task </a:t>
            </a:r>
          </a:p>
          <a:p>
            <a:pPr>
              <a:spcBef>
                <a:spcPts val="1800"/>
              </a:spcBef>
            </a:pPr>
            <a:r>
              <a:rPr lang="en-AU" dirty="0">
                <a:latin typeface="Yu Gothic" panose="020B0400000000000000" pitchFamily="34" charset="-128"/>
                <a:ea typeface="Yu Gothic" panose="020B0400000000000000" pitchFamily="34" charset="-128"/>
              </a:rPr>
              <a:t>Daniel Bennett</a:t>
            </a:r>
          </a:p>
          <a:p>
            <a:r>
              <a:rPr lang="en-AU" dirty="0"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School of Psychological Sciences, Monash University</a:t>
            </a:r>
            <a:endParaRPr lang="en-US" dirty="0">
              <a:latin typeface="Yu Gothic" panose="020B0400000000000000" pitchFamily="34" charset="-128"/>
              <a:ea typeface="Yu Gothic" panose="020B0400000000000000" pitchFamily="34" charset="-128"/>
              <a:cs typeface="Helvetica Neue" panose="02000503000000020004" pitchFamily="2" charset="0"/>
            </a:endParaRPr>
          </a:p>
        </p:txBody>
      </p:sp>
      <p:sp>
        <p:nvSpPr>
          <p:cNvPr id="12" name="AutoShape 2" descr="https://www.monash.edu/brandbook/media/images/core-elements/our-logo/monash-university-mono-stacked-logo.jpg">
            <a:extLst>
              <a:ext uri="{FF2B5EF4-FFF2-40B4-BE49-F238E27FC236}">
                <a16:creationId xmlns:a16="http://schemas.microsoft.com/office/drawing/2014/main" id="{75218048-4DFB-4D61-83B3-352B59C039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1" y="331046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3B1D826-2A2D-4B86-A84F-E6C442535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" y="6254484"/>
            <a:ext cx="1903022" cy="5527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9C5C02-0310-4490-9A5B-0DF82A89A6FD}"/>
              </a:ext>
            </a:extLst>
          </p:cNvPr>
          <p:cNvSpPr txBox="1"/>
          <p:nvPr/>
        </p:nvSpPr>
        <p:spPr>
          <a:xfrm>
            <a:off x="3574692" y="6572898"/>
            <a:ext cx="4737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image: detail from </a:t>
            </a:r>
            <a:r>
              <a:rPr lang="en-AU" sz="1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Germany Baden-Baden Casino </a:t>
            </a:r>
            <a:r>
              <a:rPr lang="en-A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(2009) by </a:t>
            </a:r>
            <a:r>
              <a:rPr lang="en-AU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Yuriy</a:t>
            </a:r>
            <a:r>
              <a:rPr lang="en-A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en-AU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Shevchuk</a:t>
            </a:r>
            <a:endParaRPr lang="en-AU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4660B4D-6295-6C92-EBE5-E915A77864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30" t="-413" r="20268" b="413"/>
          <a:stretch/>
        </p:blipFill>
        <p:spPr bwMode="auto">
          <a:xfrm>
            <a:off x="8333659" y="-130477"/>
            <a:ext cx="4014158" cy="7118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6156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https://www.monash.edu/brandbook/media/images/core-elements/our-logo/monash-university-mono-stacked-logo.jpg">
            <a:extLst>
              <a:ext uri="{FF2B5EF4-FFF2-40B4-BE49-F238E27FC236}">
                <a16:creationId xmlns:a16="http://schemas.microsoft.com/office/drawing/2014/main" id="{75218048-4DFB-4D61-83B3-352B59C039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1" y="331046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12E4C5-B4C7-324C-8240-3AC9B136FE8A}"/>
              </a:ext>
            </a:extLst>
          </p:cNvPr>
          <p:cNvSpPr/>
          <p:nvPr/>
        </p:nvSpPr>
        <p:spPr>
          <a:xfrm>
            <a:off x="0" y="0"/>
            <a:ext cx="12192000" cy="672353"/>
          </a:xfrm>
          <a:prstGeom prst="rect">
            <a:avLst/>
          </a:prstGeom>
          <a:solidFill>
            <a:srgbClr val="538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697B48-DE6F-4ED8-B2CA-F0C60D47CDD8}"/>
              </a:ext>
            </a:extLst>
          </p:cNvPr>
          <p:cNvSpPr txBox="1"/>
          <p:nvPr/>
        </p:nvSpPr>
        <p:spPr>
          <a:xfrm>
            <a:off x="121024" y="80682"/>
            <a:ext cx="1100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Declaration of interests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5C80E6-5686-2449-9CE3-094BACE363B7}"/>
              </a:ext>
            </a:extLst>
          </p:cNvPr>
          <p:cNvSpPr txBox="1"/>
          <p:nvPr/>
        </p:nvSpPr>
        <p:spPr>
          <a:xfrm>
            <a:off x="224414" y="1013272"/>
            <a:ext cx="11743172" cy="312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2300" dirty="0">
                <a:latin typeface="Yu Gothic" panose="020B0400000000000000" pitchFamily="34" charset="-128"/>
                <a:ea typeface="Yu Gothic" panose="020B0400000000000000" pitchFamily="34" charset="-128"/>
              </a:rPr>
              <a:t>This research was wholly funded by internal seed funding from Monash University and Warwick University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Strategic Project Grants scheme, Turner Institute for Brain and Mental Health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Activation Fund, Monash-Warwick Alliance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endParaRPr lang="en-US" sz="1900" dirty="0">
              <a:solidFill>
                <a:schemeClr val="tx1">
                  <a:lumMod val="75000"/>
                  <a:lumOff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2300" dirty="0">
                <a:latin typeface="Yu Gothic" panose="020B0400000000000000" pitchFamily="34" charset="-128"/>
                <a:ea typeface="Yu Gothic" panose="020B0400000000000000" pitchFamily="34" charset="-128"/>
              </a:rPr>
              <a:t>I do not have any competing interests, and do not accept industry funding for my research</a:t>
            </a:r>
          </a:p>
        </p:txBody>
      </p:sp>
    </p:spTree>
    <p:extLst>
      <p:ext uri="{BB962C8B-B14F-4D97-AF65-F5344CB8AC3E}">
        <p14:creationId xmlns:p14="http://schemas.microsoft.com/office/powerpoint/2010/main" val="727292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https://www.monash.edu/brandbook/media/images/core-elements/our-logo/monash-university-mono-stacked-logo.jpg">
            <a:extLst>
              <a:ext uri="{FF2B5EF4-FFF2-40B4-BE49-F238E27FC236}">
                <a16:creationId xmlns:a16="http://schemas.microsoft.com/office/drawing/2014/main" id="{75218048-4DFB-4D61-83B3-352B59C039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1" y="331046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12E4C5-B4C7-324C-8240-3AC9B136FE8A}"/>
              </a:ext>
            </a:extLst>
          </p:cNvPr>
          <p:cNvSpPr/>
          <p:nvPr/>
        </p:nvSpPr>
        <p:spPr>
          <a:xfrm>
            <a:off x="0" y="0"/>
            <a:ext cx="12192000" cy="672353"/>
          </a:xfrm>
          <a:prstGeom prst="rect">
            <a:avLst/>
          </a:prstGeom>
          <a:solidFill>
            <a:srgbClr val="538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697B48-DE6F-4ED8-B2CA-F0C60D47CDD8}"/>
              </a:ext>
            </a:extLst>
          </p:cNvPr>
          <p:cNvSpPr txBox="1"/>
          <p:nvPr/>
        </p:nvSpPr>
        <p:spPr>
          <a:xfrm>
            <a:off x="121024" y="80682"/>
            <a:ext cx="1100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Long-term changes in usage of gambling products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5C80E6-5686-2449-9CE3-094BACE363B7}"/>
              </a:ext>
            </a:extLst>
          </p:cNvPr>
          <p:cNvSpPr txBox="1"/>
          <p:nvPr/>
        </p:nvSpPr>
        <p:spPr>
          <a:xfrm>
            <a:off x="5348900" y="1631325"/>
            <a:ext cx="6722076" cy="3967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In the last 10 years, the incidence of problem gambling has doubled in Australia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From 0.6% of population to 1.2%</a:t>
            </a:r>
          </a:p>
          <a:p>
            <a:pPr marL="454025" indent="-454025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en-US" sz="12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Coincides with the rise of interactive and online gambling</a:t>
            </a:r>
          </a:p>
          <a:p>
            <a:pPr marL="790575" lvl="1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Online gambling has increased 2x in general population, 3x in gamblers</a:t>
            </a:r>
          </a:p>
          <a:p>
            <a:pPr marL="454025" indent="-454025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en-US" sz="12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Online gambling has many unique </a:t>
            </a:r>
            <a:r>
              <a:rPr lang="en-US" sz="2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structural characteristics</a:t>
            </a:r>
            <a:endParaRPr lang="en-US" sz="1900" b="1" dirty="0">
              <a:solidFill>
                <a:schemeClr val="tx1">
                  <a:lumMod val="75000"/>
                  <a:lumOff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872AE5-4B82-D541-888A-F0AF99FCAFCC}"/>
              </a:ext>
            </a:extLst>
          </p:cNvPr>
          <p:cNvSpPr/>
          <p:nvPr/>
        </p:nvSpPr>
        <p:spPr>
          <a:xfrm>
            <a:off x="10304945" y="174427"/>
            <a:ext cx="1887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Hill et al. (2021)</a:t>
            </a:r>
            <a:endParaRPr lang="en-US" dirty="0"/>
          </a:p>
        </p:txBody>
      </p:sp>
      <p:pic>
        <p:nvPicPr>
          <p:cNvPr id="4" name="Picture 2" descr="Main_1984x808_Inside-Gambling_SportsBet.jpg">
            <a:extLst>
              <a:ext uri="{FF2B5EF4-FFF2-40B4-BE49-F238E27FC236}">
                <a16:creationId xmlns:a16="http://schemas.microsoft.com/office/drawing/2014/main" id="{4AF42A26-CF47-47B9-91F2-C824941A8E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1" r="27015"/>
          <a:stretch/>
        </p:blipFill>
        <p:spPr bwMode="auto">
          <a:xfrm>
            <a:off x="121024" y="1567250"/>
            <a:ext cx="4843849" cy="4096032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25275F6-3163-CC9F-5608-E52D4AFE1AEA}"/>
              </a:ext>
            </a:extLst>
          </p:cNvPr>
          <p:cNvSpPr/>
          <p:nvPr/>
        </p:nvSpPr>
        <p:spPr>
          <a:xfrm>
            <a:off x="8276550" y="5599206"/>
            <a:ext cx="32319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>
                <a:solidFill>
                  <a:srgbClr val="5384A4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Lopez-Gonzalez et al. (2019)</a:t>
            </a:r>
            <a:endParaRPr lang="en-US" dirty="0">
              <a:solidFill>
                <a:srgbClr val="5384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79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DC4100-4303-479F-8C79-1ADE86856C45}"/>
              </a:ext>
            </a:extLst>
          </p:cNvPr>
          <p:cNvSpPr txBox="1"/>
          <p:nvPr/>
        </p:nvSpPr>
        <p:spPr>
          <a:xfrm>
            <a:off x="0" y="-14076"/>
            <a:ext cx="12192000" cy="635367"/>
          </a:xfrm>
          <a:prstGeom prst="rect">
            <a:avLst/>
          </a:prstGeom>
          <a:solidFill>
            <a:srgbClr val="5384A4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What is cash-out?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216CB4-DF32-31B9-1E91-E9CFAD6D197F}"/>
              </a:ext>
            </a:extLst>
          </p:cNvPr>
          <p:cNvSpPr txBox="1"/>
          <p:nvPr/>
        </p:nvSpPr>
        <p:spPr>
          <a:xfrm>
            <a:off x="5796951" y="39336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AutoShape 2" descr="https://www.monash.edu/brandbook/media/images/core-elements/our-logo/monash-university-mono-stacked-logo.jpg">
            <a:extLst>
              <a:ext uri="{FF2B5EF4-FFF2-40B4-BE49-F238E27FC236}">
                <a16:creationId xmlns:a16="http://schemas.microsoft.com/office/drawing/2014/main" id="{9D4454E2-2154-27E1-1798-D5E53F4186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1" y="331046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7D664F-0C61-3066-89B6-A522CD880A24}"/>
              </a:ext>
            </a:extLst>
          </p:cNvPr>
          <p:cNvSpPr txBox="1"/>
          <p:nvPr/>
        </p:nvSpPr>
        <p:spPr>
          <a:xfrm>
            <a:off x="341392" y="1095476"/>
            <a:ext cx="5980161" cy="2081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Bettors can ‘cash out’ of a bet before the result is known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Our bettor has backed Manchester United to win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After 69 minutes, Man U are winning 4 - 2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If he wants, he can ‘cash out’ of his bet, forgoing his original stake in exchange for an instant payment of £27.18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86942E-04FB-62C9-36A5-AB017DFDD90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1517" r="2161"/>
          <a:stretch/>
        </p:blipFill>
        <p:spPr>
          <a:xfrm>
            <a:off x="7043929" y="819385"/>
            <a:ext cx="4727432" cy="272081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59044ED-F3F6-0C2A-9BDC-D373B9180165}"/>
              </a:ext>
            </a:extLst>
          </p:cNvPr>
          <p:cNvSpPr/>
          <p:nvPr/>
        </p:nvSpPr>
        <p:spPr>
          <a:xfrm>
            <a:off x="3331472" y="4134877"/>
            <a:ext cx="7900416" cy="21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Cash-out is typically offered at disadvantageous odds</a:t>
            </a:r>
          </a:p>
          <a:p>
            <a:pPr marL="790575" lvl="1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This increases the expected per-bet losses for bettors who consistently cash out</a:t>
            </a:r>
          </a:p>
          <a:p>
            <a:pPr marL="454025" indent="-454025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en-US" sz="24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2200" dirty="0">
                <a:latin typeface="Yu Gothic" panose="020B0400000000000000" pitchFamily="34" charset="-128"/>
                <a:ea typeface="Yu Gothic" panose="020B0400000000000000" pitchFamily="34" charset="-128"/>
              </a:rPr>
              <a:t>Cashing-out is a popular feature of sports betting apps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One possible reason: it increases perceived control over bet outcomes</a:t>
            </a:r>
          </a:p>
        </p:txBody>
      </p:sp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80AFC6D-85D8-66A8-5A23-B0DDF9EF43B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1266" r="67311" b="12129"/>
          <a:stretch/>
        </p:blipFill>
        <p:spPr>
          <a:xfrm>
            <a:off x="880872" y="3615266"/>
            <a:ext cx="1990143" cy="303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40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DC4100-4303-479F-8C79-1ADE86856C45}"/>
              </a:ext>
            </a:extLst>
          </p:cNvPr>
          <p:cNvSpPr txBox="1"/>
          <p:nvPr/>
        </p:nvSpPr>
        <p:spPr>
          <a:xfrm>
            <a:off x="0" y="-14076"/>
            <a:ext cx="12192000" cy="635367"/>
          </a:xfrm>
          <a:prstGeom prst="rect">
            <a:avLst/>
          </a:prstGeom>
          <a:solidFill>
            <a:srgbClr val="5384A4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Cash-out and policy/regulation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216CB4-DF32-31B9-1E91-E9CFAD6D197F}"/>
              </a:ext>
            </a:extLst>
          </p:cNvPr>
          <p:cNvSpPr txBox="1"/>
          <p:nvPr/>
        </p:nvSpPr>
        <p:spPr>
          <a:xfrm>
            <a:off x="5796951" y="39336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C1EEAA-56DE-9CD7-9FBE-10E5797E238E}"/>
              </a:ext>
            </a:extLst>
          </p:cNvPr>
          <p:cNvSpPr txBox="1"/>
          <p:nvPr/>
        </p:nvSpPr>
        <p:spPr>
          <a:xfrm>
            <a:off x="190095" y="1478289"/>
            <a:ext cx="8471139" cy="4522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Regulatory and policy responses to new structural characteristics like cash-out are still evolving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endParaRPr lang="en-US" sz="20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Do the novel features increase the risk of gambling-related harm, or are they risk-neutral?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endParaRPr lang="en-US" sz="20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Those who study judgement and decision making are well placed to help answer this question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Our approach: via controlled experiments using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behavioural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tasks that simulate gambling in the lab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sz="20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FBC7B1B-8420-D3C4-2ADF-B53E0D70C5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68" t="10646" r="11009" b="3763"/>
          <a:stretch/>
        </p:blipFill>
        <p:spPr bwMode="auto">
          <a:xfrm>
            <a:off x="8851328" y="621291"/>
            <a:ext cx="3340672" cy="623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58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DC4100-4303-479F-8C79-1ADE86856C45}"/>
              </a:ext>
            </a:extLst>
          </p:cNvPr>
          <p:cNvSpPr txBox="1"/>
          <p:nvPr/>
        </p:nvSpPr>
        <p:spPr>
          <a:xfrm>
            <a:off x="0" y="-14076"/>
            <a:ext cx="12192000" cy="635367"/>
          </a:xfrm>
          <a:prstGeom prst="rect">
            <a:avLst/>
          </a:prstGeom>
          <a:solidFill>
            <a:srgbClr val="5384A4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Essential features of cash-out decisions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216CB4-DF32-31B9-1E91-E9CFAD6D197F}"/>
              </a:ext>
            </a:extLst>
          </p:cNvPr>
          <p:cNvSpPr txBox="1"/>
          <p:nvPr/>
        </p:nvSpPr>
        <p:spPr>
          <a:xfrm>
            <a:off x="5796951" y="39336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111108-A877-A2D5-312E-AAF436662CB5}"/>
              </a:ext>
            </a:extLst>
          </p:cNvPr>
          <p:cNvSpPr/>
          <p:nvPr/>
        </p:nvSpPr>
        <p:spPr>
          <a:xfrm>
            <a:off x="4066649" y="3310466"/>
            <a:ext cx="7778656" cy="2942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4025" indent="-454025">
              <a:lnSpc>
                <a:spcPct val="20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An individual makes a prediction about an uncertain future event, and how a financial stake in the outcome of this prediction</a:t>
            </a:r>
          </a:p>
          <a:p>
            <a:pPr marL="454025" indent="-454025">
              <a:lnSpc>
                <a:spcPct val="20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There is a delay prior to finding out whether the prediction is correct, and</a:t>
            </a:r>
          </a:p>
          <a:p>
            <a:pPr marL="454025" indent="-454025">
              <a:lnSpc>
                <a:spcPct val="20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The individual is offered the chance to cash out during the delay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9EAB95-C818-F9A3-1C4C-919F03FC5B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19381" r="17928"/>
          <a:stretch/>
        </p:blipFill>
        <p:spPr>
          <a:xfrm>
            <a:off x="346695" y="2885679"/>
            <a:ext cx="3570475" cy="315733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10EBE2-52FC-33A9-20B7-F00FF294BACB}"/>
              </a:ext>
            </a:extLst>
          </p:cNvPr>
          <p:cNvSpPr txBox="1"/>
          <p:nvPr/>
        </p:nvSpPr>
        <p:spPr>
          <a:xfrm>
            <a:off x="131383" y="1045867"/>
            <a:ext cx="11929233" cy="810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The starting point for this project is to build a cognitive task that will allow us to measure cash-out </a:t>
            </a:r>
            <a:r>
              <a:rPr lang="en-US" sz="2000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behaviour</a:t>
            </a: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 in a controlled laboratory setting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8F3F89-9540-75D6-62A9-D5CB4F698CDC}"/>
              </a:ext>
            </a:extLst>
          </p:cNvPr>
          <p:cNvSpPr txBox="1"/>
          <p:nvPr/>
        </p:nvSpPr>
        <p:spPr>
          <a:xfrm>
            <a:off x="4565039" y="2595600"/>
            <a:ext cx="6560161" cy="580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en-US" sz="2800" b="1" dirty="0">
                <a:solidFill>
                  <a:srgbClr val="5384A4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The essential features of cash-out</a:t>
            </a:r>
          </a:p>
        </p:txBody>
      </p:sp>
    </p:spTree>
    <p:extLst>
      <p:ext uri="{BB962C8B-B14F-4D97-AF65-F5344CB8AC3E}">
        <p14:creationId xmlns:p14="http://schemas.microsoft.com/office/powerpoint/2010/main" val="18403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DC4100-4303-479F-8C79-1ADE86856C45}"/>
              </a:ext>
            </a:extLst>
          </p:cNvPr>
          <p:cNvSpPr txBox="1"/>
          <p:nvPr/>
        </p:nvSpPr>
        <p:spPr>
          <a:xfrm>
            <a:off x="0" y="-14076"/>
            <a:ext cx="12192000" cy="635367"/>
          </a:xfrm>
          <a:prstGeom prst="rect">
            <a:avLst/>
          </a:prstGeom>
          <a:solidFill>
            <a:srgbClr val="5384A4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The uncertain future event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216CB4-DF32-31B9-1E91-E9CFAD6D197F}"/>
              </a:ext>
            </a:extLst>
          </p:cNvPr>
          <p:cNvSpPr txBox="1"/>
          <p:nvPr/>
        </p:nvSpPr>
        <p:spPr>
          <a:xfrm>
            <a:off x="5796951" y="39336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E5D220-9896-922E-E5E3-B5162EE950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8" t="42966" r="76883" b="28796"/>
          <a:stretch/>
        </p:blipFill>
        <p:spPr>
          <a:xfrm>
            <a:off x="2561304" y="869985"/>
            <a:ext cx="7069392" cy="388532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610733-AA6B-146A-2E7C-2CACE74466F6}"/>
              </a:ext>
            </a:extLst>
          </p:cNvPr>
          <p:cNvSpPr txBox="1"/>
          <p:nvPr/>
        </p:nvSpPr>
        <p:spPr>
          <a:xfrm>
            <a:off x="131383" y="4952939"/>
            <a:ext cx="11929233" cy="1588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buBlip>
                <a:blip r:embed="rId4"/>
              </a:buBlip>
            </a:pP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Participants shown an array of ten blue and red cards and a countdown timer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Blip>
                <a:blip r:embed="rId4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At the end of the timer, one of the ten cards will be picked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at random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Blip>
                <a:blip r:embed="rId4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Participants make a prediction about the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colour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of the card that will be chosen (</a:t>
            </a:r>
            <a:r>
              <a:rPr lang="en-US" sz="2000" b="1" dirty="0">
                <a:solidFill>
                  <a:srgbClr val="0070C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blue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or </a:t>
            </a:r>
            <a:r>
              <a:rPr lang="en-US" sz="2000" b="1" dirty="0">
                <a:solidFill>
                  <a:srgbClr val="DD321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red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2786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DC4100-4303-479F-8C79-1ADE86856C45}"/>
              </a:ext>
            </a:extLst>
          </p:cNvPr>
          <p:cNvSpPr txBox="1"/>
          <p:nvPr/>
        </p:nvSpPr>
        <p:spPr>
          <a:xfrm>
            <a:off x="0" y="-14076"/>
            <a:ext cx="12192000" cy="635367"/>
          </a:xfrm>
          <a:prstGeom prst="rect">
            <a:avLst/>
          </a:prstGeom>
          <a:solidFill>
            <a:srgbClr val="5384A4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The bet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216CB4-DF32-31B9-1E91-E9CFAD6D197F}"/>
              </a:ext>
            </a:extLst>
          </p:cNvPr>
          <p:cNvSpPr txBox="1"/>
          <p:nvPr/>
        </p:nvSpPr>
        <p:spPr>
          <a:xfrm>
            <a:off x="5796951" y="39336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49476B-F558-7356-EF7A-15BCF66FA3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78" t="30183" r="47305"/>
          <a:stretch/>
        </p:blipFill>
        <p:spPr>
          <a:xfrm>
            <a:off x="121023" y="1306960"/>
            <a:ext cx="5974977" cy="393352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5C91E91-B3DA-9F02-CBA6-5038F131802A}"/>
              </a:ext>
            </a:extLst>
          </p:cNvPr>
          <p:cNvGrpSpPr/>
          <p:nvPr/>
        </p:nvGrpSpPr>
        <p:grpSpPr>
          <a:xfrm>
            <a:off x="6096000" y="1306960"/>
            <a:ext cx="5974977" cy="3933528"/>
            <a:chOff x="6156512" y="1930498"/>
            <a:chExt cx="5974977" cy="393352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CF1D130-79C8-7845-8FD7-E1D43C5EDE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2470" t="30538" r="-487" b="-355"/>
            <a:stretch/>
          </p:blipFill>
          <p:spPr>
            <a:xfrm>
              <a:off x="6156512" y="1930498"/>
              <a:ext cx="5974977" cy="393352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5ADFF09-F220-4DA5-FC5E-ADA88AD46661}"/>
                </a:ext>
              </a:extLst>
            </p:cNvPr>
            <p:cNvSpPr txBox="1"/>
            <p:nvPr/>
          </p:nvSpPr>
          <p:spPr>
            <a:xfrm>
              <a:off x="7160342" y="3716283"/>
              <a:ext cx="95127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ea typeface="Yu Gothic" panose="020B0400000000000000" pitchFamily="34" charset="-128"/>
                  <a:cs typeface="Arial" panose="020B0604020202020204" pitchFamily="34" charset="0"/>
                </a:rPr>
                <a:t>5 points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CF9544-FB02-6A09-0F29-E45D1FC3990B}"/>
                </a:ext>
              </a:extLst>
            </p:cNvPr>
            <p:cNvSpPr txBox="1"/>
            <p:nvPr/>
          </p:nvSpPr>
          <p:spPr>
            <a:xfrm>
              <a:off x="10321413" y="3742871"/>
              <a:ext cx="95127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ea typeface="Yu Gothic" panose="020B0400000000000000" pitchFamily="34" charset="-128"/>
                  <a:cs typeface="Arial" panose="020B0604020202020204" pitchFamily="34" charset="0"/>
                </a:rPr>
                <a:t>50 points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68A169-4777-7E8F-7D10-1D8054CD3EFD}"/>
              </a:ext>
            </a:extLst>
          </p:cNvPr>
          <p:cNvSpPr txBox="1"/>
          <p:nvPr/>
        </p:nvSpPr>
        <p:spPr>
          <a:xfrm>
            <a:off x="121023" y="5743338"/>
            <a:ext cx="11929233" cy="887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buBlip>
                <a:blip r:embed="rId4"/>
              </a:buBlip>
            </a:pP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Participants were endowed with 3000 points at the beginning of the task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Blip>
                <a:blip r:embed="rId4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Points were converted to a monetary bonus (between $0 and $2) at the end of the task</a:t>
            </a:r>
          </a:p>
        </p:txBody>
      </p:sp>
    </p:spTree>
    <p:extLst>
      <p:ext uri="{BB962C8B-B14F-4D97-AF65-F5344CB8AC3E}">
        <p14:creationId xmlns:p14="http://schemas.microsoft.com/office/powerpoint/2010/main" val="141246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DC4100-4303-479F-8C79-1ADE86856C45}"/>
              </a:ext>
            </a:extLst>
          </p:cNvPr>
          <p:cNvSpPr txBox="1"/>
          <p:nvPr/>
        </p:nvSpPr>
        <p:spPr>
          <a:xfrm>
            <a:off x="0" y="-14076"/>
            <a:ext cx="12192000" cy="635367"/>
          </a:xfrm>
          <a:prstGeom prst="rect">
            <a:avLst/>
          </a:prstGeom>
          <a:solidFill>
            <a:srgbClr val="5384A4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The cash-out offer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3DE915-4DB1-31CA-4CA6-CEF2230DE8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" t="11824" r="-518" b="-11824"/>
          <a:stretch/>
        </p:blipFill>
        <p:spPr>
          <a:xfrm>
            <a:off x="0" y="621291"/>
            <a:ext cx="12001741" cy="46010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1A7C1A-7C82-210E-3BE7-23EF22501586}"/>
              </a:ext>
            </a:extLst>
          </p:cNvPr>
          <p:cNvSpPr txBox="1"/>
          <p:nvPr/>
        </p:nvSpPr>
        <p:spPr>
          <a:xfrm>
            <a:off x="190259" y="4521239"/>
            <a:ext cx="11954049" cy="2130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Yu Gothic" panose="020B0400000000000000" pitchFamily="34" charset="-128"/>
                <a:ea typeface="Yu Gothic" panose="020B0400000000000000" pitchFamily="34" charset="-128"/>
              </a:rPr>
              <a:t>Trials varied in terms of:</a:t>
            </a:r>
          </a:p>
          <a:p>
            <a:pPr marL="635000" indent="-31750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The participant’s probability of ‘winning’ the bet (30%, 50%, or 70% likelihood of winning)</a:t>
            </a:r>
          </a:p>
          <a:p>
            <a:pPr marL="635000" indent="-31750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The ambiguity around these probabilities (there were either 2 or 6 face-down cards)</a:t>
            </a:r>
          </a:p>
          <a:p>
            <a:pPr marL="635000" indent="-31750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When the cash-out offer was made available (after 2/4/6 seconds)</a:t>
            </a:r>
          </a:p>
          <a:p>
            <a:pPr marL="635000" indent="-31750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The value of the cash-out offer the participant received (either 90% of true value or 100% of true value)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4B24A7-F1C8-6592-A6E3-637B89E5EBBE}"/>
              </a:ext>
            </a:extLst>
          </p:cNvPr>
          <p:cNvSpPr txBox="1"/>
          <p:nvPr/>
        </p:nvSpPr>
        <p:spPr>
          <a:xfrm>
            <a:off x="-142567" y="707027"/>
            <a:ext cx="7325032" cy="510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0" indent="-3175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Cash out was offered once per waiting period:</a:t>
            </a:r>
          </a:p>
        </p:txBody>
      </p:sp>
    </p:spTree>
    <p:extLst>
      <p:ext uri="{BB962C8B-B14F-4D97-AF65-F5344CB8AC3E}">
        <p14:creationId xmlns:p14="http://schemas.microsoft.com/office/powerpoint/2010/main" val="264850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DC4100-4303-479F-8C79-1ADE86856C45}"/>
              </a:ext>
            </a:extLst>
          </p:cNvPr>
          <p:cNvSpPr txBox="1"/>
          <p:nvPr/>
        </p:nvSpPr>
        <p:spPr>
          <a:xfrm>
            <a:off x="0" y="-14076"/>
            <a:ext cx="12192000" cy="635367"/>
          </a:xfrm>
          <a:prstGeom prst="rect">
            <a:avLst/>
          </a:prstGeom>
          <a:solidFill>
            <a:srgbClr val="5384A4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The cash-out task</a:t>
            </a:r>
          </a:p>
        </p:txBody>
      </p:sp>
      <p:pic>
        <p:nvPicPr>
          <p:cNvPr id="2" name="screen">
            <a:hlinkClick r:id="" action="ppaction://media"/>
            <a:extLst>
              <a:ext uri="{FF2B5EF4-FFF2-40B4-BE49-F238E27FC236}">
                <a16:creationId xmlns:a16="http://schemas.microsoft.com/office/drawing/2014/main" id="{4728E962-2B54-B293-C03A-2DEE9BE0D2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20506" y="903593"/>
            <a:ext cx="7846190" cy="575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86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2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216CB4-DF32-31B9-1E91-E9CFAD6D197F}"/>
              </a:ext>
            </a:extLst>
          </p:cNvPr>
          <p:cNvSpPr txBox="1"/>
          <p:nvPr/>
        </p:nvSpPr>
        <p:spPr>
          <a:xfrm>
            <a:off x="5796951" y="39336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2D1184-57CB-392F-8EDE-5EF73AABDD0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38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75" algn="ctr">
              <a:lnSpc>
                <a:spcPct val="150000"/>
              </a:lnSpc>
            </a:pPr>
            <a:r>
              <a:rPr lang="en-US" sz="24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Does the mere availability of a cash-out option </a:t>
            </a:r>
          </a:p>
          <a:p>
            <a:pPr marL="15875" algn="ctr">
              <a:lnSpc>
                <a:spcPct val="150000"/>
              </a:lnSpc>
            </a:pPr>
            <a:r>
              <a:rPr lang="en-US" sz="24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change individuals’ betting </a:t>
            </a:r>
            <a:r>
              <a:rPr lang="en-US" sz="24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behaviour</a:t>
            </a:r>
            <a:r>
              <a:rPr lang="en-US" sz="24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?</a:t>
            </a:r>
          </a:p>
          <a:p>
            <a:pPr algn="ctr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23527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DC4100-4303-479F-8C79-1ADE86856C45}"/>
              </a:ext>
            </a:extLst>
          </p:cNvPr>
          <p:cNvSpPr txBox="1"/>
          <p:nvPr/>
        </p:nvSpPr>
        <p:spPr>
          <a:xfrm>
            <a:off x="0" y="-14076"/>
            <a:ext cx="12192000" cy="635367"/>
          </a:xfrm>
          <a:prstGeom prst="rect">
            <a:avLst/>
          </a:prstGeom>
          <a:solidFill>
            <a:srgbClr val="5384A4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Study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216CB4-DF32-31B9-1E91-E9CFAD6D197F}"/>
              </a:ext>
            </a:extLst>
          </p:cNvPr>
          <p:cNvSpPr txBox="1"/>
          <p:nvPr/>
        </p:nvSpPr>
        <p:spPr>
          <a:xfrm>
            <a:off x="5796951" y="39336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7C5E7B-3A03-9518-1F2E-8D4F81029289}"/>
              </a:ext>
            </a:extLst>
          </p:cNvPr>
          <p:cNvSpPr txBox="1"/>
          <p:nvPr/>
        </p:nvSpPr>
        <p:spPr>
          <a:xfrm>
            <a:off x="194308" y="811647"/>
            <a:ext cx="10492437" cy="1950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Yu Gothic" panose="020B0400000000000000" pitchFamily="34" charset="-128"/>
                <a:ea typeface="Yu Gothic" panose="020B0400000000000000" pitchFamily="34" charset="-128"/>
              </a:rPr>
              <a:t>Sample</a:t>
            </a:r>
          </a:p>
          <a:p>
            <a:pPr marL="635000" indent="-3175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i="1" dirty="0">
                <a:latin typeface="Yu Gothic" panose="020B0400000000000000" pitchFamily="34" charset="-128"/>
                <a:ea typeface="Yu Gothic" panose="020B0400000000000000" pitchFamily="34" charset="-128"/>
              </a:rPr>
              <a:t>N </a:t>
            </a:r>
            <a:r>
              <a:rPr 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= 60 (35 women, 23 men, 2 not endorsing a binary gender) recruited via Prolific</a:t>
            </a:r>
          </a:p>
          <a:p>
            <a:pPr marL="635000" indent="-3175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Age: </a:t>
            </a:r>
            <a:r>
              <a:rPr lang="en-US" sz="1600" i="1" dirty="0">
                <a:latin typeface="Yu Gothic" panose="020B0400000000000000" pitchFamily="34" charset="-128"/>
                <a:ea typeface="Yu Gothic" panose="020B0400000000000000" pitchFamily="34" charset="-128"/>
              </a:rPr>
              <a:t>M </a:t>
            </a:r>
            <a:r>
              <a:rPr 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= 39.2, range 20 to 65</a:t>
            </a:r>
          </a:p>
          <a:p>
            <a:pPr marL="635000" indent="-3175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Country: 13 Australia, 15 Canada, 6 New Zealand, 20 UK, 6 USA</a:t>
            </a:r>
          </a:p>
          <a:p>
            <a:pPr marL="635000" indent="-3175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8 excluded following attention checks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B445A7-22E7-8AB6-3361-3740FD9B0D4B}"/>
              </a:ext>
            </a:extLst>
          </p:cNvPr>
          <p:cNvSpPr txBox="1"/>
          <p:nvPr/>
        </p:nvSpPr>
        <p:spPr>
          <a:xfrm>
            <a:off x="194309" y="5720295"/>
            <a:ext cx="10492437" cy="842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Yu Gothic" panose="020B0400000000000000" pitchFamily="34" charset="-128"/>
                <a:ea typeface="Yu Gothic" panose="020B0400000000000000" pitchFamily="34" charset="-128"/>
              </a:rPr>
              <a:t>Dependent variable</a:t>
            </a:r>
          </a:p>
          <a:p>
            <a:pPr marL="635000" indent="-3175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Amount of points bet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6EC161-6A39-CE56-7392-6F6249172A2A}"/>
              </a:ext>
            </a:extLst>
          </p:cNvPr>
          <p:cNvSpPr txBox="1"/>
          <p:nvPr/>
        </p:nvSpPr>
        <p:spPr>
          <a:xfrm>
            <a:off x="194307" y="4549633"/>
            <a:ext cx="10492437" cy="842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Yu Gothic" panose="020B0400000000000000" pitchFamily="34" charset="-128"/>
                <a:ea typeface="Yu Gothic" panose="020B0400000000000000" pitchFamily="34" charset="-128"/>
              </a:rPr>
              <a:t>Independent variable</a:t>
            </a:r>
          </a:p>
          <a:p>
            <a:pPr marL="635000" indent="-3175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Cash-out availability (either available or unavailable)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6AA082-DB04-291E-29B9-566E7F4E8B78}"/>
              </a:ext>
            </a:extLst>
          </p:cNvPr>
          <p:cNvSpPr txBox="1"/>
          <p:nvPr/>
        </p:nvSpPr>
        <p:spPr>
          <a:xfrm>
            <a:off x="194308" y="3009641"/>
            <a:ext cx="10492437" cy="1211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Yu Gothic" panose="020B0400000000000000" pitchFamily="34" charset="-128"/>
                <a:ea typeface="Yu Gothic" panose="020B0400000000000000" pitchFamily="34" charset="-128"/>
              </a:rPr>
              <a:t>Task</a:t>
            </a:r>
          </a:p>
          <a:p>
            <a:pPr marL="635000" indent="-3175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80 trials in total (40 with cash-out available, 40 with cash-out unavailable)</a:t>
            </a:r>
          </a:p>
          <a:p>
            <a:pPr marL="635000" indent="-3175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Total duration approximately 20 minutes</a:t>
            </a:r>
          </a:p>
        </p:txBody>
      </p:sp>
    </p:spTree>
    <p:extLst>
      <p:ext uri="{BB962C8B-B14F-4D97-AF65-F5344CB8AC3E}">
        <p14:creationId xmlns:p14="http://schemas.microsoft.com/office/powerpoint/2010/main" val="2123187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DC4100-4303-479F-8C79-1ADE86856C45}"/>
              </a:ext>
            </a:extLst>
          </p:cNvPr>
          <p:cNvSpPr txBox="1"/>
          <p:nvPr/>
        </p:nvSpPr>
        <p:spPr>
          <a:xfrm>
            <a:off x="0" y="-14076"/>
            <a:ext cx="12192000" cy="635367"/>
          </a:xfrm>
          <a:prstGeom prst="rect">
            <a:avLst/>
          </a:prstGeom>
          <a:solidFill>
            <a:srgbClr val="5384A4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Proof-of-concept 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216CB4-DF32-31B9-1E91-E9CFAD6D197F}"/>
              </a:ext>
            </a:extLst>
          </p:cNvPr>
          <p:cNvSpPr txBox="1"/>
          <p:nvPr/>
        </p:nvSpPr>
        <p:spPr>
          <a:xfrm>
            <a:off x="5796951" y="39336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6505B5-7239-9108-A9DE-001CC34AA4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09562" y="2358000"/>
            <a:ext cx="4500000" cy="450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37FA72-C82B-7E27-6126-841460BA80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53021" y="2313198"/>
            <a:ext cx="4500000" cy="450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CB8DA4-BFD0-AFBE-D95B-646330A6304A}"/>
              </a:ext>
            </a:extLst>
          </p:cNvPr>
          <p:cNvSpPr txBox="1"/>
          <p:nvPr/>
        </p:nvSpPr>
        <p:spPr>
          <a:xfrm>
            <a:off x="296563" y="883893"/>
            <a:ext cx="5461686" cy="738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0" algn="ctr">
              <a:lnSpc>
                <a:spcPct val="120000"/>
              </a:lnSpc>
            </a:pPr>
            <a:r>
              <a:rPr 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Participants were more likely to cash out when the cash-out offer was more generous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244C64-9A2C-15CC-35F0-436030F5F1A3}"/>
              </a:ext>
            </a:extLst>
          </p:cNvPr>
          <p:cNvSpPr txBox="1"/>
          <p:nvPr/>
        </p:nvSpPr>
        <p:spPr>
          <a:xfrm>
            <a:off x="6433751" y="883893"/>
            <a:ext cx="5571436" cy="738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0" algn="ctr">
              <a:lnSpc>
                <a:spcPct val="120000"/>
              </a:lnSpc>
            </a:pPr>
            <a:r>
              <a:rPr 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The probability of ‘winning’ the bet did not affect probability of cashing out (on average)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E1C472-1EB9-4B3F-30BA-2FA86DDFC163}"/>
              </a:ext>
            </a:extLst>
          </p:cNvPr>
          <p:cNvSpPr txBox="1"/>
          <p:nvPr/>
        </p:nvSpPr>
        <p:spPr>
          <a:xfrm>
            <a:off x="497164" y="2158872"/>
            <a:ext cx="60984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β 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 0.53,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&lt; .001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CF995A-41FC-B558-C9A9-3B37C14671F6}"/>
              </a:ext>
            </a:extLst>
          </p:cNvPr>
          <p:cNvSpPr txBox="1"/>
          <p:nvPr/>
        </p:nvSpPr>
        <p:spPr>
          <a:xfrm>
            <a:off x="6638981" y="2158872"/>
            <a:ext cx="60984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β 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 -0.03,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= .66 </a:t>
            </a:r>
          </a:p>
        </p:txBody>
      </p:sp>
    </p:spTree>
    <p:extLst>
      <p:ext uri="{BB962C8B-B14F-4D97-AF65-F5344CB8AC3E}">
        <p14:creationId xmlns:p14="http://schemas.microsoft.com/office/powerpoint/2010/main" val="141790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947ECE-5B54-FCA5-9CD2-D0C77214FE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44" t="-1052" r="36069" b="1052"/>
          <a:stretch/>
        </p:blipFill>
        <p:spPr>
          <a:xfrm>
            <a:off x="2262619" y="1159382"/>
            <a:ext cx="7239057" cy="561793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03D6158-E42F-6DAE-654E-7F9E1F0ED4B8}"/>
              </a:ext>
            </a:extLst>
          </p:cNvPr>
          <p:cNvSpPr/>
          <p:nvPr/>
        </p:nvSpPr>
        <p:spPr>
          <a:xfrm>
            <a:off x="3111910" y="1801381"/>
            <a:ext cx="1430593" cy="3996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0CE65C-0323-E390-581C-4B3FAB5102B3}"/>
              </a:ext>
            </a:extLst>
          </p:cNvPr>
          <p:cNvSpPr/>
          <p:nvPr/>
        </p:nvSpPr>
        <p:spPr>
          <a:xfrm>
            <a:off x="4429432" y="1843426"/>
            <a:ext cx="1430593" cy="3996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369791-DF83-B571-C675-5F9DFFC4D471}"/>
              </a:ext>
            </a:extLst>
          </p:cNvPr>
          <p:cNvSpPr/>
          <p:nvPr/>
        </p:nvSpPr>
        <p:spPr>
          <a:xfrm>
            <a:off x="5663380" y="1159382"/>
            <a:ext cx="3838296" cy="5297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DB0856-373A-E024-4158-9FB8653ABE3C}"/>
              </a:ext>
            </a:extLst>
          </p:cNvPr>
          <p:cNvSpPr/>
          <p:nvPr/>
        </p:nvSpPr>
        <p:spPr>
          <a:xfrm>
            <a:off x="0" y="0"/>
            <a:ext cx="12192000" cy="672353"/>
          </a:xfrm>
          <a:prstGeom prst="rect">
            <a:avLst/>
          </a:prstGeom>
          <a:solidFill>
            <a:srgbClr val="538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AD2412-5472-186E-E6BD-D751FA32980B}"/>
              </a:ext>
            </a:extLst>
          </p:cNvPr>
          <p:cNvSpPr txBox="1"/>
          <p:nvPr/>
        </p:nvSpPr>
        <p:spPr>
          <a:xfrm>
            <a:off x="121024" y="80682"/>
            <a:ext cx="1100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Cash-out availability produces large increases in bet amounts</a:t>
            </a:r>
          </a:p>
        </p:txBody>
      </p:sp>
    </p:spTree>
    <p:extLst>
      <p:ext uri="{BB962C8B-B14F-4D97-AF65-F5344CB8AC3E}">
        <p14:creationId xmlns:p14="http://schemas.microsoft.com/office/powerpoint/2010/main" val="798780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947ECE-5B54-FCA5-9CD2-D0C77214FE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44" t="-1052" r="36069" b="1052"/>
          <a:stretch/>
        </p:blipFill>
        <p:spPr>
          <a:xfrm>
            <a:off x="2262619" y="1159382"/>
            <a:ext cx="7239057" cy="56179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0CE65C-0323-E390-581C-4B3FAB5102B3}"/>
              </a:ext>
            </a:extLst>
          </p:cNvPr>
          <p:cNvSpPr/>
          <p:nvPr/>
        </p:nvSpPr>
        <p:spPr>
          <a:xfrm>
            <a:off x="4429432" y="1843426"/>
            <a:ext cx="1430593" cy="3996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369791-DF83-B571-C675-5F9DFFC4D471}"/>
              </a:ext>
            </a:extLst>
          </p:cNvPr>
          <p:cNvSpPr/>
          <p:nvPr/>
        </p:nvSpPr>
        <p:spPr>
          <a:xfrm>
            <a:off x="5663380" y="1159382"/>
            <a:ext cx="3838296" cy="5297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DB0856-373A-E024-4158-9FB8653ABE3C}"/>
              </a:ext>
            </a:extLst>
          </p:cNvPr>
          <p:cNvSpPr/>
          <p:nvPr/>
        </p:nvSpPr>
        <p:spPr>
          <a:xfrm>
            <a:off x="0" y="0"/>
            <a:ext cx="12192000" cy="672353"/>
          </a:xfrm>
          <a:prstGeom prst="rect">
            <a:avLst/>
          </a:prstGeom>
          <a:solidFill>
            <a:srgbClr val="538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AD2412-5472-186E-E6BD-D751FA32980B}"/>
              </a:ext>
            </a:extLst>
          </p:cNvPr>
          <p:cNvSpPr txBox="1"/>
          <p:nvPr/>
        </p:nvSpPr>
        <p:spPr>
          <a:xfrm>
            <a:off x="121024" y="80682"/>
            <a:ext cx="1100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Cash-out availability produces large increases in bet amounts</a:t>
            </a:r>
          </a:p>
        </p:txBody>
      </p:sp>
    </p:spTree>
    <p:extLst>
      <p:ext uri="{BB962C8B-B14F-4D97-AF65-F5344CB8AC3E}">
        <p14:creationId xmlns:p14="http://schemas.microsoft.com/office/powerpoint/2010/main" val="2490274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947ECE-5B54-FCA5-9CD2-D0C77214FE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44" t="-1052" r="36069" b="1052"/>
          <a:stretch/>
        </p:blipFill>
        <p:spPr>
          <a:xfrm>
            <a:off x="2262619" y="1159382"/>
            <a:ext cx="7239057" cy="561793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B369791-DF83-B571-C675-5F9DFFC4D471}"/>
              </a:ext>
            </a:extLst>
          </p:cNvPr>
          <p:cNvSpPr/>
          <p:nvPr/>
        </p:nvSpPr>
        <p:spPr>
          <a:xfrm>
            <a:off x="5749645" y="1159382"/>
            <a:ext cx="3838296" cy="5297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0C35F7-B38F-87F8-B9D7-10C9FB756E03}"/>
              </a:ext>
            </a:extLst>
          </p:cNvPr>
          <p:cNvSpPr txBox="1"/>
          <p:nvPr/>
        </p:nvSpPr>
        <p:spPr>
          <a:xfrm>
            <a:off x="1493274" y="974323"/>
            <a:ext cx="60984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Mann-Whitney </a:t>
            </a:r>
            <a:r>
              <a:rPr lang="en-US" sz="1400" i="1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U </a:t>
            </a:r>
            <a:r>
              <a:rPr lang="en-US" sz="1400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= 914, </a:t>
            </a:r>
            <a:r>
              <a:rPr lang="en-US" sz="1400" i="1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p </a:t>
            </a:r>
            <a:r>
              <a:rPr lang="en-US" sz="1400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&lt; .001</a:t>
            </a:r>
          </a:p>
          <a:p>
            <a:pPr algn="ctr"/>
            <a:r>
              <a:rPr lang="en-US" sz="1400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30% increase in mean bet size</a:t>
            </a:r>
          </a:p>
          <a:p>
            <a:pPr algn="ctr"/>
            <a:r>
              <a:rPr lang="en-US" sz="1400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(Cohen’s d = 0.75)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DB0856-373A-E024-4158-9FB8653ABE3C}"/>
              </a:ext>
            </a:extLst>
          </p:cNvPr>
          <p:cNvSpPr/>
          <p:nvPr/>
        </p:nvSpPr>
        <p:spPr>
          <a:xfrm>
            <a:off x="0" y="0"/>
            <a:ext cx="12192000" cy="672353"/>
          </a:xfrm>
          <a:prstGeom prst="rect">
            <a:avLst/>
          </a:prstGeom>
          <a:solidFill>
            <a:srgbClr val="538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AD2412-5472-186E-E6BD-D751FA32980B}"/>
              </a:ext>
            </a:extLst>
          </p:cNvPr>
          <p:cNvSpPr txBox="1"/>
          <p:nvPr/>
        </p:nvSpPr>
        <p:spPr>
          <a:xfrm>
            <a:off x="121024" y="80682"/>
            <a:ext cx="1100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Cash-out availability produces large increases in bet amounts</a:t>
            </a:r>
          </a:p>
        </p:txBody>
      </p:sp>
    </p:spTree>
    <p:extLst>
      <p:ext uri="{BB962C8B-B14F-4D97-AF65-F5344CB8AC3E}">
        <p14:creationId xmlns:p14="http://schemas.microsoft.com/office/powerpoint/2010/main" val="3553519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947ECE-5B54-FCA5-9CD2-D0C77214FE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44" t="-1052" r="36069" b="1052"/>
          <a:stretch/>
        </p:blipFill>
        <p:spPr>
          <a:xfrm>
            <a:off x="2262619" y="1159382"/>
            <a:ext cx="7239057" cy="56179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B0C35F7-B38F-87F8-B9D7-10C9FB756E03}"/>
              </a:ext>
            </a:extLst>
          </p:cNvPr>
          <p:cNvSpPr txBox="1"/>
          <p:nvPr/>
        </p:nvSpPr>
        <p:spPr>
          <a:xfrm>
            <a:off x="1493274" y="974323"/>
            <a:ext cx="60984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Mann-Whitney </a:t>
            </a:r>
            <a:r>
              <a:rPr lang="en-US" sz="1400" i="1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U </a:t>
            </a:r>
            <a:r>
              <a:rPr lang="en-US" sz="1400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= 914, </a:t>
            </a:r>
            <a:r>
              <a:rPr lang="en-US" sz="1400" i="1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p </a:t>
            </a:r>
            <a:r>
              <a:rPr lang="en-US" sz="1400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&lt; .001</a:t>
            </a:r>
          </a:p>
          <a:p>
            <a:pPr algn="ctr"/>
            <a:r>
              <a:rPr lang="en-US" sz="1400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30% increase in mean bet size</a:t>
            </a:r>
          </a:p>
          <a:p>
            <a:pPr algn="ctr"/>
            <a:r>
              <a:rPr lang="en-US" sz="1400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(Cohen’s d = 0.75)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DB0856-373A-E024-4158-9FB8653ABE3C}"/>
              </a:ext>
            </a:extLst>
          </p:cNvPr>
          <p:cNvSpPr/>
          <p:nvPr/>
        </p:nvSpPr>
        <p:spPr>
          <a:xfrm>
            <a:off x="0" y="0"/>
            <a:ext cx="12192000" cy="672353"/>
          </a:xfrm>
          <a:prstGeom prst="rect">
            <a:avLst/>
          </a:prstGeom>
          <a:solidFill>
            <a:srgbClr val="538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AD2412-5472-186E-E6BD-D751FA32980B}"/>
              </a:ext>
            </a:extLst>
          </p:cNvPr>
          <p:cNvSpPr txBox="1"/>
          <p:nvPr/>
        </p:nvSpPr>
        <p:spPr>
          <a:xfrm>
            <a:off x="121024" y="80682"/>
            <a:ext cx="1100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Cash-out availability produces large increases in bet amounts</a:t>
            </a:r>
          </a:p>
        </p:txBody>
      </p:sp>
    </p:spTree>
    <p:extLst>
      <p:ext uri="{BB962C8B-B14F-4D97-AF65-F5344CB8AC3E}">
        <p14:creationId xmlns:p14="http://schemas.microsoft.com/office/powerpoint/2010/main" val="2243009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1CD40AE3-896B-0C29-A541-C52E67B71CA0}"/>
              </a:ext>
            </a:extLst>
          </p:cNvPr>
          <p:cNvGrpSpPr/>
          <p:nvPr/>
        </p:nvGrpSpPr>
        <p:grpSpPr>
          <a:xfrm>
            <a:off x="916803" y="1678062"/>
            <a:ext cx="3715392" cy="5213989"/>
            <a:chOff x="1064287" y="1206114"/>
            <a:chExt cx="3715392" cy="521398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1639B42-A95F-87BD-716C-5895C0840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184" b="1184"/>
            <a:stretch/>
          </p:blipFill>
          <p:spPr>
            <a:xfrm>
              <a:off x="1066800" y="1206114"/>
              <a:ext cx="3712879" cy="5213989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5E10A16-A95C-388E-2361-8731B3CB3AF3}"/>
                </a:ext>
              </a:extLst>
            </p:cNvPr>
            <p:cNvSpPr/>
            <p:nvPr/>
          </p:nvSpPr>
          <p:spPr>
            <a:xfrm>
              <a:off x="1064287" y="1206114"/>
              <a:ext cx="833229" cy="802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9BFC3DF-2E79-4719-6D3D-07C5A39495B7}"/>
              </a:ext>
            </a:extLst>
          </p:cNvPr>
          <p:cNvSpPr/>
          <p:nvPr/>
        </p:nvSpPr>
        <p:spPr>
          <a:xfrm>
            <a:off x="0" y="0"/>
            <a:ext cx="12192000" cy="672353"/>
          </a:xfrm>
          <a:prstGeom prst="rect">
            <a:avLst/>
          </a:prstGeom>
          <a:solidFill>
            <a:srgbClr val="538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4C42B2-9EC4-91CD-CDF6-2D30431022C6}"/>
              </a:ext>
            </a:extLst>
          </p:cNvPr>
          <p:cNvSpPr txBox="1"/>
          <p:nvPr/>
        </p:nvSpPr>
        <p:spPr>
          <a:xfrm>
            <a:off x="121024" y="80682"/>
            <a:ext cx="1100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Cash-out availability produces large increases in bet amounts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24BB49-3834-0454-0555-2D95AF53575D}"/>
              </a:ext>
            </a:extLst>
          </p:cNvPr>
          <p:cNvSpPr/>
          <p:nvPr/>
        </p:nvSpPr>
        <p:spPr>
          <a:xfrm>
            <a:off x="1929526" y="2764021"/>
            <a:ext cx="2702669" cy="3034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59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1CD40AE3-896B-0C29-A541-C52E67B71CA0}"/>
              </a:ext>
            </a:extLst>
          </p:cNvPr>
          <p:cNvGrpSpPr/>
          <p:nvPr/>
        </p:nvGrpSpPr>
        <p:grpSpPr>
          <a:xfrm>
            <a:off x="916803" y="1678062"/>
            <a:ext cx="3715392" cy="5213989"/>
            <a:chOff x="1064287" y="1206114"/>
            <a:chExt cx="3715392" cy="521398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1639B42-A95F-87BD-716C-5895C0840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184" b="1184"/>
            <a:stretch/>
          </p:blipFill>
          <p:spPr>
            <a:xfrm>
              <a:off x="1066800" y="1206114"/>
              <a:ext cx="3712879" cy="5213989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5E10A16-A95C-388E-2361-8731B3CB3AF3}"/>
                </a:ext>
              </a:extLst>
            </p:cNvPr>
            <p:cNvSpPr/>
            <p:nvPr/>
          </p:nvSpPr>
          <p:spPr>
            <a:xfrm>
              <a:off x="1064287" y="1206114"/>
              <a:ext cx="833229" cy="802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9BFC3DF-2E79-4719-6D3D-07C5A39495B7}"/>
              </a:ext>
            </a:extLst>
          </p:cNvPr>
          <p:cNvSpPr/>
          <p:nvPr/>
        </p:nvSpPr>
        <p:spPr>
          <a:xfrm>
            <a:off x="0" y="0"/>
            <a:ext cx="12192000" cy="672353"/>
          </a:xfrm>
          <a:prstGeom prst="rect">
            <a:avLst/>
          </a:prstGeom>
          <a:solidFill>
            <a:srgbClr val="538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4C42B2-9EC4-91CD-CDF6-2D30431022C6}"/>
              </a:ext>
            </a:extLst>
          </p:cNvPr>
          <p:cNvSpPr txBox="1"/>
          <p:nvPr/>
        </p:nvSpPr>
        <p:spPr>
          <a:xfrm>
            <a:off x="121024" y="80682"/>
            <a:ext cx="1100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Cash-out availability produces large increases in bet amounts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7835C1-4077-701A-643B-AA00376EFE19}"/>
              </a:ext>
            </a:extLst>
          </p:cNvPr>
          <p:cNvSpPr txBox="1"/>
          <p:nvPr/>
        </p:nvSpPr>
        <p:spPr>
          <a:xfrm>
            <a:off x="388558" y="817284"/>
            <a:ext cx="5129888" cy="738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0" algn="ctr">
              <a:lnSpc>
                <a:spcPct val="120000"/>
              </a:lnSpc>
            </a:pPr>
            <a:r>
              <a:rPr 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More than half of all participants showed a significant within-person effect</a:t>
            </a:r>
          </a:p>
        </p:txBody>
      </p:sp>
    </p:spTree>
    <p:extLst>
      <p:ext uri="{BB962C8B-B14F-4D97-AF65-F5344CB8AC3E}">
        <p14:creationId xmlns:p14="http://schemas.microsoft.com/office/powerpoint/2010/main" val="2618032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1CD40AE3-896B-0C29-A541-C52E67B71CA0}"/>
              </a:ext>
            </a:extLst>
          </p:cNvPr>
          <p:cNvGrpSpPr/>
          <p:nvPr/>
        </p:nvGrpSpPr>
        <p:grpSpPr>
          <a:xfrm>
            <a:off x="916803" y="1678062"/>
            <a:ext cx="3715392" cy="5213989"/>
            <a:chOff x="1064287" y="1206114"/>
            <a:chExt cx="3715392" cy="521398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1639B42-A95F-87BD-716C-5895C0840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184" b="1184"/>
            <a:stretch/>
          </p:blipFill>
          <p:spPr>
            <a:xfrm>
              <a:off x="1066800" y="1206114"/>
              <a:ext cx="3712879" cy="5213989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5E10A16-A95C-388E-2361-8731B3CB3AF3}"/>
                </a:ext>
              </a:extLst>
            </p:cNvPr>
            <p:cNvSpPr/>
            <p:nvPr/>
          </p:nvSpPr>
          <p:spPr>
            <a:xfrm>
              <a:off x="1064287" y="1206114"/>
              <a:ext cx="833229" cy="802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9BFC3DF-2E79-4719-6D3D-07C5A39495B7}"/>
              </a:ext>
            </a:extLst>
          </p:cNvPr>
          <p:cNvSpPr/>
          <p:nvPr/>
        </p:nvSpPr>
        <p:spPr>
          <a:xfrm>
            <a:off x="0" y="0"/>
            <a:ext cx="12192000" cy="672353"/>
          </a:xfrm>
          <a:prstGeom prst="rect">
            <a:avLst/>
          </a:prstGeom>
          <a:solidFill>
            <a:srgbClr val="538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4C42B2-9EC4-91CD-CDF6-2D30431022C6}"/>
              </a:ext>
            </a:extLst>
          </p:cNvPr>
          <p:cNvSpPr txBox="1"/>
          <p:nvPr/>
        </p:nvSpPr>
        <p:spPr>
          <a:xfrm>
            <a:off x="121024" y="80682"/>
            <a:ext cx="1100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Cash-out availability produces large increases in bet amounts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1B14270-E925-BF7F-B222-7E3199826A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03833" y="1902861"/>
            <a:ext cx="4874457" cy="487445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6A09ED5-22B3-B0A1-41A5-C968C5C4FED7}"/>
              </a:ext>
            </a:extLst>
          </p:cNvPr>
          <p:cNvSpPr/>
          <p:nvPr/>
        </p:nvSpPr>
        <p:spPr>
          <a:xfrm>
            <a:off x="7716273" y="2155952"/>
            <a:ext cx="3662018" cy="3506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7835C1-4077-701A-643B-AA00376EFE19}"/>
              </a:ext>
            </a:extLst>
          </p:cNvPr>
          <p:cNvSpPr txBox="1"/>
          <p:nvPr/>
        </p:nvSpPr>
        <p:spPr>
          <a:xfrm>
            <a:off x="388558" y="817284"/>
            <a:ext cx="5129888" cy="738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0" algn="ctr">
              <a:lnSpc>
                <a:spcPct val="120000"/>
              </a:lnSpc>
            </a:pPr>
            <a:r>
              <a:rPr 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More than half of all participants showed a significant within-person effect</a:t>
            </a:r>
          </a:p>
        </p:txBody>
      </p:sp>
    </p:spTree>
    <p:extLst>
      <p:ext uri="{BB962C8B-B14F-4D97-AF65-F5344CB8AC3E}">
        <p14:creationId xmlns:p14="http://schemas.microsoft.com/office/powerpoint/2010/main" val="5646458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1CD40AE3-896B-0C29-A541-C52E67B71CA0}"/>
              </a:ext>
            </a:extLst>
          </p:cNvPr>
          <p:cNvGrpSpPr/>
          <p:nvPr/>
        </p:nvGrpSpPr>
        <p:grpSpPr>
          <a:xfrm>
            <a:off x="916803" y="1678062"/>
            <a:ext cx="3715392" cy="5213989"/>
            <a:chOff x="1064287" y="1206114"/>
            <a:chExt cx="3715392" cy="521398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1639B42-A95F-87BD-716C-5895C0840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184" b="1184"/>
            <a:stretch/>
          </p:blipFill>
          <p:spPr>
            <a:xfrm>
              <a:off x="1066800" y="1206114"/>
              <a:ext cx="3712879" cy="5213989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5E10A16-A95C-388E-2361-8731B3CB3AF3}"/>
                </a:ext>
              </a:extLst>
            </p:cNvPr>
            <p:cNvSpPr/>
            <p:nvPr/>
          </p:nvSpPr>
          <p:spPr>
            <a:xfrm>
              <a:off x="1064287" y="1206114"/>
              <a:ext cx="833229" cy="802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9BFC3DF-2E79-4719-6D3D-07C5A39495B7}"/>
              </a:ext>
            </a:extLst>
          </p:cNvPr>
          <p:cNvSpPr/>
          <p:nvPr/>
        </p:nvSpPr>
        <p:spPr>
          <a:xfrm>
            <a:off x="0" y="0"/>
            <a:ext cx="12192000" cy="672353"/>
          </a:xfrm>
          <a:prstGeom prst="rect">
            <a:avLst/>
          </a:prstGeom>
          <a:solidFill>
            <a:srgbClr val="538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4C42B2-9EC4-91CD-CDF6-2D30431022C6}"/>
              </a:ext>
            </a:extLst>
          </p:cNvPr>
          <p:cNvSpPr txBox="1"/>
          <p:nvPr/>
        </p:nvSpPr>
        <p:spPr>
          <a:xfrm>
            <a:off x="121024" y="80682"/>
            <a:ext cx="1100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Cash-out availability produces large increases in bet amounts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1B14270-E925-BF7F-B222-7E3199826A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03833" y="1902861"/>
            <a:ext cx="4874457" cy="487445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57835C1-4077-701A-643B-AA00376EFE19}"/>
              </a:ext>
            </a:extLst>
          </p:cNvPr>
          <p:cNvSpPr txBox="1"/>
          <p:nvPr/>
        </p:nvSpPr>
        <p:spPr>
          <a:xfrm>
            <a:off x="388558" y="817284"/>
            <a:ext cx="5129888" cy="738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0" algn="ctr">
              <a:lnSpc>
                <a:spcPct val="120000"/>
              </a:lnSpc>
            </a:pPr>
            <a:r>
              <a:rPr 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More than half of all participants showed a significant within-person effect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F6B443-175F-7C87-9345-94DBD95ABB17}"/>
              </a:ext>
            </a:extLst>
          </p:cNvPr>
          <p:cNvSpPr txBox="1"/>
          <p:nvPr/>
        </p:nvSpPr>
        <p:spPr>
          <a:xfrm>
            <a:off x="6673556" y="814534"/>
            <a:ext cx="4704735" cy="738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0" algn="ctr">
              <a:lnSpc>
                <a:spcPct val="120000"/>
              </a:lnSpc>
            </a:pPr>
            <a:r>
              <a:rPr 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Effects were strongest among those who used cash-out most frequently</a:t>
            </a:r>
          </a:p>
        </p:txBody>
      </p:sp>
    </p:spTree>
    <p:extLst>
      <p:ext uri="{BB962C8B-B14F-4D97-AF65-F5344CB8AC3E}">
        <p14:creationId xmlns:p14="http://schemas.microsoft.com/office/powerpoint/2010/main" val="40773573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DC4100-4303-479F-8C79-1ADE86856C45}"/>
              </a:ext>
            </a:extLst>
          </p:cNvPr>
          <p:cNvSpPr txBox="1"/>
          <p:nvPr/>
        </p:nvSpPr>
        <p:spPr>
          <a:xfrm>
            <a:off x="0" y="-14076"/>
            <a:ext cx="12192000" cy="635367"/>
          </a:xfrm>
          <a:prstGeom prst="rect">
            <a:avLst/>
          </a:prstGeom>
          <a:solidFill>
            <a:srgbClr val="5384A4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Replication 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216CB4-DF32-31B9-1E91-E9CFAD6D197F}"/>
              </a:ext>
            </a:extLst>
          </p:cNvPr>
          <p:cNvSpPr txBox="1"/>
          <p:nvPr/>
        </p:nvSpPr>
        <p:spPr>
          <a:xfrm>
            <a:off x="11685917" y="37375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6DBE62-0D1E-1350-D45F-EF039C6AAF3D}"/>
              </a:ext>
            </a:extLst>
          </p:cNvPr>
          <p:cNvSpPr txBox="1"/>
          <p:nvPr/>
        </p:nvSpPr>
        <p:spPr>
          <a:xfrm>
            <a:off x="207033" y="845023"/>
            <a:ext cx="7645504" cy="2182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200" dirty="0">
                <a:latin typeface="Yu Gothic" panose="020B0400000000000000" pitchFamily="34" charset="-128"/>
                <a:ea typeface="Yu Gothic" panose="020B0400000000000000" pitchFamily="34" charset="-128"/>
              </a:rPr>
              <a:t>We next conducted a preregistered replication (N = 180):</a:t>
            </a:r>
          </a:p>
          <a:p>
            <a:pPr marL="342900" indent="-342900">
              <a:lnSpc>
                <a:spcPct val="125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Between-participants manipulation of cash-out availability</a:t>
            </a:r>
          </a:p>
          <a:p>
            <a:pPr marL="342900" indent="-342900">
              <a:lnSpc>
                <a:spcPct val="125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Increased upper limit for bet amounts (100 points)</a:t>
            </a:r>
          </a:p>
          <a:p>
            <a:pPr marL="342900" indent="-342900">
              <a:lnSpc>
                <a:spcPct val="125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No ‘fair’ cash-out offers (offers were 80% or 90% of true EV)</a:t>
            </a:r>
          </a:p>
          <a:p>
            <a:pPr marL="342900" indent="-342900">
              <a:lnSpc>
                <a:spcPct val="125000"/>
              </a:lnSpc>
              <a:buFont typeface="Wingdings" pitchFamily="2" charset="2"/>
              <a:buChar char="Ø"/>
            </a:pPr>
            <a:endParaRPr lang="en-US" sz="22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6061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ext, screenshot, diagram, design&#10;&#10;Description automatically generated">
            <a:extLst>
              <a:ext uri="{FF2B5EF4-FFF2-40B4-BE49-F238E27FC236}">
                <a16:creationId xmlns:a16="http://schemas.microsoft.com/office/drawing/2014/main" id="{876C14FC-2ED3-07B4-0D50-98206D97FB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8524"/>
          <a:stretch/>
        </p:blipFill>
        <p:spPr>
          <a:xfrm>
            <a:off x="7984019" y="655797"/>
            <a:ext cx="4000947" cy="60259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DC4100-4303-479F-8C79-1ADE86856C45}"/>
              </a:ext>
            </a:extLst>
          </p:cNvPr>
          <p:cNvSpPr txBox="1"/>
          <p:nvPr/>
        </p:nvSpPr>
        <p:spPr>
          <a:xfrm>
            <a:off x="0" y="-14076"/>
            <a:ext cx="12192000" cy="635367"/>
          </a:xfrm>
          <a:prstGeom prst="rect">
            <a:avLst/>
          </a:prstGeom>
          <a:solidFill>
            <a:srgbClr val="5384A4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Replication 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216CB4-DF32-31B9-1E91-E9CFAD6D197F}"/>
              </a:ext>
            </a:extLst>
          </p:cNvPr>
          <p:cNvSpPr txBox="1"/>
          <p:nvPr/>
        </p:nvSpPr>
        <p:spPr>
          <a:xfrm>
            <a:off x="11685917" y="37375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18A97F-3107-8182-B37D-972E6EEB4EA2}"/>
              </a:ext>
            </a:extLst>
          </p:cNvPr>
          <p:cNvSpPr txBox="1"/>
          <p:nvPr/>
        </p:nvSpPr>
        <p:spPr>
          <a:xfrm>
            <a:off x="8676876" y="620734"/>
            <a:ext cx="33080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Mann-Whitney </a:t>
            </a:r>
            <a:r>
              <a:rPr lang="en-US" sz="1400" i="1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U </a:t>
            </a:r>
            <a:r>
              <a:rPr lang="en-US" sz="1400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= 4432, </a:t>
            </a:r>
            <a:r>
              <a:rPr lang="en-US" sz="1400" i="1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p </a:t>
            </a:r>
            <a:r>
              <a:rPr lang="en-US" sz="1400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&lt; .01</a:t>
            </a:r>
          </a:p>
          <a:p>
            <a:pPr algn="ctr"/>
            <a:r>
              <a:rPr lang="en-US" sz="1400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25% increase in mean bet size</a:t>
            </a:r>
          </a:p>
          <a:p>
            <a:pPr algn="ctr"/>
            <a:r>
              <a:rPr lang="en-US" sz="1400" dirty="0"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(Cohen’s d = 0.48)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6DBE62-0D1E-1350-D45F-EF039C6AAF3D}"/>
              </a:ext>
            </a:extLst>
          </p:cNvPr>
          <p:cNvSpPr txBox="1"/>
          <p:nvPr/>
        </p:nvSpPr>
        <p:spPr>
          <a:xfrm>
            <a:off x="207032" y="845023"/>
            <a:ext cx="7830233" cy="2182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200" dirty="0">
                <a:latin typeface="Yu Gothic" panose="020B0400000000000000" pitchFamily="34" charset="-128"/>
                <a:ea typeface="Yu Gothic" panose="020B0400000000000000" pitchFamily="34" charset="-128"/>
              </a:rPr>
              <a:t>We next conducted a preregistered replication (N = 180):</a:t>
            </a:r>
          </a:p>
          <a:p>
            <a:pPr marL="342900" indent="-342900">
              <a:lnSpc>
                <a:spcPct val="125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Between-participants manipulation of cash-out availability</a:t>
            </a:r>
          </a:p>
          <a:p>
            <a:pPr marL="342900" indent="-342900">
              <a:lnSpc>
                <a:spcPct val="125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Increased upper limit for bet amounts (100 points)</a:t>
            </a:r>
          </a:p>
          <a:p>
            <a:pPr marL="342900" indent="-342900">
              <a:lnSpc>
                <a:spcPct val="125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No ‘fair’ cash-out offers (offers were 80% or 90% of true EV)</a:t>
            </a:r>
          </a:p>
          <a:p>
            <a:pPr marL="342900" indent="-342900">
              <a:lnSpc>
                <a:spcPct val="125000"/>
              </a:lnSpc>
              <a:buFont typeface="Wingdings" pitchFamily="2" charset="2"/>
              <a:buChar char="Ø"/>
            </a:pPr>
            <a:endParaRPr lang="en-US" sz="22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2B447D-C1D3-C614-FA04-163B680C4E8F}"/>
              </a:ext>
            </a:extLst>
          </p:cNvPr>
          <p:cNvSpPr txBox="1"/>
          <p:nvPr/>
        </p:nvSpPr>
        <p:spPr>
          <a:xfrm>
            <a:off x="207032" y="3405396"/>
            <a:ext cx="7830234" cy="4892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200" dirty="0">
                <a:latin typeface="Yu Gothic" panose="020B0400000000000000" pitchFamily="34" charset="-128"/>
                <a:ea typeface="Yu Gothic" panose="020B0400000000000000" pitchFamily="34" charset="-128"/>
              </a:rPr>
              <a:t>Results replicated from the within-participants version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225A0D-1626-B147-426A-33CC567E9094}"/>
              </a:ext>
            </a:extLst>
          </p:cNvPr>
          <p:cNvSpPr/>
          <p:nvPr/>
        </p:nvSpPr>
        <p:spPr>
          <a:xfrm>
            <a:off x="8037265" y="810517"/>
            <a:ext cx="388566" cy="550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2178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DC4100-4303-479F-8C79-1ADE86856C45}"/>
              </a:ext>
            </a:extLst>
          </p:cNvPr>
          <p:cNvSpPr txBox="1"/>
          <p:nvPr/>
        </p:nvSpPr>
        <p:spPr>
          <a:xfrm>
            <a:off x="0" y="-14076"/>
            <a:ext cx="12192000" cy="635367"/>
          </a:xfrm>
          <a:prstGeom prst="rect">
            <a:avLst/>
          </a:prstGeom>
          <a:solidFill>
            <a:srgbClr val="5384A4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Take-away messages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216CB4-DF32-31B9-1E91-E9CFAD6D197F}"/>
              </a:ext>
            </a:extLst>
          </p:cNvPr>
          <p:cNvSpPr txBox="1"/>
          <p:nvPr/>
        </p:nvSpPr>
        <p:spPr>
          <a:xfrm>
            <a:off x="5796951" y="39336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618090-3BDD-F6C2-EAA2-52CF326C6448}"/>
              </a:ext>
            </a:extLst>
          </p:cNvPr>
          <p:cNvSpPr txBox="1"/>
          <p:nvPr/>
        </p:nvSpPr>
        <p:spPr>
          <a:xfrm>
            <a:off x="120716" y="973758"/>
            <a:ext cx="11721931" cy="517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The mere availability of a cash-out option induces people to make larger bets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Participants made bets that were a quarter to a third larger when cash-out was available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This effect was prevalent across the sample and replicated in a separate </a:t>
            </a: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between-participants experiment</a:t>
            </a: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The largest increases in bet size were among those who used cash-out most frequently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Since larger bets are a risk factor for the development of problem gambling, cash-out could be a contributing factor to gambling-related harm</a:t>
            </a:r>
          </a:p>
          <a:p>
            <a:pPr>
              <a:lnSpc>
                <a:spcPct val="150000"/>
              </a:lnSpc>
            </a:pPr>
            <a:endParaRPr lang="en-US" sz="20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Experimental studies of the feature allow us to investigate cash-out in a controlled setting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Including experimental manipulation of cash-out availability in a way that would not be possible in observational data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Of course, the trade-off is a less naturalistic betting environment</a:t>
            </a:r>
          </a:p>
        </p:txBody>
      </p:sp>
    </p:spTree>
    <p:extLst>
      <p:ext uri="{BB962C8B-B14F-4D97-AF65-F5344CB8AC3E}">
        <p14:creationId xmlns:p14="http://schemas.microsoft.com/office/powerpoint/2010/main" val="390047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https://www.monash.edu/brandbook/media/images/core-elements/our-logo/monash-university-mono-stacked-logo.jpg">
            <a:extLst>
              <a:ext uri="{FF2B5EF4-FFF2-40B4-BE49-F238E27FC236}">
                <a16:creationId xmlns:a16="http://schemas.microsoft.com/office/drawing/2014/main" id="{75218048-4DFB-4D61-83B3-352B59C039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1" y="331046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4946F5-44C1-8B78-B4D1-7A1F34AD9F7E}"/>
              </a:ext>
            </a:extLst>
          </p:cNvPr>
          <p:cNvSpPr txBox="1"/>
          <p:nvPr/>
        </p:nvSpPr>
        <p:spPr>
          <a:xfrm>
            <a:off x="-1" y="-128344"/>
            <a:ext cx="831179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solidFill>
                <a:schemeClr val="accent1"/>
              </a:solidFill>
              <a:latin typeface="Yu Gothic" panose="020B0400000000000000" pitchFamily="34" charset="-128"/>
              <a:ea typeface="Yu Gothic" panose="020B0400000000000000" pitchFamily="34" charset="-128"/>
              <a:cs typeface="Helvetica Neue" panose="02000503000000020004" pitchFamily="2" charset="0"/>
            </a:endParaRPr>
          </a:p>
          <a:p>
            <a:pPr algn="ctr"/>
            <a:r>
              <a:rPr lang="en-US" sz="2800" b="1" dirty="0">
                <a:solidFill>
                  <a:srgbClr val="5384A4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 Medium" panose="02000503000000020004" pitchFamily="2" charset="0"/>
              </a:rPr>
              <a:t>Thanks for your attention!</a:t>
            </a:r>
          </a:p>
          <a:p>
            <a:pPr algn="ctr"/>
            <a:endParaRPr lang="en-US" sz="2800" b="1" dirty="0">
              <a:solidFill>
                <a:srgbClr val="5384A4"/>
              </a:solidFill>
              <a:latin typeface="Yu Gothic" panose="020B0400000000000000" pitchFamily="34" charset="-128"/>
              <a:ea typeface="Yu Gothic" panose="020B0400000000000000" pitchFamily="34" charset="-128"/>
              <a:cs typeface="Helvetica Neue Medium" panose="02000503000000020004" pitchFamily="2" charset="0"/>
            </a:endParaRPr>
          </a:p>
          <a:p>
            <a:pPr algn="ctr"/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  <a:cs typeface="Helvetica Neue Medium" panose="02000503000000020004" pitchFamily="2" charset="0"/>
              </a:rPr>
              <a:t>Contact: </a:t>
            </a:r>
            <a:r>
              <a:rPr lang="en-US" sz="2000" dirty="0">
                <a:solidFill>
                  <a:srgbClr val="5384A4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 Medium" panose="020005030000000200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daniel.bennett@monash.edu</a:t>
            </a:r>
            <a:endParaRPr lang="en-US" sz="2000" dirty="0">
              <a:solidFill>
                <a:srgbClr val="5384A4"/>
              </a:solidFill>
              <a:latin typeface="Yu Gothic" panose="020B0400000000000000" pitchFamily="34" charset="-128"/>
              <a:ea typeface="Yu Gothic" panose="020B0400000000000000" pitchFamily="34" charset="-128"/>
              <a:cs typeface="Helvetica Neue Medium" panose="02000503000000020004" pitchFamily="2" charset="0"/>
            </a:endParaRPr>
          </a:p>
          <a:p>
            <a:pPr algn="ctr"/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  <a:cs typeface="Helvetica Neue Medium" panose="02000503000000020004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288AA7-4215-D692-8DD2-D66C3DC8AE5B}"/>
              </a:ext>
            </a:extLst>
          </p:cNvPr>
          <p:cNvSpPr/>
          <p:nvPr/>
        </p:nvSpPr>
        <p:spPr>
          <a:xfrm>
            <a:off x="120650" y="4678456"/>
            <a:ext cx="8051484" cy="1299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5384A4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Funding sources: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Monash-Warwick Alliance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Turner Institute for Brain and Mental Health, Monash University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EEBCAB-DCA7-B21B-1D48-C1B3828BDC28}"/>
              </a:ext>
            </a:extLst>
          </p:cNvPr>
          <p:cNvSpPr/>
          <p:nvPr/>
        </p:nvSpPr>
        <p:spPr>
          <a:xfrm>
            <a:off x="120650" y="1948016"/>
            <a:ext cx="6745976" cy="2961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5384A4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Other investigators on this project: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Lucy </a:t>
            </a:r>
            <a:r>
              <a:rPr lang="en-US" dirty="0" err="1"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Albertella</a:t>
            </a:r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 (Monash University)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Ty Hayes (University of Warwick)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Elliot </a:t>
            </a:r>
            <a:r>
              <a:rPr lang="en-US" dirty="0" err="1"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Ludvig</a:t>
            </a:r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 (University of Warwick)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Antonio Verdejo-Garcia (Monash University)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Lukasz </a:t>
            </a:r>
            <a:r>
              <a:rPr lang="en-US" dirty="0" err="1"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Walasek</a:t>
            </a:r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 (University of Warwick)</a:t>
            </a:r>
          </a:p>
          <a:p>
            <a:pPr>
              <a:lnSpc>
                <a:spcPct val="150000"/>
              </a:lnSpc>
            </a:pPr>
            <a:endParaRPr lang="en-US" dirty="0">
              <a:latin typeface="Yu Gothic" panose="020B0400000000000000" pitchFamily="34" charset="-128"/>
              <a:ea typeface="Yu Gothic" panose="020B0400000000000000" pitchFamily="34" charset="-128"/>
              <a:cs typeface="Helvetica Neue" panose="02000503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AD2C7A-5913-8FDF-3A64-D9FD3ECA43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" y="6254484"/>
            <a:ext cx="1903022" cy="552716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EFE026F-2D6F-4F5D-871A-E7F671D8C4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30" t="-413" r="20268" b="413"/>
          <a:stretch/>
        </p:blipFill>
        <p:spPr bwMode="auto">
          <a:xfrm>
            <a:off x="8333659" y="-130477"/>
            <a:ext cx="4014158" cy="7118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B6EC0EA-659A-2160-7E11-AAE342A2555A}"/>
              </a:ext>
            </a:extLst>
          </p:cNvPr>
          <p:cNvSpPr txBox="1"/>
          <p:nvPr/>
        </p:nvSpPr>
        <p:spPr>
          <a:xfrm>
            <a:off x="3574692" y="6572898"/>
            <a:ext cx="4737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image: detail from </a:t>
            </a:r>
            <a:r>
              <a:rPr lang="en-AU" sz="1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Germany Baden-Baden Casino </a:t>
            </a:r>
            <a:r>
              <a:rPr lang="en-A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(2009) by </a:t>
            </a:r>
            <a:r>
              <a:rPr lang="en-AU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Yuriy</a:t>
            </a:r>
            <a:r>
              <a:rPr lang="en-A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en-AU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Shevchuk</a:t>
            </a:r>
            <a:endParaRPr lang="en-AU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8466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DC4100-4303-479F-8C79-1ADE86856C45}"/>
              </a:ext>
            </a:extLst>
          </p:cNvPr>
          <p:cNvSpPr txBox="1"/>
          <p:nvPr/>
        </p:nvSpPr>
        <p:spPr>
          <a:xfrm>
            <a:off x="0" y="-14076"/>
            <a:ext cx="12192000" cy="635367"/>
          </a:xfrm>
          <a:prstGeom prst="rect">
            <a:avLst/>
          </a:prstGeom>
          <a:solidFill>
            <a:srgbClr val="5384A4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Cashing out and risk aversion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216CB4-DF32-31B9-1E91-E9CFAD6D197F}"/>
              </a:ext>
            </a:extLst>
          </p:cNvPr>
          <p:cNvSpPr txBox="1"/>
          <p:nvPr/>
        </p:nvSpPr>
        <p:spPr>
          <a:xfrm>
            <a:off x="5796951" y="39336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3BF602-2D1F-14ED-924A-2F18B60FE1BC}"/>
              </a:ext>
            </a:extLst>
          </p:cNvPr>
          <p:cNvSpPr txBox="1"/>
          <p:nvPr/>
        </p:nvSpPr>
        <p:spPr>
          <a:xfrm>
            <a:off x="64653" y="784095"/>
            <a:ext cx="11649325" cy="810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There was a </a:t>
            </a:r>
            <a:r>
              <a:rPr lang="en-US" sz="2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negative correlation </a:t>
            </a: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between cash-out frequency when a win is likely and cash-out frequency when a loss is likely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CF887C-69F7-F946-1A63-9FF5262AAA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4248" y="2605297"/>
            <a:ext cx="4252703" cy="42527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2B2B935-C620-2635-C720-D7C05D7E94B8}"/>
              </a:ext>
            </a:extLst>
          </p:cNvPr>
          <p:cNvSpPr txBox="1"/>
          <p:nvPr/>
        </p:nvSpPr>
        <p:spPr>
          <a:xfrm>
            <a:off x="1265163" y="1870403"/>
            <a:ext cx="5129888" cy="738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0" algn="ctr">
              <a:lnSpc>
                <a:spcPct val="120000"/>
              </a:lnSpc>
            </a:pPr>
            <a:r>
              <a:rPr 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Withi</a:t>
            </a:r>
            <a:r>
              <a:rPr lang="en-US" b="1" dirty="0">
                <a:latin typeface="Yu Gothic" panose="020B0400000000000000" pitchFamily="34" charset="-128"/>
                <a:ea typeface="Yu Gothic" panose="020B0400000000000000" pitchFamily="34" charset="-128"/>
              </a:rPr>
              <a:t>n-participants version</a:t>
            </a:r>
          </a:p>
          <a:p>
            <a:pPr marL="317500" algn="ctr">
              <a:lnSpc>
                <a:spcPct val="120000"/>
              </a:lnSpc>
            </a:pPr>
            <a:r>
              <a:rPr lang="en-US" sz="1800" dirty="0">
                <a:latin typeface="Yu Gothic" panose="020B0400000000000000" pitchFamily="34" charset="-128"/>
                <a:ea typeface="Yu Gothic" panose="020B0400000000000000" pitchFamily="34" charset="-128"/>
              </a:rPr>
              <a:t>Spearman 𝜌 = -.33, </a:t>
            </a:r>
            <a:r>
              <a:rPr lang="en-US" sz="1800" i="1" dirty="0">
                <a:latin typeface="Yu Gothic" panose="020B0400000000000000" pitchFamily="34" charset="-128"/>
                <a:ea typeface="Yu Gothic" panose="020B0400000000000000" pitchFamily="34" charset="-128"/>
              </a:rPr>
              <a:t>p </a:t>
            </a:r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= .02</a:t>
            </a:r>
            <a:endParaRPr lang="en-US" sz="18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4A0673-8AAC-F596-AEA2-76363A032B0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80483" y="2605297"/>
            <a:ext cx="4240008" cy="42527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4F9778E-3E8E-DB79-513C-7A0512506914}"/>
              </a:ext>
            </a:extLst>
          </p:cNvPr>
          <p:cNvSpPr txBox="1"/>
          <p:nvPr/>
        </p:nvSpPr>
        <p:spPr>
          <a:xfrm>
            <a:off x="6395051" y="1870403"/>
            <a:ext cx="5129888" cy="738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0" algn="ctr">
              <a:lnSpc>
                <a:spcPct val="120000"/>
              </a:lnSpc>
            </a:pPr>
            <a:r>
              <a:rPr 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Between-participants </a:t>
            </a:r>
            <a:r>
              <a:rPr lang="en-US" b="1" dirty="0">
                <a:latin typeface="Yu Gothic" panose="020B0400000000000000" pitchFamily="34" charset="-128"/>
                <a:ea typeface="Yu Gothic" panose="020B0400000000000000" pitchFamily="34" charset="-128"/>
              </a:rPr>
              <a:t>version</a:t>
            </a:r>
          </a:p>
          <a:p>
            <a:pPr marL="317500" algn="ctr">
              <a:lnSpc>
                <a:spcPct val="120000"/>
              </a:lnSpc>
            </a:pPr>
            <a:r>
              <a:rPr lang="en-US" sz="1800" dirty="0">
                <a:latin typeface="Yu Gothic" panose="020B0400000000000000" pitchFamily="34" charset="-128"/>
                <a:ea typeface="Yu Gothic" panose="020B0400000000000000" pitchFamily="34" charset="-128"/>
              </a:rPr>
              <a:t>Spearman 𝜌 = -.46, </a:t>
            </a:r>
            <a:r>
              <a:rPr lang="en-US" sz="1800" i="1" dirty="0">
                <a:latin typeface="Yu Gothic" panose="020B0400000000000000" pitchFamily="34" charset="-128"/>
                <a:ea typeface="Yu Gothic" panose="020B0400000000000000" pitchFamily="34" charset="-128"/>
              </a:rPr>
              <a:t>p </a:t>
            </a:r>
            <a:r>
              <a:rPr 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&lt; .001</a:t>
            </a:r>
            <a:endParaRPr lang="en-US" sz="18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889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DC4100-4303-479F-8C79-1ADE86856C45}"/>
              </a:ext>
            </a:extLst>
          </p:cNvPr>
          <p:cNvSpPr txBox="1"/>
          <p:nvPr/>
        </p:nvSpPr>
        <p:spPr>
          <a:xfrm>
            <a:off x="0" y="-14076"/>
            <a:ext cx="12192000" cy="635367"/>
          </a:xfrm>
          <a:prstGeom prst="rect">
            <a:avLst/>
          </a:prstGeom>
          <a:solidFill>
            <a:srgbClr val="5384A4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216CB4-DF32-31B9-1E91-E9CFAD6D197F}"/>
              </a:ext>
            </a:extLst>
          </p:cNvPr>
          <p:cNvSpPr txBox="1"/>
          <p:nvPr/>
        </p:nvSpPr>
        <p:spPr>
          <a:xfrm>
            <a:off x="5796951" y="39336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F40C9E-28CA-2CB8-6509-944CA3A1D2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40936" y="621291"/>
            <a:ext cx="6551064" cy="45834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FA5C98-932D-D9D2-5380-C4500478E2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-138023" y="621291"/>
            <a:ext cx="6505731" cy="650573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9D6D6EF-985A-0213-1C23-2686001353FF}"/>
              </a:ext>
            </a:extLst>
          </p:cNvPr>
          <p:cNvSpPr/>
          <p:nvPr/>
        </p:nvSpPr>
        <p:spPr>
          <a:xfrm>
            <a:off x="1281784" y="6011806"/>
            <a:ext cx="4699898" cy="412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63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DC4100-4303-479F-8C79-1ADE86856C45}"/>
              </a:ext>
            </a:extLst>
          </p:cNvPr>
          <p:cNvSpPr txBox="1"/>
          <p:nvPr/>
        </p:nvSpPr>
        <p:spPr>
          <a:xfrm>
            <a:off x="0" y="-14076"/>
            <a:ext cx="12192000" cy="635367"/>
          </a:xfrm>
          <a:prstGeom prst="rect">
            <a:avLst/>
          </a:prstGeom>
          <a:solidFill>
            <a:srgbClr val="5384A4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Factor analysis regression 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216CB4-DF32-31B9-1E91-E9CFAD6D197F}"/>
              </a:ext>
            </a:extLst>
          </p:cNvPr>
          <p:cNvSpPr txBox="1"/>
          <p:nvPr/>
        </p:nvSpPr>
        <p:spPr>
          <a:xfrm>
            <a:off x="5796951" y="39336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783017-1C13-D7EE-EC62-8AB68031E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048" y="2501614"/>
            <a:ext cx="9597901" cy="41203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DB22A2-5863-7B8E-B0B7-92446FA9B2E3}"/>
              </a:ext>
            </a:extLst>
          </p:cNvPr>
          <p:cNvSpPr txBox="1"/>
          <p:nvPr/>
        </p:nvSpPr>
        <p:spPr>
          <a:xfrm>
            <a:off x="161375" y="816889"/>
            <a:ext cx="11869248" cy="997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Yu Gothic" panose="020B0400000000000000" pitchFamily="34" charset="-128"/>
                <a:ea typeface="Yu Gothic" panose="020B0400000000000000" pitchFamily="34" charset="-128"/>
              </a:rPr>
              <a:t>Greater </a:t>
            </a:r>
            <a:r>
              <a:rPr lang="en-US" sz="2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dysfunctional impulsivity </a:t>
            </a:r>
            <a:r>
              <a:rPr lang="en-US" sz="2200" dirty="0">
                <a:latin typeface="Yu Gothic" panose="020B0400000000000000" pitchFamily="34" charset="-128"/>
                <a:ea typeface="Yu Gothic" panose="020B0400000000000000" pitchFamily="34" charset="-128"/>
              </a:rPr>
              <a:t>is associated with lower use of the cash-out feature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“I often get into trouble because I don’t think before I act”</a:t>
            </a:r>
          </a:p>
        </p:txBody>
      </p:sp>
    </p:spTree>
    <p:extLst>
      <p:ext uri="{BB962C8B-B14F-4D97-AF65-F5344CB8AC3E}">
        <p14:creationId xmlns:p14="http://schemas.microsoft.com/office/powerpoint/2010/main" val="335033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DC4100-4303-479F-8C79-1ADE86856C45}"/>
              </a:ext>
            </a:extLst>
          </p:cNvPr>
          <p:cNvSpPr txBox="1"/>
          <p:nvPr/>
        </p:nvSpPr>
        <p:spPr>
          <a:xfrm>
            <a:off x="0" y="-14076"/>
            <a:ext cx="12192000" cy="635367"/>
          </a:xfrm>
          <a:prstGeom prst="rect">
            <a:avLst/>
          </a:prstGeom>
          <a:solidFill>
            <a:srgbClr val="5384A4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Helvetica Neue" panose="02000503000000020004" pitchFamily="2" charset="0"/>
              </a:rPr>
              <a:t>Factor analysis regression 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216CB4-DF32-31B9-1E91-E9CFAD6D197F}"/>
              </a:ext>
            </a:extLst>
          </p:cNvPr>
          <p:cNvSpPr txBox="1"/>
          <p:nvPr/>
        </p:nvSpPr>
        <p:spPr>
          <a:xfrm>
            <a:off x="5796951" y="39336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783017-1C13-D7EE-EC62-8AB68031E5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03760" y="2635112"/>
            <a:ext cx="9584477" cy="41203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DB22A2-5863-7B8E-B0B7-92446FA9B2E3}"/>
              </a:ext>
            </a:extLst>
          </p:cNvPr>
          <p:cNvSpPr txBox="1"/>
          <p:nvPr/>
        </p:nvSpPr>
        <p:spPr>
          <a:xfrm>
            <a:off x="161375" y="690925"/>
            <a:ext cx="11869248" cy="1944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Yu Gothic" panose="020B0400000000000000" pitchFamily="34" charset="-128"/>
                <a:ea typeface="Yu Gothic" panose="020B0400000000000000" pitchFamily="34" charset="-128"/>
              </a:rPr>
              <a:t>Greater </a:t>
            </a:r>
            <a:r>
              <a:rPr lang="en-US" sz="2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cognitive inflexibility </a:t>
            </a:r>
            <a:r>
              <a:rPr lang="en-US" sz="2200" dirty="0">
                <a:latin typeface="Yu Gothic" panose="020B0400000000000000" pitchFamily="34" charset="-128"/>
                <a:ea typeface="Yu Gothic" panose="020B0400000000000000" pitchFamily="34" charset="-128"/>
              </a:rPr>
              <a:t>is associated with greater use of the cash-out feature, specifically </a:t>
            </a:r>
            <a:r>
              <a:rPr lang="en-US" sz="2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when a loss is likely</a:t>
            </a:r>
            <a:endParaRPr lang="en-US" sz="22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“It bothers me when things don’t go exactly as planned”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“I find it difficult when something unexpected happens”</a:t>
            </a:r>
          </a:p>
        </p:txBody>
      </p:sp>
    </p:spTree>
    <p:extLst>
      <p:ext uri="{BB962C8B-B14F-4D97-AF65-F5344CB8AC3E}">
        <p14:creationId xmlns:p14="http://schemas.microsoft.com/office/powerpoint/2010/main" val="113400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1388</Words>
  <Application>Microsoft Office PowerPoint</Application>
  <PresentationFormat>Widescreen</PresentationFormat>
  <Paragraphs>176</Paragraphs>
  <Slides>29</Slides>
  <Notes>21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Yu Gothic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Modelling mood and mood disorders with reinforcement learning</dc:title>
  <dc:creator>Daniel Bennett</dc:creator>
  <cp:lastModifiedBy>Stephen Sharman</cp:lastModifiedBy>
  <cp:revision>199</cp:revision>
  <cp:lastPrinted>2023-06-23T08:01:35Z</cp:lastPrinted>
  <dcterms:created xsi:type="dcterms:W3CDTF">2020-02-18T15:23:10Z</dcterms:created>
  <dcterms:modified xsi:type="dcterms:W3CDTF">2023-09-25T16:56:51Z</dcterms:modified>
</cp:coreProperties>
</file>